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701"/>
  </p:normalViewPr>
  <p:slideViewPr>
    <p:cSldViewPr snapToGrid="0" snapToObjects="1">
      <p:cViewPr varScale="1">
        <p:scale>
          <a:sx n="174" d="100"/>
          <a:sy n="174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7788-C9B1-3A4E-B075-A2089F1877E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46AB-ABC4-3249-83CD-32BC095B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7788-C9B1-3A4E-B075-A2089F1877E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46AB-ABC4-3249-83CD-32BC095B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7788-C9B1-3A4E-B075-A2089F1877E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46AB-ABC4-3249-83CD-32BC095B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7788-C9B1-3A4E-B075-A2089F1877E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46AB-ABC4-3249-83CD-32BC095B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7788-C9B1-3A4E-B075-A2089F1877E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46AB-ABC4-3249-83CD-32BC095B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7788-C9B1-3A4E-B075-A2089F1877E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46AB-ABC4-3249-83CD-32BC095B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7788-C9B1-3A4E-B075-A2089F1877E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46AB-ABC4-3249-83CD-32BC095B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7788-C9B1-3A4E-B075-A2089F1877E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46AB-ABC4-3249-83CD-32BC095B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1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7788-C9B1-3A4E-B075-A2089F1877E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46AB-ABC4-3249-83CD-32BC095B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7788-C9B1-3A4E-B075-A2089F1877E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46AB-ABC4-3249-83CD-32BC095B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2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7788-C9B1-3A4E-B075-A2089F1877E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46AB-ABC4-3249-83CD-32BC095B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5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7788-C9B1-3A4E-B075-A2089F1877E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46AB-ABC4-3249-83CD-32BC095B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3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SMOTE: Synthetic Minority Over-sampling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Siddhant Prakash (1211092724), </a:t>
            </a:r>
            <a:r>
              <a:rPr lang="en-US" dirty="0" err="1" smtClean="0"/>
              <a:t>Kunal</a:t>
            </a:r>
            <a:r>
              <a:rPr lang="en-US" dirty="0" smtClean="0"/>
              <a:t> Bansal (1211213169)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5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Imbalanced class dataset introduce an inherent bias towards majority class in classification tasks.</a:t>
            </a:r>
          </a:p>
          <a:p>
            <a:r>
              <a:rPr lang="en-US" dirty="0" smtClean="0"/>
              <a:t>Many times the minority class is the positive class and the cost of </a:t>
            </a:r>
            <a:r>
              <a:rPr lang="en-US" dirty="0" err="1" smtClean="0"/>
              <a:t>mis</a:t>
            </a:r>
            <a:r>
              <a:rPr lang="en-US" dirty="0" smtClean="0"/>
              <a:t>-classifying a minority class is much higher than </a:t>
            </a:r>
            <a:r>
              <a:rPr lang="en-US" dirty="0" err="1" smtClean="0"/>
              <a:t>mis</a:t>
            </a:r>
            <a:r>
              <a:rPr lang="en-US" dirty="0" smtClean="0"/>
              <a:t>-classifying the negative class.</a:t>
            </a:r>
          </a:p>
          <a:p>
            <a:r>
              <a:rPr lang="en-US" dirty="0" smtClean="0"/>
              <a:t>Ideally we want to increase minority class sample to neutralize this bias towards majority class sample.</a:t>
            </a:r>
          </a:p>
          <a:p>
            <a:r>
              <a:rPr lang="en-US" dirty="0" smtClean="0"/>
              <a:t>SMOTE is an algorithm which generates synthetic data to augment minority class sample in feature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Criteria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Confusion matrix used to evaluate performance of 2-class classification problem for imbalanced dataset scenario.</a:t>
                </a:r>
              </a:p>
              <a:p>
                <a:r>
                  <a:rPr lang="en-US" dirty="0" smtClean="0"/>
                  <a:t>ROC Curve: False Positive Rate vs True Positive Rate</a:t>
                </a:r>
              </a:p>
              <a:p>
                <a:endParaRPr lang="en-US" b="0" i="1" dirty="0" smtClean="0">
                  <a:latin typeface="Cambria Math" charset="0"/>
                </a:endParaRPr>
              </a:p>
              <a:p>
                <a:endParaRPr lang="en-US" b="0" i="1" dirty="0" smtClean="0">
                  <a:latin typeface="Cambria Math" charset="0"/>
                </a:endParaRPr>
              </a:p>
              <a:p>
                <a:endParaRPr lang="en-US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𝐹𝑃𝑅</m:t>
                    </m:r>
                    <m:r>
                      <a:rPr lang="mr-IN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 smtClean="0"/>
                  <a:t>   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𝑇𝑃𝑅</m:t>
                    </m:r>
                    <m:r>
                      <a:rPr lang="mr-IN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6865"/>
              </p:ext>
            </p:extLst>
          </p:nvPr>
        </p:nvGraphicFramePr>
        <p:xfrm>
          <a:off x="838200" y="3659750"/>
          <a:ext cx="4990590" cy="68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530"/>
                <a:gridCol w="1663530"/>
                <a:gridCol w="1663530"/>
              </a:tblGrid>
              <a:tr h="22769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144" marR="56144" marT="28072" marB="28072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Predicted Negative</a:t>
                      </a:r>
                      <a:endParaRPr lang="en-US" sz="1100" dirty="0"/>
                    </a:p>
                  </a:txBody>
                  <a:tcPr marL="56144" marR="56144" marT="28072" marB="28072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Predicted Positive</a:t>
                      </a:r>
                      <a:endParaRPr lang="en-US" sz="1100" dirty="0"/>
                    </a:p>
                  </a:txBody>
                  <a:tcPr marL="56144" marR="56144" marT="28072" marB="28072"/>
                </a:tc>
              </a:tr>
              <a:tr h="2276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Negative</a:t>
                      </a:r>
                      <a:endParaRPr lang="en-US" sz="1100" dirty="0"/>
                    </a:p>
                  </a:txBody>
                  <a:tcPr marL="56144" marR="56144" marT="28072" marB="28072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True Negative (TN)</a:t>
                      </a:r>
                      <a:endParaRPr lang="en-US" sz="1100" dirty="0"/>
                    </a:p>
                  </a:txBody>
                  <a:tcPr marL="56144" marR="56144" marT="28072" marB="28072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False Positive</a:t>
                      </a:r>
                      <a:r>
                        <a:rPr lang="en-US" sz="1100" baseline="0" dirty="0" smtClean="0"/>
                        <a:t> (FP)</a:t>
                      </a:r>
                      <a:endParaRPr lang="en-US" sz="1100" dirty="0" smtClean="0"/>
                    </a:p>
                  </a:txBody>
                  <a:tcPr marL="56144" marR="56144" marT="28072" marB="28072"/>
                </a:tc>
              </a:tr>
              <a:tr h="2276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Positive</a:t>
                      </a:r>
                      <a:endParaRPr lang="en-US" sz="1100" dirty="0"/>
                    </a:p>
                  </a:txBody>
                  <a:tcPr marL="56144" marR="56144" marT="28072" marB="28072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False Negative (FN)</a:t>
                      </a:r>
                      <a:endParaRPr lang="en-US" sz="1100" dirty="0"/>
                    </a:p>
                  </a:txBody>
                  <a:tcPr marL="56144" marR="56144" marT="28072" marB="28072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True Positive (TP)</a:t>
                      </a:r>
                    </a:p>
                  </a:txBody>
                  <a:tcPr marL="56144" marR="56144" marT="28072" marB="28072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03" y="3224174"/>
            <a:ext cx="3930701" cy="29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SMOTE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13499" cy="4351338"/>
          </a:xfrm>
        </p:spPr>
        <p:txBody>
          <a:bodyPr/>
          <a:lstStyle/>
          <a:p>
            <a:r>
              <a:rPr lang="en-US" dirty="0" smtClean="0"/>
              <a:t>Uses k-Nearest Neighbor to generate synthetic data in feature space.</a:t>
            </a:r>
          </a:p>
          <a:p>
            <a:r>
              <a:rPr lang="en-US" dirty="0" smtClean="0"/>
              <a:t>Generates a random sample in between the line joining two samples in feature space from the minority samples.</a:t>
            </a:r>
          </a:p>
          <a:p>
            <a:r>
              <a:rPr lang="en-US" dirty="0" smtClean="0"/>
              <a:t>Searches for the k-nearest neighbor of a minority sample and chooses (degree/100) of those point to generate synthetic points.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39" y="1690688"/>
            <a:ext cx="3769461" cy="46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67" y="115925"/>
            <a:ext cx="4246982" cy="31852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9" y="113919"/>
            <a:ext cx="4246982" cy="3185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67" y="3403752"/>
            <a:ext cx="4246982" cy="3185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9" y="3403752"/>
            <a:ext cx="4242815" cy="31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Curves: Convex Hull and AUC</a:t>
            </a:r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32" y="1427342"/>
            <a:ext cx="3924860" cy="2943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83" y="1427341"/>
            <a:ext cx="3924860" cy="294364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6939"/>
              </p:ext>
            </p:extLst>
          </p:nvPr>
        </p:nvGraphicFramePr>
        <p:xfrm>
          <a:off x="838203" y="4559849"/>
          <a:ext cx="1051559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2856"/>
                <a:gridCol w="1311600"/>
                <a:gridCol w="1502228"/>
                <a:gridCol w="1502228"/>
                <a:gridCol w="1502228"/>
                <a:gridCol w="1502228"/>
                <a:gridCol w="1502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SMOTE 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SMOTE 200%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SMOTE 300%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SMOTE 400%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SMOTE 500%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Mammography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0.7919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SatImage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0.8283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Pima Indians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0.7327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28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Future Works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SMOTE is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new way of over-sampling</a:t>
            </a:r>
            <a:r>
              <a:rPr lang="en-US" dirty="0" smtClean="0"/>
              <a:t> data which works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better </a:t>
            </a:r>
            <a:r>
              <a:rPr lang="en-US" dirty="0" smtClean="0"/>
              <a:t>than plain over-sampling with replacement.</a:t>
            </a:r>
          </a:p>
          <a:p>
            <a:r>
              <a:rPr lang="en-US" dirty="0" smtClean="0"/>
              <a:t>Results show that SMOTE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improves accuracy</a:t>
            </a:r>
            <a:r>
              <a:rPr lang="en-US" dirty="0" smtClean="0"/>
              <a:t> of classifying minority class samples, decreasing False Positive Rate.</a:t>
            </a:r>
          </a:p>
          <a:p>
            <a:r>
              <a:rPr lang="en-US" dirty="0" smtClean="0"/>
              <a:t>A combination of under-sampling with SMOTE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performs better </a:t>
            </a:r>
            <a:r>
              <a:rPr lang="en-US" dirty="0" smtClean="0"/>
              <a:t>than plain under-sampling.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Automatic calculation of degree of SMOTE</a:t>
            </a:r>
            <a:r>
              <a:rPr lang="en-US" dirty="0" smtClean="0"/>
              <a:t> based on class distribution will help remove the dependency on providing degree explicitly.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9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336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 Math</vt:lpstr>
      <vt:lpstr>Mangal</vt:lpstr>
      <vt:lpstr>Arial</vt:lpstr>
      <vt:lpstr>Office Theme</vt:lpstr>
      <vt:lpstr>SMOTE: Synthetic Minority Over-sampling Technique</vt:lpstr>
      <vt:lpstr>Problem Statement</vt:lpstr>
      <vt:lpstr>Evaluation Criteria</vt:lpstr>
      <vt:lpstr>SMOTE Algorithm</vt:lpstr>
      <vt:lpstr>PowerPoint Presentation</vt:lpstr>
      <vt:lpstr>ROC Curves: Convex Hull and AUC</vt:lpstr>
      <vt:lpstr>Summary &amp; Future Works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SMOTE: Synthetic Minority Over-sampling Technique</dc:title>
  <dc:creator>Siddhant Prakash (Student)</dc:creator>
  <cp:lastModifiedBy>Siddhant Prakash (Student)</cp:lastModifiedBy>
  <cp:revision>12</cp:revision>
  <dcterms:created xsi:type="dcterms:W3CDTF">2017-12-01T02:58:40Z</dcterms:created>
  <dcterms:modified xsi:type="dcterms:W3CDTF">2017-12-01T04:10:12Z</dcterms:modified>
</cp:coreProperties>
</file>