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7001" autoAdjust="0"/>
    <p:restoredTop sz="94660"/>
  </p:normalViewPr>
  <p:slideViewPr>
    <p:cSldViewPr snapToGrid="0">
      <p:cViewPr varScale="1">
        <p:scale>
          <a:sx n="30" d="100"/>
          <a:sy n="30" d="100"/>
        </p:scale>
        <p:origin x="2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526597"/>
            <a:ext cx="8689976" cy="4873798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7548407"/>
            <a:ext cx="8689976" cy="2664141"/>
          </a:xfrm>
        </p:spPr>
        <p:txBody>
          <a:bodyPr>
            <a:normAutofit/>
          </a:bodyPr>
          <a:lstStyle>
            <a:lvl1pPr marL="0" indent="0" algn="ctr">
              <a:buNone/>
              <a:defRPr sz="2933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7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8331513"/>
            <a:ext cx="10364432" cy="15764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1356275"/>
            <a:ext cx="9822532" cy="624301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9922995"/>
            <a:ext cx="10364452" cy="1325607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84064"/>
            <a:ext cx="10364452" cy="6656948"/>
          </a:xfrm>
        </p:spPr>
        <p:txBody>
          <a:bodyPr anchor="ctr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8167281"/>
            <a:ext cx="10364452" cy="3081323"/>
          </a:xfrm>
        </p:spPr>
        <p:txBody>
          <a:bodyPr anchor="ctr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5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694882"/>
            <a:ext cx="9302752" cy="5302481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7011986"/>
            <a:ext cx="8752299" cy="115529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8493552"/>
            <a:ext cx="10364452" cy="27601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83501" y="1724543"/>
            <a:ext cx="729184" cy="113584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6841" y="6060196"/>
            <a:ext cx="738188" cy="113584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457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154171"/>
            <a:ext cx="10364452" cy="4878891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9055938"/>
            <a:ext cx="10364452" cy="2215543"/>
          </a:xfrm>
        </p:spPr>
        <p:txBody>
          <a:bodyPr anchor="t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1184064"/>
            <a:ext cx="10364452" cy="3117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4597750"/>
            <a:ext cx="3298976" cy="111930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5717061"/>
            <a:ext cx="3298976" cy="5531544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4597750"/>
            <a:ext cx="3291521" cy="111930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5717061"/>
            <a:ext cx="3303351" cy="5531544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4597750"/>
            <a:ext cx="3304928" cy="111930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5717061"/>
            <a:ext cx="3304928" cy="5531544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8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1186340"/>
            <a:ext cx="10364452" cy="3115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8167279"/>
            <a:ext cx="3296409" cy="111930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4597750"/>
            <a:ext cx="3296409" cy="2960158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9286588"/>
            <a:ext cx="3296409" cy="1962014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8167279"/>
            <a:ext cx="3301828" cy="111930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4597750"/>
            <a:ext cx="3303352" cy="296015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9286587"/>
            <a:ext cx="3303352" cy="1962016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8167279"/>
            <a:ext cx="3300681" cy="111930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4597750"/>
            <a:ext cx="3304928" cy="296015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9286583"/>
            <a:ext cx="3305053" cy="1962020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1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4597752"/>
            <a:ext cx="10364452" cy="6650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31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84068"/>
            <a:ext cx="2553327" cy="1006453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1184068"/>
            <a:ext cx="7658724" cy="1006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4597750"/>
            <a:ext cx="10363827" cy="6650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8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609372"/>
            <a:ext cx="10351752" cy="5315891"/>
          </a:xfrm>
        </p:spPr>
        <p:txBody>
          <a:bodyPr anchor="b">
            <a:normAutofit/>
          </a:bodyPr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7104105"/>
            <a:ext cx="10351752" cy="2657506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67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201386"/>
            <a:ext cx="10364451" cy="3100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4597750"/>
            <a:ext cx="5106027" cy="6650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4597750"/>
            <a:ext cx="5105400" cy="6650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1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201386"/>
            <a:ext cx="10364451" cy="3100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4605373"/>
            <a:ext cx="4873475" cy="13207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5926170"/>
            <a:ext cx="5106027" cy="5322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4605373"/>
            <a:ext cx="4881804" cy="13207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5926170"/>
            <a:ext cx="5105401" cy="5322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4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84063"/>
            <a:ext cx="3935688" cy="3929886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1184066"/>
            <a:ext cx="6200163" cy="10064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5113949"/>
            <a:ext cx="3935689" cy="6134653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5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20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184063"/>
            <a:ext cx="5506157" cy="3929890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72361" y="1184065"/>
            <a:ext cx="4007801" cy="10064539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5113952"/>
            <a:ext cx="5506139" cy="6134651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1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grayscl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33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1201386"/>
            <a:ext cx="10364451" cy="310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4597752"/>
            <a:ext cx="10364452" cy="665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11427448"/>
            <a:ext cx="2743200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EE610BCF-5C52-4188-991E-41361EA1B56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11427448"/>
            <a:ext cx="6672887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11427448"/>
            <a:ext cx="764215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CA7F698F-30AB-4205-879A-B9581B0F6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3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121917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26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1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B904-CAC5-DE48-7BD0-12B6BADA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4626" y="0"/>
            <a:ext cx="12981252" cy="1930971"/>
          </a:xfrm>
        </p:spPr>
        <p:txBody>
          <a:bodyPr>
            <a:normAutofit fontScale="90000"/>
          </a:bodyPr>
          <a:lstStyle/>
          <a:p>
            <a:r>
              <a:rPr lang="en-IN" sz="8000" b="1" i="0" dirty="0">
                <a:effectLst/>
                <a:latin typeface="Poppins" panose="020B0502040204020203" pitchFamily="2" charset="0"/>
              </a:rPr>
              <a:t>1 – SYSTEM INFORMATION</a:t>
            </a:r>
            <a:br>
              <a:rPr lang="en-IN" b="1" i="0" dirty="0"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B9F05-0052-F710-A3F6-257E0B7A0D5F}"/>
              </a:ext>
            </a:extLst>
          </p:cNvPr>
          <p:cNvSpPr txBox="1"/>
          <p:nvPr/>
        </p:nvSpPr>
        <p:spPr>
          <a:xfrm>
            <a:off x="972765" y="1249434"/>
            <a:ext cx="11439727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# Display Linux system information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uname</a:t>
            </a:r>
            <a:r>
              <a:rPr lang="en-US" sz="2400" b="1" dirty="0">
                <a:solidFill>
                  <a:srgbClr val="0070C0"/>
                </a:solidFill>
              </a:rPr>
              <a:t> -a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Display kernel release information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uname</a:t>
            </a:r>
            <a:r>
              <a:rPr lang="en-US" sz="2400" b="1" dirty="0">
                <a:solidFill>
                  <a:srgbClr val="0070C0"/>
                </a:solidFill>
              </a:rPr>
              <a:t> -r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Show operating system information such as distribution name and version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cat 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os</a:t>
            </a:r>
            <a:r>
              <a:rPr lang="en-US" sz="2400" b="1" dirty="0">
                <a:solidFill>
                  <a:srgbClr val="0070C0"/>
                </a:solidFill>
              </a:rPr>
              <a:t>-release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Show how long the system has been running + load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uptime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Show system host name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hostname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Display all local IP addresses of the host.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hostname -I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Show system reboot history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last reboot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Show the current date and time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date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Show this month's calendar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cal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Display who is online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Who you are logged in as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whoami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7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6D06FC-83F5-0250-5D01-14B214A0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B3A4-70D4-70C7-14B3-F2D2CD4B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10 – INSTALLING 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28856-8EB2-2AD6-4923-152E89E72431}"/>
              </a:ext>
            </a:extLst>
          </p:cNvPr>
          <p:cNvSpPr txBox="1"/>
          <p:nvPr/>
        </p:nvSpPr>
        <p:spPr>
          <a:xfrm>
            <a:off x="878406" y="1230579"/>
            <a:ext cx="1152111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# Search for a package by keyword.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yum search keyword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# Install package.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yum install package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# Display description and summary information about package.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yum info package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# Install package from local file named </a:t>
            </a:r>
            <a:r>
              <a:rPr lang="en-US" sz="3600" b="1" dirty="0" err="1">
                <a:solidFill>
                  <a:srgbClr val="0070C0"/>
                </a:solidFill>
              </a:rPr>
              <a:t>package.rpm</a:t>
            </a:r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rpm -</a:t>
            </a:r>
            <a:r>
              <a:rPr lang="en-US" sz="3600" b="1" dirty="0" err="1">
                <a:solidFill>
                  <a:srgbClr val="0070C0"/>
                </a:solidFill>
              </a:rPr>
              <a:t>i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package.rpm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# Remove/uninstall package.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yum remove package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# Install software from source code.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tar </a:t>
            </a:r>
            <a:r>
              <a:rPr lang="en-US" sz="3600" b="1" dirty="0" err="1">
                <a:solidFill>
                  <a:srgbClr val="0070C0"/>
                </a:solidFill>
              </a:rPr>
              <a:t>zxvf</a:t>
            </a:r>
            <a:r>
              <a:rPr lang="en-US" sz="3600" b="1" dirty="0">
                <a:solidFill>
                  <a:srgbClr val="0070C0"/>
                </a:solidFill>
              </a:rPr>
              <a:t> sourcecode.tar.gz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cd </a:t>
            </a:r>
            <a:r>
              <a:rPr lang="en-US" sz="3600" b="1" dirty="0" err="1">
                <a:solidFill>
                  <a:srgbClr val="0070C0"/>
                </a:solidFill>
              </a:rPr>
              <a:t>sourcecode</a:t>
            </a:r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./configure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make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make install</a:t>
            </a:r>
            <a:endParaRPr lang="en-I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0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D26EBC-2CDE-9233-EBF9-FD1428B9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7AE9-5870-A004-0AC2-FA0096CC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11 –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DC244-5E7E-0645-84BE-FAE15206CFB3}"/>
              </a:ext>
            </a:extLst>
          </p:cNvPr>
          <p:cNvSpPr txBox="1"/>
          <p:nvPr/>
        </p:nvSpPr>
        <p:spPr>
          <a:xfrm>
            <a:off x="670883" y="1269490"/>
            <a:ext cx="11521117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# Search for pattern in file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grep pattern file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# Search recursively for pattern in directory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grep -r pattern directory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# Find files and directories by name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locate name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# Find files in /home/john that start with "prefix".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find /home/john -name 'prefix*'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# Find files larger than 100MB in /home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find /home -size +100M</a:t>
            </a:r>
            <a:endParaRPr lang="en-IN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3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67582A-1774-36F9-3D10-ECDA8309E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AB28-7DF7-2624-2DF3-5BFF4BF0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12 – SSH LOGINS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0A2D5-E3E8-54DB-3A18-047509079AF8}"/>
              </a:ext>
            </a:extLst>
          </p:cNvPr>
          <p:cNvSpPr txBox="1"/>
          <p:nvPr/>
        </p:nvSpPr>
        <p:spPr>
          <a:xfrm>
            <a:off x="670883" y="1269490"/>
            <a:ext cx="1152111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# Connect to host as your local username.</a:t>
            </a:r>
          </a:p>
          <a:p>
            <a:r>
              <a:rPr lang="en-US" sz="6000" b="1" dirty="0">
                <a:solidFill>
                  <a:srgbClr val="0070C0"/>
                </a:solidFill>
              </a:rPr>
              <a:t>ssh host</a:t>
            </a:r>
          </a:p>
          <a:p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6000" b="1" dirty="0">
                <a:solidFill>
                  <a:srgbClr val="0070C0"/>
                </a:solidFill>
              </a:rPr>
              <a:t># Connect to host as user</a:t>
            </a:r>
          </a:p>
          <a:p>
            <a:r>
              <a:rPr lang="en-US" sz="6000" b="1" dirty="0">
                <a:solidFill>
                  <a:srgbClr val="0070C0"/>
                </a:solidFill>
              </a:rPr>
              <a:t>ssh </a:t>
            </a:r>
            <a:r>
              <a:rPr lang="en-US" sz="6000" b="1" dirty="0" err="1">
                <a:solidFill>
                  <a:srgbClr val="0070C0"/>
                </a:solidFill>
              </a:rPr>
              <a:t>user@host</a:t>
            </a:r>
            <a:endParaRPr lang="en-US" sz="6000" b="1" dirty="0">
              <a:solidFill>
                <a:srgbClr val="0070C0"/>
              </a:solidFill>
            </a:endParaRPr>
          </a:p>
          <a:p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6000" b="1" dirty="0">
                <a:solidFill>
                  <a:srgbClr val="0070C0"/>
                </a:solidFill>
              </a:rPr>
              <a:t># Connect to host using port</a:t>
            </a:r>
          </a:p>
          <a:p>
            <a:r>
              <a:rPr lang="en-US" sz="6000" b="1" dirty="0">
                <a:solidFill>
                  <a:srgbClr val="0070C0"/>
                </a:solidFill>
              </a:rPr>
              <a:t>ssh -p port </a:t>
            </a:r>
            <a:r>
              <a:rPr lang="en-US" sz="6000" b="1" dirty="0" err="1">
                <a:solidFill>
                  <a:srgbClr val="0070C0"/>
                </a:solidFill>
              </a:rPr>
              <a:t>user@host</a:t>
            </a: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087266-66C9-0F60-B183-AF1E2203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5B8-4EBC-AA4A-A2D6-42E78E2D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13 – FILE TRANSFERS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F2AC6-02B4-8AA2-1D00-DABCB9913A70}"/>
              </a:ext>
            </a:extLst>
          </p:cNvPr>
          <p:cNvSpPr txBox="1"/>
          <p:nvPr/>
        </p:nvSpPr>
        <p:spPr>
          <a:xfrm>
            <a:off x="670883" y="1269490"/>
            <a:ext cx="11521117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# Secure copy file.txt to the /</a:t>
            </a:r>
            <a:r>
              <a:rPr lang="en-US" sz="4000" b="1" dirty="0" err="1">
                <a:solidFill>
                  <a:srgbClr val="0070C0"/>
                </a:solidFill>
              </a:rPr>
              <a:t>tmp</a:t>
            </a:r>
            <a:r>
              <a:rPr lang="en-US" sz="4000" b="1" dirty="0">
                <a:solidFill>
                  <a:srgbClr val="0070C0"/>
                </a:solidFill>
              </a:rPr>
              <a:t> folder on server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scp</a:t>
            </a:r>
            <a:r>
              <a:rPr lang="en-US" sz="4000" b="1" dirty="0">
                <a:solidFill>
                  <a:srgbClr val="0070C0"/>
                </a:solidFill>
              </a:rPr>
              <a:t> file.txt server:/</a:t>
            </a:r>
            <a:r>
              <a:rPr lang="en-US" sz="4000" b="1" dirty="0" err="1">
                <a:solidFill>
                  <a:srgbClr val="0070C0"/>
                </a:solidFill>
              </a:rPr>
              <a:t>tmp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Copy *.html files from server to the local /</a:t>
            </a:r>
            <a:r>
              <a:rPr lang="en-US" sz="4000" b="1" dirty="0" err="1">
                <a:solidFill>
                  <a:srgbClr val="0070C0"/>
                </a:solidFill>
              </a:rPr>
              <a:t>tmp</a:t>
            </a:r>
            <a:r>
              <a:rPr lang="en-US" sz="4000" b="1" dirty="0">
                <a:solidFill>
                  <a:srgbClr val="0070C0"/>
                </a:solidFill>
              </a:rPr>
              <a:t> folder.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scp</a:t>
            </a:r>
            <a:r>
              <a:rPr lang="en-US" sz="4000" b="1" dirty="0">
                <a:solidFill>
                  <a:srgbClr val="0070C0"/>
                </a:solidFill>
              </a:rPr>
              <a:t> server:/var/www/*.html /</a:t>
            </a:r>
            <a:r>
              <a:rPr lang="en-US" sz="4000" b="1" dirty="0" err="1">
                <a:solidFill>
                  <a:srgbClr val="0070C0"/>
                </a:solidFill>
              </a:rPr>
              <a:t>tmp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Copy all files and directories recursively from server to the current system's /</a:t>
            </a:r>
            <a:r>
              <a:rPr lang="en-US" sz="4000" b="1" dirty="0" err="1">
                <a:solidFill>
                  <a:srgbClr val="0070C0"/>
                </a:solidFill>
              </a:rPr>
              <a:t>tmp</a:t>
            </a:r>
            <a:r>
              <a:rPr lang="en-US" sz="4000" b="1" dirty="0">
                <a:solidFill>
                  <a:srgbClr val="0070C0"/>
                </a:solidFill>
              </a:rPr>
              <a:t> folder.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scp</a:t>
            </a:r>
            <a:r>
              <a:rPr lang="en-US" sz="4000" b="1" dirty="0">
                <a:solidFill>
                  <a:srgbClr val="0070C0"/>
                </a:solidFill>
              </a:rPr>
              <a:t> -r server:/var/www /</a:t>
            </a:r>
            <a:r>
              <a:rPr lang="en-US" sz="4000" b="1" dirty="0" err="1">
                <a:solidFill>
                  <a:srgbClr val="0070C0"/>
                </a:solidFill>
              </a:rPr>
              <a:t>tmp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Synchronize /home to /backups/home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rsync</a:t>
            </a:r>
            <a:r>
              <a:rPr lang="en-US" sz="4000" b="1" dirty="0">
                <a:solidFill>
                  <a:srgbClr val="0070C0"/>
                </a:solidFill>
              </a:rPr>
              <a:t> -a /home /backups/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Synchronize files/directories between the local and remote system with compression enabled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rsync</a:t>
            </a:r>
            <a:r>
              <a:rPr lang="en-US" sz="4000" b="1" dirty="0">
                <a:solidFill>
                  <a:srgbClr val="0070C0"/>
                </a:solidFill>
              </a:rPr>
              <a:t> -</a:t>
            </a:r>
            <a:r>
              <a:rPr lang="en-US" sz="4000" b="1" dirty="0" err="1">
                <a:solidFill>
                  <a:srgbClr val="0070C0"/>
                </a:solidFill>
              </a:rPr>
              <a:t>avz</a:t>
            </a:r>
            <a:r>
              <a:rPr lang="en-US" sz="4000" b="1" dirty="0">
                <a:solidFill>
                  <a:srgbClr val="0070C0"/>
                </a:solidFill>
              </a:rPr>
              <a:t> /home server:/backups/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6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792AB2-E2E4-F54A-247E-61403518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3178-3D90-C6F8-EEBA-E2469B19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14 – DISK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9885C-B7CC-CABB-AEB7-D035FD593C87}"/>
              </a:ext>
            </a:extLst>
          </p:cNvPr>
          <p:cNvSpPr txBox="1"/>
          <p:nvPr/>
        </p:nvSpPr>
        <p:spPr>
          <a:xfrm>
            <a:off x="670883" y="1269490"/>
            <a:ext cx="1152111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# Show free and used space on mounted filesystems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df</a:t>
            </a:r>
            <a:r>
              <a:rPr lang="en-US" sz="4000" b="1" dirty="0">
                <a:solidFill>
                  <a:srgbClr val="0070C0"/>
                </a:solidFill>
              </a:rPr>
              <a:t> -h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Show free and used </a:t>
            </a:r>
            <a:r>
              <a:rPr lang="en-US" sz="4000" b="1" dirty="0" err="1">
                <a:solidFill>
                  <a:srgbClr val="0070C0"/>
                </a:solidFill>
              </a:rPr>
              <a:t>inodes</a:t>
            </a:r>
            <a:r>
              <a:rPr lang="en-US" sz="4000" b="1" dirty="0">
                <a:solidFill>
                  <a:srgbClr val="0070C0"/>
                </a:solidFill>
              </a:rPr>
              <a:t> on mounted filesystems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df</a:t>
            </a:r>
            <a:r>
              <a:rPr lang="en-US" sz="4000" b="1" dirty="0">
                <a:solidFill>
                  <a:srgbClr val="0070C0"/>
                </a:solidFill>
              </a:rPr>
              <a:t> -</a:t>
            </a:r>
            <a:r>
              <a:rPr lang="en-US" sz="4000" b="1" dirty="0" err="1">
                <a:solidFill>
                  <a:srgbClr val="0070C0"/>
                </a:solidFill>
              </a:rPr>
              <a:t>i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Display disks partitions sizes and types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fdisk</a:t>
            </a:r>
            <a:r>
              <a:rPr lang="en-US" sz="4000" b="1" dirty="0">
                <a:solidFill>
                  <a:srgbClr val="0070C0"/>
                </a:solidFill>
              </a:rPr>
              <a:t> -l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Display disk usage for all files and directories in human readable format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du -ah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Display total disk usage off the current directory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du -</a:t>
            </a:r>
            <a:r>
              <a:rPr lang="en-US" sz="4000" b="1" dirty="0" err="1">
                <a:solidFill>
                  <a:srgbClr val="0070C0"/>
                </a:solidFill>
              </a:rPr>
              <a:t>sh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17E527-A570-5769-0E59-35815054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B023-16F8-FEB2-49C6-FA57C047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15 – DIRECTORY 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43BDB-7FBA-269D-8E39-16C2EC9C529E}"/>
              </a:ext>
            </a:extLst>
          </p:cNvPr>
          <p:cNvSpPr txBox="1"/>
          <p:nvPr/>
        </p:nvSpPr>
        <p:spPr>
          <a:xfrm>
            <a:off x="670883" y="1269490"/>
            <a:ext cx="1152111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# To go up one level of the directory tree.  (Change into the parent directory.)</a:t>
            </a:r>
          </a:p>
          <a:p>
            <a:r>
              <a:rPr lang="en-US" sz="6000" b="1" dirty="0">
                <a:solidFill>
                  <a:srgbClr val="0070C0"/>
                </a:solidFill>
              </a:rPr>
              <a:t>cd ..</a:t>
            </a:r>
          </a:p>
          <a:p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6000" b="1" dirty="0">
                <a:solidFill>
                  <a:srgbClr val="0070C0"/>
                </a:solidFill>
              </a:rPr>
              <a:t># Go to the $HOME directory</a:t>
            </a:r>
          </a:p>
          <a:p>
            <a:r>
              <a:rPr lang="en-US" sz="6000" b="1" dirty="0">
                <a:solidFill>
                  <a:srgbClr val="0070C0"/>
                </a:solidFill>
              </a:rPr>
              <a:t>cd</a:t>
            </a:r>
          </a:p>
          <a:p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6000" b="1" dirty="0">
                <a:solidFill>
                  <a:srgbClr val="0070C0"/>
                </a:solidFill>
              </a:rPr>
              <a:t># Change to the /</a:t>
            </a:r>
            <a:r>
              <a:rPr lang="en-US" sz="6000" b="1" dirty="0" err="1">
                <a:solidFill>
                  <a:srgbClr val="0070C0"/>
                </a:solidFill>
              </a:rPr>
              <a:t>etc</a:t>
            </a:r>
            <a:r>
              <a:rPr lang="en-US" sz="6000" b="1" dirty="0">
                <a:solidFill>
                  <a:srgbClr val="0070C0"/>
                </a:solidFill>
              </a:rPr>
              <a:t> directory</a:t>
            </a:r>
          </a:p>
          <a:p>
            <a:r>
              <a:rPr lang="en-US" sz="6000" b="1" dirty="0">
                <a:solidFill>
                  <a:srgbClr val="0070C0"/>
                </a:solidFill>
              </a:rPr>
              <a:t>cd /</a:t>
            </a:r>
            <a:r>
              <a:rPr lang="en-US" sz="6000" b="1" dirty="0" err="1">
                <a:solidFill>
                  <a:srgbClr val="0070C0"/>
                </a:solidFill>
              </a:rPr>
              <a:t>etc</a:t>
            </a: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6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E24FBB-E64C-80A5-FBAC-C1B9CDB59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4814-E3A6-6A03-211E-D3E8F085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16 –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86D5C-A376-E9D9-41A8-72435C951EB1}"/>
              </a:ext>
            </a:extLst>
          </p:cNvPr>
          <p:cNvSpPr txBox="1"/>
          <p:nvPr/>
        </p:nvSpPr>
        <p:spPr>
          <a:xfrm>
            <a:off x="670883" y="1269490"/>
            <a:ext cx="11521117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# Change the current user's password.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passwd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Switch to the root account with root's environment. (Login shell.)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sudo</a:t>
            </a:r>
            <a:r>
              <a:rPr lang="en-US" sz="2000" b="1" dirty="0">
                <a:solidFill>
                  <a:srgbClr val="0070C0"/>
                </a:solidFill>
              </a:rPr>
              <a:t> -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Execute your current shell as root. (Non-login shell.)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sudo</a:t>
            </a:r>
            <a:r>
              <a:rPr lang="en-US" sz="2000" b="1" dirty="0">
                <a:solidFill>
                  <a:srgbClr val="0070C0"/>
                </a:solidFill>
              </a:rPr>
              <a:t> -s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List </a:t>
            </a:r>
            <a:r>
              <a:rPr lang="en-US" sz="2000" b="1" dirty="0" err="1">
                <a:solidFill>
                  <a:srgbClr val="0070C0"/>
                </a:solidFill>
              </a:rPr>
              <a:t>sudo</a:t>
            </a:r>
            <a:r>
              <a:rPr lang="en-US" sz="2000" b="1" dirty="0">
                <a:solidFill>
                  <a:srgbClr val="0070C0"/>
                </a:solidFill>
              </a:rPr>
              <a:t> privileges for the current user.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sudo</a:t>
            </a:r>
            <a:r>
              <a:rPr lang="en-US" sz="2000" b="1" dirty="0">
                <a:solidFill>
                  <a:srgbClr val="0070C0"/>
                </a:solidFill>
              </a:rPr>
              <a:t> -l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Edit the </a:t>
            </a:r>
            <a:r>
              <a:rPr lang="en-US" sz="2000" b="1" dirty="0" err="1">
                <a:solidFill>
                  <a:srgbClr val="0070C0"/>
                </a:solidFill>
              </a:rPr>
              <a:t>sudoers</a:t>
            </a:r>
            <a:r>
              <a:rPr lang="en-US" sz="2000" b="1" dirty="0">
                <a:solidFill>
                  <a:srgbClr val="0070C0"/>
                </a:solidFill>
              </a:rPr>
              <a:t> configuration file.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visudo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the current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mode.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getenforce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details such as the current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mode, the configured mode, and the loaded policy.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sestatus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Change the current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mode to Permissive. (Does not survive a reboot.)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setenforce</a:t>
            </a:r>
            <a:r>
              <a:rPr lang="en-US" sz="2000" b="1" dirty="0">
                <a:solidFill>
                  <a:srgbClr val="0070C0"/>
                </a:solidFill>
              </a:rPr>
              <a:t> 0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Change the current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mode to Enforcing. (Does not survive a reboot.)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setenforce</a:t>
            </a:r>
            <a:r>
              <a:rPr lang="en-US" sz="2000" b="1" dirty="0">
                <a:solidFill>
                  <a:srgbClr val="0070C0"/>
                </a:solidFill>
              </a:rPr>
              <a:t> 1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Set the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mode to enforcing on boot by using this setting in the /</a:t>
            </a:r>
            <a:r>
              <a:rPr lang="en-US" sz="2000" b="1" dirty="0" err="1">
                <a:solidFill>
                  <a:srgbClr val="0070C0"/>
                </a:solidFill>
              </a:rPr>
              <a:t>etc</a:t>
            </a:r>
            <a:r>
              <a:rPr lang="en-US" sz="2000" b="1" dirty="0">
                <a:solidFill>
                  <a:srgbClr val="0070C0"/>
                </a:solidFill>
              </a:rPr>
              <a:t>/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/config file.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SELINUX=enforcing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Set the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mode to permissive on boot by using this setting in the /</a:t>
            </a:r>
            <a:r>
              <a:rPr lang="en-US" sz="2000" b="1" dirty="0" err="1">
                <a:solidFill>
                  <a:srgbClr val="0070C0"/>
                </a:solidFill>
              </a:rPr>
              <a:t>etc</a:t>
            </a:r>
            <a:r>
              <a:rPr lang="en-US" sz="2000" b="1" dirty="0">
                <a:solidFill>
                  <a:srgbClr val="0070C0"/>
                </a:solidFill>
              </a:rPr>
              <a:t>/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/config file.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SELINUX=permissive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Set the 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 mode to disabled on boot by using this setting in the /</a:t>
            </a:r>
            <a:r>
              <a:rPr lang="en-US" sz="2000" b="1" dirty="0" err="1">
                <a:solidFill>
                  <a:srgbClr val="0070C0"/>
                </a:solidFill>
              </a:rPr>
              <a:t>etc</a:t>
            </a:r>
            <a:r>
              <a:rPr lang="en-US" sz="2000" b="1" dirty="0">
                <a:solidFill>
                  <a:srgbClr val="0070C0"/>
                </a:solidFill>
              </a:rPr>
              <a:t>/</a:t>
            </a:r>
            <a:r>
              <a:rPr lang="en-US" sz="2000" b="1" dirty="0" err="1">
                <a:solidFill>
                  <a:srgbClr val="0070C0"/>
                </a:solidFill>
              </a:rPr>
              <a:t>selinux</a:t>
            </a:r>
            <a:r>
              <a:rPr lang="en-US" sz="2000" b="1" dirty="0">
                <a:solidFill>
                  <a:srgbClr val="0070C0"/>
                </a:solidFill>
              </a:rPr>
              <a:t>/config file.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SELINUX=disabled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4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AEC2D3-1AD8-574C-D0F5-EE4AE839B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1A7E-A1D2-F64C-AA52-12AFF6E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17 – LOGGING AND AUDITING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B7A26-B90A-1830-18F0-B86B373088A9}"/>
              </a:ext>
            </a:extLst>
          </p:cNvPr>
          <p:cNvSpPr txBox="1"/>
          <p:nvPr/>
        </p:nvSpPr>
        <p:spPr>
          <a:xfrm>
            <a:off x="904346" y="2337052"/>
            <a:ext cx="115211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# Display messages in kernel ring buffer.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dmesg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Display logs stored in the </a:t>
            </a:r>
            <a:r>
              <a:rPr lang="en-US" sz="4000" b="1" dirty="0" err="1">
                <a:solidFill>
                  <a:srgbClr val="0070C0"/>
                </a:solidFill>
              </a:rPr>
              <a:t>systemd</a:t>
            </a:r>
            <a:r>
              <a:rPr lang="en-US" sz="4000" b="1" dirty="0">
                <a:solidFill>
                  <a:srgbClr val="0070C0"/>
                </a:solidFill>
              </a:rPr>
              <a:t> journal.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journalctl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Display logs for a specific unit (service).</a:t>
            </a:r>
          </a:p>
          <a:p>
            <a:r>
              <a:rPr lang="en-US" sz="4000" b="1" dirty="0" err="1">
                <a:solidFill>
                  <a:srgbClr val="0070C0"/>
                </a:solidFill>
              </a:rPr>
              <a:t>journalctl</a:t>
            </a:r>
            <a:r>
              <a:rPr lang="en-US" sz="4000" b="1" dirty="0">
                <a:solidFill>
                  <a:srgbClr val="0070C0"/>
                </a:solidFill>
              </a:rPr>
              <a:t> -u </a:t>
            </a:r>
            <a:r>
              <a:rPr lang="en-US" sz="4000" b="1" dirty="0" err="1">
                <a:solidFill>
                  <a:srgbClr val="0070C0"/>
                </a:solidFill>
              </a:rPr>
              <a:t>servicename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4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77C1EC-50FC-72DF-ED41-FE20ACE38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D6C5-E628-AC41-41A8-4A0B1282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4734" y="0"/>
            <a:ext cx="13297126" cy="2341513"/>
          </a:xfrm>
        </p:spPr>
        <p:txBody>
          <a:bodyPr>
            <a:normAutofit fontScale="90000"/>
          </a:bodyPr>
          <a:lstStyle/>
          <a:p>
            <a:r>
              <a:rPr lang="en-IN" sz="8000" b="1" i="0" dirty="0">
                <a:effectLst/>
                <a:latin typeface="Poppins" panose="00000500000000000000" pitchFamily="2" charset="0"/>
              </a:rPr>
              <a:t>2 – HARDWARE INFORMATION</a:t>
            </a:r>
            <a:br>
              <a:rPr lang="en-IN" b="1" i="0" dirty="0"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C0C7A-49B6-174F-389C-2E86A4E04494}"/>
              </a:ext>
            </a:extLst>
          </p:cNvPr>
          <p:cNvSpPr txBox="1"/>
          <p:nvPr/>
        </p:nvSpPr>
        <p:spPr>
          <a:xfrm>
            <a:off x="1079128" y="1969281"/>
            <a:ext cx="1003374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# Display messages in kernel ring buffer</a:t>
            </a:r>
          </a:p>
          <a:p>
            <a:r>
              <a:rPr lang="en-IN" sz="2400" b="1" dirty="0" err="1">
                <a:solidFill>
                  <a:srgbClr val="0070C0"/>
                </a:solidFill>
              </a:rPr>
              <a:t>dmesg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Display CPU information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cat /proc/</a:t>
            </a:r>
            <a:r>
              <a:rPr lang="en-IN" sz="2400" b="1" dirty="0" err="1">
                <a:solidFill>
                  <a:srgbClr val="0070C0"/>
                </a:solidFill>
              </a:rPr>
              <a:t>cpuinfo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Display memory information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cat /proc/</a:t>
            </a:r>
            <a:r>
              <a:rPr lang="en-IN" sz="2400" b="1" dirty="0" err="1">
                <a:solidFill>
                  <a:srgbClr val="0070C0"/>
                </a:solidFill>
              </a:rPr>
              <a:t>meminfo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Display free and used memory ( -h for human readable, -m for MB, -g for GB.)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free -h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Display PCI devices</a:t>
            </a:r>
          </a:p>
          <a:p>
            <a:r>
              <a:rPr lang="en-IN" sz="2400" b="1" dirty="0" err="1">
                <a:solidFill>
                  <a:srgbClr val="0070C0"/>
                </a:solidFill>
              </a:rPr>
              <a:t>lspci</a:t>
            </a:r>
            <a:r>
              <a:rPr lang="en-IN" sz="2400" b="1" dirty="0">
                <a:solidFill>
                  <a:srgbClr val="0070C0"/>
                </a:solidFill>
              </a:rPr>
              <a:t> -tv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Display USB devices</a:t>
            </a:r>
          </a:p>
          <a:p>
            <a:r>
              <a:rPr lang="en-IN" sz="2400" b="1" dirty="0" err="1">
                <a:solidFill>
                  <a:srgbClr val="0070C0"/>
                </a:solidFill>
              </a:rPr>
              <a:t>lsusb</a:t>
            </a:r>
            <a:r>
              <a:rPr lang="en-IN" sz="2400" b="1" dirty="0">
                <a:solidFill>
                  <a:srgbClr val="0070C0"/>
                </a:solidFill>
              </a:rPr>
              <a:t> -tv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Display DMI/SMBIOS (hardware info) from the BIOS</a:t>
            </a:r>
          </a:p>
          <a:p>
            <a:r>
              <a:rPr lang="en-IN" sz="2400" b="1" dirty="0" err="1">
                <a:solidFill>
                  <a:srgbClr val="0070C0"/>
                </a:solidFill>
              </a:rPr>
              <a:t>dmidecode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Show info about disk </a:t>
            </a:r>
            <a:r>
              <a:rPr lang="en-IN" sz="2400" b="1" dirty="0" err="1">
                <a:solidFill>
                  <a:srgbClr val="0070C0"/>
                </a:solidFill>
              </a:rPr>
              <a:t>sda</a:t>
            </a:r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 err="1">
                <a:solidFill>
                  <a:srgbClr val="0070C0"/>
                </a:solidFill>
              </a:rPr>
              <a:t>hdparm</a:t>
            </a:r>
            <a:r>
              <a:rPr lang="en-IN" sz="2400" b="1" dirty="0">
                <a:solidFill>
                  <a:srgbClr val="0070C0"/>
                </a:solidFill>
              </a:rPr>
              <a:t> -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 /dev/</a:t>
            </a:r>
            <a:r>
              <a:rPr lang="en-IN" sz="2400" b="1" dirty="0" err="1">
                <a:solidFill>
                  <a:srgbClr val="0070C0"/>
                </a:solidFill>
              </a:rPr>
              <a:t>sda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Perform a read speed test on disk </a:t>
            </a:r>
            <a:r>
              <a:rPr lang="en-IN" sz="2400" b="1" dirty="0" err="1">
                <a:solidFill>
                  <a:srgbClr val="0070C0"/>
                </a:solidFill>
              </a:rPr>
              <a:t>sda</a:t>
            </a:r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 err="1">
                <a:solidFill>
                  <a:srgbClr val="0070C0"/>
                </a:solidFill>
              </a:rPr>
              <a:t>hdparm</a:t>
            </a:r>
            <a:r>
              <a:rPr lang="en-IN" sz="2400" b="1" dirty="0">
                <a:solidFill>
                  <a:srgbClr val="0070C0"/>
                </a:solidFill>
              </a:rPr>
              <a:t> -</a:t>
            </a:r>
            <a:r>
              <a:rPr lang="en-IN" sz="2400" b="1" dirty="0" err="1">
                <a:solidFill>
                  <a:srgbClr val="0070C0"/>
                </a:solidFill>
              </a:rPr>
              <a:t>tT</a:t>
            </a:r>
            <a:r>
              <a:rPr lang="en-IN" sz="2400" b="1" dirty="0">
                <a:solidFill>
                  <a:srgbClr val="0070C0"/>
                </a:solidFill>
              </a:rPr>
              <a:t> /dev/</a:t>
            </a:r>
            <a:r>
              <a:rPr lang="en-IN" sz="2400" b="1" dirty="0" err="1">
                <a:solidFill>
                  <a:srgbClr val="0070C0"/>
                </a:solidFill>
              </a:rPr>
              <a:t>sda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# Test for unreadable blocks on disk </a:t>
            </a:r>
            <a:r>
              <a:rPr lang="en-IN" sz="2400" b="1" dirty="0" err="1">
                <a:solidFill>
                  <a:srgbClr val="0070C0"/>
                </a:solidFill>
              </a:rPr>
              <a:t>sda</a:t>
            </a:r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 err="1">
                <a:solidFill>
                  <a:srgbClr val="0070C0"/>
                </a:solidFill>
              </a:rPr>
              <a:t>badblocks</a:t>
            </a:r>
            <a:r>
              <a:rPr lang="en-IN" sz="2400" b="1" dirty="0">
                <a:solidFill>
                  <a:srgbClr val="0070C0"/>
                </a:solidFill>
              </a:rPr>
              <a:t> -s /dev/</a:t>
            </a:r>
            <a:r>
              <a:rPr lang="en-IN" sz="2400" b="1" dirty="0" err="1">
                <a:solidFill>
                  <a:srgbClr val="0070C0"/>
                </a:solidFill>
              </a:rPr>
              <a:t>sda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568D30-EA50-2437-6A8B-9E476E429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D2B9-BBDE-D543-9218-C095A50E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76" y="724702"/>
            <a:ext cx="11102188" cy="193097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Poppins" panose="00000500000000000000" pitchFamily="2" charset="0"/>
              </a:rPr>
              <a:t>3 – PERFORMANCE MONITORING AND STATISTICS</a:t>
            </a:r>
            <a:br>
              <a:rPr lang="en-US" b="1" i="0" dirty="0">
                <a:effectLst/>
                <a:latin typeface="Poppins" panose="00000500000000000000" pitchFamily="2" charset="0"/>
              </a:rPr>
            </a:br>
            <a:br>
              <a:rPr lang="en-IN" b="1" i="0" dirty="0"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D8FE5-1366-D828-43A4-7B3AF01FB087}"/>
              </a:ext>
            </a:extLst>
          </p:cNvPr>
          <p:cNvSpPr txBox="1"/>
          <p:nvPr/>
        </p:nvSpPr>
        <p:spPr>
          <a:xfrm>
            <a:off x="1079129" y="1673711"/>
            <a:ext cx="10285696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# Display and manage the top processes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top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Interactive process viewer (top alternative)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htop</a:t>
            </a:r>
            <a:endParaRPr lang="en-IN" sz="2000" b="1" dirty="0">
              <a:solidFill>
                <a:srgbClr val="0070C0"/>
              </a:solidFill>
            </a:endParaRP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Display processor related statistics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mpstat</a:t>
            </a:r>
            <a:r>
              <a:rPr lang="en-IN" sz="2000" b="1" dirty="0">
                <a:solidFill>
                  <a:srgbClr val="0070C0"/>
                </a:solidFill>
              </a:rPr>
              <a:t> 1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Display virtual memory statistics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vmstat</a:t>
            </a:r>
            <a:r>
              <a:rPr lang="en-IN" sz="2000" b="1" dirty="0">
                <a:solidFill>
                  <a:srgbClr val="0070C0"/>
                </a:solidFill>
              </a:rPr>
              <a:t> 1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Display I/O statistics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iostat</a:t>
            </a:r>
            <a:r>
              <a:rPr lang="en-IN" sz="2000" b="1" dirty="0">
                <a:solidFill>
                  <a:srgbClr val="0070C0"/>
                </a:solidFill>
              </a:rPr>
              <a:t> 1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Display the last 100 syslog messages  (Use /var/log/syslog for Debian based systems.)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tail -100 /var/log/messages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Capture and display all packets on interface eth0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tcpdump</a:t>
            </a:r>
            <a:r>
              <a:rPr lang="en-IN" sz="2000" b="1" dirty="0">
                <a:solidFill>
                  <a:srgbClr val="0070C0"/>
                </a:solidFill>
              </a:rPr>
              <a:t> -</a:t>
            </a:r>
            <a:r>
              <a:rPr lang="en-IN" sz="2000" b="1" dirty="0" err="1">
                <a:solidFill>
                  <a:srgbClr val="0070C0"/>
                </a:solidFill>
              </a:rPr>
              <a:t>i</a:t>
            </a:r>
            <a:r>
              <a:rPr lang="en-IN" sz="2000" b="1" dirty="0">
                <a:solidFill>
                  <a:srgbClr val="0070C0"/>
                </a:solidFill>
              </a:rPr>
              <a:t> eth0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Monitor all traffic on port 80 ( HTTP )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tcpdump</a:t>
            </a:r>
            <a:r>
              <a:rPr lang="en-IN" sz="2000" b="1" dirty="0">
                <a:solidFill>
                  <a:srgbClr val="0070C0"/>
                </a:solidFill>
              </a:rPr>
              <a:t> -</a:t>
            </a:r>
            <a:r>
              <a:rPr lang="en-IN" sz="2000" b="1" dirty="0" err="1">
                <a:solidFill>
                  <a:srgbClr val="0070C0"/>
                </a:solidFill>
              </a:rPr>
              <a:t>i</a:t>
            </a:r>
            <a:r>
              <a:rPr lang="en-IN" sz="2000" b="1" dirty="0">
                <a:solidFill>
                  <a:srgbClr val="0070C0"/>
                </a:solidFill>
              </a:rPr>
              <a:t> eth0 'port 80'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List all open files on the system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lsof</a:t>
            </a:r>
            <a:endParaRPr lang="en-IN" sz="2000" b="1" dirty="0">
              <a:solidFill>
                <a:srgbClr val="0070C0"/>
              </a:solidFill>
            </a:endParaRP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List files opened by user</a:t>
            </a:r>
          </a:p>
          <a:p>
            <a:r>
              <a:rPr lang="en-IN" sz="2000" b="1" dirty="0" err="1">
                <a:solidFill>
                  <a:srgbClr val="0070C0"/>
                </a:solidFill>
              </a:rPr>
              <a:t>lsof</a:t>
            </a:r>
            <a:r>
              <a:rPr lang="en-IN" sz="2000" b="1" dirty="0">
                <a:solidFill>
                  <a:srgbClr val="0070C0"/>
                </a:solidFill>
              </a:rPr>
              <a:t> -u user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Display free and used memory ( -h for human readable, -m for MB, -g for GB.)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free -h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# Execute "</a:t>
            </a:r>
            <a:r>
              <a:rPr lang="en-IN" sz="2000" b="1" dirty="0" err="1">
                <a:solidFill>
                  <a:srgbClr val="0070C0"/>
                </a:solidFill>
              </a:rPr>
              <a:t>df</a:t>
            </a:r>
            <a:r>
              <a:rPr lang="en-IN" sz="2000" b="1" dirty="0">
                <a:solidFill>
                  <a:srgbClr val="0070C0"/>
                </a:solidFill>
              </a:rPr>
              <a:t> -h", showing periodic updates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watch </a:t>
            </a:r>
            <a:r>
              <a:rPr lang="en-IN" sz="2000" b="1" dirty="0" err="1">
                <a:solidFill>
                  <a:srgbClr val="0070C0"/>
                </a:solidFill>
              </a:rPr>
              <a:t>df</a:t>
            </a:r>
            <a:r>
              <a:rPr lang="en-IN" sz="2000" b="1" dirty="0">
                <a:solidFill>
                  <a:srgbClr val="0070C0"/>
                </a:solidFill>
              </a:rPr>
              <a:t> -h</a:t>
            </a:r>
          </a:p>
        </p:txBody>
      </p:sp>
    </p:spTree>
    <p:extLst>
      <p:ext uri="{BB962C8B-B14F-4D97-AF65-F5344CB8AC3E}">
        <p14:creationId xmlns:p14="http://schemas.microsoft.com/office/powerpoint/2010/main" val="252308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E0C27B-60F9-7C01-89C7-BA1EAF24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547F-6B9D-9E40-307D-AC8AE608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3" y="0"/>
            <a:ext cx="11102188" cy="1930971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Poppins" panose="00000500000000000000" pitchFamily="2" charset="0"/>
              </a:rPr>
              <a:t>4 – USER INFORMATION AND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F39A8-BBFC-FACD-B13F-98139637E1CE}"/>
              </a:ext>
            </a:extLst>
          </p:cNvPr>
          <p:cNvSpPr txBox="1"/>
          <p:nvPr/>
        </p:nvSpPr>
        <p:spPr>
          <a:xfrm>
            <a:off x="1079128" y="1536971"/>
            <a:ext cx="11112871" cy="1204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# Display the user and group ids of your current user.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id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# Display the last users who have logged onto the system.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last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# Show who is logged into the system.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who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# Show who is logged in and what they are doing.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w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# Create a group named "test".</a:t>
            </a:r>
          </a:p>
          <a:p>
            <a:r>
              <a:rPr lang="en-US" sz="3200" b="1" dirty="0" err="1">
                <a:solidFill>
                  <a:srgbClr val="0070C0"/>
                </a:solidFill>
              </a:rPr>
              <a:t>groupadd</a:t>
            </a:r>
            <a:r>
              <a:rPr lang="en-US" sz="3200" b="1" dirty="0">
                <a:solidFill>
                  <a:srgbClr val="0070C0"/>
                </a:solidFill>
              </a:rPr>
              <a:t> test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# Create an account named john, with a comment of "John Smith" and create the user's home directory.</a:t>
            </a:r>
          </a:p>
          <a:p>
            <a:r>
              <a:rPr lang="en-US" sz="3200" b="1" dirty="0" err="1">
                <a:solidFill>
                  <a:srgbClr val="0070C0"/>
                </a:solidFill>
              </a:rPr>
              <a:t>useradd</a:t>
            </a:r>
            <a:r>
              <a:rPr lang="en-US" sz="3200" b="1" dirty="0">
                <a:solidFill>
                  <a:srgbClr val="0070C0"/>
                </a:solidFill>
              </a:rPr>
              <a:t> -c "John Smith" -m john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# Delete the john account.</a:t>
            </a:r>
          </a:p>
          <a:p>
            <a:r>
              <a:rPr lang="en-US" sz="3200" b="1" dirty="0" err="1">
                <a:solidFill>
                  <a:srgbClr val="0070C0"/>
                </a:solidFill>
              </a:rPr>
              <a:t>userdel</a:t>
            </a:r>
            <a:r>
              <a:rPr lang="en-US" sz="3200" b="1" dirty="0">
                <a:solidFill>
                  <a:srgbClr val="0070C0"/>
                </a:solidFill>
              </a:rPr>
              <a:t> john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# Add the john account to the sales group</a:t>
            </a:r>
          </a:p>
          <a:p>
            <a:r>
              <a:rPr lang="en-US" sz="3200" b="1" dirty="0" err="1">
                <a:solidFill>
                  <a:srgbClr val="0070C0"/>
                </a:solidFill>
              </a:rPr>
              <a:t>usermod</a:t>
            </a:r>
            <a:r>
              <a:rPr lang="en-US" sz="3200" b="1" dirty="0">
                <a:solidFill>
                  <a:srgbClr val="0070C0"/>
                </a:solidFill>
              </a:rPr>
              <a:t> -</a:t>
            </a:r>
            <a:r>
              <a:rPr lang="en-US" sz="3200" b="1" dirty="0" err="1">
                <a:solidFill>
                  <a:srgbClr val="0070C0"/>
                </a:solidFill>
              </a:rPr>
              <a:t>aG</a:t>
            </a:r>
            <a:r>
              <a:rPr lang="en-US" sz="3200" b="1" dirty="0">
                <a:solidFill>
                  <a:srgbClr val="0070C0"/>
                </a:solidFill>
              </a:rPr>
              <a:t> sales john</a:t>
            </a:r>
            <a:endParaRPr lang="en-I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6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094D9E-29C0-B0E7-2D70-BE346020F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4204-00E4-5913-3BA6-14B8BC2B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3" y="0"/>
            <a:ext cx="11102188" cy="193097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Poppins" panose="00000500000000000000" pitchFamily="2" charset="0"/>
              </a:rPr>
              <a:t>5 – FILE AND DIRECTORY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F9EC3-0C1D-700F-792C-849E26FDECE6}"/>
              </a:ext>
            </a:extLst>
          </p:cNvPr>
          <p:cNvSpPr txBox="1"/>
          <p:nvPr/>
        </p:nvSpPr>
        <p:spPr>
          <a:xfrm>
            <a:off x="1079129" y="1930971"/>
            <a:ext cx="11112871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# List all files in a long listing (detailed) format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ls -al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Display the present working directory</a:t>
            </a:r>
          </a:p>
          <a:p>
            <a:r>
              <a:rPr lang="en-US" sz="1400" b="1" dirty="0" err="1">
                <a:solidFill>
                  <a:srgbClr val="0070C0"/>
                </a:solidFill>
              </a:rPr>
              <a:t>pwd</a:t>
            </a:r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Create a directory</a:t>
            </a:r>
          </a:p>
          <a:p>
            <a:r>
              <a:rPr lang="en-US" sz="1400" b="1" dirty="0" err="1">
                <a:solidFill>
                  <a:srgbClr val="0070C0"/>
                </a:solidFill>
              </a:rPr>
              <a:t>mkdir</a:t>
            </a:r>
            <a:r>
              <a:rPr lang="en-US" sz="1400" b="1" dirty="0">
                <a:solidFill>
                  <a:srgbClr val="0070C0"/>
                </a:solidFill>
              </a:rPr>
              <a:t> directory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Remove (delete) file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rm file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Remove the directory and its contents recursively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rm -r directory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Force removal of file without prompting for confirmation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rm -f file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Forcefully remove directory recursively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rm -rf directory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Copy file1 to file2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cp file1 file2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Copy </a:t>
            </a:r>
            <a:r>
              <a:rPr lang="en-US" sz="1400" b="1" dirty="0" err="1">
                <a:solidFill>
                  <a:srgbClr val="0070C0"/>
                </a:solidFill>
              </a:rPr>
              <a:t>source_directory</a:t>
            </a:r>
            <a:r>
              <a:rPr lang="en-US" sz="1400" b="1" dirty="0">
                <a:solidFill>
                  <a:srgbClr val="0070C0"/>
                </a:solidFill>
              </a:rPr>
              <a:t> recursively to destination. If destination exists, copy </a:t>
            </a:r>
            <a:r>
              <a:rPr lang="en-US" sz="1400" b="1" dirty="0" err="1">
                <a:solidFill>
                  <a:srgbClr val="0070C0"/>
                </a:solidFill>
              </a:rPr>
              <a:t>source_directory</a:t>
            </a:r>
            <a:r>
              <a:rPr lang="en-US" sz="1400" b="1" dirty="0">
                <a:solidFill>
                  <a:srgbClr val="0070C0"/>
                </a:solidFill>
              </a:rPr>
              <a:t> into destination, otherwise create destination with the contents of </a:t>
            </a:r>
            <a:r>
              <a:rPr lang="en-US" sz="1400" b="1" dirty="0" err="1">
                <a:solidFill>
                  <a:srgbClr val="0070C0"/>
                </a:solidFill>
              </a:rPr>
              <a:t>source_directory</a:t>
            </a:r>
            <a:r>
              <a:rPr lang="en-US" sz="14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cp -r </a:t>
            </a:r>
            <a:r>
              <a:rPr lang="en-US" sz="1400" b="1" dirty="0" err="1">
                <a:solidFill>
                  <a:srgbClr val="0070C0"/>
                </a:solidFill>
              </a:rPr>
              <a:t>source_directory</a:t>
            </a:r>
            <a:r>
              <a:rPr lang="en-US" sz="1400" b="1" dirty="0">
                <a:solidFill>
                  <a:srgbClr val="0070C0"/>
                </a:solidFill>
              </a:rPr>
              <a:t> destination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Rename or move file1 to file2. If file2 is an existing directory, move file1 into directory file2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mv file1 file2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Create symbolic link to </a:t>
            </a:r>
            <a:r>
              <a:rPr lang="en-US" sz="1400" b="1" dirty="0" err="1">
                <a:solidFill>
                  <a:srgbClr val="0070C0"/>
                </a:solidFill>
              </a:rPr>
              <a:t>linkname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ln -s /path/to/file </a:t>
            </a:r>
            <a:r>
              <a:rPr lang="en-US" sz="1400" b="1" dirty="0" err="1">
                <a:solidFill>
                  <a:srgbClr val="0070C0"/>
                </a:solidFill>
              </a:rPr>
              <a:t>linkname</a:t>
            </a:r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Create an empty file or update the access and modification times of file.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touch file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View the contents of file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cat file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Browse through a text file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less file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Display the first 10 lines of file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head file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Display the last 10 lines of file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tail file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# Display the last 10 lines of file and "follow" the file as it grows.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tail -f file</a:t>
            </a:r>
            <a:endParaRPr lang="en-IN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6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CED3D1-E27D-091A-F9BB-6A1DFE6F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FB21-6DC7-7C3A-959F-6CC17B8D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3" y="0"/>
            <a:ext cx="11102188" cy="1930971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Poppins" panose="00000500000000000000" pitchFamily="2" charset="0"/>
              </a:rPr>
              <a:t>6 – PROCESS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38C15-613A-949E-1ED8-31107A3199E3}"/>
              </a:ext>
            </a:extLst>
          </p:cNvPr>
          <p:cNvSpPr txBox="1"/>
          <p:nvPr/>
        </p:nvSpPr>
        <p:spPr>
          <a:xfrm>
            <a:off x="683853" y="1444588"/>
            <a:ext cx="11112871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# Display your currently running processes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ps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Display all the currently running processes on the system.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ps</a:t>
            </a:r>
            <a:r>
              <a:rPr lang="en-US" sz="2400" b="1" dirty="0">
                <a:solidFill>
                  <a:srgbClr val="0070C0"/>
                </a:solidFill>
              </a:rPr>
              <a:t> -</a:t>
            </a:r>
            <a:r>
              <a:rPr lang="en-US" sz="2400" b="1" dirty="0" err="1">
                <a:solidFill>
                  <a:srgbClr val="0070C0"/>
                </a:solidFill>
              </a:rPr>
              <a:t>ef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Display process information for </a:t>
            </a:r>
            <a:r>
              <a:rPr lang="en-US" sz="2400" b="1" dirty="0" err="1">
                <a:solidFill>
                  <a:srgbClr val="0070C0"/>
                </a:solidFill>
              </a:rPr>
              <a:t>processname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ps</a:t>
            </a:r>
            <a:r>
              <a:rPr lang="en-US" sz="2400" b="1" dirty="0">
                <a:solidFill>
                  <a:srgbClr val="0070C0"/>
                </a:solidFill>
              </a:rPr>
              <a:t> -</a:t>
            </a:r>
            <a:r>
              <a:rPr lang="en-US" sz="2400" b="1" dirty="0" err="1">
                <a:solidFill>
                  <a:srgbClr val="0070C0"/>
                </a:solidFill>
              </a:rPr>
              <a:t>ef</a:t>
            </a:r>
            <a:r>
              <a:rPr lang="en-US" sz="2400" b="1" dirty="0">
                <a:solidFill>
                  <a:srgbClr val="0070C0"/>
                </a:solidFill>
              </a:rPr>
              <a:t> | grep </a:t>
            </a:r>
            <a:r>
              <a:rPr lang="en-US" sz="2400" b="1" dirty="0" err="1">
                <a:solidFill>
                  <a:srgbClr val="0070C0"/>
                </a:solidFill>
              </a:rPr>
              <a:t>processname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Display and manage the top processes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top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Interactive process viewer (top alternative)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htop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Kill process with process ID of </a:t>
            </a:r>
            <a:r>
              <a:rPr lang="en-US" sz="2400" b="1" dirty="0" err="1">
                <a:solidFill>
                  <a:srgbClr val="0070C0"/>
                </a:solidFill>
              </a:rPr>
              <a:t>pid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kill </a:t>
            </a:r>
            <a:r>
              <a:rPr lang="en-US" sz="2400" b="1" dirty="0" err="1">
                <a:solidFill>
                  <a:srgbClr val="0070C0"/>
                </a:solidFill>
              </a:rPr>
              <a:t>pid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Kill all processes named </a:t>
            </a:r>
            <a:r>
              <a:rPr lang="en-US" sz="2400" b="1" dirty="0" err="1">
                <a:solidFill>
                  <a:srgbClr val="0070C0"/>
                </a:solidFill>
              </a:rPr>
              <a:t>processname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killall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processname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Start program in the background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program &amp;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Display stopped or background jobs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bg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Brings the most recent background job to foreground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fg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# Brings job n to the foreground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fg</a:t>
            </a:r>
            <a:r>
              <a:rPr lang="en-US" sz="2400" b="1" dirty="0">
                <a:solidFill>
                  <a:srgbClr val="0070C0"/>
                </a:solidFill>
              </a:rPr>
              <a:t> n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AE8212-013A-FA61-E43E-C3B232064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141-F4BE-71D8-3669-FB38088E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3" y="0"/>
            <a:ext cx="11102188" cy="1930971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Poppins" panose="00000500000000000000" pitchFamily="2" charset="0"/>
              </a:rPr>
              <a:t>7 – FILE PERMISSIONS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B7420-989B-724E-60F7-4BBF91C61F64}"/>
              </a:ext>
            </a:extLst>
          </p:cNvPr>
          <p:cNvSpPr txBox="1"/>
          <p:nvPr/>
        </p:nvSpPr>
        <p:spPr>
          <a:xfrm>
            <a:off x="683853" y="1444588"/>
            <a:ext cx="1111287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PERMISSION      EXAMPLE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         U   G   W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</a:t>
            </a:r>
            <a:r>
              <a:rPr lang="en-US" sz="3600" b="1" dirty="0" err="1">
                <a:solidFill>
                  <a:srgbClr val="0070C0"/>
                </a:solidFill>
              </a:rPr>
              <a:t>rwx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rwx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rwx</a:t>
            </a:r>
            <a:r>
              <a:rPr lang="en-US" sz="3600" b="1" dirty="0">
                <a:solidFill>
                  <a:srgbClr val="0070C0"/>
                </a:solidFill>
              </a:rPr>
              <a:t>     </a:t>
            </a:r>
            <a:r>
              <a:rPr lang="en-US" sz="3600" b="1" dirty="0" err="1">
                <a:solidFill>
                  <a:srgbClr val="0070C0"/>
                </a:solidFill>
              </a:rPr>
              <a:t>chmod</a:t>
            </a:r>
            <a:r>
              <a:rPr lang="en-US" sz="3600" b="1" dirty="0">
                <a:solidFill>
                  <a:srgbClr val="0070C0"/>
                </a:solidFill>
              </a:rPr>
              <a:t> 777 filename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</a:t>
            </a:r>
            <a:r>
              <a:rPr lang="en-US" sz="3600" b="1" dirty="0" err="1">
                <a:solidFill>
                  <a:srgbClr val="0070C0"/>
                </a:solidFill>
              </a:rPr>
              <a:t>rwx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rwx</a:t>
            </a:r>
            <a:r>
              <a:rPr lang="en-US" sz="3600" b="1" dirty="0">
                <a:solidFill>
                  <a:srgbClr val="0070C0"/>
                </a:solidFill>
              </a:rPr>
              <a:t> r-x     </a:t>
            </a:r>
            <a:r>
              <a:rPr lang="en-US" sz="3600" b="1" dirty="0" err="1">
                <a:solidFill>
                  <a:srgbClr val="0070C0"/>
                </a:solidFill>
              </a:rPr>
              <a:t>chmod</a:t>
            </a:r>
            <a:r>
              <a:rPr lang="en-US" sz="3600" b="1" dirty="0">
                <a:solidFill>
                  <a:srgbClr val="0070C0"/>
                </a:solidFill>
              </a:rPr>
              <a:t> 775 filename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</a:t>
            </a:r>
            <a:r>
              <a:rPr lang="en-US" sz="3600" b="1" dirty="0" err="1">
                <a:solidFill>
                  <a:srgbClr val="0070C0"/>
                </a:solidFill>
              </a:rPr>
              <a:t>rwx</a:t>
            </a:r>
            <a:r>
              <a:rPr lang="en-US" sz="3600" b="1" dirty="0">
                <a:solidFill>
                  <a:srgbClr val="0070C0"/>
                </a:solidFill>
              </a:rPr>
              <a:t> r-x </a:t>
            </a:r>
            <a:r>
              <a:rPr lang="en-US" sz="3600" b="1" dirty="0" err="1">
                <a:solidFill>
                  <a:srgbClr val="0070C0"/>
                </a:solidFill>
              </a:rPr>
              <a:t>r-x</a:t>
            </a:r>
            <a:r>
              <a:rPr lang="en-US" sz="3600" b="1" dirty="0">
                <a:solidFill>
                  <a:srgbClr val="0070C0"/>
                </a:solidFill>
              </a:rPr>
              <a:t>     </a:t>
            </a:r>
            <a:r>
              <a:rPr lang="en-US" sz="3600" b="1" dirty="0" err="1">
                <a:solidFill>
                  <a:srgbClr val="0070C0"/>
                </a:solidFill>
              </a:rPr>
              <a:t>chmod</a:t>
            </a:r>
            <a:r>
              <a:rPr lang="en-US" sz="3600" b="1" dirty="0">
                <a:solidFill>
                  <a:srgbClr val="0070C0"/>
                </a:solidFill>
              </a:rPr>
              <a:t> 755 filename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</a:t>
            </a:r>
            <a:r>
              <a:rPr lang="en-US" sz="3600" b="1" dirty="0" err="1">
                <a:solidFill>
                  <a:srgbClr val="0070C0"/>
                </a:solidFill>
              </a:rPr>
              <a:t>rw</a:t>
            </a:r>
            <a:r>
              <a:rPr lang="en-US" sz="3600" b="1" dirty="0">
                <a:solidFill>
                  <a:srgbClr val="0070C0"/>
                </a:solidFill>
              </a:rPr>
              <a:t>- </a:t>
            </a:r>
            <a:r>
              <a:rPr lang="en-US" sz="3600" b="1" dirty="0" err="1">
                <a:solidFill>
                  <a:srgbClr val="0070C0"/>
                </a:solidFill>
              </a:rPr>
              <a:t>rw</a:t>
            </a:r>
            <a:r>
              <a:rPr lang="en-US" sz="3600" b="1" dirty="0">
                <a:solidFill>
                  <a:srgbClr val="0070C0"/>
                </a:solidFill>
              </a:rPr>
              <a:t>- r--     </a:t>
            </a:r>
            <a:r>
              <a:rPr lang="en-US" sz="3600" b="1" dirty="0" err="1">
                <a:solidFill>
                  <a:srgbClr val="0070C0"/>
                </a:solidFill>
              </a:rPr>
              <a:t>chmod</a:t>
            </a:r>
            <a:r>
              <a:rPr lang="en-US" sz="3600" b="1" dirty="0">
                <a:solidFill>
                  <a:srgbClr val="0070C0"/>
                </a:solidFill>
              </a:rPr>
              <a:t> 664 filename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</a:t>
            </a:r>
            <a:r>
              <a:rPr lang="en-US" sz="3600" b="1" dirty="0" err="1">
                <a:solidFill>
                  <a:srgbClr val="0070C0"/>
                </a:solidFill>
              </a:rPr>
              <a:t>rw</a:t>
            </a:r>
            <a:r>
              <a:rPr lang="en-US" sz="3600" b="1" dirty="0">
                <a:solidFill>
                  <a:srgbClr val="0070C0"/>
                </a:solidFill>
              </a:rPr>
              <a:t>- r-- r--     </a:t>
            </a:r>
            <a:r>
              <a:rPr lang="en-US" sz="3600" b="1" dirty="0" err="1">
                <a:solidFill>
                  <a:srgbClr val="0070C0"/>
                </a:solidFill>
              </a:rPr>
              <a:t>chmod</a:t>
            </a:r>
            <a:r>
              <a:rPr lang="en-US" sz="3600" b="1" dirty="0">
                <a:solidFill>
                  <a:srgbClr val="0070C0"/>
                </a:solidFill>
              </a:rPr>
              <a:t> 644 filename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# NOTE: Use 777 sparingly!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        LEGEND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U = User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G = Group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W = World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        r = Read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w = write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x = execute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        - = no access</a:t>
            </a:r>
            <a:endParaRPr lang="en-I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3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326324-1E9A-7F13-D78B-2F0EE549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E8B1-5E34-78C4-DDAD-57239C15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8 – NETWORKING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AC06D-AABE-F432-FD8A-36D6CF806FA2}"/>
              </a:ext>
            </a:extLst>
          </p:cNvPr>
          <p:cNvSpPr txBox="1"/>
          <p:nvPr/>
        </p:nvSpPr>
        <p:spPr>
          <a:xfrm>
            <a:off x="839495" y="1444588"/>
            <a:ext cx="11521117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# Display all network interfaces and IP address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ip</a:t>
            </a:r>
            <a:r>
              <a:rPr lang="en-US" sz="2000" b="1" dirty="0">
                <a:solidFill>
                  <a:srgbClr val="0070C0"/>
                </a:solidFill>
              </a:rPr>
              <a:t> a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eth0 address and details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ip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addr</a:t>
            </a:r>
            <a:r>
              <a:rPr lang="en-US" sz="2000" b="1" dirty="0">
                <a:solidFill>
                  <a:srgbClr val="0070C0"/>
                </a:solidFill>
              </a:rPr>
              <a:t> show dev eth0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Query or control network driver and hardware settings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ethtool</a:t>
            </a:r>
            <a:r>
              <a:rPr lang="en-US" sz="2000" b="1" dirty="0">
                <a:solidFill>
                  <a:srgbClr val="0070C0"/>
                </a:solidFill>
              </a:rPr>
              <a:t> eth0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Send ICMP echo request to host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ping host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</a:t>
            </a:r>
            <a:r>
              <a:rPr lang="en-US" sz="2000" b="1" dirty="0" err="1">
                <a:solidFill>
                  <a:srgbClr val="0070C0"/>
                </a:solidFill>
              </a:rPr>
              <a:t>whois</a:t>
            </a:r>
            <a:r>
              <a:rPr lang="en-US" sz="2000" b="1" dirty="0">
                <a:solidFill>
                  <a:srgbClr val="0070C0"/>
                </a:solidFill>
              </a:rPr>
              <a:t> information for domain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whois</a:t>
            </a:r>
            <a:r>
              <a:rPr lang="en-US" sz="2000" b="1" dirty="0">
                <a:solidFill>
                  <a:srgbClr val="0070C0"/>
                </a:solidFill>
              </a:rPr>
              <a:t> domain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DNS information for domain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dig domain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Reverse lookup of IP_ADDRESS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dig -x IP_ADDRESS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DNS IP address for domain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host domain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the network address of the host name.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hostname -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all local IP addresses of the host.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hostname -I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Download http://domain.com/file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wget</a:t>
            </a:r>
            <a:r>
              <a:rPr lang="en-US" sz="2000" b="1" dirty="0">
                <a:solidFill>
                  <a:srgbClr val="0070C0"/>
                </a:solidFill>
              </a:rPr>
              <a:t> http://domain.com/file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# Display listening </a:t>
            </a:r>
            <a:r>
              <a:rPr lang="en-US" sz="2000" b="1" dirty="0" err="1">
                <a:solidFill>
                  <a:srgbClr val="0070C0"/>
                </a:solidFill>
              </a:rPr>
              <a:t>tcp</a:t>
            </a:r>
            <a:r>
              <a:rPr lang="en-US" sz="2000" b="1" dirty="0">
                <a:solidFill>
                  <a:srgbClr val="0070C0"/>
                </a:solidFill>
              </a:rPr>
              <a:t> and </a:t>
            </a:r>
            <a:r>
              <a:rPr lang="en-US" sz="2000" b="1" dirty="0" err="1">
                <a:solidFill>
                  <a:srgbClr val="0070C0"/>
                </a:solidFill>
              </a:rPr>
              <a:t>udp</a:t>
            </a:r>
            <a:r>
              <a:rPr lang="en-US" sz="2000" b="1" dirty="0">
                <a:solidFill>
                  <a:srgbClr val="0070C0"/>
                </a:solidFill>
              </a:rPr>
              <a:t> ports and corresponding programs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netstat -</a:t>
            </a:r>
            <a:r>
              <a:rPr lang="en-US" sz="2000" b="1" dirty="0" err="1">
                <a:solidFill>
                  <a:srgbClr val="0070C0"/>
                </a:solidFill>
              </a:rPr>
              <a:t>nutlp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8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3C2D60-958F-BAAD-74AA-471F9605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514A-F5C1-3E5B-FCE0-353961E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2" y="0"/>
            <a:ext cx="11521117" cy="1930971"/>
          </a:xfrm>
        </p:spPr>
        <p:txBody>
          <a:bodyPr>
            <a:normAutofit/>
          </a:bodyPr>
          <a:lstStyle/>
          <a:p>
            <a:pPr algn="l"/>
            <a:r>
              <a:rPr lang="en-IN" sz="6000" b="1" i="0" dirty="0">
                <a:effectLst/>
                <a:latin typeface="Poppins" panose="00000500000000000000" pitchFamily="2" charset="0"/>
              </a:rPr>
              <a:t>9 – ARCHIVES (TAR FILES)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EC3A1-EEE2-7A4D-1719-FE78D032C284}"/>
              </a:ext>
            </a:extLst>
          </p:cNvPr>
          <p:cNvSpPr txBox="1"/>
          <p:nvPr/>
        </p:nvSpPr>
        <p:spPr>
          <a:xfrm>
            <a:off x="839495" y="1444588"/>
            <a:ext cx="11521117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# Create tar named archive.tar containing directory.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tar </a:t>
            </a:r>
            <a:r>
              <a:rPr lang="en-US" sz="4000" b="1" dirty="0" err="1">
                <a:solidFill>
                  <a:srgbClr val="0070C0"/>
                </a:solidFill>
              </a:rPr>
              <a:t>cf</a:t>
            </a:r>
            <a:r>
              <a:rPr lang="en-US" sz="4000" b="1" dirty="0">
                <a:solidFill>
                  <a:srgbClr val="0070C0"/>
                </a:solidFill>
              </a:rPr>
              <a:t> archive.tar directory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Extract the contents from archive.tar.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tar </a:t>
            </a:r>
            <a:r>
              <a:rPr lang="en-US" sz="4000" b="1" dirty="0" err="1">
                <a:solidFill>
                  <a:srgbClr val="0070C0"/>
                </a:solidFill>
              </a:rPr>
              <a:t>xf</a:t>
            </a:r>
            <a:r>
              <a:rPr lang="en-US" sz="4000" b="1" dirty="0">
                <a:solidFill>
                  <a:srgbClr val="0070C0"/>
                </a:solidFill>
              </a:rPr>
              <a:t> archive.tar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Create a </a:t>
            </a:r>
            <a:r>
              <a:rPr lang="en-US" sz="4000" b="1" dirty="0" err="1">
                <a:solidFill>
                  <a:srgbClr val="0070C0"/>
                </a:solidFill>
              </a:rPr>
              <a:t>gzip</a:t>
            </a:r>
            <a:r>
              <a:rPr lang="en-US" sz="4000" b="1" dirty="0">
                <a:solidFill>
                  <a:srgbClr val="0070C0"/>
                </a:solidFill>
              </a:rPr>
              <a:t> compressed tar file name archive.tar.gz.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tar </a:t>
            </a:r>
            <a:r>
              <a:rPr lang="en-US" sz="4000" b="1" dirty="0" err="1">
                <a:solidFill>
                  <a:srgbClr val="0070C0"/>
                </a:solidFill>
              </a:rPr>
              <a:t>czf</a:t>
            </a:r>
            <a:r>
              <a:rPr lang="en-US" sz="4000" b="1" dirty="0">
                <a:solidFill>
                  <a:srgbClr val="0070C0"/>
                </a:solidFill>
              </a:rPr>
              <a:t> archive.tar.gz directory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Extract a </a:t>
            </a:r>
            <a:r>
              <a:rPr lang="en-US" sz="4000" b="1" dirty="0" err="1">
                <a:solidFill>
                  <a:srgbClr val="0070C0"/>
                </a:solidFill>
              </a:rPr>
              <a:t>gzip</a:t>
            </a:r>
            <a:r>
              <a:rPr lang="en-US" sz="4000" b="1" dirty="0">
                <a:solidFill>
                  <a:srgbClr val="0070C0"/>
                </a:solidFill>
              </a:rPr>
              <a:t> compressed tar file.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tar </a:t>
            </a:r>
            <a:r>
              <a:rPr lang="en-US" sz="4000" b="1" dirty="0" err="1">
                <a:solidFill>
                  <a:srgbClr val="0070C0"/>
                </a:solidFill>
              </a:rPr>
              <a:t>xzf</a:t>
            </a:r>
            <a:r>
              <a:rPr lang="en-US" sz="4000" b="1" dirty="0">
                <a:solidFill>
                  <a:srgbClr val="0070C0"/>
                </a:solidFill>
              </a:rPr>
              <a:t> archive.tar.gz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Create a tar file with bzip2 compression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tar </a:t>
            </a:r>
            <a:r>
              <a:rPr lang="en-US" sz="4000" b="1" dirty="0" err="1">
                <a:solidFill>
                  <a:srgbClr val="0070C0"/>
                </a:solidFill>
              </a:rPr>
              <a:t>cjf</a:t>
            </a:r>
            <a:r>
              <a:rPr lang="en-US" sz="4000" b="1" dirty="0">
                <a:solidFill>
                  <a:srgbClr val="0070C0"/>
                </a:solidFill>
              </a:rPr>
              <a:t> archive.tar.bz2 directory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# Extract a bzip2 compressed tar file.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tar </a:t>
            </a:r>
            <a:r>
              <a:rPr lang="en-US" sz="4000" b="1" dirty="0" err="1">
                <a:solidFill>
                  <a:srgbClr val="0070C0"/>
                </a:solidFill>
              </a:rPr>
              <a:t>xjf</a:t>
            </a:r>
            <a:r>
              <a:rPr lang="en-US" sz="4000" b="1" dirty="0">
                <a:solidFill>
                  <a:srgbClr val="0070C0"/>
                </a:solidFill>
              </a:rPr>
              <a:t> archive.tar.bz2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816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162</TotalTime>
  <Words>1843</Words>
  <Application>Microsoft Office PowerPoint</Application>
  <PresentationFormat>Custom</PresentationFormat>
  <Paragraphs>412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Poppins</vt:lpstr>
      <vt:lpstr>Tw Cen MT</vt:lpstr>
      <vt:lpstr>Droplet</vt:lpstr>
      <vt:lpstr>1 – SYSTEM INFORMATION </vt:lpstr>
      <vt:lpstr>2 – HARDWARE INFORMATION </vt:lpstr>
      <vt:lpstr>3 – PERFORMANCE MONITORING AND STATISTICS  </vt:lpstr>
      <vt:lpstr>4 – USER INFORMATION AND MANAGEMENT</vt:lpstr>
      <vt:lpstr>5 – FILE AND DIRECTORY COMMANDS</vt:lpstr>
      <vt:lpstr>6 – PROCESS MANAGEMENT</vt:lpstr>
      <vt:lpstr>7 – FILE PERMISSIONS</vt:lpstr>
      <vt:lpstr>8 – NETWORKING</vt:lpstr>
      <vt:lpstr>9 – ARCHIVES (TAR FILES)</vt:lpstr>
      <vt:lpstr>10 – INSTALLING PACKAGES</vt:lpstr>
      <vt:lpstr>11 – SEARCH</vt:lpstr>
      <vt:lpstr>12 – SSH LOGINS</vt:lpstr>
      <vt:lpstr>13 – FILE TRANSFERS</vt:lpstr>
      <vt:lpstr>14 – DISK USAGE</vt:lpstr>
      <vt:lpstr>15 – DIRECTORY NAVIGATION</vt:lpstr>
      <vt:lpstr>16 – SECURITY</vt:lpstr>
      <vt:lpstr>17 – LOGGING AND AUDITING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SYSTEM INFORMATION </dc:title>
  <dc:creator>REKHU CHINNARATHOD</dc:creator>
  <cp:lastModifiedBy>REKHU CHINNARATHOD</cp:lastModifiedBy>
  <cp:revision>42</cp:revision>
  <dcterms:created xsi:type="dcterms:W3CDTF">2024-02-17T15:24:24Z</dcterms:created>
  <dcterms:modified xsi:type="dcterms:W3CDTF">2024-02-18T16:58:55Z</dcterms:modified>
</cp:coreProperties>
</file>