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Raleway Medium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5.xml"/><Relationship Id="rId64" Type="http://schemas.openxmlformats.org/officeDocument/2006/relationships/font" Target="fonts/RalewayMedium-regular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7.xml"/><Relationship Id="rId66" Type="http://schemas.openxmlformats.org/officeDocument/2006/relationships/font" Target="fonts/RalewayMedium-italic.fntdata"/><Relationship Id="rId21" Type="http://schemas.openxmlformats.org/officeDocument/2006/relationships/slide" Target="slides/slide16.xml"/><Relationship Id="rId65" Type="http://schemas.openxmlformats.org/officeDocument/2006/relationships/font" Target="fonts/Raleway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RalewayMedium-boldItalic.fntdata"/><Relationship Id="rId60" Type="http://schemas.openxmlformats.org/officeDocument/2006/relationships/font" Target="fonts/La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bold.fntdata"/><Relationship Id="rId12" Type="http://schemas.openxmlformats.org/officeDocument/2006/relationships/slide" Target="slides/slide7.xml"/><Relationship Id="rId56" Type="http://schemas.openxmlformats.org/officeDocument/2006/relationships/font" Target="fonts/Raleway-regular.fntdata"/><Relationship Id="rId15" Type="http://schemas.openxmlformats.org/officeDocument/2006/relationships/slide" Target="slides/slide10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5e3fffbb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5e3fffbb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e3fffbb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5e3fffbb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5e3fffbb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5e3fffbb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5e3fffbb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5e3fffbb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5e3fffb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5e3fffb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5e3fffbb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5e3fffbb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5e3fffbb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5e3fffbb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5e3fffbb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5e3fffbb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5e3fffbb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5e3fffbb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5e3fffbb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5e3fffbb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5e3fffb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5e3fffb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5e3fffbb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5e3fffbb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5e3fffbb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5e3fffbb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5e3fffbb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5e3fffbb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5e3fffbb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5e3fffbb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5e3fffbb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5e3fffbb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5e3fffbb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5e3fffbb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5e3fffbb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5e3fffbb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5e3fffbb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5e3fffbb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5e3fffbb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5e3fffbb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5e3fffbb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5e3fffbb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5e3fffbb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5e3fffb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5e3fffbb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5e3fffbb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5e3fffbb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5e3fffbb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5e3fffbb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5e3fffbb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5e3fffbb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5e3fffbb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5e3fffbb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5e3fffbb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5e3fffbb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5e3fffbb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5e3fffbb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5e3fffbb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5e3fffbb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5e3fffbb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5e3fffbb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15e3fffbb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5e3fffbb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5e3fffbb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5e3fffbb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5e3fffbb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5e3fffbbb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15e3fffbbb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5e3fffbb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5e3fffbb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5e3fffbb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15e3fffbb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5e3fffbb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15e3fffbb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5e3fffbbb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5e3fffbb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15e3fffbb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15e3fffbb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15e3fffbbb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15e3fffbb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5e3fffbb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15e3fffbb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5e3fffbb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5e3fffbb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5e3fffbb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15e3fffbb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5e3fffb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5e3fffb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15e3fffbb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15e3fffbb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e3fffbb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5e3fffbb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5e3fffb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5e3fffb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5e3fffbb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5e3fffbb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e3fffb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5e3fffb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Relationship Id="rId4" Type="http://schemas.openxmlformats.org/officeDocument/2006/relationships/image" Target="../media/image41.png"/><Relationship Id="rId5" Type="http://schemas.openxmlformats.org/officeDocument/2006/relationships/image" Target="../media/image67.png"/><Relationship Id="rId6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1.png"/><Relationship Id="rId4" Type="http://schemas.openxmlformats.org/officeDocument/2006/relationships/image" Target="../media/image6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0.png"/><Relationship Id="rId4" Type="http://schemas.openxmlformats.org/officeDocument/2006/relationships/image" Target="../media/image6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9.png"/><Relationship Id="rId4" Type="http://schemas.openxmlformats.org/officeDocument/2006/relationships/image" Target="../media/image6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DBMS Mini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</a:t>
            </a:r>
            <a:r>
              <a:rPr lang="en-GB"/>
              <a:t>MySQL Workbench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* FROM customer;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2078875"/>
            <a:ext cx="7791450" cy="19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-131900" l="0" r="0" t="131900"/>
          <a:stretch/>
        </p:blipFill>
        <p:spPr>
          <a:xfrm>
            <a:off x="676275" y="1357650"/>
            <a:ext cx="42291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* FROM Employee;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88" y="2078875"/>
            <a:ext cx="8056425" cy="20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* FROM account;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680" y="2043700"/>
            <a:ext cx="723552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* FROM branch_mstr;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25975" t="0"/>
          <a:stretch/>
        </p:blipFill>
        <p:spPr>
          <a:xfrm>
            <a:off x="2271950" y="2078875"/>
            <a:ext cx="3507500" cy="2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unique occupation from customer table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 </a:t>
            </a:r>
            <a:r>
              <a:rPr lang="en-GB">
                <a:solidFill>
                  <a:srgbClr val="0000FF"/>
                </a:solidFill>
              </a:rPr>
              <a:t>DISTINCT</a:t>
            </a:r>
            <a:r>
              <a:rPr lang="en-GB"/>
              <a:t> occupation FROM customer;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00" y="2508525"/>
            <a:ext cx="8839200" cy="29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575" y="2867100"/>
            <a:ext cx="3137300" cy="2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8148250" y="475432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Sorting accounts according to balance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 * FROM account </a:t>
            </a:r>
            <a:r>
              <a:rPr lang="en-GB">
                <a:solidFill>
                  <a:srgbClr val="0000FF"/>
                </a:solidFill>
              </a:rPr>
              <a:t>ORDER BY</a:t>
            </a:r>
            <a:r>
              <a:rPr lang="en-GB"/>
              <a:t> curbal DESC;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00" y="3048650"/>
            <a:ext cx="5609425" cy="18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94500"/>
            <a:ext cx="8839203" cy="362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D.O.B. of customer Ramesh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SELECT fname, dob FROM customer WHERE fname LIKE ‘%Ramesh%’;</a:t>
            </a:r>
            <a:endParaRPr sz="1400"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800" y="3132350"/>
            <a:ext cx="2654425" cy="18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2571750"/>
            <a:ext cx="8839200" cy="31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column ‘City’ to Branch table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ALTER TABLE branch_mstr  ADD COLUMN City VARCHAR(20);</a:t>
            </a:r>
            <a:br>
              <a:rPr lang="en-GB"/>
            </a:br>
            <a:r>
              <a:rPr lang="en-GB"/>
              <a:t>SELECT * FROM branch_mstr;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4555"/>
            <a:ext cx="8839200" cy="3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2993577"/>
            <a:ext cx="8839199" cy="32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2700" y="3435575"/>
            <a:ext cx="2696500" cy="16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 Bella’s name to Karan Singh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SET sql_safe_updates=0;</a:t>
            </a:r>
            <a:br>
              <a:rPr lang="en-GB"/>
            </a:br>
            <a:r>
              <a:rPr lang="en-GB"/>
              <a:t>UPDATE employee SET m</a:t>
            </a:r>
            <a:r>
              <a:rPr lang="en-GB"/>
              <a:t>name</a:t>
            </a:r>
            <a:r>
              <a:rPr lang="en-GB"/>
              <a:t> = ‘Karan’, l</a:t>
            </a:r>
            <a:r>
              <a:rPr lang="en-GB"/>
              <a:t>name</a:t>
            </a:r>
            <a:r>
              <a:rPr lang="en-GB"/>
              <a:t> = ’Singh’ WHERE fname = ‘Bella’;</a:t>
            </a:r>
            <a:br>
              <a:rPr lang="en-GB"/>
            </a:br>
            <a:r>
              <a:rPr lang="en-GB"/>
              <a:t>SET sql_safe_updates=1;</a:t>
            </a:r>
            <a:br>
              <a:rPr lang="en-GB"/>
            </a:br>
            <a:r>
              <a:rPr lang="en-GB"/>
              <a:t>SELECT * FROM employee;</a:t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831125"/>
            <a:ext cx="8839200" cy="777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50" y="3608300"/>
            <a:ext cx="5427576" cy="14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Accounts opened between dates</a:t>
            </a:r>
            <a:br>
              <a:rPr lang="en-GB"/>
            </a:br>
            <a:r>
              <a:rPr lang="en-GB"/>
              <a:t>'2012-07-01' AND '2013-01-01'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SELECT * FROM account WHERE opnDT between '2012-07-01' AND '2013-01-01';</a:t>
            </a:r>
            <a:endParaRPr sz="1400"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30" y="2947775"/>
            <a:ext cx="5669244" cy="18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2494475"/>
            <a:ext cx="8839201" cy="30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/>
              <a:t>Case Study</a:t>
            </a:r>
            <a:endParaRPr sz="24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-GB" sz="1600"/>
              <a:t>Retail Banking Case Study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-GB" sz="1600"/>
              <a:t>Customer schema Case Study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 having ‘a’ as </a:t>
            </a:r>
            <a:r>
              <a:rPr lang="en-GB"/>
              <a:t>second</a:t>
            </a:r>
            <a:r>
              <a:rPr lang="en-GB"/>
              <a:t> letter in their name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SELECT fname FROM customer WHERE fname like ‘_a%’;</a:t>
            </a:r>
            <a:endParaRPr sz="1400"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571750"/>
            <a:ext cx="8839200" cy="31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775" y="3177425"/>
            <a:ext cx="1638650" cy="18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lowest balance from customer &amp; account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 a.custid, min(curbal) as lowest_balance FROM account a </a:t>
            </a:r>
            <a:br>
              <a:rPr lang="en-GB"/>
            </a:br>
            <a:r>
              <a:rPr lang="en-GB"/>
              <a:t>JOIN customer c ON a.custid = c.custid GROUP BY a.custid LIMIT 1;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25" y="2931600"/>
            <a:ext cx="2656550" cy="19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2437825"/>
            <a:ext cx="8839198" cy="26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of Customers in each occupation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 occupation, count(occupation) as No_of_Customers FROM customer GROUP BY occupation;</a:t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198" cy="26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9150" y="3041400"/>
            <a:ext cx="3895674" cy="19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 of employees who are managers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SELECT </a:t>
            </a:r>
            <a:r>
              <a:rPr lang="en-GB" sz="1500"/>
              <a:t>fname, mname FROM employee WHERE desig LIKE '%manager%';</a:t>
            </a:r>
            <a:endParaRPr sz="1500"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650" y="2740125"/>
            <a:ext cx="22288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2403388"/>
            <a:ext cx="8839199" cy="33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Employees whose names end with ‘a’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 fname, mname, </a:t>
            </a:r>
            <a:r>
              <a:rPr lang="en-GB"/>
              <a:t>name</a:t>
            </a:r>
            <a:r>
              <a:rPr lang="en-GB"/>
              <a:t> FROM customer WHERE lname LIKE ‘%a’;</a:t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480450"/>
            <a:ext cx="8839199" cy="33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350" y="2929625"/>
            <a:ext cx="2656300" cy="20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Employees who work for ‘loan’ or ‘credit’ dept.</a:t>
            </a:r>
            <a:endParaRPr/>
          </a:p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SELECT</a:t>
            </a:r>
            <a:r>
              <a:rPr lang="en-GB" sz="1500"/>
              <a:t> * FROM employee WHERE dept = 'loan' OR dept='credit';</a:t>
            </a:r>
            <a:endParaRPr sz="1500"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23775"/>
            <a:ext cx="7274251" cy="21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2333350"/>
            <a:ext cx="8839200" cy="30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ustomers who are born after 15th of any month?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SELECT </a:t>
            </a:r>
            <a:r>
              <a:rPr lang="en-GB" sz="1400"/>
              <a:t>c.custid, c.fname, a.acnumber  FROM  customer c JOIN account a ON c.custid=a.custid</a:t>
            </a:r>
            <a:br>
              <a:rPr lang="en-GB" sz="1400"/>
            </a:br>
            <a:r>
              <a:rPr lang="en-GB" sz="1400"/>
              <a:t>WHERE  day(c.dob) &gt; 15;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571750"/>
            <a:ext cx="8839200" cy="30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425" y="2979575"/>
            <a:ext cx="2920275" cy="19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isplay Number, firstname, branch id and balance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SELECT </a:t>
            </a:r>
            <a:r>
              <a:rPr lang="en-GB" sz="1500"/>
              <a:t> c.custid, c.fname, a.bid AS branch_id, a.curbal FROM customer c JOIN account a </a:t>
            </a:r>
            <a:br>
              <a:rPr lang="en-GB" sz="1500"/>
            </a:br>
            <a:r>
              <a:rPr lang="en-GB" sz="1500"/>
              <a:t>ON c.custid=a.custid;</a:t>
            </a:r>
            <a:endParaRPr sz="1500"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850" y="2897825"/>
            <a:ext cx="3904550" cy="21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25" y="2494500"/>
            <a:ext cx="8839199" cy="30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</a:t>
            </a:r>
            <a:r>
              <a:rPr lang="en-GB"/>
              <a:t>a virtual table to store the customers who are having the accounts in the same city as they live?</a:t>
            </a:r>
            <a:endParaRPr/>
          </a:p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729450" y="2303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</a:t>
            </a:r>
            <a:r>
              <a:rPr lang="en-GB"/>
              <a:t> VIEW  VIRTUAL_TABLE AS</a:t>
            </a:r>
            <a:br>
              <a:rPr lang="en-GB"/>
            </a:br>
            <a:r>
              <a:rPr lang="en-GB"/>
              <a:t>(SELECT * FROM  customer</a:t>
            </a:r>
            <a:br>
              <a:rPr lang="en-GB"/>
            </a:br>
            <a:r>
              <a:rPr lang="en-GB"/>
              <a:t>WHERE  custid IN </a:t>
            </a:r>
            <a:br>
              <a:rPr lang="en-GB"/>
            </a:br>
            <a:r>
              <a:rPr lang="en-GB"/>
              <a:t>(SELECT custid FROM account</a:t>
            </a:r>
            <a:br>
              <a:rPr lang="en-GB"/>
            </a:br>
            <a:r>
              <a:rPr lang="en-GB"/>
              <a:t>WHERE bid IN</a:t>
            </a:r>
            <a:br>
              <a:rPr lang="en-GB"/>
            </a:br>
            <a:r>
              <a:rPr lang="en-GB"/>
              <a:t>(SELECT  bid FROM branch_mstr)));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SELECT</a:t>
            </a:r>
            <a:r>
              <a:rPr lang="en-GB"/>
              <a:t> * from VIRTUAL_TABLE;</a:t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700" y="2487600"/>
            <a:ext cx="4796449" cy="16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transaction table with following details 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TID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– transaction ID – Primary key with autoincrement 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Custid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– customer id (reference from customer table)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account_no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– account number (references account table)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bid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– Branch id – references branch table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amount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– amount in numbers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type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– type of transaction (Withdraw or deposit)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DOT</a:t>
            </a:r>
            <a:r>
              <a:rPr lang="en-GB">
                <a:latin typeface="Raleway Medium"/>
                <a:ea typeface="Raleway Medium"/>
                <a:cs typeface="Raleway Medium"/>
                <a:sym typeface="Raleway Medium"/>
              </a:rPr>
              <a:t> -  date of transaction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Retail Banking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retail banking business model maintains a record of Branch, Employees, Customers and Accounts.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Tables in this database : </a:t>
            </a:r>
            <a:br>
              <a:rPr lang="en-GB"/>
            </a:br>
            <a:r>
              <a:rPr lang="en-GB"/>
              <a:t>1. Branch</a:t>
            </a:r>
            <a:br>
              <a:rPr lang="en-GB"/>
            </a:br>
            <a:r>
              <a:rPr lang="en-GB"/>
              <a:t>2. Employees</a:t>
            </a:r>
            <a:br>
              <a:rPr lang="en-GB"/>
            </a:br>
            <a:r>
              <a:rPr lang="en-GB"/>
              <a:t>3. Customers</a:t>
            </a:r>
            <a:br>
              <a:rPr lang="en-GB"/>
            </a:br>
            <a:r>
              <a:rPr lang="en-GB"/>
              <a:t>4. Accounts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14" y="395088"/>
            <a:ext cx="8158176" cy="43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trigger to update balance in account table on Deposit or Withdraw in transaction table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Use Delimiter function.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Create a trigger for each insertion on transaction table.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Use conditional statements for identifying Deposit or Withdraw.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Use DML commands to Update and Set the new values.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50" y="173850"/>
            <a:ext cx="6532149" cy="47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values in transaction to show trigger success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INSERT</a:t>
            </a:r>
            <a:r>
              <a:rPr lang="en-GB" sz="1500"/>
              <a:t> INTO transaction(tid,custid,account_no,bid,amount,type,DOT) VALUES</a:t>
            </a:r>
            <a:br>
              <a:rPr lang="en-GB" sz="1500"/>
            </a:br>
            <a:r>
              <a:rPr lang="en-GB" sz="1500"/>
              <a:t>(1,1,1,1,1000,'Deposit','2023-02-03'), (2,2,2,2,3000,'Withdraw','2023-02-03');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INSERT INTO transaction(tid,custid,account_no,bid,amount,type,DOT) VALUES</a:t>
            </a:r>
            <a:br>
              <a:rPr lang="en-GB" sz="1500"/>
            </a:br>
            <a:r>
              <a:rPr lang="en-GB" sz="1500"/>
              <a:t>(3,1,1,1,1500,'Withdraw','2023-02-03'), (4,2,2,2,7000,'Deposit','2023-02-03');</a:t>
            </a:r>
            <a:endParaRPr sz="1500"/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3661650"/>
            <a:ext cx="8839198" cy="45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Account balances before initiating Transaction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650" y="2199775"/>
            <a:ext cx="68961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Account balances after initiating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2206375"/>
            <a:ext cx="70675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isplay customer </a:t>
            </a:r>
            <a:r>
              <a:rPr lang="en-GB"/>
              <a:t>details </a:t>
            </a:r>
            <a:r>
              <a:rPr lang="en-GB"/>
              <a:t>with 2nd highest balance?</a:t>
            </a:r>
            <a:endParaRPr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</a:t>
            </a:r>
            <a:r>
              <a:rPr lang="en-GB"/>
              <a:t> * FROM </a:t>
            </a:r>
            <a:br>
              <a:rPr lang="en-GB"/>
            </a:br>
            <a:r>
              <a:rPr lang="en-GB"/>
              <a:t>(SELECT *, RANK() OVER(ORDER BY a.curbal desc) AS ranking FROM</a:t>
            </a:r>
            <a:br>
              <a:rPr lang="en-GB"/>
            </a:br>
            <a:r>
              <a:rPr lang="en-GB"/>
              <a:t>(SELECT c.custid, c.fname, c.mname, c.lname, c.occupation, c.dob, a.curbal FROM customer c</a:t>
            </a:r>
            <a:br>
              <a:rPr lang="en-GB"/>
            </a:br>
            <a:r>
              <a:rPr lang="en-GB"/>
              <a:t>JOIN account a ON c.custid=a.custid) t ) tt  WHERE  ranking=2;</a:t>
            </a:r>
            <a:endParaRPr/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925" y="3572500"/>
            <a:ext cx="6928150" cy="14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3097550"/>
            <a:ext cx="8839199" cy="36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Finally, Take backup of the database created</a:t>
            </a:r>
            <a:endParaRPr/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Schema Case Study</a:t>
            </a:r>
            <a:endParaRPr/>
          </a:p>
        </p:txBody>
      </p:sp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Create database ‘casestudy’  with given commands and run all lines of code</a:t>
            </a:r>
            <a:endParaRPr/>
          </a:p>
        </p:txBody>
      </p:sp>
      <p:pic>
        <p:nvPicPr>
          <p:cNvPr id="364" name="Google Shape;36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27375"/>
            <a:ext cx="48387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" y="566400"/>
            <a:ext cx="2874800" cy="21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380" y="566400"/>
            <a:ext cx="2932295" cy="21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3925" y="760302"/>
            <a:ext cx="2874800" cy="39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1950" y="2845150"/>
            <a:ext cx="3590050" cy="20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Relationship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975" y="912900"/>
            <a:ext cx="5424326" cy="372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50" y="148051"/>
            <a:ext cx="3222050" cy="316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446600"/>
            <a:ext cx="3586675" cy="15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9886" y="1853850"/>
            <a:ext cx="2826839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7079" y="148038"/>
            <a:ext cx="3412446" cy="16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the product details as per </a:t>
            </a:r>
            <a:r>
              <a:rPr lang="en-GB"/>
              <a:t>below</a:t>
            </a:r>
            <a:r>
              <a:rPr lang="en-GB"/>
              <a:t> criteria and sort them in descending order of category: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729450" y="2571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1.  If the category is 2050, increase the price by 2000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2.  If the category is 2051, increase the price by 500.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3.  If the category is 2052, increase the price by 600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729450" y="58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SELECT</a:t>
            </a:r>
            <a:r>
              <a:rPr lang="en-GB" sz="1600"/>
              <a:t> product_desc, product_class_code, </a:t>
            </a:r>
            <a:br>
              <a:rPr lang="en-GB" sz="1600"/>
            </a:br>
            <a:r>
              <a:rPr lang="en-GB" sz="1600"/>
              <a:t>(CASE WHEN product_class_code = 2050 THEN product_price+2000</a:t>
            </a:r>
            <a:br>
              <a:rPr lang="en-GB" sz="1600"/>
            </a:br>
            <a:r>
              <a:rPr lang="en-GB" sz="1600"/>
              <a:t>WHEN product_class_code = 2051 THEN product_price+500</a:t>
            </a:r>
            <a:br>
              <a:rPr lang="en-GB" sz="1600"/>
            </a:br>
            <a:r>
              <a:rPr lang="en-GB" sz="1600"/>
              <a:t>WHEN product_class_code = 2052 THEN product_price+600 </a:t>
            </a:r>
            <a:br>
              <a:rPr lang="en-GB" sz="1600"/>
            </a:br>
            <a:r>
              <a:rPr lang="en-GB" sz="1600"/>
              <a:t>END) New_price </a:t>
            </a:r>
            <a:br>
              <a:rPr lang="en-GB" sz="1600"/>
            </a:br>
            <a:r>
              <a:rPr lang="en-GB" sz="1600"/>
              <a:t>FROM product</a:t>
            </a:r>
            <a:br>
              <a:rPr lang="en-GB" sz="1600"/>
            </a:br>
            <a:r>
              <a:rPr lang="en-GB" sz="1600"/>
              <a:t>WHERE product_class_code IN (2050,2051,2052)</a:t>
            </a:r>
            <a:br>
              <a:rPr lang="en-GB" sz="1600"/>
            </a:br>
            <a:r>
              <a:rPr lang="en-GB" sz="1600"/>
              <a:t>ORDER BY product_class_code DESC;</a:t>
            </a:r>
            <a:endParaRPr sz="1600"/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18925"/>
            <a:ext cx="8839199" cy="35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75" y="142875"/>
            <a:ext cx="725805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idx="1" type="body"/>
          </p:nvPr>
        </p:nvSpPr>
        <p:spPr>
          <a:xfrm>
            <a:off x="727650" y="1574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 </a:t>
            </a:r>
            <a:r>
              <a:rPr lang="en-GB"/>
              <a:t> p.product_desc, p.product_class_code, pc.product_class_desc</a:t>
            </a:r>
            <a:br>
              <a:rPr lang="en-GB"/>
            </a:br>
            <a:r>
              <a:rPr lang="en-GB"/>
              <a:t>FROM product p</a:t>
            </a:r>
            <a:br>
              <a:rPr lang="en-GB"/>
            </a:br>
            <a:r>
              <a:rPr lang="en-GB"/>
              <a:t>JOIN product_class pc</a:t>
            </a:r>
            <a:br>
              <a:rPr lang="en-GB"/>
            </a:br>
            <a:r>
              <a:rPr lang="en-GB"/>
              <a:t>ON  p.product_class_code = pc.product_class_code</a:t>
            </a:r>
            <a:br>
              <a:rPr lang="en-GB"/>
            </a:br>
            <a:r>
              <a:rPr lang="en-GB"/>
              <a:t>WHERE  p.product_id IN (SELECT product_id FROM order_items);</a:t>
            </a:r>
            <a:endParaRPr/>
          </a:p>
        </p:txBody>
      </p:sp>
      <p:sp>
        <p:nvSpPr>
          <p:cNvPr id="410" name="Google Shape;410;p56"/>
          <p:cNvSpPr txBox="1"/>
          <p:nvPr>
            <p:ph type="title"/>
          </p:nvPr>
        </p:nvSpPr>
        <p:spPr>
          <a:xfrm>
            <a:off x="727650" y="771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the product description, class description and price of all products which are shipped.</a:t>
            </a:r>
            <a:endParaRPr/>
          </a:p>
        </p:txBody>
      </p:sp>
      <p:pic>
        <p:nvPicPr>
          <p:cNvPr id="411" name="Google Shape;4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4075"/>
            <a:ext cx="8839199" cy="35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475" y="3216425"/>
            <a:ext cx="6242801" cy="17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inventory status of products as below as per their available quantity:</a:t>
            </a:r>
            <a:endParaRPr/>
          </a:p>
        </p:txBody>
      </p:sp>
      <p:sp>
        <p:nvSpPr>
          <p:cNvPr id="418" name="Google Shape;418;p57"/>
          <p:cNvSpPr txBox="1"/>
          <p:nvPr>
            <p:ph idx="1" type="body"/>
          </p:nvPr>
        </p:nvSpPr>
        <p:spPr>
          <a:xfrm>
            <a:off x="729450" y="2345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For Electronics and Computer categories, if available quantity is &lt; 10, show 'Low stock', 11 &lt; qty &lt; 30, show 'In stock', &gt; 31, show 'Enough stock'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or Stationery and Clothes categories, if qty &lt; 20, show 'Low stock', 21 &lt; qty &lt; 80, show 'In stock', &gt; 81, show 'Enough stock'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Rest of the categories, if qty &lt; 15 – 'Low Stock', 16 &lt; qty &lt; 50 – 'In Stock', &gt; 51 – 'Enough stock'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For all categories, if available quantity is 0, show 'Out of stock'.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>
            <p:ph idx="1" type="body"/>
          </p:nvPr>
        </p:nvSpPr>
        <p:spPr>
          <a:xfrm>
            <a:off x="126300" y="487200"/>
            <a:ext cx="9017700" cy="4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34"/>
              <a:buNone/>
            </a:pPr>
            <a:r>
              <a:rPr lang="en-GB" sz="1425"/>
              <a:t>SELECT  distinct p.product_desc, p.product_quantity_avail, </a:t>
            </a:r>
            <a:br>
              <a:rPr lang="en-GB" sz="1425"/>
            </a:br>
            <a:br>
              <a:rPr lang="en-GB" sz="1425"/>
            </a:br>
            <a:r>
              <a:rPr lang="en-GB" sz="1425">
                <a:highlight>
                  <a:srgbClr val="FFF2CC"/>
                </a:highlight>
              </a:rPr>
              <a:t>(CASE WHEN pc.product_class_desc like '%Electronics%' or pc.product_class_desc like '%Computer%' and p.product_quantity_avail &lt;= 10 THEN 'Low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</a:t>
            </a:r>
            <a:r>
              <a:rPr lang="en-GB" sz="1425">
                <a:highlight>
                  <a:srgbClr val="FFF2CC"/>
                </a:highlight>
              </a:rPr>
              <a:t> pc.product_class_desc like '%Electronics%' or pc.product_class_desc like '%Computer%' and p.product_quantity_avail between 11 and 30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'In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</a:t>
            </a:r>
            <a:r>
              <a:rPr lang="en-GB" sz="1425">
                <a:highlight>
                  <a:srgbClr val="FFF2CC"/>
                </a:highlight>
              </a:rPr>
              <a:t> pc.product_class_desc like '%Electronics%' or pc.product_class_desc like '%Computer%' and p.product_quantity_avail &gt; 31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'Enough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</a:t>
            </a:r>
            <a:r>
              <a:rPr lang="en-GB" sz="1425">
                <a:highlight>
                  <a:srgbClr val="FFF2CC"/>
                </a:highlight>
              </a:rPr>
              <a:t>pc.product_class_desc like '%Electronics%' or pc.product_class_desc like '%Computer%' and p.product_quantity_avail = 0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'Out of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 </a:t>
            </a:r>
            <a:r>
              <a:rPr lang="en-GB" sz="1425">
                <a:highlight>
                  <a:srgbClr val="FFF2CC"/>
                </a:highlight>
              </a:rPr>
              <a:t>pc.product_class_desc like '%Stationery%' or pc.product_class_desc like '%Clothes%' and p.product_quantity_avail &lt;= 20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'Low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</a:t>
            </a:r>
            <a:r>
              <a:rPr lang="en-GB" sz="1425">
                <a:highlight>
                  <a:srgbClr val="FFF2CC"/>
                </a:highlight>
              </a:rPr>
              <a:t> pc.product_class_desc like '%Stationery%' or pc.product_class_desc like '%Clothes%' and p.product_quantity_avail between 21 and 80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'In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</a:t>
            </a:r>
            <a:r>
              <a:rPr lang="en-GB" sz="1425">
                <a:highlight>
                  <a:srgbClr val="FFF2CC"/>
                </a:highlight>
              </a:rPr>
              <a:t> pc.product_class_desc like '%Stationery%' or pc.product_class_desc like '%Clothes%' and p.product_quantity_avail &gt; 81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'Enough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</a:t>
            </a:r>
            <a:r>
              <a:rPr lang="en-GB" sz="1425">
                <a:highlight>
                  <a:srgbClr val="FFF2CC"/>
                </a:highlight>
              </a:rPr>
              <a:t> pc.product_class_desc like '%Stationery%' or pc.product_class_desc like '%Clothes%' and p.product_quantity_avail = 0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'Out of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</a:t>
            </a:r>
            <a:r>
              <a:rPr lang="en-GB" sz="1425">
                <a:highlight>
                  <a:srgbClr val="FFF2CC"/>
                </a:highlight>
              </a:rPr>
              <a:t> pc.product_class_desc not in ('Electronics','Computer','Stationery','Clothes') and p.product_quantity_avail &lt;= 15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'Low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</a:t>
            </a:r>
            <a:r>
              <a:rPr lang="en-GB" sz="1425">
                <a:highlight>
                  <a:srgbClr val="FFF2CC"/>
                </a:highlight>
              </a:rPr>
              <a:t> pc.product_class_desc not in ('Electronics','Computer','Stationery','Clothes') and p.product_quantity_avail between 16 and 50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'In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</a:t>
            </a:r>
            <a:r>
              <a:rPr lang="en-GB" sz="1425">
                <a:highlight>
                  <a:srgbClr val="FFF2CC"/>
                </a:highlight>
              </a:rPr>
              <a:t> pc.product_class_desc not in ('Electronics','Computer','Stationery','Clothes') and p.product_quantity_avail &gt; 51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'Enough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WHEN pc.product_class_desc not in ('Electronics','Computer','Stationery','Clothes') and p.product_quantity_avail = 0 </a:t>
            </a:r>
            <a:r>
              <a:rPr lang="en-GB" sz="1425">
                <a:highlight>
                  <a:srgbClr val="FFF2CC"/>
                </a:highlight>
              </a:rPr>
              <a:t>THEN</a:t>
            </a:r>
            <a:r>
              <a:rPr lang="en-GB" sz="1425">
                <a:highlight>
                  <a:srgbClr val="FFF2CC"/>
                </a:highlight>
              </a:rPr>
              <a:t> 'Out of Stock'</a:t>
            </a:r>
            <a:br>
              <a:rPr lang="en-GB" sz="1425">
                <a:highlight>
                  <a:srgbClr val="FFF2CC"/>
                </a:highlight>
              </a:rPr>
            </a:br>
            <a:r>
              <a:rPr lang="en-GB" sz="1425">
                <a:highlight>
                  <a:srgbClr val="FFF2CC"/>
                </a:highlight>
              </a:rPr>
              <a:t>end) Inventory_status</a:t>
            </a:r>
            <a:r>
              <a:rPr lang="en-GB" sz="1425"/>
              <a:t> from product p</a:t>
            </a:r>
            <a:br>
              <a:rPr lang="en-GB" sz="1425"/>
            </a:br>
            <a:br>
              <a:rPr lang="en-GB" sz="1425"/>
            </a:br>
            <a:r>
              <a:rPr lang="en-GB" sz="1425"/>
              <a:t>JOIN product_class pc</a:t>
            </a:r>
            <a:br>
              <a:rPr lang="en-GB" sz="1425"/>
            </a:br>
            <a:r>
              <a:rPr lang="en-GB" sz="1425"/>
              <a:t>ON p.product_class_code = pc.product_class_code;</a:t>
            </a:r>
            <a:endParaRPr sz="1425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00" y="1939475"/>
            <a:ext cx="8229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00" y="1318650"/>
            <a:ext cx="8839197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customers from outside Karnataka who haven’t bought any toys or books</a:t>
            </a:r>
            <a:endParaRPr/>
          </a:p>
        </p:txBody>
      </p:sp>
      <p:sp>
        <p:nvSpPr>
          <p:cNvPr id="437" name="Google Shape;437;p60"/>
          <p:cNvSpPr txBox="1"/>
          <p:nvPr>
            <p:ph idx="1" type="body"/>
          </p:nvPr>
        </p:nvSpPr>
        <p:spPr>
          <a:xfrm>
            <a:off x="729450" y="2205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SELECT</a:t>
            </a:r>
            <a:r>
              <a:rPr lang="en-GB" sz="1500"/>
              <a:t> * FROM online_customer</a:t>
            </a:r>
            <a:br>
              <a:rPr lang="en-GB" sz="1500"/>
            </a:br>
            <a:r>
              <a:rPr lang="en-GB" sz="1500"/>
              <a:t>WHERE address_id IN (SELECT  address_Id FROM address WHERE state &lt;&gt; 'Karnataka')</a:t>
            </a:r>
            <a:br>
              <a:rPr lang="en-GB" sz="1500"/>
            </a:br>
            <a:r>
              <a:rPr lang="en-GB" sz="1500"/>
              <a:t>AND customer_id IN (SELECT customer_id FROM order_header</a:t>
            </a:r>
            <a:br>
              <a:rPr lang="en-GB" sz="1500"/>
            </a:br>
            <a:r>
              <a:rPr lang="en-GB" sz="1500"/>
              <a:t>WHERE Order_id IN (SELECT order_id FROM order_items</a:t>
            </a:r>
            <a:br>
              <a:rPr lang="en-GB" sz="1500"/>
            </a:br>
            <a:r>
              <a:rPr lang="en-GB" sz="1500"/>
              <a:t>WHERE product_id IN (SELECT product_id FROM product </a:t>
            </a:r>
            <a:br>
              <a:rPr lang="en-GB" sz="1500"/>
            </a:br>
            <a:r>
              <a:rPr lang="en-GB" sz="1500"/>
              <a:t>WHERE product_class_code in (SELECT product_class_code FROM product_class</a:t>
            </a:r>
            <a:br>
              <a:rPr lang="en-GB" sz="1500"/>
            </a:br>
            <a:r>
              <a:rPr lang="en-GB" sz="1500"/>
              <a:t>WHERE product_class_desc IN ('Toys','Books')))));</a:t>
            </a:r>
            <a:endParaRPr sz="1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4113"/>
            <a:ext cx="8839197" cy="3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78868"/>
            <a:ext cx="9143999" cy="251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24" y="466075"/>
            <a:ext cx="7523200" cy="467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075" y="2571750"/>
            <a:ext cx="2070575" cy="23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950" y="466075"/>
            <a:ext cx="2378200" cy="28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0500" y="466075"/>
            <a:ext cx="2569725" cy="13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3675" y="1853850"/>
            <a:ext cx="2239075" cy="2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451" name="Google Shape;451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/>
              <a:t>This presentation is brought to you by:</a:t>
            </a:r>
            <a:endParaRPr b="1" sz="3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100"/>
              <a:t>Mohammed Naveed</a:t>
            </a:r>
            <a:br>
              <a:rPr lang="en-GB" sz="3100"/>
            </a:br>
            <a:r>
              <a:rPr lang="en-GB" sz="3100"/>
              <a:t>Navneeth Sankhla</a:t>
            </a:r>
            <a:br>
              <a:rPr lang="en-GB" sz="3100"/>
            </a:br>
            <a:r>
              <a:rPr lang="en-GB" sz="3100"/>
              <a:t>Mohamed Ajmal</a:t>
            </a:r>
            <a:br>
              <a:rPr lang="en-GB" sz="3100"/>
            </a:br>
            <a:r>
              <a:rPr lang="en-GB" sz="3100"/>
              <a:t>Nirmal Manickam</a:t>
            </a:r>
            <a:br>
              <a:rPr lang="en-GB" sz="3100"/>
            </a:br>
            <a:r>
              <a:rPr lang="en-GB" sz="3100"/>
              <a:t>Prakash Abhale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the database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6829" r="0" t="0"/>
          <a:stretch/>
        </p:blipFill>
        <p:spPr>
          <a:xfrm>
            <a:off x="1360550" y="2679325"/>
            <a:ext cx="5679775" cy="10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Tables and adding constraints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950" y="1853850"/>
            <a:ext cx="4460601" cy="10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6950" y="2874400"/>
            <a:ext cx="4460601" cy="211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570775"/>
            <a:ext cx="6226725" cy="42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10" y="1318650"/>
            <a:ext cx="6872689" cy="36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