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8932" y="772668"/>
            <a:ext cx="1068705" cy="6015355"/>
          </a:xfrm>
          <a:custGeom>
            <a:avLst/>
            <a:gdLst/>
            <a:ahLst/>
            <a:cxnLst/>
            <a:rect l="l" t="t" r="r" b="b"/>
            <a:pathLst>
              <a:path w="1068704" h="6015355">
                <a:moveTo>
                  <a:pt x="0" y="0"/>
                </a:moveTo>
                <a:lnTo>
                  <a:pt x="1068324" y="6015228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2052" y="4002024"/>
            <a:ext cx="4177665" cy="2786380"/>
          </a:xfrm>
          <a:custGeom>
            <a:avLst/>
            <a:gdLst/>
            <a:ahLst/>
            <a:cxnLst/>
            <a:rect l="l" t="t" r="r" b="b"/>
            <a:pathLst>
              <a:path w="4177665" h="2786379">
                <a:moveTo>
                  <a:pt x="4177284" y="0"/>
                </a:moveTo>
                <a:lnTo>
                  <a:pt x="0" y="2785872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27264" y="772668"/>
            <a:ext cx="2865119" cy="60137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2496" y="1313228"/>
            <a:ext cx="6092190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468" y="2584908"/>
            <a:ext cx="7382509" cy="284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00002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668"/>
            <a:ext cx="745235" cy="49758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6939" y="1413768"/>
            <a:ext cx="5598795" cy="21958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1215390">
              <a:lnSpc>
                <a:spcPct val="100899"/>
              </a:lnSpc>
              <a:spcBef>
                <a:spcPts val="90"/>
              </a:spcBef>
            </a:pPr>
            <a:r>
              <a:rPr dirty="0" sz="4700">
                <a:latin typeface="Carlito"/>
                <a:cs typeface="Carlito"/>
              </a:rPr>
              <a:t>Power</a:t>
            </a:r>
            <a:r>
              <a:rPr dirty="0" sz="4700" spc="-85">
                <a:latin typeface="Carlito"/>
                <a:cs typeface="Carlito"/>
              </a:rPr>
              <a:t> </a:t>
            </a:r>
            <a:r>
              <a:rPr dirty="0" sz="4700">
                <a:latin typeface="Carlito"/>
                <a:cs typeface="Carlito"/>
              </a:rPr>
              <a:t>BI</a:t>
            </a:r>
            <a:r>
              <a:rPr dirty="0" sz="4700" spc="-80">
                <a:latin typeface="Carlito"/>
                <a:cs typeface="Carlito"/>
              </a:rPr>
              <a:t> </a:t>
            </a:r>
            <a:r>
              <a:rPr dirty="0" sz="4700" spc="-10">
                <a:latin typeface="Carlito"/>
                <a:cs typeface="Carlito"/>
              </a:rPr>
              <a:t>Reports: </a:t>
            </a:r>
            <a:r>
              <a:rPr dirty="0" sz="4700" spc="-30">
                <a:latin typeface="Carlito"/>
                <a:cs typeface="Carlito"/>
              </a:rPr>
              <a:t>Transforming</a:t>
            </a:r>
            <a:r>
              <a:rPr dirty="0" sz="4700" spc="-175">
                <a:latin typeface="Carlito"/>
                <a:cs typeface="Carlito"/>
              </a:rPr>
              <a:t> </a:t>
            </a:r>
            <a:r>
              <a:rPr dirty="0" sz="4700">
                <a:latin typeface="Carlito"/>
                <a:cs typeface="Carlito"/>
              </a:rPr>
              <a:t>Data</a:t>
            </a:r>
            <a:r>
              <a:rPr dirty="0" sz="4700" spc="-125">
                <a:latin typeface="Carlito"/>
                <a:cs typeface="Carlito"/>
              </a:rPr>
              <a:t> </a:t>
            </a:r>
            <a:r>
              <a:rPr dirty="0" sz="4700" spc="-20">
                <a:latin typeface="Carlito"/>
                <a:cs typeface="Carlito"/>
              </a:rPr>
              <a:t>into</a:t>
            </a:r>
            <a:endParaRPr sz="4700">
              <a:latin typeface="Carlito"/>
              <a:cs typeface="Carlito"/>
            </a:endParaRPr>
          </a:p>
          <a:p>
            <a:pPr algn="r" marR="6350">
              <a:lnSpc>
                <a:spcPct val="100000"/>
              </a:lnSpc>
              <a:spcBef>
                <a:spcPts val="70"/>
              </a:spcBef>
            </a:pPr>
            <a:r>
              <a:rPr dirty="0" sz="4700" spc="-10">
                <a:latin typeface="Carlito"/>
                <a:cs typeface="Carlito"/>
              </a:rPr>
              <a:t>Insights</a:t>
            </a:r>
            <a:endParaRPr sz="47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47580" y="3757622"/>
            <a:ext cx="6036310" cy="204978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430"/>
              </a:spcBef>
            </a:pPr>
            <a:r>
              <a:rPr dirty="0" sz="1400" spc="-135">
                <a:solidFill>
                  <a:srgbClr val="00002D"/>
                </a:solidFill>
                <a:latin typeface="Verdana"/>
                <a:cs typeface="Verdana"/>
              </a:rPr>
              <a:t>Power</a:t>
            </a:r>
            <a:r>
              <a:rPr dirty="0" sz="140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75">
                <a:solidFill>
                  <a:srgbClr val="00002D"/>
                </a:solidFill>
                <a:latin typeface="Verdana"/>
                <a:cs typeface="Verdana"/>
              </a:rPr>
              <a:t>BI</a:t>
            </a:r>
            <a:r>
              <a:rPr dirty="0" sz="140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D"/>
                </a:solidFill>
                <a:latin typeface="Verdana"/>
                <a:cs typeface="Verdana"/>
              </a:rPr>
              <a:t>is</a:t>
            </a:r>
            <a:r>
              <a:rPr dirty="0" sz="140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50">
                <a:solidFill>
                  <a:srgbClr val="00002D"/>
                </a:solidFill>
                <a:latin typeface="Verdana"/>
                <a:cs typeface="Verdana"/>
              </a:rPr>
              <a:t>a</a:t>
            </a:r>
            <a:r>
              <a:rPr dirty="0" sz="140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D"/>
                </a:solidFill>
                <a:latin typeface="Verdana"/>
                <a:cs typeface="Verdana"/>
              </a:rPr>
              <a:t>powerful</a:t>
            </a:r>
            <a:r>
              <a:rPr dirty="0" sz="140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00002D"/>
                </a:solidFill>
                <a:latin typeface="Verdana"/>
                <a:cs typeface="Verdana"/>
              </a:rPr>
              <a:t>business</a:t>
            </a:r>
            <a:r>
              <a:rPr dirty="0" sz="140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90">
                <a:solidFill>
                  <a:srgbClr val="00002D"/>
                </a:solidFill>
                <a:latin typeface="Verdana"/>
                <a:cs typeface="Verdana"/>
              </a:rPr>
              <a:t>intelligence </a:t>
            </a:r>
            <a:r>
              <a:rPr dirty="0" sz="1400" spc="-75">
                <a:solidFill>
                  <a:srgbClr val="00002D"/>
                </a:solidFill>
                <a:latin typeface="Verdana"/>
                <a:cs typeface="Verdana"/>
              </a:rPr>
              <a:t>tool</a:t>
            </a:r>
            <a:r>
              <a:rPr dirty="0" sz="140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00002D"/>
                </a:solidFill>
                <a:latin typeface="Verdana"/>
                <a:cs typeface="Verdana"/>
              </a:rPr>
              <a:t>that</a:t>
            </a:r>
            <a:r>
              <a:rPr dirty="0" sz="140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enables</a:t>
            </a:r>
            <a:r>
              <a:rPr dirty="0" sz="140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D"/>
                </a:solidFill>
                <a:latin typeface="Verdana"/>
                <a:cs typeface="Verdana"/>
              </a:rPr>
              <a:t>users</a:t>
            </a:r>
            <a:r>
              <a:rPr dirty="0" sz="140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40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D"/>
                </a:solidFill>
                <a:latin typeface="Verdana"/>
                <a:cs typeface="Verdana"/>
              </a:rPr>
              <a:t>create 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interactive,</a:t>
            </a:r>
            <a:r>
              <a:rPr dirty="0" sz="1400" spc="-2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30">
                <a:solidFill>
                  <a:srgbClr val="00002D"/>
                </a:solidFill>
                <a:latin typeface="Verdana"/>
                <a:cs typeface="Verdana"/>
              </a:rPr>
              <a:t>data-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driven</a:t>
            </a:r>
            <a:r>
              <a:rPr dirty="0" sz="1400" spc="-4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reports</a:t>
            </a:r>
            <a:r>
              <a:rPr dirty="0" sz="140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400" spc="-6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45">
                <a:solidFill>
                  <a:srgbClr val="00002D"/>
                </a:solidFill>
                <a:latin typeface="Verdana"/>
                <a:cs typeface="Verdana"/>
              </a:rPr>
              <a:t>dashboards.</a:t>
            </a:r>
            <a:r>
              <a:rPr dirty="0" sz="1400" spc="-2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30">
                <a:solidFill>
                  <a:srgbClr val="00002D"/>
                </a:solidFill>
                <a:latin typeface="Verdana"/>
                <a:cs typeface="Verdana"/>
              </a:rPr>
              <a:t>These</a:t>
            </a:r>
            <a:r>
              <a:rPr dirty="0" sz="1400" spc="-5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reports</a:t>
            </a:r>
            <a:r>
              <a:rPr dirty="0" sz="1400" spc="-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provide</a:t>
            </a:r>
            <a:r>
              <a:rPr dirty="0" sz="140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00002D"/>
                </a:solidFill>
                <a:latin typeface="Verdana"/>
                <a:cs typeface="Verdana"/>
              </a:rPr>
              <a:t>valuable </a:t>
            </a:r>
            <a:r>
              <a:rPr dirty="0" sz="1400" spc="-105">
                <a:solidFill>
                  <a:srgbClr val="00002D"/>
                </a:solidFill>
                <a:latin typeface="Verdana"/>
                <a:cs typeface="Verdana"/>
              </a:rPr>
              <a:t>insights</a:t>
            </a:r>
            <a:r>
              <a:rPr dirty="0" sz="140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05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40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00002D"/>
                </a:solidFill>
                <a:latin typeface="Verdana"/>
                <a:cs typeface="Verdana"/>
              </a:rPr>
              <a:t>help</a:t>
            </a:r>
            <a:r>
              <a:rPr dirty="0" sz="140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00002D"/>
                </a:solidFill>
                <a:latin typeface="Verdana"/>
                <a:cs typeface="Verdana"/>
              </a:rPr>
              <a:t>organizations</a:t>
            </a:r>
            <a:r>
              <a:rPr dirty="0" sz="140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80">
                <a:solidFill>
                  <a:srgbClr val="00002D"/>
                </a:solidFill>
                <a:latin typeface="Verdana"/>
                <a:cs typeface="Verdana"/>
              </a:rPr>
              <a:t>make</a:t>
            </a:r>
            <a:r>
              <a:rPr dirty="0" sz="140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00002D"/>
                </a:solidFill>
                <a:latin typeface="Verdana"/>
                <a:cs typeface="Verdana"/>
              </a:rPr>
              <a:t>informed</a:t>
            </a:r>
            <a:r>
              <a:rPr dirty="0" sz="140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002D"/>
                </a:solidFill>
                <a:latin typeface="Verdana"/>
                <a:cs typeface="Verdana"/>
              </a:rPr>
              <a:t>decisions</a:t>
            </a:r>
            <a:r>
              <a:rPr dirty="0" sz="500" spc="-10">
                <a:solidFill>
                  <a:srgbClr val="00002D"/>
                </a:solidFill>
                <a:latin typeface="Verdana"/>
                <a:cs typeface="Verdana"/>
              </a:rPr>
              <a:t>.</a:t>
            </a: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100" spc="-345">
                <a:solidFill>
                  <a:srgbClr val="00002D"/>
                </a:solidFill>
                <a:latin typeface="Verdana"/>
                <a:cs typeface="Verdana"/>
              </a:rPr>
              <a:t>by: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100" spc="-250">
                <a:solidFill>
                  <a:srgbClr val="00002D"/>
                </a:solidFill>
                <a:latin typeface="Verdana"/>
                <a:cs typeface="Verdana"/>
              </a:rPr>
              <a:t>ADARSH</a:t>
            </a:r>
            <a:r>
              <a:rPr dirty="0" sz="210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2100" spc="-85">
                <a:solidFill>
                  <a:srgbClr val="00002D"/>
                </a:solidFill>
                <a:latin typeface="Verdana"/>
                <a:cs typeface="Verdana"/>
              </a:rPr>
              <a:t>PRAKASH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2100" spc="-105">
                <a:solidFill>
                  <a:srgbClr val="00002D"/>
                </a:solidFill>
                <a:latin typeface="Verdana"/>
                <a:cs typeface="Verdana"/>
              </a:rPr>
              <a:t>Roll</a:t>
            </a:r>
            <a:r>
              <a:rPr dirty="0" sz="2100" spc="-14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2100" spc="-265">
                <a:solidFill>
                  <a:srgbClr val="00002D"/>
                </a:solidFill>
                <a:latin typeface="Verdana"/>
                <a:cs typeface="Verdana"/>
              </a:rPr>
              <a:t>no:-</a:t>
            </a:r>
            <a:r>
              <a:rPr dirty="0" sz="2100" spc="-125">
                <a:solidFill>
                  <a:srgbClr val="00002D"/>
                </a:solidFill>
                <a:latin typeface="Verdana"/>
                <a:cs typeface="Verdana"/>
              </a:rPr>
              <a:t>2300290120021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100" spc="-240">
                <a:solidFill>
                  <a:srgbClr val="00002D"/>
                </a:solidFill>
                <a:latin typeface="Verdana"/>
                <a:cs typeface="Verdana"/>
              </a:rPr>
              <a:t>Branch:-</a:t>
            </a:r>
            <a:r>
              <a:rPr dirty="0" sz="2100" spc="-310">
                <a:solidFill>
                  <a:srgbClr val="00002D"/>
                </a:solidFill>
                <a:latin typeface="Verdana"/>
                <a:cs typeface="Verdana"/>
              </a:rPr>
              <a:t>CS</a:t>
            </a:r>
            <a:r>
              <a:rPr dirty="0" sz="210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2100" spc="-25">
                <a:solidFill>
                  <a:srgbClr val="00002D"/>
                </a:solidFill>
                <a:latin typeface="Verdana"/>
                <a:cs typeface="Verdana"/>
              </a:rPr>
              <a:t>3A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90060"/>
            <a:ext cx="399288" cy="249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496" y="1313228"/>
            <a:ext cx="539115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Introduction</a:t>
            </a:r>
            <a:r>
              <a:rPr dirty="0" spc="-430"/>
              <a:t> </a:t>
            </a:r>
            <a:r>
              <a:rPr dirty="0" spc="190"/>
              <a:t>to</a:t>
            </a:r>
            <a:r>
              <a:rPr dirty="0" spc="-470"/>
              <a:t> </a:t>
            </a:r>
            <a:r>
              <a:rPr dirty="0" spc="-160"/>
              <a:t>Power</a:t>
            </a:r>
            <a:r>
              <a:rPr dirty="0" spc="-204"/>
              <a:t> </a:t>
            </a:r>
            <a:r>
              <a:rPr dirty="0" spc="-200"/>
              <a:t>BI</a:t>
            </a:r>
            <a:r>
              <a:rPr dirty="0" spc="-210"/>
              <a:t> </a:t>
            </a:r>
            <a:r>
              <a:rPr dirty="0" spc="-90"/>
              <a:t>Reports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62419" y="2514126"/>
            <a:ext cx="7224395" cy="3319779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1450"/>
              </a:spcBef>
              <a:buClr>
                <a:srgbClr val="90C126"/>
              </a:buClr>
              <a:buSzPct val="79591"/>
              <a:buChar char="•"/>
              <a:tabLst>
                <a:tab pos="312420" algn="l"/>
              </a:tabLst>
            </a:pPr>
            <a:r>
              <a:rPr dirty="0" sz="2450" spc="-110">
                <a:solidFill>
                  <a:srgbClr val="00002D"/>
                </a:solidFill>
                <a:latin typeface="Arial"/>
                <a:cs typeface="Arial"/>
              </a:rPr>
              <a:t>Data</a:t>
            </a:r>
            <a:r>
              <a:rPr dirty="0" sz="2450" spc="-280">
                <a:solidFill>
                  <a:srgbClr val="00002D"/>
                </a:solidFill>
                <a:latin typeface="Arial"/>
                <a:cs typeface="Arial"/>
              </a:rPr>
              <a:t> </a:t>
            </a:r>
            <a:r>
              <a:rPr dirty="0" sz="2450" spc="-10">
                <a:solidFill>
                  <a:srgbClr val="00002D"/>
                </a:solidFill>
                <a:latin typeface="Arial"/>
                <a:cs typeface="Arial"/>
              </a:rPr>
              <a:t>Visualization</a:t>
            </a:r>
            <a:endParaRPr sz="2450">
              <a:latin typeface="Arial"/>
              <a:cs typeface="Arial"/>
            </a:endParaRPr>
          </a:p>
          <a:p>
            <a:pPr marL="312420" marR="315595" indent="-300355">
              <a:lnSpc>
                <a:spcPct val="101899"/>
              </a:lnSpc>
              <a:spcBef>
                <a:spcPts val="865"/>
              </a:spcBef>
              <a:buClr>
                <a:srgbClr val="90C126"/>
              </a:buClr>
              <a:buSzPct val="80645"/>
              <a:buFont typeface="Arial"/>
              <a:buChar char="•"/>
              <a:tabLst>
                <a:tab pos="312420" algn="l"/>
              </a:tabLst>
            </a:pP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Power 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BI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reports 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feature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a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wide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range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of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visualizations,</a:t>
            </a:r>
            <a:r>
              <a:rPr dirty="0" sz="1550" spc="-24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from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simple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charts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to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complex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interactive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45">
                <a:solidFill>
                  <a:srgbClr val="00002D"/>
                </a:solidFill>
                <a:latin typeface="Verdana"/>
                <a:cs typeface="Verdana"/>
              </a:rPr>
              <a:t>dashboards.</a:t>
            </a:r>
            <a:endParaRPr sz="1550">
              <a:latin typeface="Verdana"/>
              <a:cs typeface="Verdana"/>
            </a:endParaRPr>
          </a:p>
          <a:p>
            <a:pPr marL="312420" indent="-299720">
              <a:lnSpc>
                <a:spcPct val="100000"/>
              </a:lnSpc>
              <a:spcBef>
                <a:spcPts val="830"/>
              </a:spcBef>
              <a:buClr>
                <a:srgbClr val="90C126"/>
              </a:buClr>
              <a:buSzPct val="79591"/>
              <a:buChar char="•"/>
              <a:tabLst>
                <a:tab pos="312420" algn="l"/>
              </a:tabLst>
            </a:pPr>
            <a:r>
              <a:rPr dirty="0" sz="2450" spc="60">
                <a:solidFill>
                  <a:srgbClr val="00002D"/>
                </a:solidFill>
                <a:latin typeface="Arial"/>
                <a:cs typeface="Arial"/>
              </a:rPr>
              <a:t>Interactivity</a:t>
            </a:r>
            <a:endParaRPr sz="2450">
              <a:latin typeface="Arial"/>
              <a:cs typeface="Arial"/>
            </a:endParaRPr>
          </a:p>
          <a:p>
            <a:pPr marL="312420" marR="224790" indent="-300355">
              <a:lnSpc>
                <a:spcPct val="101899"/>
              </a:lnSpc>
              <a:spcBef>
                <a:spcPts val="925"/>
              </a:spcBef>
              <a:buClr>
                <a:srgbClr val="90C126"/>
              </a:buClr>
              <a:buSzPct val="80645"/>
              <a:buFont typeface="Arial"/>
              <a:buChar char="•"/>
              <a:tabLst>
                <a:tab pos="312420" algn="l"/>
              </a:tabLst>
            </a:pP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Users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can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explore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65">
                <a:solidFill>
                  <a:srgbClr val="00002D"/>
                </a:solidFill>
                <a:latin typeface="Verdana"/>
                <a:cs typeface="Verdana"/>
              </a:rPr>
              <a:t>by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applying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filters,</a:t>
            </a:r>
            <a:r>
              <a:rPr dirty="0" sz="1550" spc="-25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60">
                <a:solidFill>
                  <a:srgbClr val="00002D"/>
                </a:solidFill>
                <a:latin typeface="Verdana"/>
                <a:cs typeface="Verdana"/>
              </a:rPr>
              <a:t>drilling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down,</a:t>
            </a:r>
            <a:r>
              <a:rPr dirty="0" sz="1550" spc="-2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manipulating</a:t>
            </a:r>
            <a:r>
              <a:rPr dirty="0" sz="155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the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reports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uncover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00002D"/>
                </a:solidFill>
                <a:latin typeface="Verdana"/>
                <a:cs typeface="Verdana"/>
              </a:rPr>
              <a:t>insights.</a:t>
            </a:r>
            <a:endParaRPr sz="1550">
              <a:latin typeface="Verdana"/>
              <a:cs typeface="Verdana"/>
            </a:endParaRPr>
          </a:p>
          <a:p>
            <a:pPr marL="312420" indent="-299720">
              <a:lnSpc>
                <a:spcPct val="100000"/>
              </a:lnSpc>
              <a:spcBef>
                <a:spcPts val="900"/>
              </a:spcBef>
              <a:buClr>
                <a:srgbClr val="90C126"/>
              </a:buClr>
              <a:buSzPct val="79591"/>
              <a:buChar char="•"/>
              <a:tabLst>
                <a:tab pos="312420" algn="l"/>
              </a:tabLst>
            </a:pPr>
            <a:r>
              <a:rPr dirty="0" sz="2450" spc="-25">
                <a:solidFill>
                  <a:srgbClr val="00002D"/>
                </a:solidFill>
                <a:latin typeface="Arial"/>
                <a:cs typeface="Arial"/>
              </a:rPr>
              <a:t>Customization</a:t>
            </a:r>
            <a:endParaRPr sz="2450">
              <a:latin typeface="Arial"/>
              <a:cs typeface="Arial"/>
            </a:endParaRPr>
          </a:p>
          <a:p>
            <a:pPr marL="312420" marR="5080" indent="-300355">
              <a:lnSpc>
                <a:spcPct val="102600"/>
              </a:lnSpc>
              <a:spcBef>
                <a:spcPts val="840"/>
              </a:spcBef>
              <a:buClr>
                <a:srgbClr val="90C126"/>
              </a:buClr>
              <a:buSzPct val="80645"/>
              <a:buFont typeface="Arial"/>
              <a:buChar char="•"/>
              <a:tabLst>
                <a:tab pos="312420" algn="l"/>
              </a:tabLst>
            </a:pP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Reports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can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be</a:t>
            </a:r>
            <a:r>
              <a:rPr dirty="0" sz="1550" spc="-7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tailored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specific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business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needs,</a:t>
            </a:r>
            <a:r>
              <a:rPr dirty="0" sz="1550" spc="-26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0">
                <a:solidFill>
                  <a:srgbClr val="00002D"/>
                </a:solidFill>
                <a:latin typeface="Verdana"/>
                <a:cs typeface="Verdana"/>
              </a:rPr>
              <a:t>with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the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ability</a:t>
            </a:r>
            <a:r>
              <a:rPr dirty="0" sz="1550" spc="-16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add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65">
                <a:solidFill>
                  <a:srgbClr val="00002D"/>
                </a:solidFill>
                <a:latin typeface="Verdana"/>
                <a:cs typeface="Verdana"/>
              </a:rPr>
              <a:t>custom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visuals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35">
                <a:solidFill>
                  <a:srgbClr val="00002D"/>
                </a:solidFill>
                <a:latin typeface="Verdana"/>
                <a:cs typeface="Verdana"/>
              </a:rPr>
              <a:t>connections.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90060"/>
            <a:ext cx="399288" cy="249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0"/>
              <a:t>Key</a:t>
            </a:r>
            <a:r>
              <a:rPr dirty="0" spc="-335"/>
              <a:t> </a:t>
            </a:r>
            <a:r>
              <a:rPr dirty="0" spc="-165"/>
              <a:t>Features</a:t>
            </a:r>
            <a:r>
              <a:rPr dirty="0" spc="-355"/>
              <a:t> </a:t>
            </a:r>
            <a:r>
              <a:rPr dirty="0" spc="-50"/>
              <a:t>and</a:t>
            </a:r>
            <a:r>
              <a:rPr dirty="0" spc="-484"/>
              <a:t> </a:t>
            </a:r>
            <a:r>
              <a:rPr dirty="0" spc="-95"/>
              <a:t>Capabilities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62419" y="2514126"/>
            <a:ext cx="7374890" cy="3319779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950" spc="-2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950" spc="-25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2450" spc="-110">
                <a:solidFill>
                  <a:srgbClr val="00002D"/>
                </a:solidFill>
                <a:latin typeface="Arial"/>
                <a:cs typeface="Arial"/>
              </a:rPr>
              <a:t>Data</a:t>
            </a:r>
            <a:r>
              <a:rPr dirty="0" sz="2450" spc="-310">
                <a:solidFill>
                  <a:srgbClr val="00002D"/>
                </a:solidFill>
                <a:latin typeface="Arial"/>
                <a:cs typeface="Arial"/>
              </a:rPr>
              <a:t> </a:t>
            </a:r>
            <a:r>
              <a:rPr dirty="0" sz="2450" spc="-10">
                <a:solidFill>
                  <a:srgbClr val="00002D"/>
                </a:solidFill>
                <a:latin typeface="Arial"/>
                <a:cs typeface="Arial"/>
              </a:rPr>
              <a:t>Modeling</a:t>
            </a:r>
            <a:endParaRPr sz="2450">
              <a:latin typeface="Arial"/>
              <a:cs typeface="Arial"/>
            </a:endParaRPr>
          </a:p>
          <a:p>
            <a:pPr marL="312420" marR="167640" indent="-300355">
              <a:lnSpc>
                <a:spcPct val="101899"/>
              </a:lnSpc>
              <a:spcBef>
                <a:spcPts val="86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Power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BI's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modeling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capabilities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55">
                <a:solidFill>
                  <a:srgbClr val="00002D"/>
                </a:solidFill>
                <a:latin typeface="Verdana"/>
                <a:cs typeface="Verdana"/>
              </a:rPr>
              <a:t>allow</a:t>
            </a:r>
            <a:r>
              <a:rPr dirty="0" sz="1550" spc="-17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users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create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complex</a:t>
            </a:r>
            <a:r>
              <a:rPr dirty="0" sz="1550" spc="-17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60">
                <a:solidFill>
                  <a:srgbClr val="00002D"/>
                </a:solidFill>
                <a:latin typeface="Verdana"/>
                <a:cs typeface="Verdana"/>
              </a:rPr>
              <a:t>models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from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multiple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00002D"/>
                </a:solidFill>
                <a:latin typeface="Verdana"/>
                <a:cs typeface="Verdana"/>
              </a:rPr>
              <a:t>sources.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950" spc="-2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950" spc="265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2450">
                <a:solidFill>
                  <a:srgbClr val="00002D"/>
                </a:solidFill>
                <a:latin typeface="Arial"/>
                <a:cs typeface="Arial"/>
              </a:rPr>
              <a:t>Calculated</a:t>
            </a:r>
            <a:r>
              <a:rPr dirty="0" sz="2450" spc="30">
                <a:solidFill>
                  <a:srgbClr val="00002D"/>
                </a:solidFill>
                <a:latin typeface="Arial"/>
                <a:cs typeface="Arial"/>
              </a:rPr>
              <a:t> </a:t>
            </a:r>
            <a:r>
              <a:rPr dirty="0" sz="2450" spc="-10">
                <a:solidFill>
                  <a:srgbClr val="00002D"/>
                </a:solidFill>
                <a:latin typeface="Arial"/>
                <a:cs typeface="Arial"/>
              </a:rPr>
              <a:t>Measures</a:t>
            </a:r>
            <a:endParaRPr sz="2450">
              <a:latin typeface="Arial"/>
              <a:cs typeface="Arial"/>
            </a:endParaRPr>
          </a:p>
          <a:p>
            <a:pPr marL="312420" marR="137160" indent="-300355">
              <a:lnSpc>
                <a:spcPct val="101899"/>
              </a:lnSpc>
              <a:spcBef>
                <a:spcPts val="92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Users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can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define</a:t>
            </a:r>
            <a:r>
              <a:rPr dirty="0" sz="1550" spc="-6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custom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calculations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metrics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extract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deeper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insights</a:t>
            </a:r>
            <a:r>
              <a:rPr dirty="0" sz="155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from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their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00002D"/>
                </a:solidFill>
                <a:latin typeface="Verdana"/>
                <a:cs typeface="Verdana"/>
              </a:rPr>
              <a:t>data.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950" spc="-2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950" spc="20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2450" spc="-50">
                <a:solidFill>
                  <a:srgbClr val="00002D"/>
                </a:solidFill>
                <a:latin typeface="Arial"/>
                <a:cs typeface="Arial"/>
              </a:rPr>
              <a:t>Intelligent</a:t>
            </a:r>
            <a:r>
              <a:rPr dirty="0" sz="2450" spc="-200">
                <a:solidFill>
                  <a:srgbClr val="00002D"/>
                </a:solidFill>
                <a:latin typeface="Arial"/>
                <a:cs typeface="Arial"/>
              </a:rPr>
              <a:t> </a:t>
            </a:r>
            <a:r>
              <a:rPr dirty="0" sz="2450" spc="-10">
                <a:solidFill>
                  <a:srgbClr val="00002D"/>
                </a:solidFill>
                <a:latin typeface="Arial"/>
                <a:cs typeface="Arial"/>
              </a:rPr>
              <a:t>Insights</a:t>
            </a:r>
            <a:endParaRPr sz="2450">
              <a:latin typeface="Arial"/>
              <a:cs typeface="Arial"/>
            </a:endParaRPr>
          </a:p>
          <a:p>
            <a:pPr marL="312420" marR="5080" indent="-300355">
              <a:lnSpc>
                <a:spcPct val="102600"/>
              </a:lnSpc>
              <a:spcBef>
                <a:spcPts val="84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Power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BI's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AI-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powered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features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can</a:t>
            </a:r>
            <a:r>
              <a:rPr dirty="0" sz="1550" spc="-7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identify</a:t>
            </a:r>
            <a:r>
              <a:rPr dirty="0" sz="1550" spc="-15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trends,</a:t>
            </a:r>
            <a:r>
              <a:rPr dirty="0" sz="1550" spc="-2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anomalies,</a:t>
            </a:r>
            <a:r>
              <a:rPr dirty="0" sz="1550" spc="-25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7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hidden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70">
                <a:solidFill>
                  <a:srgbClr val="00002D"/>
                </a:solidFill>
                <a:latin typeface="Verdana"/>
                <a:cs typeface="Verdana"/>
              </a:rPr>
              <a:t>patterns </a:t>
            </a:r>
            <a:r>
              <a:rPr dirty="0" sz="1550" spc="-65">
                <a:solidFill>
                  <a:srgbClr val="00002D"/>
                </a:solidFill>
                <a:latin typeface="Verdana"/>
                <a:cs typeface="Verdana"/>
              </a:rPr>
              <a:t>in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the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00002D"/>
                </a:solidFill>
                <a:latin typeface="Verdana"/>
                <a:cs typeface="Verdana"/>
              </a:rPr>
              <a:t>data.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90060"/>
            <a:ext cx="399288" cy="249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Creating</a:t>
            </a:r>
            <a:r>
              <a:rPr dirty="0" spc="-145">
                <a:latin typeface="Carlito"/>
                <a:cs typeface="Carlito"/>
              </a:rPr>
              <a:t> </a:t>
            </a:r>
            <a:r>
              <a:rPr dirty="0" spc="-10">
                <a:latin typeface="Carlito"/>
                <a:cs typeface="Carlito"/>
              </a:rPr>
              <a:t>Interactive</a:t>
            </a:r>
            <a:r>
              <a:rPr dirty="0" spc="-135">
                <a:latin typeface="Carlito"/>
                <a:cs typeface="Carlito"/>
              </a:rPr>
              <a:t> </a:t>
            </a:r>
            <a:r>
              <a:rPr dirty="0" spc="-10">
                <a:latin typeface="Carlito"/>
                <a:cs typeface="Carlito"/>
              </a:rPr>
              <a:t>Dashboards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62419" y="2494809"/>
            <a:ext cx="7401559" cy="285750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950" spc="-2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950" spc="30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2450">
                <a:solidFill>
                  <a:srgbClr val="00002D"/>
                </a:solidFill>
                <a:latin typeface="Carlito"/>
                <a:cs typeface="Carlito"/>
              </a:rPr>
              <a:t>D</a:t>
            </a:r>
            <a:r>
              <a:rPr dirty="0" sz="2450" spc="-200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2450" spc="50">
                <a:solidFill>
                  <a:srgbClr val="00002D"/>
                </a:solidFill>
                <a:latin typeface="Carlito"/>
                <a:cs typeface="Carlito"/>
              </a:rPr>
              <a:t>ata</a:t>
            </a:r>
            <a:r>
              <a:rPr dirty="0" sz="2450" spc="14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2450" spc="110">
                <a:solidFill>
                  <a:srgbClr val="00002D"/>
                </a:solidFill>
                <a:latin typeface="Carlito"/>
                <a:cs typeface="Carlito"/>
              </a:rPr>
              <a:t>Preparation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Clean,</a:t>
            </a:r>
            <a:r>
              <a:rPr dirty="0" sz="1550" spc="-2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transform,</a:t>
            </a:r>
            <a:r>
              <a:rPr dirty="0" sz="1550" spc="-2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shape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the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ensure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it's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ready</a:t>
            </a:r>
            <a:r>
              <a:rPr dirty="0" sz="1550" spc="-1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for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00002D"/>
                </a:solidFill>
                <a:latin typeface="Verdana"/>
                <a:cs typeface="Verdana"/>
              </a:rPr>
              <a:t>visualization.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950" spc="-2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950" spc="-5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2450">
                <a:solidFill>
                  <a:srgbClr val="00002D"/>
                </a:solidFill>
                <a:latin typeface="Carlito"/>
                <a:cs typeface="Carlito"/>
              </a:rPr>
              <a:t>Dashboard</a:t>
            </a:r>
            <a:r>
              <a:rPr dirty="0" sz="2450" spc="-13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2450" spc="-10">
                <a:solidFill>
                  <a:srgbClr val="00002D"/>
                </a:solidFill>
                <a:latin typeface="Carlito"/>
                <a:cs typeface="Carlito"/>
              </a:rPr>
              <a:t>Design</a:t>
            </a: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Arrange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the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visuals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elements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create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an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intuitive</a:t>
            </a:r>
            <a:r>
              <a:rPr dirty="0" sz="155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informative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dashboard.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950" spc="-2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950" spc="-55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2450" spc="80">
                <a:solidFill>
                  <a:srgbClr val="00002D"/>
                </a:solidFill>
                <a:latin typeface="Carlito"/>
                <a:cs typeface="Carlito"/>
              </a:rPr>
              <a:t>Interactivity</a:t>
            </a:r>
            <a:endParaRPr sz="2450">
              <a:latin typeface="Carlito"/>
              <a:cs typeface="Carlito"/>
            </a:endParaRPr>
          </a:p>
          <a:p>
            <a:pPr marL="312420" marR="381635" indent="-300355">
              <a:lnSpc>
                <a:spcPct val="102600"/>
              </a:lnSpc>
              <a:spcBef>
                <a:spcPts val="90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Incorporate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filters,</a:t>
            </a:r>
            <a:r>
              <a:rPr dirty="0" sz="1550" spc="-229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60">
                <a:solidFill>
                  <a:srgbClr val="00002D"/>
                </a:solidFill>
                <a:latin typeface="Verdana"/>
                <a:cs typeface="Verdana"/>
              </a:rPr>
              <a:t>drill-</a:t>
            </a:r>
            <a:r>
              <a:rPr dirty="0" sz="1550" spc="-145">
                <a:solidFill>
                  <a:srgbClr val="00002D"/>
                </a:solidFill>
                <a:latin typeface="Verdana"/>
                <a:cs typeface="Verdana"/>
              </a:rPr>
              <a:t>downs,</a:t>
            </a:r>
            <a:r>
              <a:rPr dirty="0" sz="1550" spc="-2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other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interactive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features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to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enable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55">
                <a:solidFill>
                  <a:srgbClr val="00002D"/>
                </a:solidFill>
                <a:latin typeface="Verdana"/>
                <a:cs typeface="Verdana"/>
              </a:rPr>
              <a:t>deeper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exploration.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90060"/>
            <a:ext cx="399288" cy="249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Connecting</a:t>
            </a:r>
            <a:r>
              <a:rPr dirty="0" spc="-65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to</a:t>
            </a:r>
            <a:r>
              <a:rPr dirty="0" spc="-8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Data</a:t>
            </a:r>
            <a:r>
              <a:rPr dirty="0" spc="-90">
                <a:latin typeface="Carlito"/>
                <a:cs typeface="Carlito"/>
              </a:rPr>
              <a:t> </a:t>
            </a:r>
            <a:r>
              <a:rPr dirty="0" spc="-10">
                <a:latin typeface="Carlito"/>
                <a:cs typeface="Carlito"/>
              </a:rPr>
              <a:t>Sources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58782" y="2045382"/>
            <a:ext cx="7451090" cy="379158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>
                <a:solidFill>
                  <a:srgbClr val="00002D"/>
                </a:solidFill>
                <a:latin typeface="Carlito"/>
                <a:cs typeface="Carlito"/>
              </a:rPr>
              <a:t>O</a:t>
            </a:r>
            <a:r>
              <a:rPr dirty="0" sz="1550" spc="-114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75">
                <a:solidFill>
                  <a:srgbClr val="00002D"/>
                </a:solidFill>
                <a:latin typeface="Carlito"/>
                <a:cs typeface="Carlito"/>
              </a:rPr>
              <a:t>n-</a:t>
            </a:r>
            <a:r>
              <a:rPr dirty="0" sz="1550" spc="-14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70">
                <a:solidFill>
                  <a:srgbClr val="00002D"/>
                </a:solidFill>
                <a:latin typeface="Carlito"/>
                <a:cs typeface="Carlito"/>
              </a:rPr>
              <a:t>Prem</a:t>
            </a:r>
            <a:r>
              <a:rPr dirty="0" sz="1550" spc="-13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70">
                <a:solidFill>
                  <a:srgbClr val="00002D"/>
                </a:solidFill>
                <a:latin typeface="Carlito"/>
                <a:cs typeface="Carlito"/>
              </a:rPr>
              <a:t>ises</a:t>
            </a:r>
            <a:r>
              <a:rPr dirty="0" sz="1550" spc="170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00002D"/>
                </a:solidFill>
                <a:latin typeface="Carlito"/>
                <a:cs typeface="Carlito"/>
              </a:rPr>
              <a:t>D</a:t>
            </a:r>
            <a:r>
              <a:rPr dirty="0" sz="1550" spc="-13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Carlito"/>
                <a:cs typeface="Carlito"/>
              </a:rPr>
              <a:t>ata</a:t>
            </a:r>
            <a:endParaRPr sz="1550">
              <a:latin typeface="Carlito"/>
              <a:cs typeface="Carlito"/>
            </a:endParaRPr>
          </a:p>
          <a:p>
            <a:pPr marL="312420" marR="359410" indent="-300355">
              <a:lnSpc>
                <a:spcPct val="102600"/>
              </a:lnSpc>
              <a:spcBef>
                <a:spcPts val="81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Power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BI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can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connect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to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55">
                <a:solidFill>
                  <a:srgbClr val="00002D"/>
                </a:solidFill>
                <a:latin typeface="Verdana"/>
                <a:cs typeface="Verdana"/>
              </a:rPr>
              <a:t>a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wide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range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of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on-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premises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sources,</a:t>
            </a:r>
            <a:r>
              <a:rPr dirty="0" sz="1550" spc="-2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such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60">
                <a:solidFill>
                  <a:srgbClr val="00002D"/>
                </a:solidFill>
                <a:latin typeface="Verdana"/>
                <a:cs typeface="Verdana"/>
              </a:rPr>
              <a:t>as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SQL </a:t>
            </a:r>
            <a:r>
              <a:rPr dirty="0" sz="1550" spc="-160">
                <a:solidFill>
                  <a:srgbClr val="00002D"/>
                </a:solidFill>
                <a:latin typeface="Verdana"/>
                <a:cs typeface="Verdana"/>
              </a:rPr>
              <a:t>Server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00002D"/>
                </a:solidFill>
                <a:latin typeface="Verdana"/>
                <a:cs typeface="Verdana"/>
              </a:rPr>
              <a:t>Oracle.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>
                <a:solidFill>
                  <a:srgbClr val="00002D"/>
                </a:solidFill>
                <a:latin typeface="Carlito"/>
                <a:cs typeface="Carlito"/>
              </a:rPr>
              <a:t>Cloud</a:t>
            </a:r>
            <a:r>
              <a:rPr dirty="0" sz="1550" spc="7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-20">
                <a:solidFill>
                  <a:srgbClr val="00002D"/>
                </a:solidFill>
                <a:latin typeface="Carlito"/>
                <a:cs typeface="Carlito"/>
              </a:rPr>
              <a:t>Data</a:t>
            </a:r>
            <a:endParaRPr sz="1550">
              <a:latin typeface="Carlito"/>
              <a:cs typeface="Carlito"/>
            </a:endParaRPr>
          </a:p>
          <a:p>
            <a:pPr marL="312420" marR="5080" indent="-300355">
              <a:lnSpc>
                <a:spcPct val="102600"/>
              </a:lnSpc>
              <a:spcBef>
                <a:spcPts val="85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Integration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with</a:t>
            </a:r>
            <a:r>
              <a:rPr dirty="0" sz="155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cloud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services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70">
                <a:solidFill>
                  <a:srgbClr val="00002D"/>
                </a:solidFill>
                <a:latin typeface="Verdana"/>
                <a:cs typeface="Verdana"/>
              </a:rPr>
              <a:t>like</a:t>
            </a:r>
            <a:r>
              <a:rPr dirty="0" sz="1550" spc="-155">
                <a:solidFill>
                  <a:srgbClr val="00002D"/>
                </a:solidFill>
                <a:latin typeface="Verdana"/>
                <a:cs typeface="Verdana"/>
              </a:rPr>
              <a:t> Azure,</a:t>
            </a:r>
            <a:r>
              <a:rPr dirty="0" sz="1550" spc="-2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Salesforce,</a:t>
            </a:r>
            <a:r>
              <a:rPr dirty="0" sz="1550" spc="-25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Google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Analytics</a:t>
            </a:r>
            <a:r>
              <a:rPr dirty="0" sz="1550" spc="-10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75">
                <a:solidFill>
                  <a:srgbClr val="00002D"/>
                </a:solidFill>
                <a:latin typeface="Verdana"/>
                <a:cs typeface="Verdana"/>
              </a:rPr>
              <a:t>makes</a:t>
            </a:r>
            <a:r>
              <a:rPr dirty="0" sz="1550" spc="-7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it </a:t>
            </a:r>
            <a:r>
              <a:rPr dirty="0" sz="1550" spc="-160">
                <a:solidFill>
                  <a:srgbClr val="00002D"/>
                </a:solidFill>
                <a:latin typeface="Verdana"/>
                <a:cs typeface="Verdana"/>
              </a:rPr>
              <a:t>easy</a:t>
            </a:r>
            <a:r>
              <a:rPr dirty="0" sz="1550" spc="-1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to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analyze</a:t>
            </a:r>
            <a:r>
              <a:rPr dirty="0" sz="1550" spc="-15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from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the</a:t>
            </a:r>
            <a:r>
              <a:rPr dirty="0" sz="155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00002D"/>
                </a:solidFill>
                <a:latin typeface="Verdana"/>
                <a:cs typeface="Verdana"/>
              </a:rPr>
              <a:t>cloud.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85">
                <a:solidFill>
                  <a:srgbClr val="00002D"/>
                </a:solidFill>
                <a:latin typeface="Carlito"/>
                <a:cs typeface="Carlito"/>
              </a:rPr>
              <a:t>Real-</a:t>
            </a:r>
            <a:r>
              <a:rPr dirty="0" sz="1550" spc="-150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70">
                <a:solidFill>
                  <a:srgbClr val="00002D"/>
                </a:solidFill>
                <a:latin typeface="Carlito"/>
                <a:cs typeface="Carlito"/>
              </a:rPr>
              <a:t>Tim</a:t>
            </a:r>
            <a:r>
              <a:rPr dirty="0" sz="1550" spc="-140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00002D"/>
                </a:solidFill>
                <a:latin typeface="Carlito"/>
                <a:cs typeface="Carlito"/>
              </a:rPr>
              <a:t>e</a:t>
            </a:r>
            <a:r>
              <a:rPr dirty="0" sz="1550" spc="10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>
                <a:solidFill>
                  <a:srgbClr val="00002D"/>
                </a:solidFill>
                <a:latin typeface="Carlito"/>
                <a:cs typeface="Carlito"/>
              </a:rPr>
              <a:t>C</a:t>
            </a:r>
            <a:r>
              <a:rPr dirty="0" sz="1550" spc="-130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80">
                <a:solidFill>
                  <a:srgbClr val="00002D"/>
                </a:solidFill>
                <a:latin typeface="Carlito"/>
                <a:cs typeface="Carlito"/>
              </a:rPr>
              <a:t>onnectivity</a:t>
            </a:r>
            <a:endParaRPr sz="1550">
              <a:latin typeface="Carlito"/>
              <a:cs typeface="Carlito"/>
            </a:endParaRPr>
          </a:p>
          <a:p>
            <a:pPr marL="312420" marR="662305" indent="-300355">
              <a:lnSpc>
                <a:spcPct val="102600"/>
              </a:lnSpc>
              <a:spcBef>
                <a:spcPts val="81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Power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70">
                <a:solidFill>
                  <a:srgbClr val="00002D"/>
                </a:solidFill>
                <a:latin typeface="Verdana"/>
                <a:cs typeface="Verdana"/>
              </a:rPr>
              <a:t>BI's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70">
                <a:solidFill>
                  <a:srgbClr val="00002D"/>
                </a:solidFill>
                <a:latin typeface="Verdana"/>
                <a:cs typeface="Verdana"/>
              </a:rPr>
              <a:t>live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0">
                <a:solidFill>
                  <a:srgbClr val="00002D"/>
                </a:solidFill>
                <a:latin typeface="Verdana"/>
                <a:cs typeface="Verdana"/>
              </a:rPr>
              <a:t>connection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capabilities</a:t>
            </a:r>
            <a:r>
              <a:rPr dirty="0" sz="1550" spc="-8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55">
                <a:solidFill>
                  <a:srgbClr val="00002D"/>
                </a:solidFill>
                <a:latin typeface="Verdana"/>
                <a:cs typeface="Verdana"/>
              </a:rPr>
              <a:t>allow</a:t>
            </a:r>
            <a:r>
              <a:rPr dirty="0" sz="1550" spc="-1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for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up-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to-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date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and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00002D"/>
                </a:solidFill>
                <a:latin typeface="Verdana"/>
                <a:cs typeface="Verdana"/>
              </a:rPr>
              <a:t>instant </a:t>
            </a:r>
            <a:r>
              <a:rPr dirty="0" sz="1550" spc="-10">
                <a:solidFill>
                  <a:srgbClr val="00002D"/>
                </a:solidFill>
                <a:latin typeface="Verdana"/>
                <a:cs typeface="Verdana"/>
              </a:rPr>
              <a:t>insights.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>
                <a:solidFill>
                  <a:srgbClr val="00002D"/>
                </a:solidFill>
                <a:latin typeface="Carlito"/>
                <a:cs typeface="Carlito"/>
              </a:rPr>
              <a:t>Data</a:t>
            </a:r>
            <a:r>
              <a:rPr dirty="0" sz="1550" spc="15">
                <a:solidFill>
                  <a:srgbClr val="00002D"/>
                </a:solidFill>
                <a:latin typeface="Carlito"/>
                <a:cs typeface="Carlito"/>
              </a:rPr>
              <a:t> </a:t>
            </a:r>
            <a:r>
              <a:rPr dirty="0" sz="1550" spc="-10">
                <a:solidFill>
                  <a:srgbClr val="00002D"/>
                </a:solidFill>
                <a:latin typeface="Carlito"/>
                <a:cs typeface="Carlito"/>
              </a:rPr>
              <a:t>Transformation</a:t>
            </a:r>
            <a:endParaRPr sz="1550">
              <a:latin typeface="Carlito"/>
              <a:cs typeface="Carlito"/>
            </a:endParaRPr>
          </a:p>
          <a:p>
            <a:pPr marL="312420" marR="325120" indent="-300355">
              <a:lnSpc>
                <a:spcPct val="101899"/>
              </a:lnSpc>
              <a:spcBef>
                <a:spcPts val="88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The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Power </a:t>
            </a:r>
            <a:r>
              <a:rPr dirty="0" sz="1550" spc="-155">
                <a:solidFill>
                  <a:srgbClr val="00002D"/>
                </a:solidFill>
                <a:latin typeface="Verdana"/>
                <a:cs typeface="Verdana"/>
              </a:rPr>
              <a:t>Query</a:t>
            </a:r>
            <a:r>
              <a:rPr dirty="0" sz="1550" spc="-16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engine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65">
                <a:solidFill>
                  <a:srgbClr val="00002D"/>
                </a:solidFill>
                <a:latin typeface="Verdana"/>
                <a:cs typeface="Verdana"/>
              </a:rPr>
              <a:t>in</a:t>
            </a:r>
            <a:r>
              <a:rPr dirty="0" sz="1550" spc="-90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0">
                <a:solidFill>
                  <a:srgbClr val="00002D"/>
                </a:solidFill>
                <a:latin typeface="Verdana"/>
                <a:cs typeface="Verdana"/>
              </a:rPr>
              <a:t>Power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80">
                <a:solidFill>
                  <a:srgbClr val="00002D"/>
                </a:solidFill>
                <a:latin typeface="Verdana"/>
                <a:cs typeface="Verdana"/>
              </a:rPr>
              <a:t>BI</a:t>
            </a:r>
            <a:r>
              <a:rPr dirty="0" sz="1550" spc="-9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14">
                <a:solidFill>
                  <a:srgbClr val="00002D"/>
                </a:solidFill>
                <a:latin typeface="Verdana"/>
                <a:cs typeface="Verdana"/>
              </a:rPr>
              <a:t>enables </a:t>
            </a:r>
            <a:r>
              <a:rPr dirty="0" sz="1550" spc="-140">
                <a:solidFill>
                  <a:srgbClr val="00002D"/>
                </a:solidFill>
                <a:latin typeface="Verdana"/>
                <a:cs typeface="Verdana"/>
              </a:rPr>
              <a:t>advanced</a:t>
            </a:r>
            <a:r>
              <a:rPr dirty="0" sz="1550" spc="-14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35">
                <a:solidFill>
                  <a:srgbClr val="00002D"/>
                </a:solidFill>
                <a:latin typeface="Verdana"/>
                <a:cs typeface="Verdana"/>
              </a:rPr>
              <a:t>data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120">
                <a:solidFill>
                  <a:srgbClr val="00002D"/>
                </a:solidFill>
                <a:latin typeface="Verdana"/>
                <a:cs typeface="Verdana"/>
              </a:rPr>
              <a:t>transformation</a:t>
            </a:r>
            <a:r>
              <a:rPr dirty="0" sz="1550" spc="-12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00002D"/>
                </a:solidFill>
                <a:latin typeface="Verdana"/>
                <a:cs typeface="Verdana"/>
              </a:rPr>
              <a:t>and </a:t>
            </a:r>
            <a:r>
              <a:rPr dirty="0" sz="1550" spc="-100">
                <a:solidFill>
                  <a:srgbClr val="00002D"/>
                </a:solidFill>
                <a:latin typeface="Verdana"/>
                <a:cs typeface="Verdana"/>
              </a:rPr>
              <a:t>cleaning</a:t>
            </a:r>
            <a:r>
              <a:rPr dirty="0" sz="1550" spc="-85">
                <a:solidFill>
                  <a:srgbClr val="00002D"/>
                </a:solidFill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00002D"/>
                </a:solidFill>
                <a:latin typeface="Verdana"/>
                <a:cs typeface="Verdana"/>
              </a:rPr>
              <a:t>capabilities.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90060"/>
            <a:ext cx="399288" cy="2496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45"/>
              <a:t>S</a:t>
            </a:r>
            <a:r>
              <a:rPr dirty="0" spc="-190"/>
              <a:t>h</a:t>
            </a:r>
            <a:r>
              <a:rPr dirty="0" spc="-145"/>
              <a:t>a</a:t>
            </a:r>
            <a:r>
              <a:rPr dirty="0" spc="10"/>
              <a:t>r</a:t>
            </a:r>
            <a:r>
              <a:rPr dirty="0" spc="-10"/>
              <a:t>i</a:t>
            </a:r>
            <a:r>
              <a:rPr dirty="0" spc="-155"/>
              <a:t>n</a:t>
            </a:r>
            <a:r>
              <a:rPr dirty="0" spc="250"/>
              <a:t>g</a:t>
            </a:r>
            <a:r>
              <a:rPr dirty="0" spc="-145"/>
              <a:t>a</a:t>
            </a:r>
            <a:r>
              <a:rPr dirty="0" spc="-185"/>
              <a:t>n</a:t>
            </a:r>
            <a:r>
              <a:rPr dirty="0" spc="75"/>
              <a:t>d</a:t>
            </a:r>
            <a:r>
              <a:rPr dirty="0" spc="-409"/>
              <a:t> </a:t>
            </a:r>
            <a:r>
              <a:rPr dirty="0" spc="-370"/>
              <a:t>C</a:t>
            </a:r>
            <a:r>
              <a:rPr dirty="0" spc="-175"/>
              <a:t>o</a:t>
            </a:r>
            <a:r>
              <a:rPr dirty="0"/>
              <a:t>l</a:t>
            </a:r>
            <a:r>
              <a:rPr dirty="0" spc="25"/>
              <a:t>l</a:t>
            </a:r>
            <a:r>
              <a:rPr dirty="0" spc="-110"/>
              <a:t>a</a:t>
            </a:r>
            <a:r>
              <a:rPr dirty="0" spc="-180"/>
              <a:t>b</a:t>
            </a:r>
            <a:r>
              <a:rPr dirty="0" spc="-200"/>
              <a:t>o</a:t>
            </a:r>
            <a:r>
              <a:rPr dirty="0" spc="15"/>
              <a:t>r</a:t>
            </a:r>
            <a:r>
              <a:rPr dirty="0" spc="-140"/>
              <a:t>a</a:t>
            </a:r>
            <a:r>
              <a:rPr dirty="0" spc="25"/>
              <a:t>ti</a:t>
            </a:r>
            <a:r>
              <a:rPr dirty="0" spc="-150"/>
              <a:t>n</a:t>
            </a:r>
            <a:r>
              <a:rPr dirty="0" spc="315"/>
              <a:t>g</a:t>
            </a:r>
            <a:r>
              <a:rPr dirty="0" spc="-200"/>
              <a:t>o</a:t>
            </a:r>
            <a:r>
              <a:rPr dirty="0" spc="110"/>
              <a:t>n</a:t>
            </a:r>
            <a:r>
              <a:rPr dirty="0" spc="-340"/>
              <a:t> </a:t>
            </a:r>
            <a:r>
              <a:rPr dirty="0" spc="-80"/>
              <a:t>Reports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pc="-10"/>
              <a:t>Sharing</a:t>
            </a:r>
            <a:endParaRPr sz="1250">
              <a:latin typeface="Georgia"/>
              <a:cs typeface="Georgia"/>
            </a:endParaRPr>
          </a:p>
          <a:p>
            <a:pPr marL="312420" marR="5080" indent="-300355">
              <a:lnSpc>
                <a:spcPct val="102600"/>
              </a:lnSpc>
              <a:spcBef>
                <a:spcPts val="81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pc="-125">
                <a:latin typeface="Verdana"/>
                <a:cs typeface="Verdana"/>
              </a:rPr>
              <a:t>Power</a:t>
            </a:r>
            <a:r>
              <a:rPr dirty="0" spc="-135">
                <a:latin typeface="Verdana"/>
                <a:cs typeface="Verdana"/>
              </a:rPr>
              <a:t> </a:t>
            </a:r>
            <a:r>
              <a:rPr dirty="0" spc="-170">
                <a:latin typeface="Verdana"/>
                <a:cs typeface="Verdana"/>
              </a:rPr>
              <a:t>BI</a:t>
            </a:r>
            <a:r>
              <a:rPr dirty="0" spc="-120">
                <a:latin typeface="Verdana"/>
                <a:cs typeface="Verdana"/>
              </a:rPr>
              <a:t> </a:t>
            </a:r>
            <a:r>
              <a:rPr dirty="0" spc="-175">
                <a:latin typeface="Verdana"/>
                <a:cs typeface="Verdana"/>
              </a:rPr>
              <a:t>makes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50">
                <a:latin typeface="Verdana"/>
                <a:cs typeface="Verdana"/>
              </a:rPr>
              <a:t>it</a:t>
            </a:r>
            <a:r>
              <a:rPr dirty="0" spc="-100">
                <a:latin typeface="Verdana"/>
                <a:cs typeface="Verdana"/>
              </a:rPr>
              <a:t> </a:t>
            </a:r>
            <a:r>
              <a:rPr dirty="0" spc="-160">
                <a:latin typeface="Verdana"/>
                <a:cs typeface="Verdana"/>
              </a:rPr>
              <a:t>easy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100">
                <a:latin typeface="Verdana"/>
                <a:cs typeface="Verdana"/>
              </a:rPr>
              <a:t>to</a:t>
            </a:r>
            <a:r>
              <a:rPr dirty="0" spc="-110">
                <a:latin typeface="Verdana"/>
                <a:cs typeface="Verdana"/>
              </a:rPr>
              <a:t> </a:t>
            </a:r>
            <a:r>
              <a:rPr dirty="0" spc="-140">
                <a:latin typeface="Verdana"/>
                <a:cs typeface="Verdana"/>
              </a:rPr>
              <a:t>share</a:t>
            </a:r>
            <a:r>
              <a:rPr dirty="0" spc="-90">
                <a:latin typeface="Verdana"/>
                <a:cs typeface="Verdana"/>
              </a:rPr>
              <a:t> </a:t>
            </a:r>
            <a:r>
              <a:rPr dirty="0" spc="-114">
                <a:latin typeface="Verdana"/>
                <a:cs typeface="Verdana"/>
              </a:rPr>
              <a:t>reports</a:t>
            </a:r>
            <a:r>
              <a:rPr dirty="0" spc="-120">
                <a:latin typeface="Verdana"/>
                <a:cs typeface="Verdana"/>
              </a:rPr>
              <a:t> </a:t>
            </a:r>
            <a:r>
              <a:rPr dirty="0" spc="-140">
                <a:latin typeface="Verdana"/>
                <a:cs typeface="Verdana"/>
              </a:rPr>
              <a:t>and</a:t>
            </a:r>
            <a:r>
              <a:rPr dirty="0" spc="-114">
                <a:latin typeface="Verdana"/>
                <a:cs typeface="Verdana"/>
              </a:rPr>
              <a:t> </a:t>
            </a:r>
            <a:r>
              <a:rPr dirty="0" spc="-135">
                <a:latin typeface="Verdana"/>
                <a:cs typeface="Verdana"/>
              </a:rPr>
              <a:t>dashboards</a:t>
            </a:r>
            <a:r>
              <a:rPr dirty="0" spc="-120">
                <a:latin typeface="Verdana"/>
                <a:cs typeface="Verdana"/>
              </a:rPr>
              <a:t> </a:t>
            </a:r>
            <a:r>
              <a:rPr dirty="0" spc="-85">
                <a:latin typeface="Verdana"/>
                <a:cs typeface="Verdana"/>
              </a:rPr>
              <a:t>with</a:t>
            </a:r>
            <a:r>
              <a:rPr dirty="0" spc="-95">
                <a:latin typeface="Verdana"/>
                <a:cs typeface="Verdana"/>
              </a:rPr>
              <a:t> </a:t>
            </a:r>
            <a:r>
              <a:rPr dirty="0" spc="-114">
                <a:latin typeface="Verdana"/>
                <a:cs typeface="Verdana"/>
              </a:rPr>
              <a:t>colleagues,</a:t>
            </a:r>
            <a:r>
              <a:rPr dirty="0" spc="-260">
                <a:latin typeface="Verdana"/>
                <a:cs typeface="Verdana"/>
              </a:rPr>
              <a:t> </a:t>
            </a:r>
            <a:r>
              <a:rPr dirty="0" spc="-105">
                <a:latin typeface="Verdana"/>
                <a:cs typeface="Verdana"/>
              </a:rPr>
              <a:t>clients,</a:t>
            </a:r>
            <a:r>
              <a:rPr dirty="0" spc="-245">
                <a:latin typeface="Verdana"/>
                <a:cs typeface="Verdana"/>
              </a:rPr>
              <a:t> </a:t>
            </a:r>
            <a:r>
              <a:rPr dirty="0" spc="-25">
                <a:latin typeface="Verdana"/>
                <a:cs typeface="Verdana"/>
              </a:rPr>
              <a:t>or </a:t>
            </a:r>
            <a:r>
              <a:rPr dirty="0" spc="-55">
                <a:latin typeface="Verdana"/>
                <a:cs typeface="Verdana"/>
              </a:rPr>
              <a:t>stakeholders.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pc="55"/>
              <a:t>Collaboration</a:t>
            </a:r>
            <a:endParaRPr sz="1250">
              <a:latin typeface="Georgia"/>
              <a:cs typeface="Georgia"/>
            </a:endParaRPr>
          </a:p>
          <a:p>
            <a:pPr marL="312420" marR="405765" indent="-300355">
              <a:lnSpc>
                <a:spcPct val="102499"/>
              </a:lnSpc>
              <a:spcBef>
                <a:spcPts val="85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pc="-65">
                <a:latin typeface="Verdana"/>
                <a:cs typeface="Verdana"/>
              </a:rPr>
              <a:t>Multiple</a:t>
            </a:r>
            <a:r>
              <a:rPr dirty="0" spc="-85">
                <a:latin typeface="Verdana"/>
                <a:cs typeface="Verdana"/>
              </a:rPr>
              <a:t> </a:t>
            </a:r>
            <a:r>
              <a:rPr dirty="0" spc="-145">
                <a:latin typeface="Verdana"/>
                <a:cs typeface="Verdana"/>
              </a:rPr>
              <a:t>users</a:t>
            </a:r>
            <a:r>
              <a:rPr dirty="0" spc="-85">
                <a:latin typeface="Verdana"/>
                <a:cs typeface="Verdana"/>
              </a:rPr>
              <a:t> </a:t>
            </a:r>
            <a:r>
              <a:rPr dirty="0" spc="-130">
                <a:latin typeface="Verdana"/>
                <a:cs typeface="Verdana"/>
              </a:rPr>
              <a:t>can</a:t>
            </a:r>
            <a:r>
              <a:rPr dirty="0" spc="-95">
                <a:latin typeface="Verdana"/>
                <a:cs typeface="Verdana"/>
              </a:rPr>
              <a:t> </a:t>
            </a:r>
            <a:r>
              <a:rPr dirty="0" spc="-150">
                <a:latin typeface="Verdana"/>
                <a:cs typeface="Verdana"/>
              </a:rPr>
              <a:t>access</a:t>
            </a:r>
            <a:r>
              <a:rPr dirty="0" spc="-125">
                <a:latin typeface="Verdana"/>
                <a:cs typeface="Verdana"/>
              </a:rPr>
              <a:t> </a:t>
            </a:r>
            <a:r>
              <a:rPr dirty="0" spc="-135">
                <a:latin typeface="Verdana"/>
                <a:cs typeface="Verdana"/>
              </a:rPr>
              <a:t>and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110">
                <a:latin typeface="Verdana"/>
                <a:cs typeface="Verdana"/>
              </a:rPr>
              <a:t>interact</a:t>
            </a:r>
            <a:r>
              <a:rPr dirty="0" spc="-105">
                <a:latin typeface="Verdana"/>
                <a:cs typeface="Verdana"/>
              </a:rPr>
              <a:t> </a:t>
            </a:r>
            <a:r>
              <a:rPr dirty="0" spc="-85">
                <a:latin typeface="Verdana"/>
                <a:cs typeface="Verdana"/>
              </a:rPr>
              <a:t>with</a:t>
            </a:r>
            <a:r>
              <a:rPr dirty="0" spc="-80">
                <a:latin typeface="Verdana"/>
                <a:cs typeface="Verdana"/>
              </a:rPr>
              <a:t> </a:t>
            </a:r>
            <a:r>
              <a:rPr dirty="0" spc="-130">
                <a:latin typeface="Verdana"/>
                <a:cs typeface="Verdana"/>
              </a:rPr>
              <a:t>reports,</a:t>
            </a:r>
            <a:r>
              <a:rPr dirty="0" spc="-250">
                <a:latin typeface="Verdana"/>
                <a:cs typeface="Verdana"/>
              </a:rPr>
              <a:t> </a:t>
            </a:r>
            <a:r>
              <a:rPr dirty="0" spc="-100">
                <a:latin typeface="Verdana"/>
                <a:cs typeface="Verdana"/>
              </a:rPr>
              <a:t>enabling</a:t>
            </a:r>
            <a:r>
              <a:rPr dirty="0" spc="-85">
                <a:latin typeface="Verdana"/>
                <a:cs typeface="Verdana"/>
              </a:rPr>
              <a:t> </a:t>
            </a:r>
            <a:r>
              <a:rPr dirty="0" spc="-155">
                <a:latin typeface="Verdana"/>
                <a:cs typeface="Verdana"/>
              </a:rPr>
              <a:t>team-</a:t>
            </a:r>
            <a:r>
              <a:rPr dirty="0" spc="-140">
                <a:latin typeface="Verdana"/>
                <a:cs typeface="Verdana"/>
              </a:rPr>
              <a:t>based</a:t>
            </a:r>
            <a:r>
              <a:rPr dirty="0" spc="-135">
                <a:latin typeface="Verdana"/>
                <a:cs typeface="Verdana"/>
              </a:rPr>
              <a:t> </a:t>
            </a:r>
            <a:r>
              <a:rPr dirty="0" spc="-25">
                <a:latin typeface="Verdana"/>
                <a:cs typeface="Verdana"/>
              </a:rPr>
              <a:t>data </a:t>
            </a:r>
            <a:r>
              <a:rPr dirty="0" spc="-100">
                <a:latin typeface="Verdana"/>
                <a:cs typeface="Verdana"/>
              </a:rPr>
              <a:t>exploration</a:t>
            </a:r>
            <a:r>
              <a:rPr dirty="0" spc="-75">
                <a:latin typeface="Verdana"/>
                <a:cs typeface="Verdana"/>
              </a:rPr>
              <a:t> </a:t>
            </a:r>
            <a:r>
              <a:rPr dirty="0" spc="-140">
                <a:latin typeface="Verdana"/>
                <a:cs typeface="Verdana"/>
              </a:rPr>
              <a:t>and</a:t>
            </a:r>
            <a:r>
              <a:rPr dirty="0" spc="-60">
                <a:latin typeface="Verdana"/>
                <a:cs typeface="Verdana"/>
              </a:rPr>
              <a:t> </a:t>
            </a:r>
            <a:r>
              <a:rPr dirty="0" spc="-105">
                <a:latin typeface="Verdana"/>
                <a:cs typeface="Verdana"/>
              </a:rPr>
              <a:t>decision-</a:t>
            </a:r>
            <a:r>
              <a:rPr dirty="0" spc="-10">
                <a:latin typeface="Verdana"/>
                <a:cs typeface="Verdana"/>
              </a:rPr>
              <a:t>making.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pc="-10"/>
              <a:t>Security</a:t>
            </a:r>
            <a:endParaRPr sz="1250">
              <a:latin typeface="Georgia"/>
              <a:cs typeface="Georgia"/>
            </a:endParaRPr>
          </a:p>
          <a:p>
            <a:pPr marL="312420" marR="541655" indent="-300355">
              <a:lnSpc>
                <a:spcPct val="102499"/>
              </a:lnSpc>
              <a:spcBef>
                <a:spcPts val="815"/>
              </a:spcBef>
              <a:tabLst>
                <a:tab pos="312420" algn="l"/>
              </a:tabLst>
            </a:pPr>
            <a:r>
              <a:rPr dirty="0" sz="12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2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pc="-135">
                <a:latin typeface="Verdana"/>
                <a:cs typeface="Verdana"/>
              </a:rPr>
              <a:t>Robust</a:t>
            </a:r>
            <a:r>
              <a:rPr dirty="0" spc="-120">
                <a:latin typeface="Verdana"/>
                <a:cs typeface="Verdana"/>
              </a:rPr>
              <a:t> security</a:t>
            </a:r>
            <a:r>
              <a:rPr dirty="0" spc="-185">
                <a:latin typeface="Verdana"/>
                <a:cs typeface="Verdana"/>
              </a:rPr>
              <a:t> </a:t>
            </a:r>
            <a:r>
              <a:rPr dirty="0" spc="-120">
                <a:latin typeface="Verdana"/>
                <a:cs typeface="Verdana"/>
              </a:rPr>
              <a:t>features</a:t>
            </a:r>
            <a:r>
              <a:rPr dirty="0" spc="-125">
                <a:latin typeface="Verdana"/>
                <a:cs typeface="Verdana"/>
              </a:rPr>
              <a:t> </a:t>
            </a:r>
            <a:r>
              <a:rPr dirty="0" spc="-130">
                <a:latin typeface="Verdana"/>
                <a:cs typeface="Verdana"/>
              </a:rPr>
              <a:t>ensure</a:t>
            </a:r>
            <a:r>
              <a:rPr dirty="0" spc="-120">
                <a:latin typeface="Verdana"/>
                <a:cs typeface="Verdana"/>
              </a:rPr>
              <a:t> </a:t>
            </a:r>
            <a:r>
              <a:rPr dirty="0" spc="-114">
                <a:latin typeface="Verdana"/>
                <a:cs typeface="Verdana"/>
              </a:rPr>
              <a:t>that</a:t>
            </a:r>
            <a:r>
              <a:rPr dirty="0" spc="-105">
                <a:latin typeface="Verdana"/>
                <a:cs typeface="Verdana"/>
              </a:rPr>
              <a:t> </a:t>
            </a:r>
            <a:r>
              <a:rPr dirty="0" spc="-110">
                <a:latin typeface="Verdana"/>
                <a:cs typeface="Verdana"/>
              </a:rPr>
              <a:t>sensitive</a:t>
            </a:r>
            <a:r>
              <a:rPr dirty="0" spc="-114">
                <a:latin typeface="Verdana"/>
                <a:cs typeface="Verdana"/>
              </a:rPr>
              <a:t> </a:t>
            </a:r>
            <a:r>
              <a:rPr dirty="0" spc="-135">
                <a:latin typeface="Verdana"/>
                <a:cs typeface="Verdana"/>
              </a:rPr>
              <a:t>data</a:t>
            </a:r>
            <a:r>
              <a:rPr dirty="0" spc="-130">
                <a:latin typeface="Verdana"/>
                <a:cs typeface="Verdana"/>
              </a:rPr>
              <a:t> </a:t>
            </a:r>
            <a:r>
              <a:rPr dirty="0" spc="-80">
                <a:latin typeface="Verdana"/>
                <a:cs typeface="Verdana"/>
              </a:rPr>
              <a:t>is</a:t>
            </a:r>
            <a:r>
              <a:rPr dirty="0" spc="-105">
                <a:latin typeface="Verdana"/>
                <a:cs typeface="Verdana"/>
              </a:rPr>
              <a:t> </a:t>
            </a:r>
            <a:r>
              <a:rPr dirty="0" spc="-120">
                <a:latin typeface="Verdana"/>
                <a:cs typeface="Verdana"/>
              </a:rPr>
              <a:t>protected</a:t>
            </a:r>
            <a:r>
              <a:rPr dirty="0" spc="-135">
                <a:latin typeface="Verdana"/>
                <a:cs typeface="Verdana"/>
              </a:rPr>
              <a:t> </a:t>
            </a:r>
            <a:r>
              <a:rPr dirty="0" spc="-140">
                <a:latin typeface="Verdana"/>
                <a:cs typeface="Verdana"/>
              </a:rPr>
              <a:t>and</a:t>
            </a:r>
            <a:r>
              <a:rPr dirty="0" spc="-100">
                <a:latin typeface="Verdana"/>
                <a:cs typeface="Verdana"/>
              </a:rPr>
              <a:t> </a:t>
            </a:r>
            <a:r>
              <a:rPr dirty="0" spc="-150">
                <a:latin typeface="Verdana"/>
                <a:cs typeface="Verdana"/>
              </a:rPr>
              <a:t>access</a:t>
            </a:r>
            <a:r>
              <a:rPr dirty="0" spc="-125">
                <a:latin typeface="Verdana"/>
                <a:cs typeface="Verdana"/>
              </a:rPr>
              <a:t> </a:t>
            </a:r>
            <a:r>
              <a:rPr dirty="0" spc="-25">
                <a:latin typeface="Verdana"/>
                <a:cs typeface="Verdana"/>
              </a:rPr>
              <a:t>is </a:t>
            </a:r>
            <a:r>
              <a:rPr dirty="0" spc="-10">
                <a:latin typeface="Verdana"/>
                <a:cs typeface="Verdana"/>
              </a:rPr>
              <a:t>controlled.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Adarsh Prakash</dc:creator>
  <dc:title>Microsoft PowerPoint - Project Presentation</dc:title>
  <dcterms:created xsi:type="dcterms:W3CDTF">2024-10-29T04:06:13Z</dcterms:created>
  <dcterms:modified xsi:type="dcterms:W3CDTF">2024-10-29T04:06:13Z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LastSaved">
    <vt:filetime>2024-10-29T00:00:00Z</vt:filetime>
  </property>
  <property fmtid="{D5CDD505-2E9C-101B-9397-08002B2CF9AE}" pid="4" name="Producer">
    <vt:lpwstr>3-Heights(TM) PDF Security Shell 4.8.25.2 (http://www.pdf-tools.com)</vt:lpwstr>
  </property>
</Properties>
</file>