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451B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-466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F4BBD46-E28A-D412-7F74-4753AFAF00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BB111611-D46A-D0C2-7C9D-3F771479A9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F98FA47-414C-24FC-8824-FB6DFE79C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pPr/>
              <a:t>21-03-2025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0392611-3555-2CED-1DAC-4A677535C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0AB0E5B-EF7F-82D0-602F-937014DC5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634642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05B2398-0724-18CF-582D-9D346F40F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F4C5B84D-799A-F7C3-F861-4D478FEF3B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6CC97C8-61BB-E15D-7E47-C8AD55850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pPr/>
              <a:t>21-03-2025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F723071-B264-AB30-88D6-B61849D38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D7F26D4-0E89-6507-FFA0-1C03A2248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429138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51BCAD50-42AA-4CFD-9AE7-C4CB455163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F009F205-A587-C7A9-FE09-2934D8FFE3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4A54FC0-85C3-18C6-F2EB-5A0B57BD1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pPr/>
              <a:t>21-03-2025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1F6C0E0-D00E-24DA-A087-F3B79AB8A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2299F84-222D-D9DE-F0CB-5266CDBB0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570284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7960EE-C15A-7DAC-49CD-94F4B0151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611ACAF-8A30-E730-BC2B-6AC57EAB9F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0BA34E1-F737-5E69-0709-41D992133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pPr/>
              <a:t>21-03-2025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87E592A-CE8D-4C12-B751-A55336D58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85F6FFB-3AE7-F753-1BD8-152346A0E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993038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5496008-0D20-FD2A-C3C4-CBDF9306A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F50D0C7-82D8-C21F-9262-FCB8B03FD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B3BDB20-E8E7-FAAF-69BB-189BA346E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pPr/>
              <a:t>21-03-2025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9916C69-61F2-5646-E857-311C404C8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2625390-A498-077F-65A7-2CCC65A3D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325450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CE87BC3-21B0-D792-48A8-0E991F5BE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FEBEF35-97A3-9A54-D56E-4AA7BC893F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55978F7-A075-E405-EFB9-0DE566C583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BC44E71-D76B-52FA-55D7-66E860EE7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pPr/>
              <a:t>21-03-2025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B350A39-98D2-A25C-FA1C-31975F014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3D3F41D-796F-97B7-D5AC-8721ECDA2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652687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9C1D4BA-8CBE-DA4E-FDFA-64FB65CAA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57F5456-F117-783B-E677-346E1E7DF8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C1CCE4E-4AFA-EBEB-5007-6A24902637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3B2C0D09-DF01-E3B0-B37E-0E2A52BE4E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7CC4253B-2877-EDB2-28C9-D6A6EA62AE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F1AC84AF-4C25-948B-1BFF-1150EA9A5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pPr/>
              <a:t>21-03-2025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D03BC4B3-58E6-D80B-652D-6F5DC521A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6831C4F0-A357-064A-D523-E347D3888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210699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A58491F-B784-2EE0-528C-92F1056F4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857407B4-6E46-8661-D262-D3227F3D1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pPr/>
              <a:t>21-03-2025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CCEB6F2-6136-A0C4-7C28-4F5AEA688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54FA9D16-E460-5BBB-52FD-6C7924DE5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531966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BD698392-FC15-E1AC-8280-51A8DE438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pPr/>
              <a:t>21-03-2025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C08BABD9-6E1A-1F28-213B-859A5EA8B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6EF9D00-E9B1-4352-EAF7-52764454C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508017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C8E1F5F-34D6-51DB-08FD-C1955AA92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5818A44-437F-C06D-63BA-6ED8230A2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B4703A2A-96FE-AE70-8D4A-593F676F65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536ADFE-2DC9-E549-6850-377C6D15E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pPr/>
              <a:t>21-03-2025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F3DE900-BAC6-9AFC-EC33-8E50DD6EB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C951F0C-5E06-4228-D251-E5C75F8DE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94697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E958C52-6AFA-823F-FD58-831EB4197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3FB734DC-9626-1C72-E920-8A72743898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DAEE5DC-CC4E-8D79-4BC5-A79CC0ACBB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6CF4119-53F5-F32B-9C9E-5006D56CF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pPr/>
              <a:t>21-03-2025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736005E-E588-ECA4-2937-03ED838F1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F4C7FA9-BE73-BC87-DC63-9D24158A0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897457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EDD36908-ABB1-18B4-7FF7-010C5FB6E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0CECA94-3BD1-93E4-C144-A622905BF7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FBC1D1D-3198-0F86-2FBC-5354B0E845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4BBF06-5B1F-4A04-BE25-D940959E4FD8}" type="datetimeFigureOut">
              <a:rPr lang="en-IN" smtClean="0"/>
              <a:pPr/>
              <a:t>21-03-2025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7B1F22F-5451-EF49-0B1E-EB81629E38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E27776F-9D5A-14BB-B981-C0AC22DF68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D31034-5206-4DFE-87C2-5154C1E3315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207695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45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93578D6C-C8F3-D2B3-404A-4896A51185E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82" y="0"/>
            <a:ext cx="12191918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DB93F7E-BF3E-DCC2-2A9E-7A3B3B739EC5}"/>
              </a:ext>
            </a:extLst>
          </p:cNvPr>
          <p:cNvSpPr txBox="1"/>
          <p:nvPr/>
        </p:nvSpPr>
        <p:spPr>
          <a:xfrm>
            <a:off x="120770" y="-51756"/>
            <a:ext cx="54087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chemeClr val="bg1"/>
                </a:solidFill>
              </a:rPr>
              <a:t>PROBLEM STATEMENT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E327EDE4-94B9-15A6-08BE-DF493C9D16D3}"/>
              </a:ext>
            </a:extLst>
          </p:cNvPr>
          <p:cNvSpPr txBox="1"/>
          <p:nvPr/>
        </p:nvSpPr>
        <p:spPr>
          <a:xfrm>
            <a:off x="129396" y="572705"/>
            <a:ext cx="44771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FFC000"/>
                </a:solidFill>
              </a:rPr>
              <a:t>KPI’S Requirement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BCC7D991-9DF6-7A33-E18C-90E1E77EAC21}"/>
              </a:ext>
            </a:extLst>
          </p:cNvPr>
          <p:cNvSpPr txBox="1"/>
          <p:nvPr/>
        </p:nvSpPr>
        <p:spPr>
          <a:xfrm>
            <a:off x="129396" y="946416"/>
            <a:ext cx="10834778" cy="5866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b="1" i="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</a:rPr>
              <a:t> Total Vehicles:</a:t>
            </a:r>
            <a:endParaRPr lang="en-US" b="0" i="0" dirty="0"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Understand the overall landscape of electric vehicles, encompassing both BEVs and PHEVs, to assess the market's size and growth.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2. Average Electric Range: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Determine the average electric range of the electric vehicles in the dataset to gauge the technological advancements and efficiency of the EVs.</a:t>
            </a:r>
          </a:p>
          <a:p>
            <a:pPr algn="l">
              <a:lnSpc>
                <a:spcPct val="150000"/>
              </a:lnSpc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3. Total BEV Vehicles and % of Total BEV Vehicles: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Identify and analyze the total number of Battery Electric Vehicles (BEVs) in the dataset.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Calculate the percentage of BEVs relative to the total number of electric vehicles, providing insights into the dominance of fully electric models.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4. Total PHEV Vehicles and % of Total PHEV Vehicles: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Identify and analyze the total number of Plug-in Hybrid Electric Vehicles (PHEVs) in the dataset.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Calculate the percentage of PHEVs relative to the total number of electric vehicles, offering insights into the market share of plug-in hybrid models.</a:t>
            </a:r>
          </a:p>
        </p:txBody>
      </p:sp>
    </p:spTree>
    <p:extLst>
      <p:ext uri="{BB962C8B-B14F-4D97-AF65-F5344CB8AC3E}">
        <p14:creationId xmlns:p14="http://schemas.microsoft.com/office/powerpoint/2010/main" xmlns="" val="536096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451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xmlns="" id="{737DEBD1-BC26-798A-DF7B-761D7E3CA3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EBECC6F1-07BC-EDFF-8508-3BF59DDFE58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82" y="0"/>
            <a:ext cx="12191918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663D756A-EF0D-81C8-4F07-AAF27FD3AC90}"/>
              </a:ext>
            </a:extLst>
          </p:cNvPr>
          <p:cNvSpPr txBox="1"/>
          <p:nvPr/>
        </p:nvSpPr>
        <p:spPr>
          <a:xfrm>
            <a:off x="120770" y="-51756"/>
            <a:ext cx="54087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chemeClr val="bg1"/>
                </a:solidFill>
              </a:rPr>
              <a:t>PROBLEM STATEMENT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5503C67F-EDCE-AC68-1C2E-F9D42559361F}"/>
              </a:ext>
            </a:extLst>
          </p:cNvPr>
          <p:cNvSpPr txBox="1"/>
          <p:nvPr/>
        </p:nvSpPr>
        <p:spPr>
          <a:xfrm>
            <a:off x="129396" y="572705"/>
            <a:ext cx="44771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FFC000"/>
                </a:solidFill>
              </a:rPr>
              <a:t>Charts Requirement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E442E310-2011-BA88-A664-8C373A6FA9FF}"/>
              </a:ext>
            </a:extLst>
          </p:cNvPr>
          <p:cNvSpPr txBox="1"/>
          <p:nvPr/>
        </p:nvSpPr>
        <p:spPr>
          <a:xfrm>
            <a:off x="129396" y="1031228"/>
            <a:ext cx="1083477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Total Vehicles by Model Year (From 2010 Onwards):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Line/ Area Chart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This chart will illustrate the distribution of electric vehicles over the years, starting from 2010, providing insights into the growth pattern and adoption trends.</a:t>
            </a:r>
          </a:p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2. Total Vehicles by 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City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: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</a:t>
            </a:r>
            <a:r>
              <a:rPr lang="en-US" b="0" i="0" dirty="0" smtClean="0">
                <a:solidFill>
                  <a:schemeClr val="bg1"/>
                </a:solidFill>
                <a:effectLst/>
              </a:rPr>
              <a:t>: Column </a:t>
            </a:r>
            <a:r>
              <a:rPr lang="en-US" b="0" i="0" dirty="0">
                <a:solidFill>
                  <a:schemeClr val="bg1"/>
                </a:solidFill>
                <a:effectLst/>
              </a:rPr>
              <a:t>Chart 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This chart will showcase the </a:t>
            </a:r>
            <a:r>
              <a:rPr lang="en-US" b="0" i="0" dirty="0" smtClean="0">
                <a:solidFill>
                  <a:schemeClr val="bg1"/>
                </a:solidFill>
                <a:effectLst/>
              </a:rPr>
              <a:t>distribution </a:t>
            </a:r>
            <a:r>
              <a:rPr lang="en-US" b="0" i="0" dirty="0">
                <a:solidFill>
                  <a:schemeClr val="bg1"/>
                </a:solidFill>
                <a:effectLst/>
              </a:rPr>
              <a:t>of electric vehicles across different </a:t>
            </a:r>
            <a:r>
              <a:rPr lang="en-US" dirty="0" smtClean="0">
                <a:solidFill>
                  <a:schemeClr val="bg1"/>
                </a:solidFill>
              </a:rPr>
              <a:t>City</a:t>
            </a:r>
            <a:r>
              <a:rPr lang="en-US" b="0" i="0" dirty="0" smtClean="0">
                <a:solidFill>
                  <a:schemeClr val="bg1"/>
                </a:solidFill>
                <a:effectLst/>
              </a:rPr>
              <a:t>, </a:t>
            </a:r>
            <a:r>
              <a:rPr lang="en-US" b="0" i="0" dirty="0">
                <a:solidFill>
                  <a:schemeClr val="bg1"/>
                </a:solidFill>
                <a:effectLst/>
              </a:rPr>
              <a:t>allowing for the identification of </a:t>
            </a:r>
            <a:r>
              <a:rPr lang="en-US" dirty="0" smtClean="0">
                <a:solidFill>
                  <a:schemeClr val="bg1"/>
                </a:solidFill>
              </a:rPr>
              <a:t>city</a:t>
            </a:r>
            <a:r>
              <a:rPr lang="en-US" b="0" i="0" dirty="0" smtClean="0">
                <a:solidFill>
                  <a:schemeClr val="bg1"/>
                </a:solidFill>
                <a:effectLst/>
              </a:rPr>
              <a:t> </a:t>
            </a:r>
            <a:r>
              <a:rPr lang="en-US" b="0" i="0" dirty="0">
                <a:solidFill>
                  <a:schemeClr val="bg1"/>
                </a:solidFill>
                <a:effectLst/>
              </a:rPr>
              <a:t>with higher </a:t>
            </a:r>
            <a:r>
              <a:rPr lang="en-US" dirty="0" smtClean="0">
                <a:solidFill>
                  <a:schemeClr val="bg1"/>
                </a:solidFill>
              </a:rPr>
              <a:t>vehicles</a:t>
            </a:r>
            <a:r>
              <a:rPr lang="en-US" b="0" i="0" dirty="0" smtClean="0">
                <a:solidFill>
                  <a:schemeClr val="bg1"/>
                </a:solidFill>
                <a:effectLst/>
              </a:rPr>
              <a:t>.</a:t>
            </a:r>
            <a:endParaRPr lang="en-US" b="0" i="0" dirty="0">
              <a:solidFill>
                <a:schemeClr val="bg1"/>
              </a:solidFill>
              <a:effectLst/>
            </a:endParaRPr>
          </a:p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3. Top 10 Total Vehicles by Make: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Bar Chart 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Highlight the top 10 electric vehicle manufacturers based on the total number of vehicles, providing insights into the market dominance of specific brands.</a:t>
            </a:r>
          </a:p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4. Total Vehicles by CAFV Eligibility: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Pie Chart or Donut Chart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Illustrate the proportion of electric vehicles that are eligible for Clean Alternative Fuel Vehicle (CAFV) incentives, aiding in understanding the impact of incentives on vehicle adoption.</a:t>
            </a:r>
          </a:p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5. Top 10 Total Vehicles by Model: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Tree map</a:t>
            </a:r>
            <a:endParaRPr lang="en-US" dirty="0">
              <a:solidFill>
                <a:schemeClr val="bg1"/>
              </a:solidFill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Highlight the top 10 electric vehicle models based on the total number of vehicles, offering insights into consumer preferences and popular models in the market.</a:t>
            </a:r>
          </a:p>
        </p:txBody>
      </p:sp>
    </p:spTree>
    <p:extLst>
      <p:ext uri="{BB962C8B-B14F-4D97-AF65-F5344CB8AC3E}">
        <p14:creationId xmlns:p14="http://schemas.microsoft.com/office/powerpoint/2010/main" xmlns="" val="3314815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381</Words>
  <Application>Microsoft Office PowerPoint</Application>
  <PresentationFormat>Custom</PresentationFormat>
  <Paragraphs>29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Swapnajeet A</dc:creator>
  <cp:lastModifiedBy>Windows User</cp:lastModifiedBy>
  <cp:revision>8</cp:revision>
  <dcterms:created xsi:type="dcterms:W3CDTF">2024-02-05T09:30:29Z</dcterms:created>
  <dcterms:modified xsi:type="dcterms:W3CDTF">2025-03-21T13:48:21Z</dcterms:modified>
</cp:coreProperties>
</file>