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68" r:id="rId4"/>
    <p:sldId id="269" r:id="rId5"/>
    <p:sldId id="259" r:id="rId6"/>
    <p:sldId id="262" r:id="rId7"/>
    <p:sldId id="275" r:id="rId8"/>
    <p:sldId id="264" r:id="rId9"/>
    <p:sldId id="276" r:id="rId10"/>
    <p:sldId id="300" r:id="rId11"/>
    <p:sldId id="272" r:id="rId12"/>
    <p:sldId id="274" r:id="rId13"/>
    <p:sldId id="267" r:id="rId14"/>
    <p:sldId id="271" r:id="rId15"/>
    <p:sldId id="263" r:id="rId16"/>
    <p:sldId id="293" r:id="rId17"/>
    <p:sldId id="294" r:id="rId18"/>
    <p:sldId id="295" r:id="rId19"/>
    <p:sldId id="296" r:id="rId20"/>
    <p:sldId id="297" r:id="rId21"/>
    <p:sldId id="265" r:id="rId22"/>
    <p:sldId id="290" r:id="rId23"/>
    <p:sldId id="287" r:id="rId24"/>
    <p:sldId id="291" r:id="rId25"/>
    <p:sldId id="299" r:id="rId26"/>
    <p:sldId id="298" r:id="rId27"/>
    <p:sldId id="288" r:id="rId28"/>
    <p:sldId id="277" r:id="rId29"/>
    <p:sldId id="270" r:id="rId30"/>
    <p:sldId id="278" r:id="rId31"/>
    <p:sldId id="282" r:id="rId32"/>
    <p:sldId id="283" r:id="rId33"/>
    <p:sldId id="281" r:id="rId34"/>
    <p:sldId id="284" r:id="rId35"/>
    <p:sldId id="285" r:id="rId36"/>
    <p:sldId id="292" r:id="rId37"/>
    <p:sldId id="286" r:id="rId38"/>
    <p:sldId id="261" r:id="rId39"/>
    <p:sldId id="260" r:id="rId40"/>
    <p:sldId id="25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49:59.6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17.3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57.2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2:33.4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09.6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7.6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9.0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3.8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9.9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5.9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8.8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01.3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10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4A2F521-4C69-409D-985B-87CF603B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7" b="4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rgbClr val="FFFFFF"/>
                </a:solidFill>
              </a:rPr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Bahar, Catherine, Molly &amp; Prakash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7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- Prakash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Warmer </a:t>
            </a:r>
            <a:r>
              <a:rPr lang="en-US" sz="4400" dirty="0">
                <a:solidFill>
                  <a:srgbClr val="FF0000"/>
                </a:solidFill>
              </a:rPr>
              <a:t>climate</a:t>
            </a:r>
            <a:r>
              <a:rPr lang="en-US" sz="4400" dirty="0"/>
              <a:t> preferred state to live in, correlates to home price?</a:t>
            </a:r>
          </a:p>
        </p:txBody>
      </p:sp>
    </p:spTree>
    <p:extLst>
      <p:ext uri="{BB962C8B-B14F-4D97-AF65-F5344CB8AC3E}">
        <p14:creationId xmlns:p14="http://schemas.microsoft.com/office/powerpoint/2010/main" val="2562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2DCE6-A894-4268-A034-872A696F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7693"/>
            <a:ext cx="9601196" cy="3411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Which state is startup business friendly (low tax)?  </a:t>
            </a:r>
            <a:r>
              <a:rPr lang="en-US" sz="4000" dirty="0">
                <a:solidFill>
                  <a:srgbClr val="FF0000"/>
                </a:solidFill>
              </a:rPr>
              <a:t>Tax rate and living cost (housing)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Which state with low </a:t>
            </a:r>
            <a:r>
              <a:rPr lang="en-US" sz="4000" dirty="0">
                <a:solidFill>
                  <a:srgbClr val="FF0000"/>
                </a:solidFill>
              </a:rPr>
              <a:t>tax rate</a:t>
            </a:r>
            <a:r>
              <a:rPr lang="en-US" sz="4000" dirty="0"/>
              <a:t>, attracts employee?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892A-6DB7-4C8D-B270-7D1DEF2D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4" y="767442"/>
            <a:ext cx="9601196" cy="925609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Tax rate</a:t>
            </a:r>
            <a:br>
              <a:rPr lang="en-US" dirty="0"/>
            </a:br>
            <a:r>
              <a:rPr lang="en-US" sz="2000" dirty="0"/>
              <a:t>Sales taxes, Income taxes, property taxes, Estate Taxes, Capital gains Taxes,…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0B5B9-D0C2-4454-B422-8E229712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93052"/>
            <a:ext cx="9601200" cy="4397506"/>
          </a:xfrm>
        </p:spPr>
      </p:pic>
    </p:spTree>
    <p:extLst>
      <p:ext uri="{BB962C8B-B14F-4D97-AF65-F5344CB8AC3E}">
        <p14:creationId xmlns:p14="http://schemas.microsoft.com/office/powerpoint/2010/main" val="268060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F078-2308-4132-8D1A-43A54389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7695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Median Home Price (2018)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8D1BE-150E-4F50-9FB4-51C234EBD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11" y="1559086"/>
            <a:ext cx="10578094" cy="4316782"/>
          </a:xfrm>
        </p:spPr>
      </p:pic>
    </p:spTree>
    <p:extLst>
      <p:ext uri="{BB962C8B-B14F-4D97-AF65-F5344CB8AC3E}">
        <p14:creationId xmlns:p14="http://schemas.microsoft.com/office/powerpoint/2010/main" val="5774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0A03-CBEF-4E8C-A83C-573398C6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 is startup business friendly?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A3F5-8A4B-491D-AD25-088A8CC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Factors considered </a:t>
            </a:r>
            <a:r>
              <a:rPr lang="en-US" dirty="0"/>
              <a:t>:</a:t>
            </a:r>
          </a:p>
          <a:p>
            <a:r>
              <a:rPr lang="en-US" dirty="0"/>
              <a:t>Young adult dwellers</a:t>
            </a:r>
          </a:p>
          <a:p>
            <a:r>
              <a:rPr lang="en-US" dirty="0"/>
              <a:t>Higher education</a:t>
            </a:r>
          </a:p>
          <a:p>
            <a:r>
              <a:rPr lang="en-US" dirty="0"/>
              <a:t>Local employment</a:t>
            </a:r>
          </a:p>
          <a:p>
            <a:r>
              <a:rPr lang="en-US" b="1" dirty="0">
                <a:solidFill>
                  <a:srgbClr val="FF0000"/>
                </a:solidFill>
              </a:rPr>
              <a:t>Taxes</a:t>
            </a:r>
          </a:p>
          <a:p>
            <a:r>
              <a:rPr lang="en-US" b="1" dirty="0">
                <a:solidFill>
                  <a:srgbClr val="FF0000"/>
                </a:solidFill>
              </a:rPr>
              <a:t>Rent &amp; Real estate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189B0B2-06F3-4348-B13B-45829047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3" y="473646"/>
            <a:ext cx="10970607" cy="5922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CFEE5-5612-46D6-B2EB-083C506BA189}"/>
              </a:ext>
            </a:extLst>
          </p:cNvPr>
          <p:cNvSpPr txBox="1"/>
          <p:nvPr/>
        </p:nvSpPr>
        <p:spPr>
          <a:xfrm rot="16200000">
            <a:off x="187429" y="3315112"/>
            <a:ext cx="2670957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dirty="0"/>
              <a:t>Total Taxes (Million)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14:cNvPr>
              <p14:cNvContentPartPr/>
              <p14:nvPr/>
            </p14:nvContentPartPr>
            <p14:xfrm>
              <a:off x="3328327" y="-2240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2687" y="-260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14:cNvPr>
              <p14:cNvContentPartPr/>
              <p14:nvPr/>
            </p14:nvContentPartPr>
            <p14:xfrm>
              <a:off x="6565087" y="59075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08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14:cNvPr>
              <p14:cNvContentPartPr/>
              <p14:nvPr/>
            </p14:nvContentPartPr>
            <p14:xfrm>
              <a:off x="10064647" y="58744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9007" y="58387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14:cNvPr>
              <p14:cNvContentPartPr/>
              <p14:nvPr/>
            </p14:nvContentPartPr>
            <p14:xfrm>
              <a:off x="10248967" y="5894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2967" y="58585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14:cNvPr>
              <p14:cNvContentPartPr/>
              <p14:nvPr/>
            </p14:nvContentPartPr>
            <p14:xfrm>
              <a:off x="10406647" y="58877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007" y="5851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14:cNvPr>
              <p14:cNvContentPartPr/>
              <p14:nvPr/>
            </p14:nvContentPartPr>
            <p14:xfrm>
              <a:off x="9051607" y="59075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596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14:cNvPr>
              <p14:cNvContentPartPr/>
              <p14:nvPr/>
            </p14:nvContentPartPr>
            <p14:xfrm>
              <a:off x="8887447" y="59075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144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14:cNvPr>
              <p14:cNvContentPartPr/>
              <p14:nvPr/>
            </p14:nvContentPartPr>
            <p14:xfrm>
              <a:off x="8558407" y="59204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24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14:cNvPr>
              <p14:cNvContentPartPr/>
              <p14:nvPr/>
            </p14:nvContentPartPr>
            <p14:xfrm>
              <a:off x="8380567" y="59334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567" y="58978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14:cNvPr>
              <p14:cNvContentPartPr/>
              <p14:nvPr/>
            </p14:nvContentPartPr>
            <p14:xfrm>
              <a:off x="5058487" y="59140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847" y="5878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14:cNvPr>
              <p14:cNvContentPartPr/>
              <p14:nvPr/>
            </p14:nvContentPartPr>
            <p14:xfrm>
              <a:off x="7051807" y="59204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58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14:cNvPr>
              <p14:cNvContentPartPr/>
              <p14:nvPr/>
            </p14:nvContentPartPr>
            <p14:xfrm>
              <a:off x="4565287" y="592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9287" y="588448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1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4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About Project and Key Questions </a:t>
            </a:r>
          </a:p>
          <a:p>
            <a:r>
              <a:rPr lang="en-US" dirty="0"/>
              <a:t>Supporting Datasets, Work flow and </a:t>
            </a:r>
            <a:r>
              <a:rPr lang="en-US" dirty="0" err="1"/>
              <a:t>Jupyter</a:t>
            </a:r>
            <a:r>
              <a:rPr lang="en-US" dirty="0"/>
              <a:t> Notebook Scripting</a:t>
            </a:r>
          </a:p>
          <a:p>
            <a:r>
              <a:rPr lang="en-US" dirty="0"/>
              <a:t>Individual Analysis (State level)</a:t>
            </a:r>
          </a:p>
          <a:p>
            <a:pPr lvl="1"/>
            <a:r>
              <a:rPr lang="en-US" dirty="0"/>
              <a:t>Home Price &amp; Tax – </a:t>
            </a:r>
            <a:r>
              <a:rPr lang="en-US" dirty="0" err="1"/>
              <a:t>Bahar</a:t>
            </a:r>
            <a:endParaRPr lang="en-US" dirty="0"/>
          </a:p>
          <a:p>
            <a:pPr lvl="1"/>
            <a:r>
              <a:rPr lang="en-US" dirty="0"/>
              <a:t>Unemployment and Crime Rate – Catherine</a:t>
            </a:r>
          </a:p>
          <a:p>
            <a:pPr lvl="1"/>
            <a:r>
              <a:rPr lang="en-US" dirty="0"/>
              <a:t>Salary – Molly</a:t>
            </a:r>
          </a:p>
          <a:p>
            <a:pPr lvl="1"/>
            <a:r>
              <a:rPr lang="en-US" dirty="0"/>
              <a:t>Climate-  Prakash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A9AF-9B59-4DFB-95E5-304BD852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top States: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A29-126D-4721-944A-FABD06FF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250285" cy="3318936"/>
          </a:xfrm>
        </p:spPr>
        <p:txBody>
          <a:bodyPr>
            <a:normAutofit/>
          </a:bodyPr>
          <a:lstStyle/>
          <a:p>
            <a:r>
              <a:rPr lang="en-US" dirty="0"/>
              <a:t>California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Tennessee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E19969-9213-4987-8179-6C172CC9A115}"/>
              </a:ext>
            </a:extLst>
          </p:cNvPr>
          <p:cNvSpPr txBox="1">
            <a:spLocks/>
          </p:cNvSpPr>
          <p:nvPr/>
        </p:nvSpPr>
        <p:spPr>
          <a:xfrm>
            <a:off x="5657984" y="2556932"/>
            <a:ext cx="325028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Washington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40422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Lower </a:t>
            </a:r>
            <a:r>
              <a:rPr lang="en-US" sz="4400" dirty="0">
                <a:solidFill>
                  <a:srgbClr val="FF0000"/>
                </a:solidFill>
              </a:rPr>
              <a:t>unemployment</a:t>
            </a:r>
            <a:r>
              <a:rPr lang="en-US" sz="4400" dirty="0"/>
              <a:t> correlated to </a:t>
            </a:r>
            <a:r>
              <a:rPr lang="en-US" sz="4400" dirty="0">
                <a:solidFill>
                  <a:srgbClr val="FF0000"/>
                </a:solidFill>
              </a:rPr>
              <a:t>crime rate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" y="278296"/>
            <a:ext cx="4575313" cy="11380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FFFF"/>
                </a:solidFill>
              </a:rPr>
              <a:t>Key Metrics: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1.  State Unemployment Rate(%)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2.  Average Crime Rate per 100k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D37CF-752D-485F-B3E3-4CE591B88355}"/>
              </a:ext>
            </a:extLst>
          </p:cNvPr>
          <p:cNvSpPr/>
          <p:nvPr/>
        </p:nvSpPr>
        <p:spPr>
          <a:xfrm>
            <a:off x="197126" y="1833770"/>
            <a:ext cx="4174606" cy="4893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Linear Regression Model is statistically significant.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 value is 5.987422407746846e-14.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There is a weak to moderately positive correlation between Average Crime Rate and State Unemployment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R-squared value is 0.183.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466B0-3C01-4DC0-90B5-C916DDF6863A}"/>
              </a:ext>
            </a:extLst>
          </p:cNvPr>
          <p:cNvSpPr txBox="1"/>
          <p:nvPr/>
        </p:nvSpPr>
        <p:spPr>
          <a:xfrm>
            <a:off x="4976310" y="5145410"/>
            <a:ext cx="6894576" cy="16312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This relationship is best described by the formula </a:t>
            </a:r>
          </a:p>
          <a:p>
            <a:r>
              <a:rPr lang="en-US" sz="2000" b="1" dirty="0"/>
              <a:t>	y = 91.8468X - 85.4136, representing the regression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Outlier observed: DC, unusually high average crime rate 	@ 1217 and high unemployment rate at 5.55%.</a:t>
            </a:r>
          </a:p>
          <a:p>
            <a:endParaRPr lang="en-US" sz="20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80B178-F6FE-4646-A2CD-B0AD2202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100" y="285252"/>
            <a:ext cx="7502917" cy="48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472E6-42C2-4B8B-9E8B-DF8EB28B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8" y="635509"/>
            <a:ext cx="9296398" cy="4648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19DA7-1D8F-4444-BA66-3ABEF04209BB}"/>
              </a:ext>
            </a:extLst>
          </p:cNvPr>
          <p:cNvSpPr txBox="1"/>
          <p:nvPr/>
        </p:nvSpPr>
        <p:spPr>
          <a:xfrm>
            <a:off x="108212" y="197346"/>
            <a:ext cx="2206915" cy="6463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20 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 Avg Crime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Kentucky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Ohio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Wisconsin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Mississippi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Wyoming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Rhode Island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76F36-3B35-4F73-A3FD-9417BAAC5DFD}"/>
              </a:ext>
            </a:extLst>
          </p:cNvPr>
          <p:cNvSpPr txBox="1"/>
          <p:nvPr/>
        </p:nvSpPr>
        <p:spPr>
          <a:xfrm>
            <a:off x="2533973" y="5214572"/>
            <a:ext cx="85395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has the highest average crime rate per 100k.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Midwest and the New England states exhibit low average crime rates. </a:t>
            </a:r>
          </a:p>
        </p:txBody>
      </p:sp>
    </p:spTree>
    <p:extLst>
      <p:ext uri="{BB962C8B-B14F-4D97-AF65-F5344CB8AC3E}">
        <p14:creationId xmlns:p14="http://schemas.microsoft.com/office/powerpoint/2010/main" val="336673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A79138D-AB8F-4535-95CF-41F37F9F9A06}"/>
              </a:ext>
            </a:extLst>
          </p:cNvPr>
          <p:cNvSpPr txBox="1"/>
          <p:nvPr/>
        </p:nvSpPr>
        <p:spPr>
          <a:xfrm>
            <a:off x="124952" y="58846"/>
            <a:ext cx="2230091" cy="67403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20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Unemployment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Missouri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Massachusettes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Oklahoma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Carolina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Tennessee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E345E-DD6A-4246-AF66-46AD17124CB0}"/>
              </a:ext>
            </a:extLst>
          </p:cNvPr>
          <p:cNvSpPr txBox="1"/>
          <p:nvPr/>
        </p:nvSpPr>
        <p:spPr>
          <a:xfrm>
            <a:off x="2566786" y="5464531"/>
            <a:ext cx="927926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 has the lowest unemployment rate @ 2.45%. It maybe attributed to an aging population as there are more people retiring than people entering the labor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Alaska has the highest unemployment rate @ 6.59%.Most jobs in Alaska are seasonal or only happen in the summer. This natural rate of unemployment inflates the rate.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42023-7251-4755-9ED5-2CFC3566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42" y="620699"/>
            <a:ext cx="9306349" cy="4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- Molly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Higher </a:t>
            </a:r>
            <a:r>
              <a:rPr lang="en-US" sz="4400" dirty="0">
                <a:solidFill>
                  <a:srgbClr val="FF0000"/>
                </a:solidFill>
              </a:rPr>
              <a:t>salary</a:t>
            </a:r>
            <a:r>
              <a:rPr lang="en-US" sz="4400" dirty="0"/>
              <a:t> states are the preferred ones?</a:t>
            </a:r>
          </a:p>
        </p:txBody>
      </p:sp>
    </p:spTree>
    <p:extLst>
      <p:ext uri="{BB962C8B-B14F-4D97-AF65-F5344CB8AC3E}">
        <p14:creationId xmlns:p14="http://schemas.microsoft.com/office/powerpoint/2010/main" val="16725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36BCC-83C7-45C1-A5E7-F43EE3CC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0" y="740751"/>
            <a:ext cx="10514105" cy="53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31" y="474788"/>
            <a:ext cx="3223843" cy="615488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F393-42DF-42C3-AE6E-EA1D6363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9" y="1008178"/>
            <a:ext cx="9146261" cy="48914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64D1E1A-DADD-4FED-9EB5-A4DCB309C945}"/>
              </a:ext>
            </a:extLst>
          </p:cNvPr>
          <p:cNvSpPr/>
          <p:nvPr/>
        </p:nvSpPr>
        <p:spPr>
          <a:xfrm>
            <a:off x="8432931" y="5934806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95E2B72-3275-4D11-8130-6B4006CA15DD}"/>
              </a:ext>
            </a:extLst>
          </p:cNvPr>
          <p:cNvSpPr/>
          <p:nvPr/>
        </p:nvSpPr>
        <p:spPr>
          <a:xfrm rot="10800000">
            <a:off x="2640416" y="5981765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C6013-054B-4F5D-B8FA-C37B3378A971}"/>
              </a:ext>
            </a:extLst>
          </p:cNvPr>
          <p:cNvSpPr txBox="1"/>
          <p:nvPr/>
        </p:nvSpPr>
        <p:spPr>
          <a:xfrm>
            <a:off x="3317424" y="5914324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BDB9D-24CC-4F8A-A1AF-5AC5B92368B9}"/>
              </a:ext>
            </a:extLst>
          </p:cNvPr>
          <p:cNvSpPr txBox="1"/>
          <p:nvPr/>
        </p:nvSpPr>
        <p:spPr>
          <a:xfrm>
            <a:off x="7801427" y="58644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Best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18F1DFD3-854A-461C-90C1-5295D4D3325C}"/>
              </a:ext>
            </a:extLst>
          </p:cNvPr>
          <p:cNvSpPr/>
          <p:nvPr/>
        </p:nvSpPr>
        <p:spPr>
          <a:xfrm>
            <a:off x="9750334" y="3546238"/>
            <a:ext cx="1837591" cy="230358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Texas is the winner</a:t>
            </a:r>
          </a:p>
        </p:txBody>
      </p:sp>
    </p:spTree>
    <p:extLst>
      <p:ext uri="{BB962C8B-B14F-4D97-AF65-F5344CB8AC3E}">
        <p14:creationId xmlns:p14="http://schemas.microsoft.com/office/powerpoint/2010/main" val="141873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08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Bahar_homeprice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TotalTax_MedianHomePrice.ipynb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Bahar_homeprice</a:t>
            </a:r>
            <a:r>
              <a:rPr lang="en-US" dirty="0"/>
              <a:t>\Images</a:t>
            </a:r>
          </a:p>
          <a:p>
            <a:r>
              <a:rPr lang="en-US" dirty="0"/>
              <a:t>Dataset files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Bahar_homeprice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Crime and Unemployment </a:t>
            </a:r>
            <a:r>
              <a:rPr lang="en-US" dirty="0" err="1"/>
              <a:t>Analysis.ipynb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/>
              <a:t>Dataset files = </a:t>
            </a:r>
            <a:r>
              <a:rPr lang="en-US" dirty="0" err="1"/>
              <a:t>The_Incredible_Quad</a:t>
            </a:r>
            <a:r>
              <a:rPr lang="en-US" dirty="0"/>
              <a:t>\Catherine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Molly_salary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 </a:t>
            </a:r>
            <a:r>
              <a:rPr lang="en-US" dirty="0" err="1"/>
              <a:t>Molly_salary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5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7CDEC-EE97-43CB-8F35-9BC86560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53" y="971075"/>
            <a:ext cx="7688852" cy="5036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FBEA75-48FF-46E5-9B6A-1C639459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3" y="335566"/>
            <a:ext cx="293852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0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CECD0-8E15-417B-A775-C9C73E72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" y="696168"/>
            <a:ext cx="10850161" cy="4719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BB7AA-B6DA-4F02-A32D-3E9E71BCC43D}"/>
              </a:ext>
            </a:extLst>
          </p:cNvPr>
          <p:cNvSpPr txBox="1"/>
          <p:nvPr/>
        </p:nvSpPr>
        <p:spPr>
          <a:xfrm>
            <a:off x="618744" y="185738"/>
            <a:ext cx="294360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Appendix</a:t>
            </a:r>
          </a:p>
        </p:txBody>
      </p:sp>
    </p:spTree>
    <p:extLst>
      <p:ext uri="{BB962C8B-B14F-4D97-AF65-F5344CB8AC3E}">
        <p14:creationId xmlns:p14="http://schemas.microsoft.com/office/powerpoint/2010/main" val="229701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3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80170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8" y="2539346"/>
            <a:ext cx="6488723" cy="3492177"/>
          </a:xfrm>
        </p:spPr>
        <p:txBody>
          <a:bodyPr>
            <a:normAutofit/>
          </a:bodyPr>
          <a:lstStyle/>
          <a:p>
            <a:r>
              <a:rPr lang="en-US" sz="2000" dirty="0"/>
              <a:t>Which state is startup business friendly (low tax)?  </a:t>
            </a:r>
            <a:r>
              <a:rPr lang="en-US" sz="2000" dirty="0">
                <a:solidFill>
                  <a:srgbClr val="FF0000"/>
                </a:solidFill>
              </a:rPr>
              <a:t>Tax rate and living cost (housing)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Which state with low </a:t>
            </a:r>
            <a:r>
              <a:rPr lang="en-US" sz="2000" dirty="0">
                <a:solidFill>
                  <a:srgbClr val="FF0000"/>
                </a:solidFill>
              </a:rPr>
              <a:t>tax rate</a:t>
            </a:r>
            <a:r>
              <a:rPr lang="en-US" sz="2000" dirty="0"/>
              <a:t>, attracts employee?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Lower </a:t>
            </a:r>
            <a:r>
              <a:rPr lang="en-US" sz="2000" dirty="0">
                <a:solidFill>
                  <a:srgbClr val="FF0000"/>
                </a:solidFill>
              </a:rPr>
              <a:t>unemployment</a:t>
            </a:r>
            <a:r>
              <a:rPr lang="en-US" sz="2000" dirty="0"/>
              <a:t> correlated to </a:t>
            </a:r>
            <a:r>
              <a:rPr lang="en-US" sz="2000" dirty="0">
                <a:solidFill>
                  <a:srgbClr val="FF0000"/>
                </a:solidFill>
              </a:rPr>
              <a:t>crime rate</a:t>
            </a:r>
            <a:r>
              <a:rPr lang="en-US" sz="2000" dirty="0"/>
              <a:t>?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Catherine</a:t>
            </a:r>
          </a:p>
          <a:p>
            <a:r>
              <a:rPr lang="en-US" sz="2000" dirty="0"/>
              <a:t>Higher </a:t>
            </a:r>
            <a:r>
              <a:rPr lang="en-US" sz="2000" dirty="0">
                <a:solidFill>
                  <a:srgbClr val="FF0000"/>
                </a:solidFill>
              </a:rPr>
              <a:t>salary</a:t>
            </a:r>
            <a:r>
              <a:rPr lang="en-US" sz="2000" dirty="0"/>
              <a:t> states are the preferred ones? </a:t>
            </a:r>
            <a:r>
              <a:rPr lang="en-US" sz="2000" dirty="0">
                <a:sym typeface="Wingdings" panose="05000000000000000000" pitchFamily="2" charset="2"/>
              </a:rPr>
              <a:t> Molly</a:t>
            </a:r>
          </a:p>
          <a:p>
            <a:r>
              <a:rPr lang="en-US" sz="2000" dirty="0"/>
              <a:t>Warmer </a:t>
            </a:r>
            <a:r>
              <a:rPr lang="en-US" sz="2000" dirty="0">
                <a:solidFill>
                  <a:srgbClr val="FF0000"/>
                </a:solidFill>
              </a:rPr>
              <a:t>climate</a:t>
            </a:r>
            <a:r>
              <a:rPr lang="en-US" sz="2000" dirty="0"/>
              <a:t> preferred state to live in, correlates to home price? </a:t>
            </a:r>
            <a:r>
              <a:rPr lang="en-US" sz="2000" dirty="0">
                <a:sym typeface="Wingdings" panose="05000000000000000000" pitchFamily="2" charset="2"/>
              </a:rPr>
              <a:t> Prakash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e.g. hurricane, tornado, snow blizzard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Kaggle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1689</Words>
  <Application>Microsoft Office PowerPoint</Application>
  <PresentationFormat>Widescreen</PresentationFormat>
  <Paragraphs>288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Garamond</vt:lpstr>
      <vt:lpstr>Organic</vt:lpstr>
      <vt:lpstr>The IQ’s 2018 Best State Employee To Live</vt:lpstr>
      <vt:lpstr>Agenda</vt:lpstr>
      <vt:lpstr>Project Description</vt:lpstr>
      <vt:lpstr>Question Breakdown</vt:lpstr>
      <vt:lpstr>Questions &amp; Criteria  Driving to Conclusion</vt:lpstr>
      <vt:lpstr>Year 2018 Supporting Datasets</vt:lpstr>
      <vt:lpstr>Datasets Origin</vt:lpstr>
      <vt:lpstr>Work Flow</vt:lpstr>
      <vt:lpstr>Things we applied in  Jupyter Notebook</vt:lpstr>
      <vt:lpstr>Climate - Prakash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State Tax &amp; Living Cost - Bahar</vt:lpstr>
      <vt:lpstr>Total Tax rate Sales taxes, Income taxes, property taxes, Estate Taxes, Capital gains Taxes,…</vt:lpstr>
      <vt:lpstr>Median Home Price (2018)</vt:lpstr>
      <vt:lpstr>Which state is startup business friendly?</vt:lpstr>
      <vt:lpstr>PowerPoint Presentation</vt:lpstr>
      <vt:lpstr>10 top States:</vt:lpstr>
      <vt:lpstr>Unemployment &amp; Crime Rate - Catherine</vt:lpstr>
      <vt:lpstr>Key Metrics:  1.  State Unemployment Rate(%) 2.  Average Crime Rate per 100k</vt:lpstr>
      <vt:lpstr>PowerPoint Presentation</vt:lpstr>
      <vt:lpstr>PowerPoint Presentation</vt:lpstr>
      <vt:lpstr>Salary - Molly</vt:lpstr>
      <vt:lpstr>PowerPoint Presentation</vt:lpstr>
      <vt:lpstr>Conclusion</vt:lpstr>
      <vt:lpstr>Appendix</vt:lpstr>
      <vt:lpstr>Project 1 Technical Requirement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  <vt:lpstr>Climate Analysis – Prakash</vt:lpstr>
      <vt:lpstr>Climate Analysis – Prakash</vt:lpstr>
      <vt:lpstr>PowerPoint Presentation</vt:lpstr>
      <vt:lpstr>PowerPoint Presentation</vt:lpstr>
      <vt:lpstr>Raw data files location</vt:lpstr>
      <vt:lpstr>Coding Rules</vt:lpstr>
      <vt:lpstr>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Employee To Live</dc:title>
  <dc:creator>Prakash Balasubramaniam</dc:creator>
  <cp:lastModifiedBy>Prakash Balasubramaniam</cp:lastModifiedBy>
  <cp:revision>18</cp:revision>
  <dcterms:created xsi:type="dcterms:W3CDTF">2019-07-13T16:47:52Z</dcterms:created>
  <dcterms:modified xsi:type="dcterms:W3CDTF">2019-07-13T19:49:30Z</dcterms:modified>
</cp:coreProperties>
</file>