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68" r:id="rId4"/>
    <p:sldId id="269" r:id="rId5"/>
    <p:sldId id="262" r:id="rId6"/>
    <p:sldId id="275" r:id="rId7"/>
    <p:sldId id="264" r:id="rId8"/>
    <p:sldId id="259" r:id="rId9"/>
    <p:sldId id="276" r:id="rId10"/>
    <p:sldId id="263" r:id="rId11"/>
    <p:sldId id="286" r:id="rId12"/>
    <p:sldId id="287" r:id="rId13"/>
    <p:sldId id="265" r:id="rId14"/>
    <p:sldId id="266" r:id="rId15"/>
    <p:sldId id="272" r:id="rId16"/>
    <p:sldId id="274" r:id="rId17"/>
    <p:sldId id="267" r:id="rId18"/>
    <p:sldId id="271" r:id="rId19"/>
    <p:sldId id="273" r:id="rId20"/>
    <p:sldId id="284" r:id="rId21"/>
    <p:sldId id="285" r:id="rId22"/>
    <p:sldId id="261" r:id="rId23"/>
    <p:sldId id="260" r:id="rId24"/>
    <p:sldId id="258" r:id="rId25"/>
    <p:sldId id="277" r:id="rId26"/>
    <p:sldId id="278" r:id="rId27"/>
    <p:sldId id="282" r:id="rId28"/>
    <p:sldId id="283" r:id="rId29"/>
    <p:sldId id="28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urrentresults.com/Yearly-Weather/USA/recent-yearly-weather-usa-cities-index.ph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56F51-C01D-4F71-9F91-DC4F562F49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The IQ’s 2018 Best State Employee To Live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1D7FA2-A303-44C2-A650-1F07CADA5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8165" y="4141177"/>
            <a:ext cx="6815669" cy="527538"/>
          </a:xfrm>
        </p:spPr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Bahar</a:t>
            </a:r>
            <a:r>
              <a:rPr lang="en-US" dirty="0"/>
              <a:t>, Catherine, Molly &amp; Prakash</a:t>
            </a:r>
          </a:p>
        </p:txBody>
      </p:sp>
    </p:spTree>
    <p:extLst>
      <p:ext uri="{BB962C8B-B14F-4D97-AF65-F5344CB8AC3E}">
        <p14:creationId xmlns:p14="http://schemas.microsoft.com/office/powerpoint/2010/main" val="3896973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Tax &amp; Living Cost - </a:t>
            </a:r>
            <a:r>
              <a:rPr lang="en-US" dirty="0" err="1"/>
              <a:t>Bahar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r>
              <a:rPr lang="en-US" sz="2800" dirty="0"/>
              <a:t>Which state is startup business friendly (low tax)? – </a:t>
            </a:r>
            <a:r>
              <a:rPr lang="en-US" sz="2800" dirty="0">
                <a:solidFill>
                  <a:srgbClr val="FF0000"/>
                </a:solidFill>
              </a:rPr>
              <a:t>Tax rate and living cost (housing).</a:t>
            </a:r>
          </a:p>
          <a:p>
            <a:r>
              <a:rPr lang="en-US" sz="2800" dirty="0"/>
              <a:t>Which state with low </a:t>
            </a:r>
            <a:r>
              <a:rPr lang="en-US" sz="2800" dirty="0">
                <a:solidFill>
                  <a:srgbClr val="FF0000"/>
                </a:solidFill>
              </a:rPr>
              <a:t>tax rate</a:t>
            </a:r>
            <a:r>
              <a:rPr lang="en-US" sz="2800" dirty="0"/>
              <a:t>, attracts employee</a:t>
            </a:r>
          </a:p>
        </p:txBody>
      </p:sp>
    </p:spTree>
    <p:extLst>
      <p:ext uri="{BB962C8B-B14F-4D97-AF65-F5344CB8AC3E}">
        <p14:creationId xmlns:p14="http://schemas.microsoft.com/office/powerpoint/2010/main" val="1207226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Tax &amp; Living Cost – </a:t>
            </a:r>
            <a:r>
              <a:rPr lang="en-US" dirty="0" err="1"/>
              <a:t>Bahar</a:t>
            </a:r>
            <a:r>
              <a:rPr lang="en-US" dirty="0"/>
              <a:t>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1746737" cy="2445891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Which state is startup business friendly (low tax)? – </a:t>
            </a:r>
            <a:r>
              <a:rPr lang="en-US" sz="1600" dirty="0">
                <a:solidFill>
                  <a:srgbClr val="FF0000"/>
                </a:solidFill>
              </a:rPr>
              <a:t>Tax rate and living cost (housing).</a:t>
            </a:r>
          </a:p>
          <a:p>
            <a:r>
              <a:rPr lang="en-US" sz="1600" dirty="0"/>
              <a:t>Which state with low </a:t>
            </a:r>
            <a:r>
              <a:rPr lang="en-US" sz="1600" dirty="0">
                <a:solidFill>
                  <a:srgbClr val="FF0000"/>
                </a:solidFill>
              </a:rPr>
              <a:t>tax rate</a:t>
            </a:r>
            <a:r>
              <a:rPr lang="en-US" sz="1600" dirty="0"/>
              <a:t>, attracts employee</a:t>
            </a:r>
          </a:p>
        </p:txBody>
      </p:sp>
    </p:spTree>
    <p:extLst>
      <p:ext uri="{BB962C8B-B14F-4D97-AF65-F5344CB8AC3E}">
        <p14:creationId xmlns:p14="http://schemas.microsoft.com/office/powerpoint/2010/main" val="2762072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Tax &amp; Living Cost - </a:t>
            </a:r>
            <a:r>
              <a:rPr lang="en-US" dirty="0" err="1"/>
              <a:t>Bahar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1746737" cy="2445891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Which state is startup business friendly (low tax)? – </a:t>
            </a:r>
            <a:r>
              <a:rPr lang="en-US" sz="1600" dirty="0">
                <a:solidFill>
                  <a:srgbClr val="FF0000"/>
                </a:solidFill>
              </a:rPr>
              <a:t>Tax rate and living cost (housing).</a:t>
            </a:r>
          </a:p>
          <a:p>
            <a:r>
              <a:rPr lang="en-US" sz="1600" dirty="0"/>
              <a:t>Which state with low </a:t>
            </a:r>
            <a:r>
              <a:rPr lang="en-US" sz="1600" dirty="0">
                <a:solidFill>
                  <a:srgbClr val="FF0000"/>
                </a:solidFill>
              </a:rPr>
              <a:t>tax rate</a:t>
            </a:r>
            <a:r>
              <a:rPr lang="en-US" sz="1600" dirty="0"/>
              <a:t>, attracts employee</a:t>
            </a:r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95D9D42C-91D2-4C5F-B92D-6BBFCD438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26" y="1310054"/>
            <a:ext cx="10622197" cy="48436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EE8B80-7B9E-4655-AB2C-7A11BF3917E9}"/>
              </a:ext>
            </a:extLst>
          </p:cNvPr>
          <p:cNvSpPr txBox="1"/>
          <p:nvPr/>
        </p:nvSpPr>
        <p:spPr>
          <a:xfrm>
            <a:off x="3464169" y="3991708"/>
            <a:ext cx="378069" cy="85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240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Unemployment &amp; Crime Rate - Catherine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Lower </a:t>
            </a:r>
            <a:r>
              <a:rPr lang="en-US" dirty="0">
                <a:solidFill>
                  <a:srgbClr val="FF0000"/>
                </a:solidFill>
              </a:rPr>
              <a:t>unemployment</a:t>
            </a:r>
            <a:r>
              <a:rPr lang="en-US" dirty="0"/>
              <a:t> correlated to </a:t>
            </a:r>
            <a:r>
              <a:rPr lang="en-US" dirty="0">
                <a:solidFill>
                  <a:srgbClr val="FF0000"/>
                </a:solidFill>
              </a:rPr>
              <a:t>crime rate</a:t>
            </a:r>
            <a:r>
              <a:rPr lang="en-US" dirty="0"/>
              <a:t>?</a:t>
            </a:r>
          </a:p>
          <a:p>
            <a:r>
              <a:rPr lang="en-US" i="1" dirty="0"/>
              <a:t>Write description/ observation and supporting plots (minimum 2) here</a:t>
            </a:r>
          </a:p>
        </p:txBody>
      </p:sp>
    </p:spTree>
    <p:extLst>
      <p:ext uri="{BB962C8B-B14F-4D97-AF65-F5344CB8AC3E}">
        <p14:creationId xmlns:p14="http://schemas.microsoft.com/office/powerpoint/2010/main" val="4121259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rgbClr val="262626"/>
                </a:solidFill>
              </a:rPr>
              <a:t>Salary - Molly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1" y="2430471"/>
            <a:ext cx="2835464" cy="3552039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262626"/>
                </a:solidFill>
              </a:rPr>
              <a:t>Higher salary states are the preferred ones?</a:t>
            </a:r>
          </a:p>
          <a:p>
            <a:r>
              <a:rPr lang="en-US" sz="1800" i="1" dirty="0">
                <a:solidFill>
                  <a:srgbClr val="262626"/>
                </a:solidFill>
              </a:rPr>
              <a:t>Write description/ observation and supporting plots (minimum 2) here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F61791F7-7E1E-44E1-B4B6-2B207FA16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158" y="307730"/>
            <a:ext cx="7393461" cy="36467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39B7E9-6114-4420-A965-2027D1707F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7255" y="3557608"/>
            <a:ext cx="7219265" cy="316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488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397B36A-977F-47E8-AF24-E16CDB740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908" y="2545862"/>
            <a:ext cx="7760675" cy="33260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Climate Analysis – Prakash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428" y="2545861"/>
            <a:ext cx="3309880" cy="34944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Warmer </a:t>
            </a:r>
            <a:r>
              <a:rPr lang="en-US" dirty="0">
                <a:solidFill>
                  <a:srgbClr val="FF0000"/>
                </a:solidFill>
              </a:rPr>
              <a:t>climate</a:t>
            </a:r>
            <a:r>
              <a:rPr lang="en-US" dirty="0"/>
              <a:t> preferred state to live in, correlate to higher home price?</a:t>
            </a:r>
            <a:endParaRPr lang="en-US" i="1" dirty="0"/>
          </a:p>
          <a:p>
            <a:pPr lvl="1"/>
            <a:r>
              <a:rPr lang="en-US" i="1" dirty="0"/>
              <a:t>There’s </a:t>
            </a:r>
            <a:r>
              <a:rPr lang="en-US" i="1" dirty="0">
                <a:solidFill>
                  <a:srgbClr val="FF0000"/>
                </a:solidFill>
              </a:rPr>
              <a:t>no obvious correlation for temperature and home price (circled)</a:t>
            </a:r>
            <a:r>
              <a:rPr lang="en-US" i="1" dirty="0"/>
              <a:t>. Thus home prices in higher temperature state isn’t true based on this analysis.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662F7F-6ED5-4E7D-9A18-CBD345E36F52}"/>
              </a:ext>
            </a:extLst>
          </p:cNvPr>
          <p:cNvSpPr txBox="1"/>
          <p:nvPr/>
        </p:nvSpPr>
        <p:spPr>
          <a:xfrm>
            <a:off x="7567245" y="4668014"/>
            <a:ext cx="2080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20 States Region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274C1F-D9FC-4E18-9C0D-6FE21C296C2A}"/>
              </a:ext>
            </a:extLst>
          </p:cNvPr>
          <p:cNvSpPr txBox="1"/>
          <p:nvPr/>
        </p:nvSpPr>
        <p:spPr>
          <a:xfrm>
            <a:off x="7445892" y="3663811"/>
            <a:ext cx="2394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Remaining States Region</a:t>
            </a:r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ED4D6E69-9D28-44EB-8CC0-B7F1B2F2D062}"/>
              </a:ext>
            </a:extLst>
          </p:cNvPr>
          <p:cNvSpPr/>
          <p:nvPr/>
        </p:nvSpPr>
        <p:spPr>
          <a:xfrm>
            <a:off x="8865575" y="2593721"/>
            <a:ext cx="2031023" cy="87043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Red dots are State High Temp &gt;= 70 F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095D839-9286-4896-BF10-03D292C04168}"/>
              </a:ext>
            </a:extLst>
          </p:cNvPr>
          <p:cNvSpPr/>
          <p:nvPr/>
        </p:nvSpPr>
        <p:spPr>
          <a:xfrm>
            <a:off x="4746109" y="4033143"/>
            <a:ext cx="1417299" cy="1462049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802F18-CE0E-4FF5-B445-70BCDC4D1236}"/>
              </a:ext>
            </a:extLst>
          </p:cNvPr>
          <p:cNvCxnSpPr/>
          <p:nvPr/>
        </p:nvCxnSpPr>
        <p:spPr>
          <a:xfrm flipV="1">
            <a:off x="4079631" y="4941277"/>
            <a:ext cx="571500" cy="378069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632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Climate Analysis – Prakash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3528875"/>
            <a:ext cx="2971800" cy="1447571"/>
          </a:xfrm>
        </p:spPr>
        <p:txBody>
          <a:bodyPr>
            <a:normAutofit/>
          </a:bodyPr>
          <a:lstStyle/>
          <a:p>
            <a:r>
              <a:rPr lang="en-US" dirty="0"/>
              <a:t>Sorted top 20 States from Weighted Sum Analysis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94531C-3291-4148-93F5-147EF8F46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865" y="2473623"/>
            <a:ext cx="6732184" cy="372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324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Climate Analysis – Prakash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6932"/>
            <a:ext cx="9967545" cy="125819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Dataset wasn’t perfect and had some challenges,</a:t>
            </a:r>
          </a:p>
          <a:p>
            <a:pPr lvl="1"/>
            <a:r>
              <a:rPr lang="en-US" i="1" dirty="0"/>
              <a:t>Obtaining the 2018 data, </a:t>
            </a:r>
            <a:r>
              <a:rPr lang="en-US" i="1" dirty="0">
                <a:solidFill>
                  <a:srgbClr val="FF0000"/>
                </a:solidFill>
              </a:rPr>
              <a:t>hard to find the latest. Mostly were up to 2010 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Limited states </a:t>
            </a:r>
            <a:r>
              <a:rPr lang="en-US" i="1" dirty="0"/>
              <a:t>with climate data for “2018” – refer to Geo Map figure</a:t>
            </a:r>
          </a:p>
          <a:p>
            <a:pPr lvl="1"/>
            <a:r>
              <a:rPr lang="en-US" i="1" dirty="0"/>
              <a:t>Some states have </a:t>
            </a:r>
            <a:r>
              <a:rPr lang="en-US" i="1" dirty="0">
                <a:solidFill>
                  <a:srgbClr val="FF0000"/>
                </a:solidFill>
              </a:rPr>
              <a:t>wider temperature spread e.g. California therefore used median approach </a:t>
            </a:r>
            <a:r>
              <a:rPr lang="en-US" i="1" dirty="0"/>
              <a:t>– refer to Temperature boxplot </a:t>
            </a:r>
          </a:p>
          <a:p>
            <a:pPr lvl="1"/>
            <a:endParaRPr lang="en-US" i="1" dirty="0"/>
          </a:p>
          <a:p>
            <a:pPr lvl="1"/>
            <a:endParaRPr lang="en-US" i="1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9D8BE27-0A75-404F-B08B-8A2E69761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29" y="3815124"/>
            <a:ext cx="5512558" cy="2362525"/>
          </a:xfrm>
          <a:prstGeom prst="rect">
            <a:avLst/>
          </a:prstGeom>
        </p:spPr>
      </p:pic>
      <p:pic>
        <p:nvPicPr>
          <p:cNvPr id="7" name="Picture 6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741B7D40-59D5-4388-9ED2-D7BC2EDC9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487" y="3815124"/>
            <a:ext cx="5275707" cy="227386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02B66A99-1F1F-4C8F-BEA2-44D493D521BF}"/>
              </a:ext>
            </a:extLst>
          </p:cNvPr>
          <p:cNvSpPr/>
          <p:nvPr/>
        </p:nvSpPr>
        <p:spPr>
          <a:xfrm>
            <a:off x="1521229" y="4297680"/>
            <a:ext cx="282633" cy="11388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99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Climate Analysis – Prakash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147" y="3624501"/>
            <a:ext cx="2195944" cy="1183795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/>
              <a:t>Annual home price by State </a:t>
            </a:r>
            <a:r>
              <a:rPr lang="en-US" sz="1600" dirty="0">
                <a:solidFill>
                  <a:srgbClr val="FF0000"/>
                </a:solidFill>
              </a:rPr>
              <a:t>also had wider spread </a:t>
            </a:r>
            <a:r>
              <a:rPr lang="en-US" sz="1600" dirty="0"/>
              <a:t>like climate’s e.g. California and New York</a:t>
            </a:r>
            <a:endParaRPr lang="en-US" sz="1600" i="1" dirty="0"/>
          </a:p>
        </p:txBody>
      </p:sp>
      <p:pic>
        <p:nvPicPr>
          <p:cNvPr id="5" name="Picture 4" descr="A close up of a mans face&#10;&#10;Description automatically generated">
            <a:extLst>
              <a:ext uri="{FF2B5EF4-FFF2-40B4-BE49-F238E27FC236}">
                <a16:creationId xmlns:a16="http://schemas.microsoft.com/office/drawing/2014/main" id="{062B4FCC-AECA-4C13-B383-654092352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708" y="2556931"/>
            <a:ext cx="7744186" cy="331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86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705424"/>
            <a:ext cx="9601196" cy="1303867"/>
          </a:xfrm>
        </p:spPr>
        <p:txBody>
          <a:bodyPr>
            <a:noAutofit/>
          </a:bodyPr>
          <a:lstStyle/>
          <a:p>
            <a:r>
              <a:rPr lang="en-US" sz="9600" dirty="0"/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215728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C9523-097C-4E43-AC8E-8C68B3057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 Technical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92943-A346-4DB7-A073-7ED62D2A2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35469"/>
            <a:ext cx="9601196" cy="3789485"/>
          </a:xfrm>
        </p:spPr>
        <p:txBody>
          <a:bodyPr>
            <a:noAutofit/>
          </a:bodyPr>
          <a:lstStyle/>
          <a:p>
            <a:r>
              <a:rPr lang="en-US" sz="1400" dirty="0"/>
              <a:t># Technical Requirements</a:t>
            </a:r>
          </a:p>
          <a:p>
            <a:r>
              <a:rPr lang="en-US" sz="1400" dirty="0"/>
              <a:t>The technical requirements for Project 1 are as follows.</a:t>
            </a:r>
          </a:p>
          <a:p>
            <a:r>
              <a:rPr lang="en-US" sz="1400" dirty="0"/>
              <a:t>* [ ] Use Pandas to clean and format your data set(s)</a:t>
            </a:r>
          </a:p>
          <a:p>
            <a:r>
              <a:rPr lang="en-US" sz="1400" dirty="0"/>
              <a:t>* [ ] Create a </a:t>
            </a:r>
            <a:r>
              <a:rPr lang="en-US" sz="1400" dirty="0" err="1"/>
              <a:t>Jupyter</a:t>
            </a:r>
            <a:r>
              <a:rPr lang="en-US" sz="1400" dirty="0"/>
              <a:t> Notebook describing the **data exploration and cleanup** process</a:t>
            </a:r>
          </a:p>
          <a:p>
            <a:r>
              <a:rPr lang="en-US" sz="1400" dirty="0"/>
              <a:t>* [ ] Create a </a:t>
            </a:r>
            <a:r>
              <a:rPr lang="en-US" sz="1400" dirty="0" err="1"/>
              <a:t>Jupyter</a:t>
            </a:r>
            <a:r>
              <a:rPr lang="en-US" sz="1400" dirty="0"/>
              <a:t> Notebook illustrating the **final data analysis*** [ ] Use Matplotlib to create a total of 6-8 visualizations of your data (ideally, at least 2 per "question" you ask of your data)</a:t>
            </a:r>
          </a:p>
          <a:p>
            <a:r>
              <a:rPr lang="en-US" sz="1400" dirty="0"/>
              <a:t>* [ ] Save PNG images of your visualizations to distribute to the class and instructional team, and for inclusion in your presentation</a:t>
            </a:r>
          </a:p>
          <a:p>
            <a:r>
              <a:rPr lang="en-US" sz="1400" dirty="0"/>
              <a:t>* [ ] Optionally, use at least one API, if you can find an API with data pertinent to your primary research questions</a:t>
            </a:r>
          </a:p>
          <a:p>
            <a:r>
              <a:rPr lang="en-US" sz="1400" dirty="0"/>
              <a:t>* [ ] Create a write-up summarizing your major findings. This should include a heading for each "question" you asked of your data, and under each heading, a short description of what you found and any relevant plots.</a:t>
            </a:r>
          </a:p>
          <a:p>
            <a:r>
              <a:rPr lang="en-US" sz="1400" dirty="0"/>
              <a:t>- - -### Copyright</a:t>
            </a:r>
          </a:p>
          <a:p>
            <a:r>
              <a:rPr lang="en-US" sz="1400" dirty="0"/>
              <a:t>Coding Boot Camp © 2017.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11359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Climate Analysis – Prakash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136" y="2552937"/>
            <a:ext cx="10022563" cy="1104664"/>
          </a:xfrm>
        </p:spPr>
        <p:txBody>
          <a:bodyPr>
            <a:normAutofit/>
          </a:bodyPr>
          <a:lstStyle/>
          <a:p>
            <a:r>
              <a:rPr lang="en-US" sz="1600" dirty="0" err="1"/>
              <a:t>Percipitation</a:t>
            </a:r>
            <a:r>
              <a:rPr lang="en-US" sz="1600" dirty="0"/>
              <a:t> and snow by States spread</a:t>
            </a:r>
            <a:endParaRPr lang="en-US" sz="16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A9FA1C-E70D-48CF-A7E0-8AE2FC455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161" y="3736731"/>
            <a:ext cx="5295897" cy="22696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7ECCB2-92B2-40D0-B4AC-52E8F0A00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736731"/>
            <a:ext cx="5295897" cy="226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814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Climate Analysis – Prakash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2027" y="2722767"/>
            <a:ext cx="2195944" cy="1183795"/>
          </a:xfrm>
        </p:spPr>
        <p:txBody>
          <a:bodyPr>
            <a:normAutofit/>
          </a:bodyPr>
          <a:lstStyle/>
          <a:p>
            <a:r>
              <a:rPr lang="en-US" sz="1600" dirty="0"/>
              <a:t>Temperature, Snow and </a:t>
            </a:r>
            <a:r>
              <a:rPr lang="en-US" sz="1600" dirty="0" err="1"/>
              <a:t>Percipitation</a:t>
            </a:r>
            <a:r>
              <a:rPr lang="en-US" sz="1600" dirty="0"/>
              <a:t> spread by States</a:t>
            </a:r>
            <a:endParaRPr lang="en-US" sz="16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6C83C9-3AC9-4F82-A997-11D50BF0E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971" y="2434900"/>
            <a:ext cx="4097214" cy="17559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C3F09A-46E4-4EC8-97B6-C89625DD2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817" y="2499530"/>
            <a:ext cx="4097214" cy="17559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635AEF-82B8-4FA2-AFDB-E19E7BAE1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1193" y="4366129"/>
            <a:ext cx="4097214" cy="175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05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Raw data files location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1BA1BF-2794-4BC3-AB3C-4FCE473C5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8350" y="2878138"/>
            <a:ext cx="811530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513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Upload scripts to Script folder</a:t>
            </a:r>
          </a:p>
          <a:p>
            <a:r>
              <a:rPr lang="en-US" dirty="0"/>
              <a:t>Label/ Comment on every code line to help other understand quickly. Explain briefly if needed</a:t>
            </a:r>
          </a:p>
          <a:p>
            <a:r>
              <a:rPr lang="en-US" dirty="0"/>
              <a:t>Label plot(s) well with legend, title and axes</a:t>
            </a:r>
          </a:p>
          <a:p>
            <a:r>
              <a:rPr lang="en-US" dirty="0"/>
              <a:t>Append _</a:t>
            </a:r>
            <a:r>
              <a:rPr lang="en-US" dirty="0" err="1"/>
              <a:t>lst</a:t>
            </a:r>
            <a:r>
              <a:rPr lang="en-US" dirty="0"/>
              <a:t>, _df and </a:t>
            </a:r>
            <a:r>
              <a:rPr lang="en-US" dirty="0" err="1"/>
              <a:t>etc</a:t>
            </a:r>
            <a:r>
              <a:rPr lang="en-US" dirty="0"/>
              <a:t> when defining lists, dictionaries, data frames. E.g. </a:t>
            </a:r>
            <a:r>
              <a:rPr lang="en-US" dirty="0" err="1"/>
              <a:t>mylist_lst</a:t>
            </a:r>
            <a:r>
              <a:rPr lang="en-US" dirty="0"/>
              <a:t>, </a:t>
            </a:r>
            <a:r>
              <a:rPr lang="en-US" dirty="0" err="1"/>
              <a:t>myplot_plt</a:t>
            </a:r>
            <a:endParaRPr lang="en-US" dirty="0"/>
          </a:p>
          <a:p>
            <a:r>
              <a:rPr lang="en-US" dirty="0"/>
              <a:t>Backup files locally prior to modification for retrieval</a:t>
            </a:r>
          </a:p>
          <a:p>
            <a:r>
              <a:rPr lang="en-US" dirty="0"/>
              <a:t>Attempt to solve 1</a:t>
            </a:r>
            <a:r>
              <a:rPr lang="en-US" baseline="30000" dirty="0"/>
              <a:t>st</a:t>
            </a:r>
            <a:r>
              <a:rPr lang="en-US" dirty="0"/>
              <a:t> by yourself, if help needed, slack out</a:t>
            </a:r>
          </a:p>
        </p:txBody>
      </p:sp>
    </p:spTree>
    <p:extLst>
      <p:ext uri="{BB962C8B-B14F-4D97-AF65-F5344CB8AC3E}">
        <p14:creationId xmlns:p14="http://schemas.microsoft.com/office/powerpoint/2010/main" val="1260553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2BFB9D7-64CC-446E-A2B1-7FEA2F22DFC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734408" y="2583839"/>
          <a:ext cx="6523892" cy="3016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3980">
                  <a:extLst>
                    <a:ext uri="{9D8B030D-6E8A-4147-A177-3AD203B41FA5}">
                      <a16:colId xmlns:a16="http://schemas.microsoft.com/office/drawing/2014/main" val="2013967057"/>
                    </a:ext>
                  </a:extLst>
                </a:gridCol>
                <a:gridCol w="1059703">
                  <a:extLst>
                    <a:ext uri="{9D8B030D-6E8A-4147-A177-3AD203B41FA5}">
                      <a16:colId xmlns:a16="http://schemas.microsoft.com/office/drawing/2014/main" val="477625931"/>
                    </a:ext>
                  </a:extLst>
                </a:gridCol>
                <a:gridCol w="1546873">
                  <a:extLst>
                    <a:ext uri="{9D8B030D-6E8A-4147-A177-3AD203B41FA5}">
                      <a16:colId xmlns:a16="http://schemas.microsoft.com/office/drawing/2014/main" val="913401616"/>
                    </a:ext>
                  </a:extLst>
                </a:gridCol>
                <a:gridCol w="1027738">
                  <a:extLst>
                    <a:ext uri="{9D8B030D-6E8A-4147-A177-3AD203B41FA5}">
                      <a16:colId xmlns:a16="http://schemas.microsoft.com/office/drawing/2014/main" val="4263324847"/>
                    </a:ext>
                  </a:extLst>
                </a:gridCol>
                <a:gridCol w="1315598">
                  <a:extLst>
                    <a:ext uri="{9D8B030D-6E8A-4147-A177-3AD203B41FA5}">
                      <a16:colId xmlns:a16="http://schemas.microsoft.com/office/drawing/2014/main" val="1813264309"/>
                    </a:ext>
                  </a:extLst>
                </a:gridCol>
              </a:tblGrid>
              <a:tr h="4696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Date/ Ppl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Bahar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Catherine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Molly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Prakash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9327410"/>
                  </a:ext>
                </a:extLst>
              </a:tr>
              <a:tr h="3740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7/1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321666"/>
                  </a:ext>
                </a:extLst>
              </a:tr>
              <a:tr h="3740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7/6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8106690"/>
                  </a:ext>
                </a:extLst>
              </a:tr>
              <a:tr h="3740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7/8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46152"/>
                  </a:ext>
                </a:extLst>
              </a:tr>
              <a:tr h="1050857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7/10 (slides preparation)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585507"/>
                  </a:ext>
                </a:extLst>
              </a:tr>
              <a:tr h="3740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7/13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Project 1 Presentation &amp; Submission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5028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82653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705424"/>
            <a:ext cx="9601196" cy="1303867"/>
          </a:xfrm>
        </p:spPr>
        <p:txBody>
          <a:bodyPr>
            <a:noAutofit/>
          </a:bodyPr>
          <a:lstStyle/>
          <a:p>
            <a:r>
              <a:rPr lang="en-US" sz="96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6373979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State Tax &amp; Living Cost Analysis Files (</a:t>
            </a:r>
            <a:r>
              <a:rPr lang="en-US" dirty="0" err="1"/>
              <a:t>Bahar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Files are in folder = \</a:t>
            </a:r>
            <a:r>
              <a:rPr lang="en-US" dirty="0" err="1"/>
              <a:t>The_Incredible_Quad</a:t>
            </a:r>
            <a:r>
              <a:rPr lang="en-US" dirty="0"/>
              <a:t>\</a:t>
            </a:r>
          </a:p>
          <a:p>
            <a:r>
              <a:rPr lang="en-US" dirty="0" err="1"/>
              <a:t>Jupyter</a:t>
            </a:r>
            <a:r>
              <a:rPr lang="en-US" dirty="0"/>
              <a:t> NB filename = .</a:t>
            </a:r>
            <a:r>
              <a:rPr lang="en-US" dirty="0" err="1"/>
              <a:t>ipynb</a:t>
            </a:r>
            <a:endParaRPr lang="en-US" dirty="0"/>
          </a:p>
          <a:p>
            <a:r>
              <a:rPr lang="en-US" dirty="0"/>
              <a:t>Google API key file = </a:t>
            </a:r>
          </a:p>
          <a:p>
            <a:r>
              <a:rPr lang="en-US" dirty="0"/>
              <a:t>Saved plots = \</a:t>
            </a:r>
            <a:r>
              <a:rPr lang="en-US" dirty="0" err="1"/>
              <a:t>The_Incredible_Quad</a:t>
            </a:r>
            <a:r>
              <a:rPr lang="en-US" dirty="0"/>
              <a:t>\</a:t>
            </a:r>
          </a:p>
          <a:p>
            <a:r>
              <a:rPr lang="en-US" dirty="0"/>
              <a:t>Dataset files = </a:t>
            </a:r>
          </a:p>
          <a:p>
            <a:pPr lvl="1"/>
            <a:r>
              <a:rPr lang="en-US" dirty="0"/>
              <a:t>*.csv </a:t>
            </a:r>
          </a:p>
        </p:txBody>
      </p:sp>
    </p:spTree>
    <p:extLst>
      <p:ext uri="{BB962C8B-B14F-4D97-AF65-F5344CB8AC3E}">
        <p14:creationId xmlns:p14="http://schemas.microsoft.com/office/powerpoint/2010/main" val="634013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Unemployment &amp; Crime Rate Analysis Files (Catherine)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Files are in folder = \</a:t>
            </a:r>
            <a:r>
              <a:rPr lang="en-US" dirty="0" err="1"/>
              <a:t>The_Incredible_Quad</a:t>
            </a:r>
            <a:r>
              <a:rPr lang="en-US" dirty="0"/>
              <a:t>\</a:t>
            </a:r>
          </a:p>
          <a:p>
            <a:r>
              <a:rPr lang="en-US" dirty="0" err="1"/>
              <a:t>Jupyter</a:t>
            </a:r>
            <a:r>
              <a:rPr lang="en-US" dirty="0"/>
              <a:t> NB filename = .</a:t>
            </a:r>
            <a:r>
              <a:rPr lang="en-US" dirty="0" err="1"/>
              <a:t>ipynb</a:t>
            </a:r>
            <a:endParaRPr lang="en-US" dirty="0"/>
          </a:p>
          <a:p>
            <a:r>
              <a:rPr lang="en-US" dirty="0"/>
              <a:t>Google API key file = </a:t>
            </a:r>
          </a:p>
          <a:p>
            <a:r>
              <a:rPr lang="en-US" dirty="0"/>
              <a:t>Saved plots = \</a:t>
            </a:r>
            <a:r>
              <a:rPr lang="en-US" dirty="0" err="1"/>
              <a:t>The_Incredible_Quad</a:t>
            </a:r>
            <a:r>
              <a:rPr lang="en-US" dirty="0"/>
              <a:t>\</a:t>
            </a:r>
          </a:p>
          <a:p>
            <a:r>
              <a:rPr lang="en-US" dirty="0"/>
              <a:t>Dataset files = </a:t>
            </a:r>
          </a:p>
          <a:p>
            <a:pPr lvl="1"/>
            <a:r>
              <a:rPr lang="en-US" dirty="0"/>
              <a:t>*.csv </a:t>
            </a:r>
          </a:p>
        </p:txBody>
      </p:sp>
    </p:spTree>
    <p:extLst>
      <p:ext uri="{BB962C8B-B14F-4D97-AF65-F5344CB8AC3E}">
        <p14:creationId xmlns:p14="http://schemas.microsoft.com/office/powerpoint/2010/main" val="4102377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Salary Analysis Files (Molly)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Files are in folder = \</a:t>
            </a:r>
            <a:r>
              <a:rPr lang="en-US" dirty="0" err="1"/>
              <a:t>The_Incredible_Quad</a:t>
            </a:r>
            <a:r>
              <a:rPr lang="en-US" dirty="0"/>
              <a:t>\</a:t>
            </a:r>
          </a:p>
          <a:p>
            <a:r>
              <a:rPr lang="en-US" dirty="0" err="1"/>
              <a:t>Jupyter</a:t>
            </a:r>
            <a:r>
              <a:rPr lang="en-US" dirty="0"/>
              <a:t> NB filename = .</a:t>
            </a:r>
            <a:r>
              <a:rPr lang="en-US" dirty="0" err="1"/>
              <a:t>ipynb</a:t>
            </a:r>
            <a:endParaRPr lang="en-US" dirty="0"/>
          </a:p>
          <a:p>
            <a:r>
              <a:rPr lang="en-US" dirty="0"/>
              <a:t>Google API key file = </a:t>
            </a:r>
          </a:p>
          <a:p>
            <a:r>
              <a:rPr lang="en-US" dirty="0"/>
              <a:t>Saved plots = \</a:t>
            </a:r>
            <a:r>
              <a:rPr lang="en-US" dirty="0" err="1"/>
              <a:t>The_Incredible_Quad</a:t>
            </a:r>
            <a:r>
              <a:rPr lang="en-US" dirty="0"/>
              <a:t>\</a:t>
            </a:r>
          </a:p>
          <a:p>
            <a:r>
              <a:rPr lang="en-US" dirty="0"/>
              <a:t>Dataset files = </a:t>
            </a:r>
          </a:p>
          <a:p>
            <a:pPr lvl="1"/>
            <a:r>
              <a:rPr lang="en-US" dirty="0"/>
              <a:t>*.csv </a:t>
            </a:r>
          </a:p>
        </p:txBody>
      </p:sp>
    </p:spTree>
    <p:extLst>
      <p:ext uri="{BB962C8B-B14F-4D97-AF65-F5344CB8AC3E}">
        <p14:creationId xmlns:p14="http://schemas.microsoft.com/office/powerpoint/2010/main" val="8213045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Climate Analysis Files (Prakash)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Files are in folder – \The_Incredible_Quad\</a:t>
            </a:r>
            <a:r>
              <a:rPr lang="en-US" dirty="0" err="1"/>
              <a:t>Climate_analysis</a:t>
            </a:r>
            <a:r>
              <a:rPr lang="en-US" dirty="0"/>
              <a:t>\</a:t>
            </a:r>
          </a:p>
          <a:p>
            <a:r>
              <a:rPr lang="en-US" dirty="0" err="1"/>
              <a:t>Jupyter</a:t>
            </a:r>
            <a:r>
              <a:rPr lang="en-US" dirty="0"/>
              <a:t> NB filename = </a:t>
            </a:r>
            <a:r>
              <a:rPr lang="en-US" dirty="0" err="1"/>
              <a:t>climate_main_analysis.ipynb</a:t>
            </a:r>
            <a:endParaRPr lang="en-US" dirty="0"/>
          </a:p>
          <a:p>
            <a:r>
              <a:rPr lang="en-US" dirty="0"/>
              <a:t>Google API key file = config.py</a:t>
            </a:r>
          </a:p>
          <a:p>
            <a:r>
              <a:rPr lang="en-US" dirty="0"/>
              <a:t>Saved plots = \The_Incredible_Quad\Climate_analysis\</a:t>
            </a:r>
            <a:r>
              <a:rPr lang="en-US" dirty="0" err="1"/>
              <a:t>Climate_images</a:t>
            </a:r>
            <a:r>
              <a:rPr lang="en-US" dirty="0"/>
              <a:t>\</a:t>
            </a:r>
          </a:p>
          <a:p>
            <a:r>
              <a:rPr lang="en-US" dirty="0"/>
              <a:t>Dataset files = </a:t>
            </a:r>
          </a:p>
          <a:p>
            <a:pPr lvl="1"/>
            <a:r>
              <a:rPr lang="en-US" dirty="0"/>
              <a:t>Climate_dataset2010_2018.csv </a:t>
            </a:r>
          </a:p>
          <a:p>
            <a:pPr lvl="1"/>
            <a:r>
              <a:rPr lang="en-US" dirty="0"/>
              <a:t>sfr_home_prices.csv</a:t>
            </a:r>
          </a:p>
        </p:txBody>
      </p:sp>
    </p:spTree>
    <p:extLst>
      <p:ext uri="{BB962C8B-B14F-4D97-AF65-F5344CB8AC3E}">
        <p14:creationId xmlns:p14="http://schemas.microsoft.com/office/powerpoint/2010/main" val="306411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C9523-097C-4E43-AC8E-8C68B3057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92943-A346-4DB7-A073-7ED62D2A2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Our opinion on Best State to live in 2018 for </a:t>
            </a:r>
            <a:r>
              <a:rPr lang="en-US" i="1" dirty="0">
                <a:solidFill>
                  <a:srgbClr val="FF0000"/>
                </a:solidFill>
              </a:rPr>
              <a:t>“employee”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from 6 criteria below, </a:t>
            </a:r>
          </a:p>
          <a:p>
            <a:pPr lvl="1"/>
            <a:r>
              <a:rPr lang="en-US" dirty="0"/>
              <a:t>State Tax</a:t>
            </a:r>
          </a:p>
          <a:p>
            <a:pPr lvl="1"/>
            <a:r>
              <a:rPr lang="en-US" dirty="0"/>
              <a:t>Climate</a:t>
            </a:r>
          </a:p>
          <a:p>
            <a:pPr lvl="1"/>
            <a:r>
              <a:rPr lang="en-US" dirty="0"/>
              <a:t>Unemployment rate</a:t>
            </a:r>
          </a:p>
          <a:p>
            <a:pPr lvl="1"/>
            <a:r>
              <a:rPr lang="en-US" dirty="0"/>
              <a:t>Crime rate</a:t>
            </a:r>
          </a:p>
          <a:p>
            <a:pPr lvl="1"/>
            <a:r>
              <a:rPr lang="en-US" dirty="0"/>
              <a:t>Salary</a:t>
            </a:r>
          </a:p>
          <a:p>
            <a:pPr lvl="1"/>
            <a:r>
              <a:rPr lang="en-US" dirty="0"/>
              <a:t>Home Price </a:t>
            </a:r>
          </a:p>
          <a:p>
            <a:r>
              <a:rPr lang="en-US" dirty="0"/>
              <a:t>Through observations, plots and correlations, we’re to determine the best state for employee to live and work in.</a:t>
            </a:r>
          </a:p>
        </p:txBody>
      </p:sp>
    </p:spTree>
    <p:extLst>
      <p:ext uri="{BB962C8B-B14F-4D97-AF65-F5344CB8AC3E}">
        <p14:creationId xmlns:p14="http://schemas.microsoft.com/office/powerpoint/2010/main" val="2000845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C9523-097C-4E43-AC8E-8C68B3057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92943-A346-4DB7-A073-7ED62D2A2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Best State </a:t>
            </a:r>
          </a:p>
          <a:p>
            <a:pPr lvl="1"/>
            <a:r>
              <a:rPr lang="en-US" dirty="0"/>
              <a:t>Out of 50 states, pick the </a:t>
            </a:r>
            <a:r>
              <a:rPr lang="en-US" i="1" dirty="0">
                <a:solidFill>
                  <a:srgbClr val="FF0000"/>
                </a:solidFill>
              </a:rPr>
              <a:t>“best choice”</a:t>
            </a:r>
            <a:r>
              <a:rPr lang="en-US" dirty="0"/>
              <a:t> from top 20 in categories of salary, crime rate, unemployment rate, climate and tax rate. </a:t>
            </a:r>
          </a:p>
          <a:p>
            <a:pPr lvl="1"/>
            <a:r>
              <a:rPr lang="en-US" dirty="0"/>
              <a:t>Not necessarily to be the best on all of those criteria.</a:t>
            </a:r>
          </a:p>
          <a:p>
            <a:r>
              <a:rPr lang="en-US" dirty="0"/>
              <a:t>To Live and Work In For Employee (Working People) 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Focus is working community and not “retiree” or “retiring soon” community</a:t>
            </a:r>
          </a:p>
          <a:p>
            <a:pPr lvl="1"/>
            <a:r>
              <a:rPr lang="en-US" dirty="0"/>
              <a:t>Affordable housing and tax rate, salary spent on </a:t>
            </a:r>
            <a:r>
              <a:rPr lang="en-US" dirty="0">
                <a:solidFill>
                  <a:srgbClr val="FF0000"/>
                </a:solidFill>
              </a:rPr>
              <a:t>housing + tax &lt; 65%. </a:t>
            </a:r>
            <a:r>
              <a:rPr lang="en-US" dirty="0"/>
              <a:t>Having ability to save money </a:t>
            </a:r>
          </a:p>
          <a:p>
            <a:pPr lvl="1"/>
            <a:r>
              <a:rPr lang="en-US" dirty="0"/>
              <a:t>Low crime rate and unemployment i.e. &lt; 4% for each</a:t>
            </a:r>
          </a:p>
          <a:p>
            <a:pPr lvl="1"/>
            <a:r>
              <a:rPr lang="en-US" dirty="0"/>
              <a:t>Acceptable climate i.e. not too hot or cold, less humid. Moderate climate condition (70 – 80 F)  </a:t>
            </a:r>
          </a:p>
        </p:txBody>
      </p:sp>
    </p:spTree>
    <p:extLst>
      <p:ext uri="{BB962C8B-B14F-4D97-AF65-F5344CB8AC3E}">
        <p14:creationId xmlns:p14="http://schemas.microsoft.com/office/powerpoint/2010/main" val="1234996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 2018 Supporting Datasets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2B98E6-7640-4E5E-AE9A-932FDB07F887}"/>
              </a:ext>
            </a:extLst>
          </p:cNvPr>
          <p:cNvSpPr/>
          <p:nvPr/>
        </p:nvSpPr>
        <p:spPr>
          <a:xfrm>
            <a:off x="5291503" y="3518101"/>
            <a:ext cx="1608993" cy="1222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2018 Best State Choice 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0737F6-BE34-4171-AED3-2654FE6F5793}"/>
              </a:ext>
            </a:extLst>
          </p:cNvPr>
          <p:cNvSpPr/>
          <p:nvPr/>
        </p:nvSpPr>
        <p:spPr>
          <a:xfrm>
            <a:off x="7491139" y="2693517"/>
            <a:ext cx="2262549" cy="1222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Home Prices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930C6A-0445-40E8-A2E1-0CB8F9F25F79}"/>
              </a:ext>
            </a:extLst>
          </p:cNvPr>
          <p:cNvSpPr/>
          <p:nvPr/>
        </p:nvSpPr>
        <p:spPr>
          <a:xfrm>
            <a:off x="2610514" y="4129166"/>
            <a:ext cx="2262552" cy="13038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Unemployment Rate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3A8C126-D91E-4B2C-9ACB-9C7498D62767}"/>
              </a:ext>
            </a:extLst>
          </p:cNvPr>
          <p:cNvSpPr/>
          <p:nvPr/>
        </p:nvSpPr>
        <p:spPr>
          <a:xfrm>
            <a:off x="2473899" y="2693516"/>
            <a:ext cx="2262552" cy="1222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Crime Rate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E43BBF-BD00-4285-8CFA-BC114AC1E2F7}"/>
              </a:ext>
            </a:extLst>
          </p:cNvPr>
          <p:cNvSpPr/>
          <p:nvPr/>
        </p:nvSpPr>
        <p:spPr>
          <a:xfrm>
            <a:off x="7649080" y="4129166"/>
            <a:ext cx="2262549" cy="1222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Salary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8A88E94-BBCA-4491-97F9-BD1AFC4AAED7}"/>
              </a:ext>
            </a:extLst>
          </p:cNvPr>
          <p:cNvSpPr/>
          <p:nvPr/>
        </p:nvSpPr>
        <p:spPr>
          <a:xfrm>
            <a:off x="5044220" y="5007535"/>
            <a:ext cx="2262552" cy="1222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Tax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6474B55-D896-442F-B02F-1A9226A322EE}"/>
              </a:ext>
            </a:extLst>
          </p:cNvPr>
          <p:cNvSpPr/>
          <p:nvPr/>
        </p:nvSpPr>
        <p:spPr>
          <a:xfrm>
            <a:off x="4934323" y="2028667"/>
            <a:ext cx="2262552" cy="1222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Climate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900C73FB-047C-4A40-AD8B-96ADED6C32D7}"/>
              </a:ext>
            </a:extLst>
          </p:cNvPr>
          <p:cNvSpPr/>
          <p:nvPr/>
        </p:nvSpPr>
        <p:spPr>
          <a:xfrm>
            <a:off x="6004329" y="3246907"/>
            <a:ext cx="187488" cy="267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D1CF0093-5ECD-469B-A44E-C8939E0EEFCB}"/>
              </a:ext>
            </a:extLst>
          </p:cNvPr>
          <p:cNvSpPr/>
          <p:nvPr/>
        </p:nvSpPr>
        <p:spPr>
          <a:xfrm rot="10800000">
            <a:off x="6015921" y="4748089"/>
            <a:ext cx="187488" cy="267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FA5A3F07-8233-4F3C-BB58-7449CAF59168}"/>
              </a:ext>
            </a:extLst>
          </p:cNvPr>
          <p:cNvSpPr/>
          <p:nvPr/>
        </p:nvSpPr>
        <p:spPr>
          <a:xfrm rot="18038903">
            <a:off x="4852624" y="3531348"/>
            <a:ext cx="187488" cy="267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2C53E121-7676-43EB-BCEF-226655D34ECB}"/>
              </a:ext>
            </a:extLst>
          </p:cNvPr>
          <p:cNvSpPr/>
          <p:nvPr/>
        </p:nvSpPr>
        <p:spPr>
          <a:xfrm rot="3073007">
            <a:off x="7168954" y="3531347"/>
            <a:ext cx="187488" cy="267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3B1A1EF7-00CF-45A1-819E-C401B47DAFDC}"/>
              </a:ext>
            </a:extLst>
          </p:cNvPr>
          <p:cNvSpPr/>
          <p:nvPr/>
        </p:nvSpPr>
        <p:spPr>
          <a:xfrm rot="13460410">
            <a:off x="4934323" y="4465070"/>
            <a:ext cx="187488" cy="267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9DA2F21-4B74-40D7-B647-6C0A4B1FDF20}"/>
              </a:ext>
            </a:extLst>
          </p:cNvPr>
          <p:cNvSpPr/>
          <p:nvPr/>
        </p:nvSpPr>
        <p:spPr>
          <a:xfrm rot="7692649">
            <a:off x="7230970" y="4491118"/>
            <a:ext cx="187488" cy="267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95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 Origin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datasets we used for this project were from,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US BLS (Bureau of Labor Statistics)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Zillow</a:t>
            </a:r>
          </a:p>
          <a:p>
            <a:pPr lvl="1"/>
            <a:r>
              <a:rPr lang="en-US" dirty="0">
                <a:solidFill>
                  <a:schemeClr val="accent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https://www.currentresults.com/Yearly-Weather/USA/recent-yearly-weather-usa-cities-index.php</a:t>
            </a:r>
            <a:endParaRPr lang="en-US" dirty="0">
              <a:solidFill>
                <a:schemeClr val="accent3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704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CBDFFA-2E8B-4AA2-9BC5-6ACE03B5F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957" y="4699220"/>
            <a:ext cx="3991471" cy="1431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83517"/>
            <a:ext cx="9601196" cy="1303867"/>
          </a:xfrm>
        </p:spPr>
        <p:txBody>
          <a:bodyPr/>
          <a:lstStyle/>
          <a:p>
            <a:r>
              <a:rPr lang="en-US" dirty="0"/>
              <a:t>Work 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2B98E6-7640-4E5E-AE9A-932FDB07F887}"/>
              </a:ext>
            </a:extLst>
          </p:cNvPr>
          <p:cNvSpPr/>
          <p:nvPr/>
        </p:nvSpPr>
        <p:spPr>
          <a:xfrm>
            <a:off x="9604801" y="1822550"/>
            <a:ext cx="1608993" cy="1222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2018 Best State Choice 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0737F6-BE34-4171-AED3-2654FE6F5793}"/>
              </a:ext>
            </a:extLst>
          </p:cNvPr>
          <p:cNvSpPr/>
          <p:nvPr/>
        </p:nvSpPr>
        <p:spPr>
          <a:xfrm>
            <a:off x="978206" y="743284"/>
            <a:ext cx="2450611" cy="1673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(1)</a:t>
            </a:r>
          </a:p>
          <a:p>
            <a:pPr algn="ctr"/>
            <a:r>
              <a:rPr lang="en-US" dirty="0"/>
              <a:t>Get median home prices, salary, tax rate, climate per state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930C6A-0445-40E8-A2E1-0CB8F9F25F79}"/>
              </a:ext>
            </a:extLst>
          </p:cNvPr>
          <p:cNvSpPr/>
          <p:nvPr/>
        </p:nvSpPr>
        <p:spPr>
          <a:xfrm>
            <a:off x="1166238" y="3241442"/>
            <a:ext cx="2233390" cy="1547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(2)</a:t>
            </a:r>
          </a:p>
          <a:p>
            <a:pPr algn="ctr"/>
            <a:r>
              <a:rPr lang="en-US" dirty="0"/>
              <a:t>Get Unemployment vs Crime Rate correlation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3A8C126-D91E-4B2C-9ACB-9C7498D62767}"/>
              </a:ext>
            </a:extLst>
          </p:cNvPr>
          <p:cNvSpPr/>
          <p:nvPr/>
        </p:nvSpPr>
        <p:spPr>
          <a:xfrm>
            <a:off x="4710549" y="3460447"/>
            <a:ext cx="2262552" cy="1222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(4)</a:t>
            </a:r>
          </a:p>
          <a:p>
            <a:pPr algn="ctr"/>
            <a:r>
              <a:rPr lang="en-US" dirty="0"/>
              <a:t>Get climate correlation to home price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E43BBF-BD00-4285-8CFA-BC114AC1E2F7}"/>
              </a:ext>
            </a:extLst>
          </p:cNvPr>
          <p:cNvSpPr/>
          <p:nvPr/>
        </p:nvSpPr>
        <p:spPr>
          <a:xfrm>
            <a:off x="6500636" y="1891321"/>
            <a:ext cx="2262549" cy="1222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(5)</a:t>
            </a:r>
          </a:p>
          <a:p>
            <a:pPr algn="ctr"/>
            <a:r>
              <a:rPr lang="en-US" dirty="0"/>
              <a:t>Analyze plots, data &amp; conclude 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669EA5E-408C-4E0E-8F0B-0E3A3E4AF818}"/>
              </a:ext>
            </a:extLst>
          </p:cNvPr>
          <p:cNvSpPr/>
          <p:nvPr/>
        </p:nvSpPr>
        <p:spPr>
          <a:xfrm rot="5400000">
            <a:off x="1876730" y="2613756"/>
            <a:ext cx="653560" cy="430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268ED5A-38FA-4167-88E1-99E13B3B5A68}"/>
              </a:ext>
            </a:extLst>
          </p:cNvPr>
          <p:cNvSpPr/>
          <p:nvPr/>
        </p:nvSpPr>
        <p:spPr>
          <a:xfrm rot="3247684">
            <a:off x="4576953" y="3072325"/>
            <a:ext cx="653560" cy="430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63EC0E5-6E5A-4F45-9B1C-BD342541E908}"/>
              </a:ext>
            </a:extLst>
          </p:cNvPr>
          <p:cNvSpPr/>
          <p:nvPr/>
        </p:nvSpPr>
        <p:spPr>
          <a:xfrm rot="18872579">
            <a:off x="6301635" y="3003361"/>
            <a:ext cx="653560" cy="430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608765A-C816-4FE0-9D92-2BD97FB8C902}"/>
              </a:ext>
            </a:extLst>
          </p:cNvPr>
          <p:cNvSpPr/>
          <p:nvPr/>
        </p:nvSpPr>
        <p:spPr>
          <a:xfrm rot="18793874">
            <a:off x="3056667" y="2940536"/>
            <a:ext cx="653560" cy="430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8A88E94-BBCA-4491-97F9-BD1AFC4AAED7}"/>
              </a:ext>
            </a:extLst>
          </p:cNvPr>
          <p:cNvSpPr/>
          <p:nvPr/>
        </p:nvSpPr>
        <p:spPr>
          <a:xfrm>
            <a:off x="3228361" y="1762500"/>
            <a:ext cx="2262552" cy="1222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(3)</a:t>
            </a:r>
          </a:p>
          <a:p>
            <a:pPr algn="ctr"/>
            <a:r>
              <a:rPr lang="en-US" dirty="0"/>
              <a:t>Get state tax rate and home price trend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10BA0AC-1A55-4E4B-BAA9-F5E99A8A14DC}"/>
              </a:ext>
            </a:extLst>
          </p:cNvPr>
          <p:cNvSpPr/>
          <p:nvPr/>
        </p:nvSpPr>
        <p:spPr>
          <a:xfrm>
            <a:off x="8846857" y="2218205"/>
            <a:ext cx="653560" cy="430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8AE4A53-878B-4327-B5F8-4CE5A55CD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479015"/>
              </p:ext>
            </p:extLst>
          </p:nvPr>
        </p:nvGraphicFramePr>
        <p:xfrm>
          <a:off x="7215438" y="3541583"/>
          <a:ext cx="4100262" cy="2417456"/>
        </p:xfrm>
        <a:graphic>
          <a:graphicData uri="http://schemas.openxmlformats.org/drawingml/2006/table">
            <a:tbl>
              <a:tblPr/>
              <a:tblGrid>
                <a:gridCol w="314397">
                  <a:extLst>
                    <a:ext uri="{9D8B030D-6E8A-4147-A177-3AD203B41FA5}">
                      <a16:colId xmlns:a16="http://schemas.microsoft.com/office/drawing/2014/main" val="627972978"/>
                    </a:ext>
                  </a:extLst>
                </a:gridCol>
                <a:gridCol w="2764074">
                  <a:extLst>
                    <a:ext uri="{9D8B030D-6E8A-4147-A177-3AD203B41FA5}">
                      <a16:colId xmlns:a16="http://schemas.microsoft.com/office/drawing/2014/main" val="1331289709"/>
                    </a:ext>
                  </a:extLst>
                </a:gridCol>
                <a:gridCol w="1021791">
                  <a:extLst>
                    <a:ext uri="{9D8B030D-6E8A-4147-A177-3AD203B41FA5}">
                      <a16:colId xmlns:a16="http://schemas.microsoft.com/office/drawing/2014/main" val="394571513"/>
                    </a:ext>
                  </a:extLst>
                </a:gridCol>
              </a:tblGrid>
              <a:tr h="302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Person in charge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482602"/>
                  </a:ext>
                </a:extLst>
              </a:tr>
              <a:tr h="302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median home prices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Bahar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7122820"/>
                  </a:ext>
                </a:extLst>
              </a:tr>
              <a:tr h="302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median salary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Molly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262265"/>
                  </a:ext>
                </a:extLst>
              </a:tr>
              <a:tr h="302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unemployment and crime rate correlation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Catherine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2596135"/>
                  </a:ext>
                </a:extLst>
              </a:tr>
              <a:tr h="302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state tax and climate datasets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Prakash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7229127"/>
                  </a:ext>
                </a:extLst>
              </a:tr>
              <a:tr h="302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state tax rate and home price trend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023052"/>
                  </a:ext>
                </a:extLst>
              </a:tr>
              <a:tr h="302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climate correlation to home price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Prakash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0953786"/>
                  </a:ext>
                </a:extLst>
              </a:tr>
              <a:tr h="302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Analyze plots, data &amp; conclusion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588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416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Questions &amp; Criteria </a:t>
            </a:r>
            <a:br>
              <a:rPr lang="en-US" dirty="0"/>
            </a:br>
            <a:r>
              <a:rPr lang="en-US" dirty="0"/>
              <a:t>Driving to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669" y="2539346"/>
            <a:ext cx="6248400" cy="349217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Which state is startup business friendly (low tax)? – </a:t>
            </a:r>
            <a:r>
              <a:rPr lang="en-US" dirty="0">
                <a:solidFill>
                  <a:srgbClr val="FF0000"/>
                </a:solidFill>
              </a:rPr>
              <a:t>Tax rate and living cost (housing)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Bahar</a:t>
            </a:r>
            <a:endParaRPr lang="en-US" dirty="0"/>
          </a:p>
          <a:p>
            <a:r>
              <a:rPr lang="en-US" dirty="0"/>
              <a:t>Which state with low </a:t>
            </a:r>
            <a:r>
              <a:rPr lang="en-US" dirty="0">
                <a:solidFill>
                  <a:srgbClr val="FF0000"/>
                </a:solidFill>
              </a:rPr>
              <a:t>tax rate</a:t>
            </a:r>
            <a:r>
              <a:rPr lang="en-US" dirty="0"/>
              <a:t>, attracts employee?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Bahar</a:t>
            </a:r>
            <a:endParaRPr lang="en-US" dirty="0"/>
          </a:p>
          <a:p>
            <a:r>
              <a:rPr lang="en-US" dirty="0"/>
              <a:t>Warmer </a:t>
            </a:r>
            <a:r>
              <a:rPr lang="en-US" dirty="0">
                <a:solidFill>
                  <a:srgbClr val="FF0000"/>
                </a:solidFill>
              </a:rPr>
              <a:t>climate</a:t>
            </a:r>
            <a:r>
              <a:rPr lang="en-US" dirty="0"/>
              <a:t> preferred state to live in, correlate to home price? </a:t>
            </a:r>
            <a:r>
              <a:rPr lang="en-US" dirty="0">
                <a:sym typeface="Wingdings" panose="05000000000000000000" pitchFamily="2" charset="2"/>
              </a:rPr>
              <a:t> Prakash</a:t>
            </a:r>
            <a:r>
              <a:rPr lang="en-US" dirty="0"/>
              <a:t> </a:t>
            </a:r>
          </a:p>
          <a:p>
            <a:r>
              <a:rPr lang="en-US" dirty="0"/>
              <a:t>Lower </a:t>
            </a:r>
            <a:r>
              <a:rPr lang="en-US" dirty="0">
                <a:solidFill>
                  <a:srgbClr val="FF0000"/>
                </a:solidFill>
              </a:rPr>
              <a:t>unemployment</a:t>
            </a:r>
            <a:r>
              <a:rPr lang="en-US" dirty="0"/>
              <a:t> correlated to </a:t>
            </a:r>
            <a:r>
              <a:rPr lang="en-US" dirty="0">
                <a:solidFill>
                  <a:srgbClr val="FF0000"/>
                </a:solidFill>
              </a:rPr>
              <a:t>crime rate</a:t>
            </a:r>
            <a:r>
              <a:rPr lang="en-US" dirty="0"/>
              <a:t>?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Catherine</a:t>
            </a:r>
          </a:p>
          <a:p>
            <a:r>
              <a:rPr lang="en-US" dirty="0"/>
              <a:t>Higher </a:t>
            </a:r>
            <a:r>
              <a:rPr lang="en-US" dirty="0">
                <a:solidFill>
                  <a:srgbClr val="FF0000"/>
                </a:solidFill>
              </a:rPr>
              <a:t>salary</a:t>
            </a:r>
            <a:r>
              <a:rPr lang="en-US" dirty="0"/>
              <a:t> states are the preferred ones? </a:t>
            </a:r>
            <a:r>
              <a:rPr lang="en-US" dirty="0">
                <a:sym typeface="Wingdings" panose="05000000000000000000" pitchFamily="2" charset="2"/>
              </a:rPr>
              <a:t> Molly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ED0AAB7-D745-423C-999E-CCDB6E786B48}"/>
              </a:ext>
            </a:extLst>
          </p:cNvPr>
          <p:cNvSpPr txBox="1">
            <a:spLocks/>
          </p:cNvSpPr>
          <p:nvPr/>
        </p:nvSpPr>
        <p:spPr>
          <a:xfrm rot="1197067">
            <a:off x="7532356" y="3192790"/>
            <a:ext cx="3681946" cy="23842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Scroll: Vertical 5">
            <a:extLst>
              <a:ext uri="{FF2B5EF4-FFF2-40B4-BE49-F238E27FC236}">
                <a16:creationId xmlns:a16="http://schemas.microsoft.com/office/drawing/2014/main" id="{1B1E4B32-2B19-46A9-B83E-C6018AE4EFC4}"/>
              </a:ext>
            </a:extLst>
          </p:cNvPr>
          <p:cNvSpPr/>
          <p:nvPr/>
        </p:nvSpPr>
        <p:spPr>
          <a:xfrm>
            <a:off x="7476392" y="2636162"/>
            <a:ext cx="3727939" cy="3239706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  <a:p>
            <a:pPr algn="ctr"/>
            <a:r>
              <a:rPr lang="en-US" u="sng" dirty="0"/>
              <a:t>Definition of the best state to live and work in (our criteria)</a:t>
            </a:r>
          </a:p>
          <a:p>
            <a:pPr lvl="1"/>
            <a:r>
              <a:rPr lang="en-US" dirty="0"/>
              <a:t>- Modest to high salary range</a:t>
            </a:r>
          </a:p>
          <a:p>
            <a:pPr lvl="1"/>
            <a:r>
              <a:rPr lang="en-US" dirty="0"/>
              <a:t>- Low crime and unemployment rate</a:t>
            </a:r>
          </a:p>
          <a:p>
            <a:pPr lvl="1"/>
            <a:r>
              <a:rPr lang="en-US" dirty="0"/>
              <a:t>- Climate with no extreme condition hurricane, tornado, snow blizzard,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664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Things we applied in </a:t>
            </a:r>
            <a:br>
              <a:rPr lang="en-US" dirty="0"/>
            </a:b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59768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Merge some datasets through pandas </a:t>
            </a:r>
            <a:r>
              <a:rPr lang="en-US" dirty="0" err="1">
                <a:solidFill>
                  <a:srgbClr val="FF0000"/>
                </a:solidFill>
              </a:rPr>
              <a:t>pd.merge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Cleaned up rows that’s are </a:t>
            </a:r>
            <a:r>
              <a:rPr lang="en-US" dirty="0" err="1">
                <a:solidFill>
                  <a:srgbClr val="FF0000"/>
                </a:solidFill>
              </a:rPr>
              <a:t>NaN</a:t>
            </a:r>
            <a:r>
              <a:rPr lang="en-US" dirty="0">
                <a:solidFill>
                  <a:srgbClr val="FF0000"/>
                </a:solidFill>
              </a:rPr>
              <a:t> with drop.na</a:t>
            </a:r>
          </a:p>
          <a:p>
            <a:r>
              <a:rPr lang="en-US" dirty="0"/>
              <a:t>Format </a:t>
            </a:r>
            <a:r>
              <a:rPr lang="en-US" dirty="0" err="1"/>
              <a:t>dataframes</a:t>
            </a:r>
            <a:r>
              <a:rPr lang="en-US" dirty="0"/>
              <a:t> column(s) if needed </a:t>
            </a:r>
            <a:r>
              <a:rPr lang="en-US" dirty="0">
                <a:solidFill>
                  <a:srgbClr val="FF0000"/>
                </a:solidFill>
              </a:rPr>
              <a:t>from string to int or float</a:t>
            </a:r>
          </a:p>
          <a:p>
            <a:r>
              <a:rPr lang="en-US" dirty="0"/>
              <a:t>Create </a:t>
            </a:r>
            <a:r>
              <a:rPr lang="en-US" dirty="0">
                <a:solidFill>
                  <a:srgbClr val="FF0000"/>
                </a:solidFill>
              </a:rPr>
              <a:t>new </a:t>
            </a:r>
            <a:r>
              <a:rPr lang="en-US" dirty="0" err="1">
                <a:solidFill>
                  <a:srgbClr val="FF0000"/>
                </a:solidFill>
              </a:rPr>
              <a:t>dataframe</a:t>
            </a:r>
            <a:r>
              <a:rPr lang="en-US" dirty="0">
                <a:solidFill>
                  <a:srgbClr val="FF0000"/>
                </a:solidFill>
              </a:rPr>
              <a:t> by selecting columns </a:t>
            </a:r>
            <a:r>
              <a:rPr lang="en-US" dirty="0"/>
              <a:t>that are needed for analysis </a:t>
            </a:r>
          </a:p>
          <a:p>
            <a:r>
              <a:rPr lang="en-US" dirty="0"/>
              <a:t>Used </a:t>
            </a:r>
            <a:r>
              <a:rPr lang="en-US" dirty="0">
                <a:solidFill>
                  <a:srgbClr val="FF0000"/>
                </a:solidFill>
              </a:rPr>
              <a:t>regression, median, mean, max, reset index, Weighted Sum approach, pandas rank and sort </a:t>
            </a:r>
            <a:r>
              <a:rPr lang="en-US" dirty="0"/>
              <a:t>to help answer questions</a:t>
            </a:r>
          </a:p>
          <a:p>
            <a:r>
              <a:rPr lang="en-US" dirty="0"/>
              <a:t>Applied </a:t>
            </a:r>
            <a:r>
              <a:rPr lang="en-US" dirty="0">
                <a:solidFill>
                  <a:srgbClr val="FF0000"/>
                </a:solidFill>
              </a:rPr>
              <a:t>matplotlib</a:t>
            </a:r>
            <a:r>
              <a:rPr lang="en-US" dirty="0"/>
              <a:t> for plotting charts like scatter, boxplot, bar for visualization </a:t>
            </a:r>
          </a:p>
          <a:p>
            <a:r>
              <a:rPr lang="en-US" dirty="0"/>
              <a:t>Made use of </a:t>
            </a:r>
            <a:r>
              <a:rPr lang="en-US" dirty="0">
                <a:solidFill>
                  <a:srgbClr val="FF0000"/>
                </a:solidFill>
              </a:rPr>
              <a:t>Google </a:t>
            </a:r>
            <a:r>
              <a:rPr lang="en-US" dirty="0" err="1">
                <a:solidFill>
                  <a:srgbClr val="FF0000"/>
                </a:solidFill>
              </a:rPr>
              <a:t>Gmap</a:t>
            </a:r>
            <a:r>
              <a:rPr lang="en-US" dirty="0">
                <a:solidFill>
                  <a:srgbClr val="FF0000"/>
                </a:solidFill>
              </a:rPr>
              <a:t> API </a:t>
            </a:r>
            <a:r>
              <a:rPr lang="en-US" dirty="0"/>
              <a:t>to display states temperature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118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982</TotalTime>
  <Words>1462</Words>
  <Application>Microsoft Office PowerPoint</Application>
  <PresentationFormat>Widescreen</PresentationFormat>
  <Paragraphs>202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Garamond</vt:lpstr>
      <vt:lpstr>Organic</vt:lpstr>
      <vt:lpstr>The IQ’s 2018 Best State Employee To Live</vt:lpstr>
      <vt:lpstr>Project 1 Technical Requirement</vt:lpstr>
      <vt:lpstr>Project Description</vt:lpstr>
      <vt:lpstr>Question Breakdown</vt:lpstr>
      <vt:lpstr>Year 2018 Supporting Datasets</vt:lpstr>
      <vt:lpstr>Datasets Origin</vt:lpstr>
      <vt:lpstr>Work Flow</vt:lpstr>
      <vt:lpstr>Questions &amp; Criteria  Driving to Conclusion</vt:lpstr>
      <vt:lpstr>Things we applied in  Jupyter Notebook</vt:lpstr>
      <vt:lpstr>State Tax &amp; Living Cost - Bahar</vt:lpstr>
      <vt:lpstr>State Tax &amp; Living Cost – Bahar (con’t)</vt:lpstr>
      <vt:lpstr>State Tax &amp; Living Cost - Bahar</vt:lpstr>
      <vt:lpstr>Unemployment &amp; Crime Rate - Catherine</vt:lpstr>
      <vt:lpstr>Salary - Molly</vt:lpstr>
      <vt:lpstr>Climate Analysis – Prakash</vt:lpstr>
      <vt:lpstr>Climate Analysis – Prakash (con’t)</vt:lpstr>
      <vt:lpstr>Climate Analysis – Prakash (con’t)</vt:lpstr>
      <vt:lpstr>Climate Analysis – Prakash (con’t)</vt:lpstr>
      <vt:lpstr>Backup Slides</vt:lpstr>
      <vt:lpstr>Climate Analysis – Prakash</vt:lpstr>
      <vt:lpstr>Climate Analysis – Prakash</vt:lpstr>
      <vt:lpstr>Raw data files location</vt:lpstr>
      <vt:lpstr>Coding Rules</vt:lpstr>
      <vt:lpstr>Availability</vt:lpstr>
      <vt:lpstr>Appendix</vt:lpstr>
      <vt:lpstr>State Tax &amp; Living Cost Analysis Files (Bahar)</vt:lpstr>
      <vt:lpstr>Unemployment &amp; Crime Rate Analysis Files (Catherine)</vt:lpstr>
      <vt:lpstr>Salary Analysis Files (Molly)</vt:lpstr>
      <vt:lpstr>Climate Analysis Files (Prakash)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IQ’s 2018 Best State Choice</dc:title>
  <dc:creator>Prakash Balasubramaniam</dc:creator>
  <cp:lastModifiedBy>Prakash Balasubramaniam</cp:lastModifiedBy>
  <cp:revision>197</cp:revision>
  <dcterms:created xsi:type="dcterms:W3CDTF">2019-07-01T18:45:20Z</dcterms:created>
  <dcterms:modified xsi:type="dcterms:W3CDTF">2019-07-11T04:21:14Z</dcterms:modified>
</cp:coreProperties>
</file>