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57" r:id="rId5"/>
    <p:sldId id="268" r:id="rId6"/>
    <p:sldId id="262" r:id="rId7"/>
    <p:sldId id="264" r:id="rId8"/>
    <p:sldId id="259" r:id="rId9"/>
    <p:sldId id="261" r:id="rId10"/>
    <p:sldId id="260" r:id="rId11"/>
    <p:sldId id="258" r:id="rId12"/>
    <p:sldId id="263"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6F51-C01D-4F71-9F91-DC4F562F4982}"/>
              </a:ext>
            </a:extLst>
          </p:cNvPr>
          <p:cNvSpPr>
            <a:spLocks noGrp="1"/>
          </p:cNvSpPr>
          <p:nvPr>
            <p:ph type="ctrTitle"/>
          </p:nvPr>
        </p:nvSpPr>
        <p:spPr/>
        <p:txBody>
          <a:bodyPr/>
          <a:lstStyle/>
          <a:p>
            <a:r>
              <a:rPr lang="en-US" sz="4000" dirty="0"/>
              <a:t>The IQ’s 2018 Best State To Live In For Employee</a:t>
            </a:r>
          </a:p>
        </p:txBody>
      </p:sp>
      <p:sp>
        <p:nvSpPr>
          <p:cNvPr id="3" name="Subtitle 2">
            <a:extLst>
              <a:ext uri="{FF2B5EF4-FFF2-40B4-BE49-F238E27FC236}">
                <a16:creationId xmlns:a16="http://schemas.microsoft.com/office/drawing/2014/main" id="{021D7FA2-A303-44C2-A650-1F07CADA593A}"/>
              </a:ext>
            </a:extLst>
          </p:cNvPr>
          <p:cNvSpPr>
            <a:spLocks noGrp="1"/>
          </p:cNvSpPr>
          <p:nvPr>
            <p:ph type="subTitle" idx="1"/>
          </p:nvPr>
        </p:nvSpPr>
        <p:spPr/>
        <p:txBody>
          <a:bodyPr/>
          <a:lstStyle/>
          <a:p>
            <a:r>
              <a:rPr lang="en-US" dirty="0"/>
              <a:t>By </a:t>
            </a:r>
            <a:r>
              <a:rPr lang="en-US" dirty="0" err="1"/>
              <a:t>Bahar</a:t>
            </a:r>
            <a:r>
              <a:rPr lang="en-US" dirty="0"/>
              <a:t>, Catherine, Molly &amp; Prakash</a:t>
            </a:r>
          </a:p>
        </p:txBody>
      </p:sp>
    </p:spTree>
    <p:extLst>
      <p:ext uri="{BB962C8B-B14F-4D97-AF65-F5344CB8AC3E}">
        <p14:creationId xmlns:p14="http://schemas.microsoft.com/office/powerpoint/2010/main" val="389697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Coding Rules</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fontScale="92500" lnSpcReduction="10000"/>
          </a:bodyPr>
          <a:lstStyle/>
          <a:p>
            <a:r>
              <a:rPr lang="en-US" dirty="0"/>
              <a:t>Upload scripts to Script folder</a:t>
            </a:r>
          </a:p>
          <a:p>
            <a:r>
              <a:rPr lang="en-US" dirty="0"/>
              <a:t>Label/ Comment on every code line to help other understand quickly. Explain briefly if needed</a:t>
            </a:r>
          </a:p>
          <a:p>
            <a:r>
              <a:rPr lang="en-US" dirty="0"/>
              <a:t>Label plot(s) well with legend, title and axes</a:t>
            </a:r>
          </a:p>
          <a:p>
            <a:r>
              <a:rPr lang="en-US" dirty="0"/>
              <a:t>Append _</a:t>
            </a:r>
            <a:r>
              <a:rPr lang="en-US" dirty="0" err="1"/>
              <a:t>lst</a:t>
            </a:r>
            <a:r>
              <a:rPr lang="en-US" dirty="0"/>
              <a:t>, _df and </a:t>
            </a:r>
            <a:r>
              <a:rPr lang="en-US" dirty="0" err="1"/>
              <a:t>etc</a:t>
            </a:r>
            <a:r>
              <a:rPr lang="en-US" dirty="0"/>
              <a:t> when defining lists, dictionaries, data frames. E.g. </a:t>
            </a:r>
            <a:r>
              <a:rPr lang="en-US" dirty="0" err="1"/>
              <a:t>mylist_lst</a:t>
            </a:r>
            <a:r>
              <a:rPr lang="en-US" dirty="0"/>
              <a:t>, </a:t>
            </a:r>
            <a:r>
              <a:rPr lang="en-US" dirty="0" err="1"/>
              <a:t>myplot_plt</a:t>
            </a:r>
            <a:endParaRPr lang="en-US" dirty="0"/>
          </a:p>
          <a:p>
            <a:r>
              <a:rPr lang="en-US" dirty="0"/>
              <a:t>Backup files locally prior to modification for retrieval</a:t>
            </a:r>
          </a:p>
          <a:p>
            <a:r>
              <a:rPr lang="en-US" dirty="0"/>
              <a:t>Attempt to solve 1</a:t>
            </a:r>
            <a:r>
              <a:rPr lang="en-US" baseline="30000" dirty="0"/>
              <a:t>st</a:t>
            </a:r>
            <a:r>
              <a:rPr lang="en-US" dirty="0"/>
              <a:t> by yourself, if help needed, slack out</a:t>
            </a:r>
          </a:p>
        </p:txBody>
      </p:sp>
    </p:spTree>
    <p:extLst>
      <p:ext uri="{BB962C8B-B14F-4D97-AF65-F5344CB8AC3E}">
        <p14:creationId xmlns:p14="http://schemas.microsoft.com/office/powerpoint/2010/main" val="240919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Availability</a:t>
            </a:r>
          </a:p>
        </p:txBody>
      </p:sp>
      <p:graphicFrame>
        <p:nvGraphicFramePr>
          <p:cNvPr id="5" name="Content Placeholder 4">
            <a:extLst>
              <a:ext uri="{FF2B5EF4-FFF2-40B4-BE49-F238E27FC236}">
                <a16:creationId xmlns:a16="http://schemas.microsoft.com/office/drawing/2014/main" id="{52BFB9D7-64CC-446E-A2B1-7FEA2F22DFC3}"/>
              </a:ext>
            </a:extLst>
          </p:cNvPr>
          <p:cNvGraphicFramePr>
            <a:graphicFrameLocks noGrp="1"/>
          </p:cNvGraphicFramePr>
          <p:nvPr>
            <p:ph idx="1"/>
            <p:extLst>
              <p:ext uri="{D42A27DB-BD31-4B8C-83A1-F6EECF244321}">
                <p14:modId xmlns:p14="http://schemas.microsoft.com/office/powerpoint/2010/main" val="2806111777"/>
              </p:ext>
            </p:extLst>
          </p:nvPr>
        </p:nvGraphicFramePr>
        <p:xfrm>
          <a:off x="2734408" y="2583839"/>
          <a:ext cx="6523892" cy="3016861"/>
        </p:xfrm>
        <a:graphic>
          <a:graphicData uri="http://schemas.openxmlformats.org/drawingml/2006/table">
            <a:tbl>
              <a:tblPr firstRow="1" bandRow="1">
                <a:tableStyleId>{5C22544A-7EE6-4342-B048-85BDC9FD1C3A}</a:tableStyleId>
              </a:tblPr>
              <a:tblGrid>
                <a:gridCol w="1573980">
                  <a:extLst>
                    <a:ext uri="{9D8B030D-6E8A-4147-A177-3AD203B41FA5}">
                      <a16:colId xmlns:a16="http://schemas.microsoft.com/office/drawing/2014/main" val="2013967057"/>
                    </a:ext>
                  </a:extLst>
                </a:gridCol>
                <a:gridCol w="1059703">
                  <a:extLst>
                    <a:ext uri="{9D8B030D-6E8A-4147-A177-3AD203B41FA5}">
                      <a16:colId xmlns:a16="http://schemas.microsoft.com/office/drawing/2014/main" val="477625931"/>
                    </a:ext>
                  </a:extLst>
                </a:gridCol>
                <a:gridCol w="1546873">
                  <a:extLst>
                    <a:ext uri="{9D8B030D-6E8A-4147-A177-3AD203B41FA5}">
                      <a16:colId xmlns:a16="http://schemas.microsoft.com/office/drawing/2014/main" val="913401616"/>
                    </a:ext>
                  </a:extLst>
                </a:gridCol>
                <a:gridCol w="1027738">
                  <a:extLst>
                    <a:ext uri="{9D8B030D-6E8A-4147-A177-3AD203B41FA5}">
                      <a16:colId xmlns:a16="http://schemas.microsoft.com/office/drawing/2014/main" val="4263324847"/>
                    </a:ext>
                  </a:extLst>
                </a:gridCol>
                <a:gridCol w="1315598">
                  <a:extLst>
                    <a:ext uri="{9D8B030D-6E8A-4147-A177-3AD203B41FA5}">
                      <a16:colId xmlns:a16="http://schemas.microsoft.com/office/drawing/2014/main" val="1813264309"/>
                    </a:ext>
                  </a:extLst>
                </a:gridCol>
              </a:tblGrid>
              <a:tr h="469656">
                <a:tc>
                  <a:txBody>
                    <a:bodyPr/>
                    <a:lstStyle/>
                    <a:p>
                      <a:pPr algn="ctr"/>
                      <a:r>
                        <a:rPr lang="en-US" dirty="0"/>
                        <a:t>Date/ Ppl</a:t>
                      </a:r>
                    </a:p>
                  </a:txBody>
                  <a:tcPr anchor="ctr"/>
                </a:tc>
                <a:tc>
                  <a:txBody>
                    <a:bodyPr/>
                    <a:lstStyle/>
                    <a:p>
                      <a:pPr algn="ctr"/>
                      <a:r>
                        <a:rPr lang="en-US" dirty="0" err="1"/>
                        <a:t>Bahar</a:t>
                      </a:r>
                      <a:endParaRPr lang="en-US" dirty="0"/>
                    </a:p>
                  </a:txBody>
                  <a:tcPr anchor="ctr"/>
                </a:tc>
                <a:tc>
                  <a:txBody>
                    <a:bodyPr/>
                    <a:lstStyle/>
                    <a:p>
                      <a:pPr algn="ctr"/>
                      <a:r>
                        <a:rPr lang="en-US" dirty="0"/>
                        <a:t>Catherine</a:t>
                      </a:r>
                    </a:p>
                  </a:txBody>
                  <a:tcPr anchor="ctr"/>
                </a:tc>
                <a:tc>
                  <a:txBody>
                    <a:bodyPr/>
                    <a:lstStyle/>
                    <a:p>
                      <a:pPr algn="ctr"/>
                      <a:r>
                        <a:rPr lang="en-US" dirty="0"/>
                        <a:t>Molly</a:t>
                      </a:r>
                    </a:p>
                  </a:txBody>
                  <a:tcPr anchor="ctr"/>
                </a:tc>
                <a:tc>
                  <a:txBody>
                    <a:bodyPr/>
                    <a:lstStyle/>
                    <a:p>
                      <a:pPr algn="ctr"/>
                      <a:r>
                        <a:rPr lang="en-US" dirty="0"/>
                        <a:t>Prakash</a:t>
                      </a:r>
                    </a:p>
                  </a:txBody>
                  <a:tcPr anchor="ctr"/>
                </a:tc>
                <a:extLst>
                  <a:ext uri="{0D108BD9-81ED-4DB2-BD59-A6C34878D82A}">
                    <a16:rowId xmlns:a16="http://schemas.microsoft.com/office/drawing/2014/main" val="2459327410"/>
                  </a:ext>
                </a:extLst>
              </a:tr>
              <a:tr h="374087">
                <a:tc>
                  <a:txBody>
                    <a:bodyPr/>
                    <a:lstStyle/>
                    <a:p>
                      <a:pPr algn="ctr"/>
                      <a:r>
                        <a:rPr lang="en-US" dirty="0"/>
                        <a:t>7/1</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3970321666"/>
                  </a:ext>
                </a:extLst>
              </a:tr>
              <a:tr h="374087">
                <a:tc>
                  <a:txBody>
                    <a:bodyPr/>
                    <a:lstStyle/>
                    <a:p>
                      <a:pPr algn="ctr"/>
                      <a:r>
                        <a:rPr lang="en-US" dirty="0"/>
                        <a:t>7/6</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2348106690"/>
                  </a:ext>
                </a:extLst>
              </a:tr>
              <a:tr h="374087">
                <a:tc>
                  <a:txBody>
                    <a:bodyPr/>
                    <a:lstStyle/>
                    <a:p>
                      <a:pPr algn="ctr"/>
                      <a:r>
                        <a:rPr lang="en-US" dirty="0"/>
                        <a:t>7/8</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4946152"/>
                  </a:ext>
                </a:extLst>
              </a:tr>
              <a:tr h="10508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7/10 (slides preparation)</a:t>
                      </a:r>
                    </a:p>
                    <a:p>
                      <a:pPr algn="ctr"/>
                      <a:endParaRPr lang="en-US" dirty="0"/>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1302585507"/>
                  </a:ext>
                </a:extLst>
              </a:tr>
              <a:tr h="374087">
                <a:tc>
                  <a:txBody>
                    <a:bodyPr/>
                    <a:lstStyle/>
                    <a:p>
                      <a:pPr algn="ctr"/>
                      <a:r>
                        <a:rPr lang="en-US" dirty="0"/>
                        <a:t>7/13</a:t>
                      </a:r>
                    </a:p>
                  </a:txBody>
                  <a:tcPr anchor="ctr"/>
                </a:tc>
                <a:tc gridSpan="4">
                  <a:txBody>
                    <a:bodyPr/>
                    <a:lstStyle/>
                    <a:p>
                      <a:pPr algn="ctr"/>
                      <a:r>
                        <a:rPr lang="en-US" dirty="0"/>
                        <a:t>Project 1 Presentation &amp; Submission</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375028414"/>
                  </a:ext>
                </a:extLst>
              </a:tr>
            </a:tbl>
          </a:graphicData>
        </a:graphic>
      </p:graphicFrame>
    </p:spTree>
    <p:extLst>
      <p:ext uri="{BB962C8B-B14F-4D97-AF65-F5344CB8AC3E}">
        <p14:creationId xmlns:p14="http://schemas.microsoft.com/office/powerpoint/2010/main" val="217307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State Tax &amp; Living Cost - </a:t>
            </a:r>
            <a:r>
              <a:rPr lang="en-US" dirty="0" err="1"/>
              <a:t>Bahar</a:t>
            </a:r>
            <a:endParaRPr lang="en-US" dirty="0"/>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Which state is startup business friendly (low tax)? – </a:t>
            </a:r>
            <a:r>
              <a:rPr lang="en-US" dirty="0">
                <a:solidFill>
                  <a:srgbClr val="FF0000"/>
                </a:solidFill>
              </a:rPr>
              <a:t>Tax rate and living cost (housing).</a:t>
            </a:r>
          </a:p>
          <a:p>
            <a:r>
              <a:rPr lang="en-US" dirty="0"/>
              <a:t>Which state with low </a:t>
            </a:r>
            <a:r>
              <a:rPr lang="en-US" dirty="0">
                <a:solidFill>
                  <a:srgbClr val="FF0000"/>
                </a:solidFill>
              </a:rPr>
              <a:t>tax rate</a:t>
            </a:r>
            <a:r>
              <a:rPr lang="en-US" dirty="0"/>
              <a:t>, attracts employee?</a:t>
            </a:r>
          </a:p>
          <a:p>
            <a:r>
              <a:rPr lang="en-US" i="1" dirty="0"/>
              <a:t>Write description/ observation and supporting plots (minimum 2) here</a:t>
            </a:r>
          </a:p>
        </p:txBody>
      </p:sp>
    </p:spTree>
    <p:extLst>
      <p:ext uri="{BB962C8B-B14F-4D97-AF65-F5344CB8AC3E}">
        <p14:creationId xmlns:p14="http://schemas.microsoft.com/office/powerpoint/2010/main" val="120722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Unemployment &amp; Crime Rate - Catherine</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Lower </a:t>
            </a:r>
            <a:r>
              <a:rPr lang="en-US" dirty="0">
                <a:solidFill>
                  <a:srgbClr val="FF0000"/>
                </a:solidFill>
              </a:rPr>
              <a:t>unemployment</a:t>
            </a:r>
            <a:r>
              <a:rPr lang="en-US" dirty="0"/>
              <a:t> correlated to </a:t>
            </a:r>
            <a:r>
              <a:rPr lang="en-US" dirty="0">
                <a:solidFill>
                  <a:srgbClr val="FF0000"/>
                </a:solidFill>
              </a:rPr>
              <a:t>crime rate</a:t>
            </a:r>
            <a:r>
              <a:rPr lang="en-US" dirty="0"/>
              <a:t>?</a:t>
            </a:r>
          </a:p>
          <a:p>
            <a:r>
              <a:rPr lang="en-US" i="1" dirty="0"/>
              <a:t>Write description/ observation and supporting plots (minimum 2) here</a:t>
            </a:r>
          </a:p>
        </p:txBody>
      </p:sp>
    </p:spTree>
    <p:extLst>
      <p:ext uri="{BB962C8B-B14F-4D97-AF65-F5344CB8AC3E}">
        <p14:creationId xmlns:p14="http://schemas.microsoft.com/office/powerpoint/2010/main" val="412125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Salary - Molly</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Higher </a:t>
            </a:r>
            <a:r>
              <a:rPr lang="en-US" dirty="0">
                <a:solidFill>
                  <a:srgbClr val="FF0000"/>
                </a:solidFill>
              </a:rPr>
              <a:t>salary</a:t>
            </a:r>
            <a:r>
              <a:rPr lang="en-US" dirty="0"/>
              <a:t> states are the preferred ones?</a:t>
            </a:r>
          </a:p>
          <a:p>
            <a:r>
              <a:rPr lang="en-US" i="1" dirty="0"/>
              <a:t>Write description/ observation and supporting plots (minimum 2) here</a:t>
            </a:r>
          </a:p>
        </p:txBody>
      </p:sp>
    </p:spTree>
    <p:extLst>
      <p:ext uri="{BB962C8B-B14F-4D97-AF65-F5344CB8AC3E}">
        <p14:creationId xmlns:p14="http://schemas.microsoft.com/office/powerpoint/2010/main" val="153048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Warmer </a:t>
            </a:r>
            <a:r>
              <a:rPr lang="en-US" dirty="0">
                <a:solidFill>
                  <a:srgbClr val="FF0000"/>
                </a:solidFill>
              </a:rPr>
              <a:t>climate</a:t>
            </a:r>
            <a:r>
              <a:rPr lang="en-US" dirty="0"/>
              <a:t> preferred state to live in, correlate </a:t>
            </a:r>
            <a:r>
              <a:rPr lang="en-US"/>
              <a:t>to higher home </a:t>
            </a:r>
            <a:r>
              <a:rPr lang="en-US" dirty="0"/>
              <a:t>price?</a:t>
            </a:r>
          </a:p>
          <a:p>
            <a:r>
              <a:rPr lang="en-US" i="1" dirty="0"/>
              <a:t>Write description/ observation and supporting plots (minimum 2) here</a:t>
            </a:r>
          </a:p>
        </p:txBody>
      </p:sp>
    </p:spTree>
    <p:extLst>
      <p:ext uri="{BB962C8B-B14F-4D97-AF65-F5344CB8AC3E}">
        <p14:creationId xmlns:p14="http://schemas.microsoft.com/office/powerpoint/2010/main" val="413699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1 Technical Requirement</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55000" lnSpcReduction="20000"/>
          </a:bodyPr>
          <a:lstStyle/>
          <a:p>
            <a:r>
              <a:rPr lang="en-US" dirty="0"/>
              <a:t># Technical Requirements</a:t>
            </a:r>
          </a:p>
          <a:p>
            <a:r>
              <a:rPr lang="en-US" dirty="0"/>
              <a:t>The technical requirements for Project 1 are as follows.</a:t>
            </a:r>
          </a:p>
          <a:p>
            <a:r>
              <a:rPr lang="en-US" dirty="0"/>
              <a:t>* [ ] Use Pandas to clean and format your data set(s)</a:t>
            </a:r>
          </a:p>
          <a:p>
            <a:r>
              <a:rPr lang="en-US" dirty="0"/>
              <a:t>* [ ] Create a </a:t>
            </a:r>
            <a:r>
              <a:rPr lang="en-US" dirty="0" err="1"/>
              <a:t>Jupyter</a:t>
            </a:r>
            <a:r>
              <a:rPr lang="en-US" dirty="0"/>
              <a:t> Notebook describing the **data exploration and cleanup** process</a:t>
            </a:r>
          </a:p>
          <a:p>
            <a:r>
              <a:rPr lang="en-US" dirty="0"/>
              <a:t>* [ ] Create a </a:t>
            </a:r>
            <a:r>
              <a:rPr lang="en-US" dirty="0" err="1"/>
              <a:t>Jupyter</a:t>
            </a:r>
            <a:r>
              <a:rPr lang="en-US" dirty="0"/>
              <a:t> Notebook illustrating the **final data analysis*** [ ] Use Matplotlib to create a total of 6-8 visualizations of your data (ideally, at least 2 per "question" you ask of your data)</a:t>
            </a:r>
          </a:p>
          <a:p>
            <a:r>
              <a:rPr lang="en-US" dirty="0"/>
              <a:t>* [ ] Save PNG images of your visualizations to distribute to the class and instructional team, and for inclusion in your presentation</a:t>
            </a:r>
          </a:p>
          <a:p>
            <a:r>
              <a:rPr lang="en-US" dirty="0"/>
              <a:t>* [ ] Optionally, use at least one API, if you can find an API with data pertinent to your primary research questions</a:t>
            </a:r>
          </a:p>
          <a:p>
            <a:r>
              <a:rPr lang="en-US" dirty="0"/>
              <a:t>* [ ] Create a write-up summarizing your major findings. This should include a heading for each "question" you asked of your data, and under each heading, a short description of what you found and any relevant plots.</a:t>
            </a:r>
          </a:p>
          <a:p>
            <a:r>
              <a:rPr lang="en-US" dirty="0"/>
              <a:t>- - -### Copyright</a:t>
            </a:r>
          </a:p>
          <a:p>
            <a:r>
              <a:rPr lang="en-US" dirty="0"/>
              <a:t>Coding Boot Camp © 2017. All Rights Reserved.</a:t>
            </a:r>
          </a:p>
        </p:txBody>
      </p:sp>
    </p:spTree>
    <p:extLst>
      <p:ext uri="{BB962C8B-B14F-4D97-AF65-F5344CB8AC3E}">
        <p14:creationId xmlns:p14="http://schemas.microsoft.com/office/powerpoint/2010/main" val="321135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Question Breakdown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20000"/>
          </a:bodyPr>
          <a:lstStyle/>
          <a:p>
            <a:r>
              <a:rPr lang="en-US" dirty="0"/>
              <a:t>Best State </a:t>
            </a:r>
          </a:p>
          <a:p>
            <a:pPr lvl="1"/>
            <a:r>
              <a:rPr lang="en-US" dirty="0"/>
              <a:t>Out of 50 states, pick the “best choice” from top 20 in categories of salary, crime rate, unemployment rate, climate and tax rate. Not necessarily the best on all of them.</a:t>
            </a:r>
          </a:p>
          <a:p>
            <a:r>
              <a:rPr lang="en-US" dirty="0"/>
              <a:t>To Live In For Employee </a:t>
            </a:r>
          </a:p>
          <a:p>
            <a:pPr lvl="1"/>
            <a:r>
              <a:rPr lang="en-US" dirty="0"/>
              <a:t>Focus is working community and not “retiree” or “retiring soon” community.</a:t>
            </a:r>
          </a:p>
          <a:p>
            <a:pPr lvl="1"/>
            <a:r>
              <a:rPr lang="en-US" dirty="0"/>
              <a:t>Affordable housing and tax rate, salary spent on housing + tax &lt; 65%. Having ability to save money </a:t>
            </a:r>
          </a:p>
          <a:p>
            <a:pPr lvl="1"/>
            <a:r>
              <a:rPr lang="en-US" dirty="0"/>
              <a:t>low crime rate and unemployment i.e. &lt; 4% for each</a:t>
            </a:r>
          </a:p>
          <a:p>
            <a:pPr lvl="1"/>
            <a:r>
              <a:rPr lang="en-US" dirty="0"/>
              <a:t>acceptable climate i.e. not too hot or cold, less humid. Moderate humidity and temperatures (60 – 80 F)  </a:t>
            </a:r>
          </a:p>
        </p:txBody>
      </p:sp>
    </p:spTree>
    <p:extLst>
      <p:ext uri="{BB962C8B-B14F-4D97-AF65-F5344CB8AC3E}">
        <p14:creationId xmlns:p14="http://schemas.microsoft.com/office/powerpoint/2010/main" val="123499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55633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20008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Supporting Datasets</a:t>
            </a:r>
          </a:p>
        </p:txBody>
      </p:sp>
      <p:sp>
        <p:nvSpPr>
          <p:cNvPr id="4" name="Rectangle 3">
            <a:extLst>
              <a:ext uri="{FF2B5EF4-FFF2-40B4-BE49-F238E27FC236}">
                <a16:creationId xmlns:a16="http://schemas.microsoft.com/office/drawing/2014/main" id="{982B98E6-7640-4E5E-AE9A-932FDB07F887}"/>
              </a:ext>
            </a:extLst>
          </p:cNvPr>
          <p:cNvSpPr/>
          <p:nvPr/>
        </p:nvSpPr>
        <p:spPr>
          <a:xfrm>
            <a:off x="5291503" y="287467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7657393" y="2517544"/>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Home Prices</a:t>
            </a:r>
          </a:p>
        </p:txBody>
      </p:sp>
      <p:sp>
        <p:nvSpPr>
          <p:cNvPr id="6" name="Oval 5">
            <a:extLst>
              <a:ext uri="{FF2B5EF4-FFF2-40B4-BE49-F238E27FC236}">
                <a16:creationId xmlns:a16="http://schemas.microsoft.com/office/drawing/2014/main" id="{30930C6A-0445-40E8-A2E1-0CB8F9F25F79}"/>
              </a:ext>
            </a:extLst>
          </p:cNvPr>
          <p:cNvSpPr/>
          <p:nvPr/>
        </p:nvSpPr>
        <p:spPr>
          <a:xfrm>
            <a:off x="2211253" y="4272246"/>
            <a:ext cx="2262552" cy="1303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Unemployment Rate</a:t>
            </a:r>
          </a:p>
        </p:txBody>
      </p:sp>
      <p:sp>
        <p:nvSpPr>
          <p:cNvPr id="7" name="Oval 6">
            <a:extLst>
              <a:ext uri="{FF2B5EF4-FFF2-40B4-BE49-F238E27FC236}">
                <a16:creationId xmlns:a16="http://schemas.microsoft.com/office/drawing/2014/main" id="{43A8C126-D91E-4B2C-9ACB-9C7498D62767}"/>
              </a:ext>
            </a:extLst>
          </p:cNvPr>
          <p:cNvSpPr/>
          <p:nvPr/>
        </p:nvSpPr>
        <p:spPr>
          <a:xfrm>
            <a:off x="2211253" y="2522853"/>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Crime Rate</a:t>
            </a:r>
          </a:p>
        </p:txBody>
      </p:sp>
      <p:sp>
        <p:nvSpPr>
          <p:cNvPr id="8" name="Oval 7">
            <a:extLst>
              <a:ext uri="{FF2B5EF4-FFF2-40B4-BE49-F238E27FC236}">
                <a16:creationId xmlns:a16="http://schemas.microsoft.com/office/drawing/2014/main" id="{93E43BBF-BD00-4285-8CFA-BC114AC1E2F7}"/>
              </a:ext>
            </a:extLst>
          </p:cNvPr>
          <p:cNvSpPr/>
          <p:nvPr/>
        </p:nvSpPr>
        <p:spPr>
          <a:xfrm>
            <a:off x="7657392" y="4272246"/>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sp>
        <p:nvSpPr>
          <p:cNvPr id="9" name="Arrow: Right 8">
            <a:extLst>
              <a:ext uri="{FF2B5EF4-FFF2-40B4-BE49-F238E27FC236}">
                <a16:creationId xmlns:a16="http://schemas.microsoft.com/office/drawing/2014/main" id="{B669EA5E-408C-4E0E-8F0B-0E3A3E4AF818}"/>
              </a:ext>
            </a:extLst>
          </p:cNvPr>
          <p:cNvSpPr/>
          <p:nvPr/>
        </p:nvSpPr>
        <p:spPr>
          <a:xfrm rot="2105362">
            <a:off x="4556521" y="322747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12595974">
            <a:off x="6979992" y="4171008"/>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4593516" y="427260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8985750">
            <a:off x="6945456" y="3173597"/>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5044220" y="5007535"/>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Tax</a:t>
            </a:r>
          </a:p>
        </p:txBody>
      </p:sp>
      <p:sp>
        <p:nvSpPr>
          <p:cNvPr id="14" name="Arrow: Right 13">
            <a:extLst>
              <a:ext uri="{FF2B5EF4-FFF2-40B4-BE49-F238E27FC236}">
                <a16:creationId xmlns:a16="http://schemas.microsoft.com/office/drawing/2014/main" id="{710BA0AC-1A55-4E4B-BAA9-F5E99A8A14DC}"/>
              </a:ext>
            </a:extLst>
          </p:cNvPr>
          <p:cNvSpPr/>
          <p:nvPr/>
        </p:nvSpPr>
        <p:spPr>
          <a:xfrm rot="16200000">
            <a:off x="5832850" y="4343690"/>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89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BDFFA-2E8B-4AA2-9BC5-6ACE03B5F881}"/>
              </a:ext>
            </a:extLst>
          </p:cNvPr>
          <p:cNvPicPr>
            <a:picLocks noChangeAspect="1"/>
          </p:cNvPicPr>
          <p:nvPr/>
        </p:nvPicPr>
        <p:blipFill>
          <a:blip r:embed="rId2"/>
          <a:stretch>
            <a:fillRect/>
          </a:stretch>
        </p:blipFill>
        <p:spPr>
          <a:xfrm>
            <a:off x="2874522" y="4715861"/>
            <a:ext cx="3898685" cy="1398479"/>
          </a:xfrm>
          <a:prstGeom prst="rect">
            <a:avLst/>
          </a:prstGeom>
        </p:spPr>
      </p:pic>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a:xfrm>
            <a:off x="1295402" y="683517"/>
            <a:ext cx="9601196" cy="1303867"/>
          </a:xfrm>
        </p:spPr>
        <p:txBody>
          <a:bodyPr/>
          <a:lstStyle/>
          <a:p>
            <a:r>
              <a:rPr lang="en-US" dirty="0"/>
              <a:t>Work Flow</a:t>
            </a:r>
          </a:p>
        </p:txBody>
      </p:sp>
      <p:sp>
        <p:nvSpPr>
          <p:cNvPr id="4" name="Rectangle 3">
            <a:extLst>
              <a:ext uri="{FF2B5EF4-FFF2-40B4-BE49-F238E27FC236}">
                <a16:creationId xmlns:a16="http://schemas.microsoft.com/office/drawing/2014/main" id="{982B98E6-7640-4E5E-AE9A-932FDB07F887}"/>
              </a:ext>
            </a:extLst>
          </p:cNvPr>
          <p:cNvSpPr/>
          <p:nvPr/>
        </p:nvSpPr>
        <p:spPr>
          <a:xfrm>
            <a:off x="9604801" y="182255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978206" y="743284"/>
            <a:ext cx="2450611" cy="16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(1)</a:t>
            </a:r>
          </a:p>
          <a:p>
            <a:pPr algn="ctr"/>
            <a:r>
              <a:rPr lang="en-US" dirty="0"/>
              <a:t>Get median home prices, salary, tax rate, climate per state</a:t>
            </a:r>
          </a:p>
        </p:txBody>
      </p:sp>
      <p:sp>
        <p:nvSpPr>
          <p:cNvPr id="6" name="Oval 5">
            <a:extLst>
              <a:ext uri="{FF2B5EF4-FFF2-40B4-BE49-F238E27FC236}">
                <a16:creationId xmlns:a16="http://schemas.microsoft.com/office/drawing/2014/main" id="{30930C6A-0445-40E8-A2E1-0CB8F9F25F79}"/>
              </a:ext>
            </a:extLst>
          </p:cNvPr>
          <p:cNvSpPr/>
          <p:nvPr/>
        </p:nvSpPr>
        <p:spPr>
          <a:xfrm>
            <a:off x="1166238" y="3241442"/>
            <a:ext cx="2233390" cy="1547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r>
              <a:rPr lang="en-US" dirty="0"/>
              <a:t>Get Unemployment vs Crime Rate correlation</a:t>
            </a:r>
          </a:p>
        </p:txBody>
      </p:sp>
      <p:sp>
        <p:nvSpPr>
          <p:cNvPr id="7" name="Oval 6">
            <a:extLst>
              <a:ext uri="{FF2B5EF4-FFF2-40B4-BE49-F238E27FC236}">
                <a16:creationId xmlns:a16="http://schemas.microsoft.com/office/drawing/2014/main" id="{43A8C126-D91E-4B2C-9ACB-9C7498D62767}"/>
              </a:ext>
            </a:extLst>
          </p:cNvPr>
          <p:cNvSpPr/>
          <p:nvPr/>
        </p:nvSpPr>
        <p:spPr>
          <a:xfrm>
            <a:off x="4710549" y="346044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a:p>
            <a:pPr algn="ctr"/>
            <a:r>
              <a:rPr lang="en-US" dirty="0"/>
              <a:t>Get climate correlation to home price</a:t>
            </a:r>
          </a:p>
        </p:txBody>
      </p:sp>
      <p:sp>
        <p:nvSpPr>
          <p:cNvPr id="8" name="Oval 7">
            <a:extLst>
              <a:ext uri="{FF2B5EF4-FFF2-40B4-BE49-F238E27FC236}">
                <a16:creationId xmlns:a16="http://schemas.microsoft.com/office/drawing/2014/main" id="{93E43BBF-BD00-4285-8CFA-BC114AC1E2F7}"/>
              </a:ext>
            </a:extLst>
          </p:cNvPr>
          <p:cNvSpPr/>
          <p:nvPr/>
        </p:nvSpPr>
        <p:spPr>
          <a:xfrm>
            <a:off x="6500636" y="1891321"/>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plots </a:t>
            </a:r>
          </a:p>
        </p:txBody>
      </p:sp>
      <p:sp>
        <p:nvSpPr>
          <p:cNvPr id="9" name="Arrow: Right 8">
            <a:extLst>
              <a:ext uri="{FF2B5EF4-FFF2-40B4-BE49-F238E27FC236}">
                <a16:creationId xmlns:a16="http://schemas.microsoft.com/office/drawing/2014/main" id="{B669EA5E-408C-4E0E-8F0B-0E3A3E4AF818}"/>
              </a:ext>
            </a:extLst>
          </p:cNvPr>
          <p:cNvSpPr/>
          <p:nvPr/>
        </p:nvSpPr>
        <p:spPr>
          <a:xfrm rot="5400000">
            <a:off x="1876730" y="261375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3247684">
            <a:off x="4576953" y="3072325"/>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6301635" y="300336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18793874">
            <a:off x="3056667" y="2940536"/>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3228361" y="1762500"/>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a:p>
            <a:pPr algn="ctr"/>
            <a:r>
              <a:rPr lang="en-US" dirty="0"/>
              <a:t>Get state tax rate and home price trend</a:t>
            </a:r>
          </a:p>
        </p:txBody>
      </p:sp>
      <p:sp>
        <p:nvSpPr>
          <p:cNvPr id="14" name="Arrow: Right 13">
            <a:extLst>
              <a:ext uri="{FF2B5EF4-FFF2-40B4-BE49-F238E27FC236}">
                <a16:creationId xmlns:a16="http://schemas.microsoft.com/office/drawing/2014/main" id="{710BA0AC-1A55-4E4B-BAA9-F5E99A8A14DC}"/>
              </a:ext>
            </a:extLst>
          </p:cNvPr>
          <p:cNvSpPr/>
          <p:nvPr/>
        </p:nvSpPr>
        <p:spPr>
          <a:xfrm>
            <a:off x="8846857" y="2218205"/>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38AE4A53-878B-4327-B5F8-4CE5A55CD9FE}"/>
              </a:ext>
            </a:extLst>
          </p:cNvPr>
          <p:cNvGraphicFramePr>
            <a:graphicFrameLocks noGrp="1"/>
          </p:cNvGraphicFramePr>
          <p:nvPr>
            <p:extLst>
              <p:ext uri="{D42A27DB-BD31-4B8C-83A1-F6EECF244321}">
                <p14:modId xmlns:p14="http://schemas.microsoft.com/office/powerpoint/2010/main" val="719422650"/>
              </p:ext>
            </p:extLst>
          </p:nvPr>
        </p:nvGraphicFramePr>
        <p:xfrm>
          <a:off x="7215438" y="3541583"/>
          <a:ext cx="4100262" cy="2417456"/>
        </p:xfrm>
        <a:graphic>
          <a:graphicData uri="http://schemas.openxmlformats.org/drawingml/2006/table">
            <a:tbl>
              <a:tblPr/>
              <a:tblGrid>
                <a:gridCol w="314397">
                  <a:extLst>
                    <a:ext uri="{9D8B030D-6E8A-4147-A177-3AD203B41FA5}">
                      <a16:colId xmlns:a16="http://schemas.microsoft.com/office/drawing/2014/main" val="627972978"/>
                    </a:ext>
                  </a:extLst>
                </a:gridCol>
                <a:gridCol w="2764074">
                  <a:extLst>
                    <a:ext uri="{9D8B030D-6E8A-4147-A177-3AD203B41FA5}">
                      <a16:colId xmlns:a16="http://schemas.microsoft.com/office/drawing/2014/main" val="1331289709"/>
                    </a:ext>
                  </a:extLst>
                </a:gridCol>
                <a:gridCol w="1021791">
                  <a:extLst>
                    <a:ext uri="{9D8B030D-6E8A-4147-A177-3AD203B41FA5}">
                      <a16:colId xmlns:a16="http://schemas.microsoft.com/office/drawing/2014/main" val="394571513"/>
                    </a:ext>
                  </a:extLst>
                </a:gridCol>
              </a:tblGrid>
              <a:tr h="302182">
                <a:tc>
                  <a:txBody>
                    <a:bodyPr/>
                    <a:lstStyle/>
                    <a:p>
                      <a:pPr algn="ctr" fontAlgn="ctr"/>
                      <a:r>
                        <a:rPr lang="en-US" sz="1100" b="1" i="0" u="sng" strike="noStrike">
                          <a:solidFill>
                            <a:srgbClr val="000000"/>
                          </a:solidFill>
                          <a:effectLst/>
                          <a:latin typeface="Calibri" panose="020F0502020204030204" pitchFamily="34" charset="0"/>
                        </a:rPr>
                        <a:t>No.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Person in charge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81482602"/>
                  </a:ext>
                </a:extLst>
              </a:tr>
              <a:tr h="302182">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home prices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Bahar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122820"/>
                  </a:ext>
                </a:extLst>
              </a:tr>
              <a:tr h="302182">
                <a:tc>
                  <a:txBody>
                    <a:bodyPr/>
                    <a:lstStyle/>
                    <a:p>
                      <a:pPr algn="ctr" fontAlgn="ctr"/>
                      <a:r>
                        <a:rPr lang="en-US"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Molly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2265"/>
                  </a:ext>
                </a:extLst>
              </a:tr>
              <a:tr h="302182">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Get unemployment and crime rate correlation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Catherine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596135"/>
                  </a:ext>
                </a:extLst>
              </a:tr>
              <a:tr h="302182">
                <a:tc>
                  <a:txBody>
                    <a:bodyPr/>
                    <a:lstStyle/>
                    <a:p>
                      <a:pPr algn="ctr" fontAlgn="ctr"/>
                      <a:r>
                        <a:rPr lang="en-US" sz="11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and climate datasets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229127"/>
                  </a:ext>
                </a:extLst>
              </a:tr>
              <a:tr h="302182">
                <a:tc>
                  <a:txBody>
                    <a:bodyPr/>
                    <a:lstStyle/>
                    <a:p>
                      <a:pPr algn="ctr" fontAlgn="ctr"/>
                      <a:r>
                        <a:rPr lang="en-US" sz="11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rate and home price trend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err="1">
                          <a:solidFill>
                            <a:srgbClr val="000000"/>
                          </a:solidFill>
                          <a:effectLst/>
                          <a:latin typeface="Calibri" panose="020F0502020204030204" pitchFamily="34" charset="0"/>
                        </a:rPr>
                        <a:t>Bahar</a:t>
                      </a: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23052"/>
                  </a:ext>
                </a:extLst>
              </a:tr>
              <a:tr h="302182">
                <a:tc>
                  <a:txBody>
                    <a:bodyPr/>
                    <a:lstStyle/>
                    <a:p>
                      <a:pPr algn="ctr" fontAlgn="ctr"/>
                      <a:r>
                        <a:rPr lang="en-US" sz="11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climate correlation to home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953786"/>
                  </a:ext>
                </a:extLst>
              </a:tr>
              <a:tr h="302182">
                <a:tc>
                  <a:txBody>
                    <a:bodyPr/>
                    <a:lstStyle/>
                    <a:p>
                      <a:pPr algn="ctr" fontAlgn="ctr"/>
                      <a:r>
                        <a:rPr lang="en-US"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Analyze plots,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88915"/>
                  </a:ext>
                </a:extLst>
              </a:tr>
            </a:tbl>
          </a:graphicData>
        </a:graphic>
      </p:graphicFrame>
    </p:spTree>
    <p:extLst>
      <p:ext uri="{BB962C8B-B14F-4D97-AF65-F5344CB8AC3E}">
        <p14:creationId xmlns:p14="http://schemas.microsoft.com/office/powerpoint/2010/main" val="95041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Questions &amp; Criteria</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1"/>
            <a:ext cx="9601196" cy="3597683"/>
          </a:xfrm>
        </p:spPr>
        <p:txBody>
          <a:bodyPr>
            <a:normAutofit fontScale="85000" lnSpcReduction="20000"/>
          </a:bodyPr>
          <a:lstStyle/>
          <a:p>
            <a:r>
              <a:rPr lang="en-US" dirty="0"/>
              <a:t>1) Which state is startup business friendly (low tax)? – </a:t>
            </a:r>
            <a:r>
              <a:rPr lang="en-US" dirty="0">
                <a:solidFill>
                  <a:srgbClr val="FF0000"/>
                </a:solidFill>
              </a:rPr>
              <a:t>Tax rate and living cost (housing) </a:t>
            </a:r>
            <a:r>
              <a:rPr lang="en-US" dirty="0"/>
              <a:t>--  (Extra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2) Which state with low </a:t>
            </a:r>
            <a:r>
              <a:rPr lang="en-US" dirty="0">
                <a:solidFill>
                  <a:srgbClr val="FF0000"/>
                </a:solidFill>
              </a:rPr>
              <a:t>tax rate</a:t>
            </a:r>
            <a:r>
              <a:rPr lang="en-US" dirty="0"/>
              <a:t>, attracts employee? (Main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3) Warmer </a:t>
            </a:r>
            <a:r>
              <a:rPr lang="en-US" dirty="0">
                <a:solidFill>
                  <a:srgbClr val="FF0000"/>
                </a:solidFill>
              </a:rPr>
              <a:t>climate</a:t>
            </a:r>
            <a:r>
              <a:rPr lang="en-US" dirty="0"/>
              <a:t> preferred state to live in, correlate to home price? (Main goal) </a:t>
            </a:r>
            <a:r>
              <a:rPr lang="en-US" dirty="0">
                <a:sym typeface="Wingdings" panose="05000000000000000000" pitchFamily="2" charset="2"/>
              </a:rPr>
              <a:t> Prakash</a:t>
            </a:r>
            <a:r>
              <a:rPr lang="en-US" dirty="0"/>
              <a:t> </a:t>
            </a:r>
          </a:p>
          <a:p>
            <a:r>
              <a:rPr lang="en-US" dirty="0"/>
              <a:t>4) Lower </a:t>
            </a:r>
            <a:r>
              <a:rPr lang="en-US" dirty="0">
                <a:solidFill>
                  <a:srgbClr val="FF0000"/>
                </a:solidFill>
              </a:rPr>
              <a:t>unemployment</a:t>
            </a:r>
            <a:r>
              <a:rPr lang="en-US" dirty="0"/>
              <a:t> correlated to </a:t>
            </a:r>
            <a:r>
              <a:rPr lang="en-US" dirty="0">
                <a:solidFill>
                  <a:srgbClr val="FF0000"/>
                </a:solidFill>
              </a:rPr>
              <a:t>crime rate</a:t>
            </a:r>
            <a:r>
              <a:rPr lang="en-US" dirty="0"/>
              <a:t>? (Main goal) </a:t>
            </a:r>
            <a:r>
              <a:rPr lang="en-US" dirty="0">
                <a:sym typeface="Wingdings" panose="05000000000000000000" pitchFamily="2" charset="2"/>
              </a:rPr>
              <a:t></a:t>
            </a:r>
            <a:r>
              <a:rPr lang="en-US" dirty="0"/>
              <a:t> Catherine</a:t>
            </a:r>
          </a:p>
          <a:p>
            <a:r>
              <a:rPr lang="en-US" dirty="0"/>
              <a:t>5) Higher </a:t>
            </a:r>
            <a:r>
              <a:rPr lang="en-US" dirty="0">
                <a:solidFill>
                  <a:srgbClr val="FF0000"/>
                </a:solidFill>
              </a:rPr>
              <a:t>salary</a:t>
            </a:r>
            <a:r>
              <a:rPr lang="en-US" dirty="0"/>
              <a:t> states are the preferred ones? (Main goal) </a:t>
            </a:r>
            <a:r>
              <a:rPr lang="en-US" dirty="0">
                <a:sym typeface="Wingdings" panose="05000000000000000000" pitchFamily="2" charset="2"/>
              </a:rPr>
              <a:t> Molly</a:t>
            </a:r>
            <a:endParaRPr lang="en-US" dirty="0"/>
          </a:p>
          <a:p>
            <a:r>
              <a:rPr lang="en-US" dirty="0"/>
              <a:t>4) Definition of the best state to live in (our criteria)?</a:t>
            </a:r>
          </a:p>
          <a:p>
            <a:pPr lvl="1"/>
            <a:r>
              <a:rPr lang="en-US" dirty="0"/>
              <a:t>Modest to high salary range</a:t>
            </a:r>
          </a:p>
          <a:p>
            <a:pPr lvl="1"/>
            <a:r>
              <a:rPr lang="en-US" dirty="0"/>
              <a:t>Low crime and unemployment rate</a:t>
            </a:r>
          </a:p>
          <a:p>
            <a:pPr lvl="1"/>
            <a:r>
              <a:rPr lang="en-US" dirty="0"/>
              <a:t>Climate with no hurricane, tornado, snow blizzard, </a:t>
            </a:r>
          </a:p>
          <a:p>
            <a:pPr lvl="1"/>
            <a:endParaRPr lang="en-US" dirty="0"/>
          </a:p>
          <a:p>
            <a:pPr lvl="1"/>
            <a:endParaRPr lang="en-US" dirty="0"/>
          </a:p>
          <a:p>
            <a:endParaRPr lang="en-US" dirty="0"/>
          </a:p>
        </p:txBody>
      </p:sp>
    </p:spTree>
    <p:extLst>
      <p:ext uri="{BB962C8B-B14F-4D97-AF65-F5344CB8AC3E}">
        <p14:creationId xmlns:p14="http://schemas.microsoft.com/office/powerpoint/2010/main" val="63566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a:bodyPr>
          <a:lstStyle/>
          <a:p>
            <a:r>
              <a:rPr lang="en-US" dirty="0"/>
              <a:t>Raw data files location</a:t>
            </a:r>
          </a:p>
        </p:txBody>
      </p:sp>
      <p:pic>
        <p:nvPicPr>
          <p:cNvPr id="4" name="Content Placeholder 3">
            <a:extLst>
              <a:ext uri="{FF2B5EF4-FFF2-40B4-BE49-F238E27FC236}">
                <a16:creationId xmlns:a16="http://schemas.microsoft.com/office/drawing/2014/main" id="{D51BA1BF-2794-4BC3-AB3C-4FCE473C5999}"/>
              </a:ext>
            </a:extLst>
          </p:cNvPr>
          <p:cNvPicPr>
            <a:picLocks noGrp="1" noChangeAspect="1"/>
          </p:cNvPicPr>
          <p:nvPr>
            <p:ph idx="1"/>
          </p:nvPr>
        </p:nvPicPr>
        <p:blipFill>
          <a:blip r:embed="rId2"/>
          <a:stretch>
            <a:fillRect/>
          </a:stretch>
        </p:blipFill>
        <p:spPr>
          <a:xfrm>
            <a:off x="2038350" y="2878138"/>
            <a:ext cx="8115300" cy="2676525"/>
          </a:xfrm>
          <a:prstGeom prst="rect">
            <a:avLst/>
          </a:prstGeom>
        </p:spPr>
      </p:pic>
    </p:spTree>
    <p:extLst>
      <p:ext uri="{BB962C8B-B14F-4D97-AF65-F5344CB8AC3E}">
        <p14:creationId xmlns:p14="http://schemas.microsoft.com/office/powerpoint/2010/main" val="1660539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513</TotalTime>
  <Words>948</Words>
  <Application>Microsoft Office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Organic</vt:lpstr>
      <vt:lpstr>The IQ’s 2018 Best State To Live In For Employee</vt:lpstr>
      <vt:lpstr>Project 1 Technical Requirement</vt:lpstr>
      <vt:lpstr>Question Breakdown</vt:lpstr>
      <vt:lpstr>Project Description</vt:lpstr>
      <vt:lpstr>Project Description</vt:lpstr>
      <vt:lpstr>Supporting Datasets</vt:lpstr>
      <vt:lpstr>Work Flow</vt:lpstr>
      <vt:lpstr>Questions &amp; Criteria</vt:lpstr>
      <vt:lpstr>Raw data files location</vt:lpstr>
      <vt:lpstr>Coding Rules</vt:lpstr>
      <vt:lpstr>Availability</vt:lpstr>
      <vt:lpstr>State Tax &amp; Living Cost - Bahar</vt:lpstr>
      <vt:lpstr>Unemployment &amp; Crime Rate - Catherine</vt:lpstr>
      <vt:lpstr>Salary - Molly</vt:lpstr>
      <vt:lpstr>Climate - Prakash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IQ’s 2018 Best State Choice</dc:title>
  <dc:creator>Prakash Balasubramaniam</dc:creator>
  <cp:lastModifiedBy>Prakash Balasubramaniam</cp:lastModifiedBy>
  <cp:revision>84</cp:revision>
  <dcterms:created xsi:type="dcterms:W3CDTF">2019-07-01T18:45:20Z</dcterms:created>
  <dcterms:modified xsi:type="dcterms:W3CDTF">2019-07-08T20:16:53Z</dcterms:modified>
</cp:coreProperties>
</file>