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68" r:id="rId4"/>
    <p:sldId id="269" r:id="rId5"/>
    <p:sldId id="262" r:id="rId6"/>
    <p:sldId id="275" r:id="rId7"/>
    <p:sldId id="264" r:id="rId8"/>
    <p:sldId id="259" r:id="rId9"/>
    <p:sldId id="276" r:id="rId10"/>
    <p:sldId id="263" r:id="rId11"/>
    <p:sldId id="265" r:id="rId12"/>
    <p:sldId id="266" r:id="rId13"/>
    <p:sldId id="272" r:id="rId14"/>
    <p:sldId id="274" r:id="rId15"/>
    <p:sldId id="267" r:id="rId16"/>
    <p:sldId id="271" r:id="rId17"/>
    <p:sldId id="273" r:id="rId18"/>
    <p:sldId id="261" r:id="rId19"/>
    <p:sldId id="260" r:id="rId20"/>
    <p:sldId id="258" r:id="rId21"/>
    <p:sldId id="277" r:id="rId22"/>
    <p:sldId id="278" r:id="rId23"/>
    <p:sldId id="282" r:id="rId24"/>
    <p:sldId id="283"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7/9/2019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urrentresults.com/Yearly-Weather/USA/recent-yearly-weather-usa-cities-index.ph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6F51-C01D-4F71-9F91-DC4F562F4982}"/>
              </a:ext>
            </a:extLst>
          </p:cNvPr>
          <p:cNvSpPr>
            <a:spLocks noGrp="1"/>
          </p:cNvSpPr>
          <p:nvPr>
            <p:ph type="ctrTitle"/>
          </p:nvPr>
        </p:nvSpPr>
        <p:spPr/>
        <p:txBody>
          <a:bodyPr/>
          <a:lstStyle/>
          <a:p>
            <a:r>
              <a:rPr lang="en-US" sz="4000" dirty="0"/>
              <a:t>The IQ’s 2018 Best State Employee To Live</a:t>
            </a:r>
          </a:p>
        </p:txBody>
      </p:sp>
      <p:sp>
        <p:nvSpPr>
          <p:cNvPr id="3" name="Subtitle 2">
            <a:extLst>
              <a:ext uri="{FF2B5EF4-FFF2-40B4-BE49-F238E27FC236}">
                <a16:creationId xmlns:a16="http://schemas.microsoft.com/office/drawing/2014/main" id="{021D7FA2-A303-44C2-A650-1F07CADA593A}"/>
              </a:ext>
            </a:extLst>
          </p:cNvPr>
          <p:cNvSpPr>
            <a:spLocks noGrp="1"/>
          </p:cNvSpPr>
          <p:nvPr>
            <p:ph type="subTitle" idx="1"/>
          </p:nvPr>
        </p:nvSpPr>
        <p:spPr>
          <a:xfrm>
            <a:off x="2688165" y="3604843"/>
            <a:ext cx="6815669" cy="1320802"/>
          </a:xfrm>
        </p:spPr>
        <p:txBody>
          <a:bodyPr/>
          <a:lstStyle/>
          <a:p>
            <a:r>
              <a:rPr lang="en-US" dirty="0"/>
              <a:t>By </a:t>
            </a:r>
            <a:r>
              <a:rPr lang="en-US" dirty="0" err="1"/>
              <a:t>Bahar</a:t>
            </a:r>
            <a:r>
              <a:rPr lang="en-US" dirty="0"/>
              <a:t>, Catherine, Molly &amp; Prakash</a:t>
            </a:r>
          </a:p>
        </p:txBody>
      </p:sp>
    </p:spTree>
    <p:extLst>
      <p:ext uri="{BB962C8B-B14F-4D97-AF65-F5344CB8AC3E}">
        <p14:creationId xmlns:p14="http://schemas.microsoft.com/office/powerpoint/2010/main" val="3896973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State Tax &amp; Living Cost - </a:t>
            </a:r>
            <a:r>
              <a:rPr lang="en-US" dirty="0" err="1"/>
              <a:t>Bahar</a:t>
            </a:r>
            <a:endParaRPr lang="en-US" dirty="0"/>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Which state is startup business friendly (low tax)? – </a:t>
            </a:r>
            <a:r>
              <a:rPr lang="en-US" dirty="0">
                <a:solidFill>
                  <a:srgbClr val="FF0000"/>
                </a:solidFill>
              </a:rPr>
              <a:t>Tax rate and living cost (housing).</a:t>
            </a:r>
          </a:p>
          <a:p>
            <a:r>
              <a:rPr lang="en-US" dirty="0"/>
              <a:t>Which state with low </a:t>
            </a:r>
            <a:r>
              <a:rPr lang="en-US" dirty="0">
                <a:solidFill>
                  <a:srgbClr val="FF0000"/>
                </a:solidFill>
              </a:rPr>
              <a:t>tax rate</a:t>
            </a:r>
            <a:r>
              <a:rPr lang="en-US" dirty="0"/>
              <a:t>, attracts employee?</a:t>
            </a:r>
          </a:p>
          <a:p>
            <a:r>
              <a:rPr lang="en-US" i="1" dirty="0"/>
              <a:t>Write description/ observation and supporting plots (minimum 2) here</a:t>
            </a:r>
          </a:p>
        </p:txBody>
      </p:sp>
    </p:spTree>
    <p:extLst>
      <p:ext uri="{BB962C8B-B14F-4D97-AF65-F5344CB8AC3E}">
        <p14:creationId xmlns:p14="http://schemas.microsoft.com/office/powerpoint/2010/main" val="1207226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Unemployment &amp; Crime Rate - Catherine</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Lower </a:t>
            </a:r>
            <a:r>
              <a:rPr lang="en-US" dirty="0">
                <a:solidFill>
                  <a:srgbClr val="FF0000"/>
                </a:solidFill>
              </a:rPr>
              <a:t>unemployment</a:t>
            </a:r>
            <a:r>
              <a:rPr lang="en-US" dirty="0"/>
              <a:t> correlated to </a:t>
            </a:r>
            <a:r>
              <a:rPr lang="en-US" dirty="0">
                <a:solidFill>
                  <a:srgbClr val="FF0000"/>
                </a:solidFill>
              </a:rPr>
              <a:t>crime rate</a:t>
            </a:r>
            <a:r>
              <a:rPr lang="en-US" dirty="0"/>
              <a:t>?</a:t>
            </a:r>
          </a:p>
          <a:p>
            <a:r>
              <a:rPr lang="en-US" i="1" dirty="0"/>
              <a:t>Write description/ observation and supporting plots (minimum 2) here</a:t>
            </a:r>
          </a:p>
        </p:txBody>
      </p:sp>
    </p:spTree>
    <p:extLst>
      <p:ext uri="{BB962C8B-B14F-4D97-AF65-F5344CB8AC3E}">
        <p14:creationId xmlns:p14="http://schemas.microsoft.com/office/powerpoint/2010/main" val="412125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Salary - Molly</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Higher </a:t>
            </a:r>
            <a:r>
              <a:rPr lang="en-US" dirty="0">
                <a:solidFill>
                  <a:srgbClr val="FF0000"/>
                </a:solidFill>
              </a:rPr>
              <a:t>salary</a:t>
            </a:r>
            <a:r>
              <a:rPr lang="en-US" dirty="0"/>
              <a:t> states are the preferred ones?</a:t>
            </a:r>
          </a:p>
          <a:p>
            <a:r>
              <a:rPr lang="en-US" i="1" dirty="0"/>
              <a:t>Write description/ observation and supporting plots (minimum 2) here</a:t>
            </a:r>
          </a:p>
        </p:txBody>
      </p:sp>
    </p:spTree>
    <p:extLst>
      <p:ext uri="{BB962C8B-B14F-4D97-AF65-F5344CB8AC3E}">
        <p14:creationId xmlns:p14="http://schemas.microsoft.com/office/powerpoint/2010/main" val="1530488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397B36A-977F-47E8-AF24-E16CDB740730}"/>
              </a:ext>
            </a:extLst>
          </p:cNvPr>
          <p:cNvPicPr>
            <a:picLocks noChangeAspect="1"/>
          </p:cNvPicPr>
          <p:nvPr/>
        </p:nvPicPr>
        <p:blipFill>
          <a:blip r:embed="rId2"/>
          <a:stretch>
            <a:fillRect/>
          </a:stretch>
        </p:blipFill>
        <p:spPr>
          <a:xfrm>
            <a:off x="3686908" y="2545862"/>
            <a:ext cx="7760675" cy="3326003"/>
          </a:xfrm>
          <a:prstGeom prst="rect">
            <a:avLst/>
          </a:prstGeom>
        </p:spPr>
      </p:pic>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Climate – Prakash</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a:xfrm>
            <a:off x="919567" y="2545862"/>
            <a:ext cx="2711656" cy="3231988"/>
          </a:xfrm>
        </p:spPr>
        <p:txBody>
          <a:bodyPr>
            <a:normAutofit fontScale="70000" lnSpcReduction="20000"/>
          </a:bodyPr>
          <a:lstStyle/>
          <a:p>
            <a:r>
              <a:rPr lang="en-US" dirty="0"/>
              <a:t>Warmer </a:t>
            </a:r>
            <a:r>
              <a:rPr lang="en-US" dirty="0">
                <a:solidFill>
                  <a:srgbClr val="FF0000"/>
                </a:solidFill>
              </a:rPr>
              <a:t>climate</a:t>
            </a:r>
            <a:r>
              <a:rPr lang="en-US" dirty="0"/>
              <a:t> preferred state to live in, correlate to higher home price?</a:t>
            </a:r>
            <a:endParaRPr lang="en-US" i="1" dirty="0"/>
          </a:p>
          <a:p>
            <a:pPr lvl="1"/>
            <a:r>
              <a:rPr lang="en-US" i="1" dirty="0"/>
              <a:t>There’s </a:t>
            </a:r>
            <a:r>
              <a:rPr lang="en-US" i="1" dirty="0">
                <a:solidFill>
                  <a:srgbClr val="FF0000"/>
                </a:solidFill>
              </a:rPr>
              <a:t>no obvious correlation for temperature and home price</a:t>
            </a:r>
            <a:r>
              <a:rPr lang="en-US" i="1" dirty="0"/>
              <a:t>. Thus home prices in higher temperature state isn’t true based on this analysis.</a:t>
            </a:r>
          </a:p>
          <a:p>
            <a:pPr lvl="1"/>
            <a:r>
              <a:rPr lang="en-US" i="1" dirty="0"/>
              <a:t>Same conclusion for Weighted Sum Analyzed states (see the left plot), the top 20 choice States( in red dots) are almost the same price range as the lower ranked States</a:t>
            </a:r>
          </a:p>
        </p:txBody>
      </p:sp>
      <p:sp>
        <p:nvSpPr>
          <p:cNvPr id="6" name="TextBox 5">
            <a:extLst>
              <a:ext uri="{FF2B5EF4-FFF2-40B4-BE49-F238E27FC236}">
                <a16:creationId xmlns:a16="http://schemas.microsoft.com/office/drawing/2014/main" id="{77662F7F-6ED5-4E7D-9A18-CBD345E36F52}"/>
              </a:ext>
            </a:extLst>
          </p:cNvPr>
          <p:cNvSpPr txBox="1"/>
          <p:nvPr/>
        </p:nvSpPr>
        <p:spPr>
          <a:xfrm>
            <a:off x="7567245" y="4668014"/>
            <a:ext cx="2080313" cy="369332"/>
          </a:xfrm>
          <a:prstGeom prst="rect">
            <a:avLst/>
          </a:prstGeom>
          <a:noFill/>
        </p:spPr>
        <p:txBody>
          <a:bodyPr wrap="none" rtlCol="0">
            <a:spAutoFit/>
          </a:bodyPr>
          <a:lstStyle/>
          <a:p>
            <a:r>
              <a:rPr lang="en-US" dirty="0">
                <a:solidFill>
                  <a:srgbClr val="00B050"/>
                </a:solidFill>
              </a:rPr>
              <a:t>Top 20 States Region</a:t>
            </a:r>
          </a:p>
        </p:txBody>
      </p:sp>
      <p:sp>
        <p:nvSpPr>
          <p:cNvPr id="9" name="TextBox 8">
            <a:extLst>
              <a:ext uri="{FF2B5EF4-FFF2-40B4-BE49-F238E27FC236}">
                <a16:creationId xmlns:a16="http://schemas.microsoft.com/office/drawing/2014/main" id="{B3274C1F-D9FC-4E18-9C0D-6FE21C296C2A}"/>
              </a:ext>
            </a:extLst>
          </p:cNvPr>
          <p:cNvSpPr txBox="1"/>
          <p:nvPr/>
        </p:nvSpPr>
        <p:spPr>
          <a:xfrm>
            <a:off x="7445892" y="3663811"/>
            <a:ext cx="2394886" cy="369332"/>
          </a:xfrm>
          <a:prstGeom prst="rect">
            <a:avLst/>
          </a:prstGeom>
          <a:noFill/>
        </p:spPr>
        <p:txBody>
          <a:bodyPr wrap="none" rtlCol="0">
            <a:spAutoFit/>
          </a:bodyPr>
          <a:lstStyle/>
          <a:p>
            <a:r>
              <a:rPr lang="en-US" dirty="0">
                <a:solidFill>
                  <a:schemeClr val="accent4">
                    <a:lumMod val="75000"/>
                  </a:schemeClr>
                </a:solidFill>
              </a:rPr>
              <a:t>Remaining States Region</a:t>
            </a:r>
          </a:p>
        </p:txBody>
      </p:sp>
      <p:sp>
        <p:nvSpPr>
          <p:cNvPr id="7" name="Thought Bubble: Cloud 6">
            <a:extLst>
              <a:ext uri="{FF2B5EF4-FFF2-40B4-BE49-F238E27FC236}">
                <a16:creationId xmlns:a16="http://schemas.microsoft.com/office/drawing/2014/main" id="{ED4D6E69-9D28-44EB-8CC0-B7F1B2F2D062}"/>
              </a:ext>
            </a:extLst>
          </p:cNvPr>
          <p:cNvSpPr/>
          <p:nvPr/>
        </p:nvSpPr>
        <p:spPr>
          <a:xfrm>
            <a:off x="2382716" y="5342631"/>
            <a:ext cx="2031023" cy="87043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 dots are State High Temp &gt;= 70 F </a:t>
            </a:r>
          </a:p>
        </p:txBody>
      </p:sp>
    </p:spTree>
    <p:extLst>
      <p:ext uri="{BB962C8B-B14F-4D97-AF65-F5344CB8AC3E}">
        <p14:creationId xmlns:p14="http://schemas.microsoft.com/office/powerpoint/2010/main" val="1615632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Climate – Prakash (</a:t>
            </a:r>
            <a:r>
              <a:rPr lang="en-US" dirty="0" err="1"/>
              <a:t>con’t</a:t>
            </a:r>
            <a:r>
              <a:rPr lang="en-US" dirty="0"/>
              <a:t>)</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a:xfrm>
            <a:off x="1295402" y="2684813"/>
            <a:ext cx="3892061" cy="3228405"/>
          </a:xfrm>
        </p:spPr>
        <p:txBody>
          <a:bodyPr>
            <a:normAutofit/>
          </a:bodyPr>
          <a:lstStyle/>
          <a:p>
            <a:r>
              <a:rPr lang="en-US" dirty="0"/>
              <a:t>Sorted top 20 States from Weighted Sum Analysis</a:t>
            </a:r>
            <a:endParaRPr lang="en-US" dirty="0">
              <a:solidFill>
                <a:srgbClr val="FF0000"/>
              </a:solidFill>
            </a:endParaRPr>
          </a:p>
        </p:txBody>
      </p:sp>
      <p:pic>
        <p:nvPicPr>
          <p:cNvPr id="5" name="Picture 4">
            <a:extLst>
              <a:ext uri="{FF2B5EF4-FFF2-40B4-BE49-F238E27FC236}">
                <a16:creationId xmlns:a16="http://schemas.microsoft.com/office/drawing/2014/main" id="{2794531C-3291-4148-93F5-147EF8F4698D}"/>
              </a:ext>
            </a:extLst>
          </p:cNvPr>
          <p:cNvPicPr>
            <a:picLocks noChangeAspect="1"/>
          </p:cNvPicPr>
          <p:nvPr/>
        </p:nvPicPr>
        <p:blipFill>
          <a:blip r:embed="rId2"/>
          <a:stretch>
            <a:fillRect/>
          </a:stretch>
        </p:blipFill>
        <p:spPr>
          <a:xfrm>
            <a:off x="5829300" y="2587924"/>
            <a:ext cx="5262526" cy="3325294"/>
          </a:xfrm>
          <a:prstGeom prst="rect">
            <a:avLst/>
          </a:prstGeom>
        </p:spPr>
      </p:pic>
    </p:spTree>
    <p:extLst>
      <p:ext uri="{BB962C8B-B14F-4D97-AF65-F5344CB8AC3E}">
        <p14:creationId xmlns:p14="http://schemas.microsoft.com/office/powerpoint/2010/main" val="3571324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Climate – Prakash (</a:t>
            </a:r>
            <a:r>
              <a:rPr lang="en-US" dirty="0" err="1"/>
              <a:t>con’t</a:t>
            </a:r>
            <a:r>
              <a:rPr lang="en-US" dirty="0"/>
              <a:t>)</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a:xfrm>
            <a:off x="1295400" y="2556932"/>
            <a:ext cx="9967545" cy="1258192"/>
          </a:xfrm>
        </p:spPr>
        <p:txBody>
          <a:bodyPr>
            <a:normAutofit fontScale="70000" lnSpcReduction="20000"/>
          </a:bodyPr>
          <a:lstStyle/>
          <a:p>
            <a:r>
              <a:rPr lang="en-US" dirty="0"/>
              <a:t>Dataset wasn’t perfect and had some challenges,</a:t>
            </a:r>
          </a:p>
          <a:p>
            <a:pPr lvl="1"/>
            <a:r>
              <a:rPr lang="en-US" i="1" dirty="0"/>
              <a:t>Obtaining the 2018 data, </a:t>
            </a:r>
            <a:r>
              <a:rPr lang="en-US" i="1" dirty="0">
                <a:solidFill>
                  <a:srgbClr val="FF0000"/>
                </a:solidFill>
              </a:rPr>
              <a:t>hard to find the latest. Mostly were up to 2010 </a:t>
            </a:r>
          </a:p>
          <a:p>
            <a:pPr lvl="1"/>
            <a:r>
              <a:rPr lang="en-US" i="1" dirty="0">
                <a:solidFill>
                  <a:srgbClr val="FF0000"/>
                </a:solidFill>
              </a:rPr>
              <a:t>Limited states </a:t>
            </a:r>
            <a:r>
              <a:rPr lang="en-US" i="1" dirty="0"/>
              <a:t>with climate data for “2018” – refer to Geo Map figure</a:t>
            </a:r>
          </a:p>
          <a:p>
            <a:pPr lvl="1"/>
            <a:r>
              <a:rPr lang="en-US" i="1" dirty="0"/>
              <a:t>Some states have </a:t>
            </a:r>
            <a:r>
              <a:rPr lang="en-US" i="1" dirty="0">
                <a:solidFill>
                  <a:srgbClr val="FF0000"/>
                </a:solidFill>
              </a:rPr>
              <a:t>wider temperature spread e.g. California therefore used median approach </a:t>
            </a:r>
            <a:r>
              <a:rPr lang="en-US" i="1" dirty="0"/>
              <a:t>– refer to Temperature boxplot </a:t>
            </a:r>
          </a:p>
          <a:p>
            <a:pPr lvl="1"/>
            <a:endParaRPr lang="en-US" i="1" dirty="0"/>
          </a:p>
          <a:p>
            <a:pPr lvl="1"/>
            <a:endParaRPr lang="en-US" i="1" dirty="0"/>
          </a:p>
        </p:txBody>
      </p:sp>
      <p:pic>
        <p:nvPicPr>
          <p:cNvPr id="5" name="Picture 4" descr="A screenshot of a computer&#10;&#10;Description automatically generated">
            <a:extLst>
              <a:ext uri="{FF2B5EF4-FFF2-40B4-BE49-F238E27FC236}">
                <a16:creationId xmlns:a16="http://schemas.microsoft.com/office/drawing/2014/main" id="{79D8BE27-0A75-404F-B08B-8A2E6976194C}"/>
              </a:ext>
            </a:extLst>
          </p:cNvPr>
          <p:cNvPicPr>
            <a:picLocks noChangeAspect="1"/>
          </p:cNvPicPr>
          <p:nvPr/>
        </p:nvPicPr>
        <p:blipFill>
          <a:blip r:embed="rId2"/>
          <a:stretch>
            <a:fillRect/>
          </a:stretch>
        </p:blipFill>
        <p:spPr>
          <a:xfrm>
            <a:off x="764929" y="3815124"/>
            <a:ext cx="5512558" cy="2362525"/>
          </a:xfrm>
          <a:prstGeom prst="rect">
            <a:avLst/>
          </a:prstGeom>
        </p:spPr>
      </p:pic>
      <p:pic>
        <p:nvPicPr>
          <p:cNvPr id="7" name="Picture 6" descr="A picture containing text, map&#10;&#10;Description automatically generated">
            <a:extLst>
              <a:ext uri="{FF2B5EF4-FFF2-40B4-BE49-F238E27FC236}">
                <a16:creationId xmlns:a16="http://schemas.microsoft.com/office/drawing/2014/main" id="{741B7D40-59D5-4388-9ED2-D7BC2EDC9766}"/>
              </a:ext>
            </a:extLst>
          </p:cNvPr>
          <p:cNvPicPr>
            <a:picLocks noChangeAspect="1"/>
          </p:cNvPicPr>
          <p:nvPr/>
        </p:nvPicPr>
        <p:blipFill>
          <a:blip r:embed="rId3"/>
          <a:stretch>
            <a:fillRect/>
          </a:stretch>
        </p:blipFill>
        <p:spPr>
          <a:xfrm>
            <a:off x="6277487" y="3815124"/>
            <a:ext cx="5275707" cy="2273864"/>
          </a:xfrm>
          <a:prstGeom prst="rect">
            <a:avLst/>
          </a:prstGeom>
        </p:spPr>
      </p:pic>
      <p:sp>
        <p:nvSpPr>
          <p:cNvPr id="8" name="Oval 7">
            <a:extLst>
              <a:ext uri="{FF2B5EF4-FFF2-40B4-BE49-F238E27FC236}">
                <a16:creationId xmlns:a16="http://schemas.microsoft.com/office/drawing/2014/main" id="{02B66A99-1F1F-4C8F-BEA2-44D493D521BF}"/>
              </a:ext>
            </a:extLst>
          </p:cNvPr>
          <p:cNvSpPr/>
          <p:nvPr/>
        </p:nvSpPr>
        <p:spPr>
          <a:xfrm>
            <a:off x="1521229" y="4297680"/>
            <a:ext cx="282633" cy="11388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999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Climate – Prakash (</a:t>
            </a:r>
            <a:r>
              <a:rPr lang="en-US" dirty="0" err="1"/>
              <a:t>con’t</a:t>
            </a:r>
            <a:r>
              <a:rPr lang="en-US" dirty="0"/>
              <a:t>)</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a:xfrm>
            <a:off x="1129147" y="3624501"/>
            <a:ext cx="2195944" cy="1183795"/>
          </a:xfrm>
        </p:spPr>
        <p:txBody>
          <a:bodyPr>
            <a:normAutofit fontScale="92500" lnSpcReduction="10000"/>
          </a:bodyPr>
          <a:lstStyle/>
          <a:p>
            <a:r>
              <a:rPr lang="en-US" sz="1600" dirty="0"/>
              <a:t>Annual home price by State </a:t>
            </a:r>
            <a:r>
              <a:rPr lang="en-US" sz="1600" dirty="0">
                <a:solidFill>
                  <a:srgbClr val="FF0000"/>
                </a:solidFill>
              </a:rPr>
              <a:t>also had wider spread </a:t>
            </a:r>
            <a:r>
              <a:rPr lang="en-US" sz="1600" dirty="0"/>
              <a:t>like climate’s e.g. California and New York</a:t>
            </a:r>
            <a:endParaRPr lang="en-US" sz="1600" i="1" dirty="0"/>
          </a:p>
        </p:txBody>
      </p:sp>
      <p:pic>
        <p:nvPicPr>
          <p:cNvPr id="5" name="Picture 4" descr="A close up of a mans face&#10;&#10;Description automatically generated">
            <a:extLst>
              <a:ext uri="{FF2B5EF4-FFF2-40B4-BE49-F238E27FC236}">
                <a16:creationId xmlns:a16="http://schemas.microsoft.com/office/drawing/2014/main" id="{062B4FCC-AECA-4C13-B383-65409235222B}"/>
              </a:ext>
            </a:extLst>
          </p:cNvPr>
          <p:cNvPicPr>
            <a:picLocks noChangeAspect="1"/>
          </p:cNvPicPr>
          <p:nvPr/>
        </p:nvPicPr>
        <p:blipFill>
          <a:blip r:embed="rId2"/>
          <a:stretch>
            <a:fillRect/>
          </a:stretch>
        </p:blipFill>
        <p:spPr>
          <a:xfrm>
            <a:off x="3632708" y="2556931"/>
            <a:ext cx="7744186" cy="3318937"/>
          </a:xfrm>
          <a:prstGeom prst="rect">
            <a:avLst/>
          </a:prstGeom>
        </p:spPr>
      </p:pic>
    </p:spTree>
    <p:extLst>
      <p:ext uri="{BB962C8B-B14F-4D97-AF65-F5344CB8AC3E}">
        <p14:creationId xmlns:p14="http://schemas.microsoft.com/office/powerpoint/2010/main" val="2698286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a:xfrm>
            <a:off x="1295402" y="2705424"/>
            <a:ext cx="9601196" cy="1303867"/>
          </a:xfrm>
        </p:spPr>
        <p:txBody>
          <a:bodyPr>
            <a:noAutofit/>
          </a:bodyPr>
          <a:lstStyle/>
          <a:p>
            <a:r>
              <a:rPr lang="en-US" sz="9600" dirty="0"/>
              <a:t>Backup Slides</a:t>
            </a:r>
          </a:p>
        </p:txBody>
      </p:sp>
    </p:spTree>
    <p:extLst>
      <p:ext uri="{BB962C8B-B14F-4D97-AF65-F5344CB8AC3E}">
        <p14:creationId xmlns:p14="http://schemas.microsoft.com/office/powerpoint/2010/main" val="215728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normAutofit/>
          </a:bodyPr>
          <a:lstStyle/>
          <a:p>
            <a:r>
              <a:rPr lang="en-US" dirty="0"/>
              <a:t>Raw data files location</a:t>
            </a:r>
          </a:p>
        </p:txBody>
      </p:sp>
      <p:pic>
        <p:nvPicPr>
          <p:cNvPr id="4" name="Content Placeholder 3">
            <a:extLst>
              <a:ext uri="{FF2B5EF4-FFF2-40B4-BE49-F238E27FC236}">
                <a16:creationId xmlns:a16="http://schemas.microsoft.com/office/drawing/2014/main" id="{D51BA1BF-2794-4BC3-AB3C-4FCE473C5999}"/>
              </a:ext>
            </a:extLst>
          </p:cNvPr>
          <p:cNvPicPr>
            <a:picLocks noGrp="1" noChangeAspect="1"/>
          </p:cNvPicPr>
          <p:nvPr>
            <p:ph idx="1"/>
          </p:nvPr>
        </p:nvPicPr>
        <p:blipFill>
          <a:blip r:embed="rId2"/>
          <a:stretch>
            <a:fillRect/>
          </a:stretch>
        </p:blipFill>
        <p:spPr>
          <a:xfrm>
            <a:off x="2038350" y="2878138"/>
            <a:ext cx="8115300" cy="2676525"/>
          </a:xfrm>
          <a:prstGeom prst="rect">
            <a:avLst/>
          </a:prstGeom>
        </p:spPr>
      </p:pic>
    </p:spTree>
    <p:extLst>
      <p:ext uri="{BB962C8B-B14F-4D97-AF65-F5344CB8AC3E}">
        <p14:creationId xmlns:p14="http://schemas.microsoft.com/office/powerpoint/2010/main" val="3901513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Coding Rules</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normAutofit fontScale="92500" lnSpcReduction="10000"/>
          </a:bodyPr>
          <a:lstStyle/>
          <a:p>
            <a:r>
              <a:rPr lang="en-US" dirty="0"/>
              <a:t>Upload scripts to Script folder</a:t>
            </a:r>
          </a:p>
          <a:p>
            <a:r>
              <a:rPr lang="en-US" dirty="0"/>
              <a:t>Label/ Comment on every code line to help other understand quickly. Explain briefly if needed</a:t>
            </a:r>
          </a:p>
          <a:p>
            <a:r>
              <a:rPr lang="en-US" dirty="0"/>
              <a:t>Label plot(s) well with legend, title and axes</a:t>
            </a:r>
          </a:p>
          <a:p>
            <a:r>
              <a:rPr lang="en-US" dirty="0"/>
              <a:t>Append _</a:t>
            </a:r>
            <a:r>
              <a:rPr lang="en-US" dirty="0" err="1"/>
              <a:t>lst</a:t>
            </a:r>
            <a:r>
              <a:rPr lang="en-US" dirty="0"/>
              <a:t>, _df and </a:t>
            </a:r>
            <a:r>
              <a:rPr lang="en-US" dirty="0" err="1"/>
              <a:t>etc</a:t>
            </a:r>
            <a:r>
              <a:rPr lang="en-US" dirty="0"/>
              <a:t> when defining lists, dictionaries, data frames. E.g. </a:t>
            </a:r>
            <a:r>
              <a:rPr lang="en-US" dirty="0" err="1"/>
              <a:t>mylist_lst</a:t>
            </a:r>
            <a:r>
              <a:rPr lang="en-US" dirty="0"/>
              <a:t>, </a:t>
            </a:r>
            <a:r>
              <a:rPr lang="en-US" dirty="0" err="1"/>
              <a:t>myplot_plt</a:t>
            </a:r>
            <a:endParaRPr lang="en-US" dirty="0"/>
          </a:p>
          <a:p>
            <a:r>
              <a:rPr lang="en-US" dirty="0"/>
              <a:t>Backup files locally prior to modification for retrieval</a:t>
            </a:r>
          </a:p>
          <a:p>
            <a:r>
              <a:rPr lang="en-US" dirty="0"/>
              <a:t>Attempt to solve 1</a:t>
            </a:r>
            <a:r>
              <a:rPr lang="en-US" baseline="30000" dirty="0"/>
              <a:t>st</a:t>
            </a:r>
            <a:r>
              <a:rPr lang="en-US" dirty="0"/>
              <a:t> by yourself, if help needed, slack out</a:t>
            </a:r>
          </a:p>
        </p:txBody>
      </p:sp>
    </p:spTree>
    <p:extLst>
      <p:ext uri="{BB962C8B-B14F-4D97-AF65-F5344CB8AC3E}">
        <p14:creationId xmlns:p14="http://schemas.microsoft.com/office/powerpoint/2010/main" val="1260553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Project 1 Technical Requirement</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55000" lnSpcReduction="20000"/>
          </a:bodyPr>
          <a:lstStyle/>
          <a:p>
            <a:r>
              <a:rPr lang="en-US" dirty="0"/>
              <a:t># Technical Requirements</a:t>
            </a:r>
          </a:p>
          <a:p>
            <a:r>
              <a:rPr lang="en-US" dirty="0"/>
              <a:t>The technical requirements for Project 1 are as follows.</a:t>
            </a:r>
          </a:p>
          <a:p>
            <a:r>
              <a:rPr lang="en-US" dirty="0"/>
              <a:t>* [ ] Use Pandas to clean and format your data set(s)</a:t>
            </a:r>
          </a:p>
          <a:p>
            <a:r>
              <a:rPr lang="en-US" dirty="0"/>
              <a:t>* [ ] Create a </a:t>
            </a:r>
            <a:r>
              <a:rPr lang="en-US" dirty="0" err="1"/>
              <a:t>Jupyter</a:t>
            </a:r>
            <a:r>
              <a:rPr lang="en-US" dirty="0"/>
              <a:t> Notebook describing the **data exploration and cleanup** process</a:t>
            </a:r>
          </a:p>
          <a:p>
            <a:r>
              <a:rPr lang="en-US" dirty="0"/>
              <a:t>* [ ] Create a </a:t>
            </a:r>
            <a:r>
              <a:rPr lang="en-US" dirty="0" err="1"/>
              <a:t>Jupyter</a:t>
            </a:r>
            <a:r>
              <a:rPr lang="en-US" dirty="0"/>
              <a:t> Notebook illustrating the **final data analysis*** [ ] Use Matplotlib to create a total of 6-8 visualizations of your data (ideally, at least 2 per "question" you ask of your data)</a:t>
            </a:r>
          </a:p>
          <a:p>
            <a:r>
              <a:rPr lang="en-US" dirty="0"/>
              <a:t>* [ ] Save PNG images of your visualizations to distribute to the class and instructional team, and for inclusion in your presentation</a:t>
            </a:r>
          </a:p>
          <a:p>
            <a:r>
              <a:rPr lang="en-US" dirty="0"/>
              <a:t>* [ ] Optionally, use at least one API, if you can find an API with data pertinent to your primary research questions</a:t>
            </a:r>
          </a:p>
          <a:p>
            <a:r>
              <a:rPr lang="en-US" dirty="0"/>
              <a:t>* [ ] Create a write-up summarizing your major findings. This should include a heading for each "question" you asked of your data, and under each heading, a short description of what you found and any relevant plots.</a:t>
            </a:r>
          </a:p>
          <a:p>
            <a:r>
              <a:rPr lang="en-US" dirty="0"/>
              <a:t>- - -### Copyright</a:t>
            </a:r>
          </a:p>
          <a:p>
            <a:r>
              <a:rPr lang="en-US" dirty="0"/>
              <a:t>Coding Boot Camp © 2017. All Rights Reserved.</a:t>
            </a:r>
          </a:p>
        </p:txBody>
      </p:sp>
    </p:spTree>
    <p:extLst>
      <p:ext uri="{BB962C8B-B14F-4D97-AF65-F5344CB8AC3E}">
        <p14:creationId xmlns:p14="http://schemas.microsoft.com/office/powerpoint/2010/main" val="3211359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Availability</a:t>
            </a:r>
          </a:p>
        </p:txBody>
      </p:sp>
      <p:graphicFrame>
        <p:nvGraphicFramePr>
          <p:cNvPr id="5" name="Content Placeholder 4">
            <a:extLst>
              <a:ext uri="{FF2B5EF4-FFF2-40B4-BE49-F238E27FC236}">
                <a16:creationId xmlns:a16="http://schemas.microsoft.com/office/drawing/2014/main" id="{52BFB9D7-64CC-446E-A2B1-7FEA2F22DFC3}"/>
              </a:ext>
            </a:extLst>
          </p:cNvPr>
          <p:cNvGraphicFramePr>
            <a:graphicFrameLocks noGrp="1"/>
          </p:cNvGraphicFramePr>
          <p:nvPr>
            <p:ph idx="1"/>
          </p:nvPr>
        </p:nvGraphicFramePr>
        <p:xfrm>
          <a:off x="2734408" y="2583839"/>
          <a:ext cx="6523892" cy="3016861"/>
        </p:xfrm>
        <a:graphic>
          <a:graphicData uri="http://schemas.openxmlformats.org/drawingml/2006/table">
            <a:tbl>
              <a:tblPr firstRow="1" bandRow="1">
                <a:tableStyleId>{5C22544A-7EE6-4342-B048-85BDC9FD1C3A}</a:tableStyleId>
              </a:tblPr>
              <a:tblGrid>
                <a:gridCol w="1573980">
                  <a:extLst>
                    <a:ext uri="{9D8B030D-6E8A-4147-A177-3AD203B41FA5}">
                      <a16:colId xmlns:a16="http://schemas.microsoft.com/office/drawing/2014/main" val="2013967057"/>
                    </a:ext>
                  </a:extLst>
                </a:gridCol>
                <a:gridCol w="1059703">
                  <a:extLst>
                    <a:ext uri="{9D8B030D-6E8A-4147-A177-3AD203B41FA5}">
                      <a16:colId xmlns:a16="http://schemas.microsoft.com/office/drawing/2014/main" val="477625931"/>
                    </a:ext>
                  </a:extLst>
                </a:gridCol>
                <a:gridCol w="1546873">
                  <a:extLst>
                    <a:ext uri="{9D8B030D-6E8A-4147-A177-3AD203B41FA5}">
                      <a16:colId xmlns:a16="http://schemas.microsoft.com/office/drawing/2014/main" val="913401616"/>
                    </a:ext>
                  </a:extLst>
                </a:gridCol>
                <a:gridCol w="1027738">
                  <a:extLst>
                    <a:ext uri="{9D8B030D-6E8A-4147-A177-3AD203B41FA5}">
                      <a16:colId xmlns:a16="http://schemas.microsoft.com/office/drawing/2014/main" val="4263324847"/>
                    </a:ext>
                  </a:extLst>
                </a:gridCol>
                <a:gridCol w="1315598">
                  <a:extLst>
                    <a:ext uri="{9D8B030D-6E8A-4147-A177-3AD203B41FA5}">
                      <a16:colId xmlns:a16="http://schemas.microsoft.com/office/drawing/2014/main" val="1813264309"/>
                    </a:ext>
                  </a:extLst>
                </a:gridCol>
              </a:tblGrid>
              <a:tr h="469656">
                <a:tc>
                  <a:txBody>
                    <a:bodyPr/>
                    <a:lstStyle/>
                    <a:p>
                      <a:pPr algn="ctr"/>
                      <a:r>
                        <a:rPr lang="en-US" dirty="0"/>
                        <a:t>Date/ Ppl</a:t>
                      </a:r>
                    </a:p>
                  </a:txBody>
                  <a:tcPr anchor="ctr"/>
                </a:tc>
                <a:tc>
                  <a:txBody>
                    <a:bodyPr/>
                    <a:lstStyle/>
                    <a:p>
                      <a:pPr algn="ctr"/>
                      <a:r>
                        <a:rPr lang="en-US" dirty="0" err="1"/>
                        <a:t>Bahar</a:t>
                      </a:r>
                      <a:endParaRPr lang="en-US" dirty="0"/>
                    </a:p>
                  </a:txBody>
                  <a:tcPr anchor="ctr"/>
                </a:tc>
                <a:tc>
                  <a:txBody>
                    <a:bodyPr/>
                    <a:lstStyle/>
                    <a:p>
                      <a:pPr algn="ctr"/>
                      <a:r>
                        <a:rPr lang="en-US" dirty="0"/>
                        <a:t>Catherine</a:t>
                      </a:r>
                    </a:p>
                  </a:txBody>
                  <a:tcPr anchor="ctr"/>
                </a:tc>
                <a:tc>
                  <a:txBody>
                    <a:bodyPr/>
                    <a:lstStyle/>
                    <a:p>
                      <a:pPr algn="ctr"/>
                      <a:r>
                        <a:rPr lang="en-US" dirty="0"/>
                        <a:t>Molly</a:t>
                      </a:r>
                    </a:p>
                  </a:txBody>
                  <a:tcPr anchor="ctr"/>
                </a:tc>
                <a:tc>
                  <a:txBody>
                    <a:bodyPr/>
                    <a:lstStyle/>
                    <a:p>
                      <a:pPr algn="ctr"/>
                      <a:r>
                        <a:rPr lang="en-US" dirty="0"/>
                        <a:t>Prakash</a:t>
                      </a:r>
                    </a:p>
                  </a:txBody>
                  <a:tcPr anchor="ctr"/>
                </a:tc>
                <a:extLst>
                  <a:ext uri="{0D108BD9-81ED-4DB2-BD59-A6C34878D82A}">
                    <a16:rowId xmlns:a16="http://schemas.microsoft.com/office/drawing/2014/main" val="2459327410"/>
                  </a:ext>
                </a:extLst>
              </a:tr>
              <a:tr h="374087">
                <a:tc>
                  <a:txBody>
                    <a:bodyPr/>
                    <a:lstStyle/>
                    <a:p>
                      <a:pPr algn="ctr"/>
                      <a:r>
                        <a:rPr lang="en-US" dirty="0"/>
                        <a:t>7/1</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extLst>
                  <a:ext uri="{0D108BD9-81ED-4DB2-BD59-A6C34878D82A}">
                    <a16:rowId xmlns:a16="http://schemas.microsoft.com/office/drawing/2014/main" val="3970321666"/>
                  </a:ext>
                </a:extLst>
              </a:tr>
              <a:tr h="374087">
                <a:tc>
                  <a:txBody>
                    <a:bodyPr/>
                    <a:lstStyle/>
                    <a:p>
                      <a:pPr algn="ctr"/>
                      <a:r>
                        <a:rPr lang="en-US" dirty="0"/>
                        <a:t>7/6</a:t>
                      </a:r>
                    </a:p>
                  </a:txBody>
                  <a:tcPr anchor="ctr"/>
                </a:tc>
                <a:tc>
                  <a:txBody>
                    <a:bodyPr/>
                    <a:lstStyle/>
                    <a:p>
                      <a:pPr algn="ctr"/>
                      <a:r>
                        <a:rPr lang="en-US" dirty="0">
                          <a:highlight>
                            <a:srgbClr val="FF0000"/>
                          </a:highlight>
                        </a:rPr>
                        <a:t>No</a:t>
                      </a:r>
                    </a:p>
                  </a:txBody>
                  <a:tcPr anchor="ctr"/>
                </a:tc>
                <a:tc>
                  <a:txBody>
                    <a:bodyPr/>
                    <a:lstStyle/>
                    <a:p>
                      <a:pPr algn="ctr"/>
                      <a:r>
                        <a:rPr lang="en-US" dirty="0"/>
                        <a:t>Yes</a:t>
                      </a:r>
                    </a:p>
                  </a:txBody>
                  <a:tcPr anchor="ctr"/>
                </a:tc>
                <a:tc>
                  <a:txBody>
                    <a:bodyPr/>
                    <a:lstStyle/>
                    <a:p>
                      <a:pPr algn="ctr"/>
                      <a:r>
                        <a:rPr lang="en-US" dirty="0">
                          <a:highlight>
                            <a:srgbClr val="FF0000"/>
                          </a:highlight>
                        </a:rPr>
                        <a:t>No</a:t>
                      </a:r>
                    </a:p>
                  </a:txBody>
                  <a:tcPr anchor="ctr"/>
                </a:tc>
                <a:tc>
                  <a:txBody>
                    <a:bodyPr/>
                    <a:lstStyle/>
                    <a:p>
                      <a:pPr algn="ctr"/>
                      <a:r>
                        <a:rPr lang="en-US" dirty="0"/>
                        <a:t>Yes</a:t>
                      </a:r>
                    </a:p>
                  </a:txBody>
                  <a:tcPr anchor="ctr"/>
                </a:tc>
                <a:extLst>
                  <a:ext uri="{0D108BD9-81ED-4DB2-BD59-A6C34878D82A}">
                    <a16:rowId xmlns:a16="http://schemas.microsoft.com/office/drawing/2014/main" val="2348106690"/>
                  </a:ext>
                </a:extLst>
              </a:tr>
              <a:tr h="374087">
                <a:tc>
                  <a:txBody>
                    <a:bodyPr/>
                    <a:lstStyle/>
                    <a:p>
                      <a:pPr algn="ctr"/>
                      <a:r>
                        <a:rPr lang="en-US" dirty="0"/>
                        <a:t>7/8</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highlight>
                            <a:srgbClr val="FF0000"/>
                          </a:highlight>
                        </a:rPr>
                        <a:t>No</a:t>
                      </a:r>
                    </a:p>
                  </a:txBody>
                  <a:tcPr anchor="ctr"/>
                </a:tc>
                <a:tc>
                  <a:txBody>
                    <a:bodyPr/>
                    <a:lstStyle/>
                    <a:p>
                      <a:pPr algn="ctr"/>
                      <a:r>
                        <a:rPr lang="en-US" dirty="0"/>
                        <a:t>Yes</a:t>
                      </a:r>
                    </a:p>
                  </a:txBody>
                  <a:tcPr anchor="ctr"/>
                </a:tc>
                <a:extLst>
                  <a:ext uri="{0D108BD9-81ED-4DB2-BD59-A6C34878D82A}">
                    <a16:rowId xmlns:a16="http://schemas.microsoft.com/office/drawing/2014/main" val="4946152"/>
                  </a:ext>
                </a:extLst>
              </a:tr>
              <a:tr h="105085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7/10 (slides preparation)</a:t>
                      </a:r>
                    </a:p>
                    <a:p>
                      <a:pPr algn="ctr"/>
                      <a:endParaRPr lang="en-US" dirty="0"/>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extLst>
                  <a:ext uri="{0D108BD9-81ED-4DB2-BD59-A6C34878D82A}">
                    <a16:rowId xmlns:a16="http://schemas.microsoft.com/office/drawing/2014/main" val="1302585507"/>
                  </a:ext>
                </a:extLst>
              </a:tr>
              <a:tr h="374087">
                <a:tc>
                  <a:txBody>
                    <a:bodyPr/>
                    <a:lstStyle/>
                    <a:p>
                      <a:pPr algn="ctr"/>
                      <a:r>
                        <a:rPr lang="en-US" dirty="0"/>
                        <a:t>7/13</a:t>
                      </a:r>
                    </a:p>
                  </a:txBody>
                  <a:tcPr anchor="ctr"/>
                </a:tc>
                <a:tc gridSpan="4">
                  <a:txBody>
                    <a:bodyPr/>
                    <a:lstStyle/>
                    <a:p>
                      <a:pPr algn="ctr"/>
                      <a:r>
                        <a:rPr lang="en-US" dirty="0"/>
                        <a:t>Project 1 Presentation &amp; Submission</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375028414"/>
                  </a:ext>
                </a:extLst>
              </a:tr>
            </a:tbl>
          </a:graphicData>
        </a:graphic>
      </p:graphicFrame>
    </p:spTree>
    <p:extLst>
      <p:ext uri="{BB962C8B-B14F-4D97-AF65-F5344CB8AC3E}">
        <p14:creationId xmlns:p14="http://schemas.microsoft.com/office/powerpoint/2010/main" val="4028265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a:xfrm>
            <a:off x="1295402" y="2705424"/>
            <a:ext cx="9601196" cy="1303867"/>
          </a:xfrm>
        </p:spPr>
        <p:txBody>
          <a:bodyPr>
            <a:noAutofit/>
          </a:bodyPr>
          <a:lstStyle/>
          <a:p>
            <a:r>
              <a:rPr lang="en-US" sz="9600" dirty="0"/>
              <a:t>Appendix</a:t>
            </a:r>
          </a:p>
        </p:txBody>
      </p:sp>
    </p:spTree>
    <p:extLst>
      <p:ext uri="{BB962C8B-B14F-4D97-AF65-F5344CB8AC3E}">
        <p14:creationId xmlns:p14="http://schemas.microsoft.com/office/powerpoint/2010/main" val="2637397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normAutofit fontScale="90000"/>
          </a:bodyPr>
          <a:lstStyle/>
          <a:p>
            <a:r>
              <a:rPr lang="en-US" dirty="0"/>
              <a:t>State Tax &amp; Living Cost Analysis Files (</a:t>
            </a:r>
            <a:r>
              <a:rPr lang="en-US" dirty="0" err="1"/>
              <a:t>Bahar</a:t>
            </a:r>
            <a:r>
              <a:rPr lang="en-US" dirty="0"/>
              <a:t>)</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normAutofit/>
          </a:bodyPr>
          <a:lstStyle/>
          <a:p>
            <a:r>
              <a:rPr lang="en-US" dirty="0"/>
              <a:t>Files are in folder = \</a:t>
            </a:r>
            <a:r>
              <a:rPr lang="en-US" dirty="0" err="1"/>
              <a:t>The_Incredible_Quad</a:t>
            </a:r>
            <a:r>
              <a:rPr lang="en-US" dirty="0"/>
              <a:t>\</a:t>
            </a:r>
          </a:p>
          <a:p>
            <a:r>
              <a:rPr lang="en-US" dirty="0" err="1"/>
              <a:t>Jupyter</a:t>
            </a:r>
            <a:r>
              <a:rPr lang="en-US" dirty="0"/>
              <a:t> NB filename = .</a:t>
            </a:r>
            <a:r>
              <a:rPr lang="en-US" dirty="0" err="1"/>
              <a:t>ipynb</a:t>
            </a:r>
            <a:endParaRPr lang="en-US" dirty="0"/>
          </a:p>
          <a:p>
            <a:r>
              <a:rPr lang="en-US" dirty="0"/>
              <a:t>Google API key file = </a:t>
            </a:r>
          </a:p>
          <a:p>
            <a:r>
              <a:rPr lang="en-US" dirty="0"/>
              <a:t>Saved plots = \</a:t>
            </a:r>
            <a:r>
              <a:rPr lang="en-US" dirty="0" err="1"/>
              <a:t>The_Incredible_Quad</a:t>
            </a:r>
            <a:r>
              <a:rPr lang="en-US" dirty="0"/>
              <a:t>\</a:t>
            </a:r>
          </a:p>
          <a:p>
            <a:r>
              <a:rPr lang="en-US" dirty="0"/>
              <a:t>Dataset files = </a:t>
            </a:r>
          </a:p>
          <a:p>
            <a:pPr lvl="1"/>
            <a:r>
              <a:rPr lang="en-US" dirty="0"/>
              <a:t>*.csv </a:t>
            </a:r>
          </a:p>
        </p:txBody>
      </p:sp>
    </p:spTree>
    <p:extLst>
      <p:ext uri="{BB962C8B-B14F-4D97-AF65-F5344CB8AC3E}">
        <p14:creationId xmlns:p14="http://schemas.microsoft.com/office/powerpoint/2010/main" val="634013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normAutofit fontScale="90000"/>
          </a:bodyPr>
          <a:lstStyle/>
          <a:p>
            <a:r>
              <a:rPr lang="en-US" dirty="0"/>
              <a:t>Unemployment &amp; Crime Rate Analysis Files (Catherine)</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normAutofit/>
          </a:bodyPr>
          <a:lstStyle/>
          <a:p>
            <a:r>
              <a:rPr lang="en-US" dirty="0"/>
              <a:t>Files are in folder = \</a:t>
            </a:r>
            <a:r>
              <a:rPr lang="en-US" dirty="0" err="1"/>
              <a:t>The_Incredible_Quad</a:t>
            </a:r>
            <a:r>
              <a:rPr lang="en-US" dirty="0"/>
              <a:t>\</a:t>
            </a:r>
          </a:p>
          <a:p>
            <a:r>
              <a:rPr lang="en-US" dirty="0" err="1"/>
              <a:t>Jupyter</a:t>
            </a:r>
            <a:r>
              <a:rPr lang="en-US" dirty="0"/>
              <a:t> NB filename = .</a:t>
            </a:r>
            <a:r>
              <a:rPr lang="en-US" dirty="0" err="1"/>
              <a:t>ipynb</a:t>
            </a:r>
            <a:endParaRPr lang="en-US" dirty="0"/>
          </a:p>
          <a:p>
            <a:r>
              <a:rPr lang="en-US" dirty="0"/>
              <a:t>Google API key file = </a:t>
            </a:r>
          </a:p>
          <a:p>
            <a:r>
              <a:rPr lang="en-US" dirty="0"/>
              <a:t>Saved plots = \</a:t>
            </a:r>
            <a:r>
              <a:rPr lang="en-US" dirty="0" err="1"/>
              <a:t>The_Incredible_Quad</a:t>
            </a:r>
            <a:r>
              <a:rPr lang="en-US" dirty="0"/>
              <a:t>\</a:t>
            </a:r>
          </a:p>
          <a:p>
            <a:r>
              <a:rPr lang="en-US" dirty="0"/>
              <a:t>Dataset files = </a:t>
            </a:r>
          </a:p>
          <a:p>
            <a:pPr lvl="1"/>
            <a:r>
              <a:rPr lang="en-US" dirty="0"/>
              <a:t>*.csv </a:t>
            </a:r>
          </a:p>
        </p:txBody>
      </p:sp>
    </p:spTree>
    <p:extLst>
      <p:ext uri="{BB962C8B-B14F-4D97-AF65-F5344CB8AC3E}">
        <p14:creationId xmlns:p14="http://schemas.microsoft.com/office/powerpoint/2010/main" val="4102377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normAutofit/>
          </a:bodyPr>
          <a:lstStyle/>
          <a:p>
            <a:r>
              <a:rPr lang="en-US" dirty="0"/>
              <a:t>Salary Analysis Files (Molly)</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normAutofit/>
          </a:bodyPr>
          <a:lstStyle/>
          <a:p>
            <a:r>
              <a:rPr lang="en-US" dirty="0"/>
              <a:t>Files are in folder = \</a:t>
            </a:r>
            <a:r>
              <a:rPr lang="en-US" dirty="0" err="1"/>
              <a:t>The_Incredible_Quad</a:t>
            </a:r>
            <a:r>
              <a:rPr lang="en-US" dirty="0"/>
              <a:t>\</a:t>
            </a:r>
          </a:p>
          <a:p>
            <a:r>
              <a:rPr lang="en-US" dirty="0" err="1"/>
              <a:t>Jupyter</a:t>
            </a:r>
            <a:r>
              <a:rPr lang="en-US" dirty="0"/>
              <a:t> NB filename = .</a:t>
            </a:r>
            <a:r>
              <a:rPr lang="en-US" dirty="0" err="1"/>
              <a:t>ipynb</a:t>
            </a:r>
            <a:endParaRPr lang="en-US" dirty="0"/>
          </a:p>
          <a:p>
            <a:r>
              <a:rPr lang="en-US" dirty="0"/>
              <a:t>Google API key file = </a:t>
            </a:r>
          </a:p>
          <a:p>
            <a:r>
              <a:rPr lang="en-US" dirty="0"/>
              <a:t>Saved plots = \</a:t>
            </a:r>
            <a:r>
              <a:rPr lang="en-US" dirty="0" err="1"/>
              <a:t>The_Incredible_Quad</a:t>
            </a:r>
            <a:r>
              <a:rPr lang="en-US" dirty="0"/>
              <a:t>\</a:t>
            </a:r>
          </a:p>
          <a:p>
            <a:r>
              <a:rPr lang="en-US" dirty="0"/>
              <a:t>Dataset files = </a:t>
            </a:r>
          </a:p>
          <a:p>
            <a:pPr lvl="1"/>
            <a:r>
              <a:rPr lang="en-US" dirty="0"/>
              <a:t>*.csv </a:t>
            </a:r>
          </a:p>
        </p:txBody>
      </p:sp>
    </p:spTree>
    <p:extLst>
      <p:ext uri="{BB962C8B-B14F-4D97-AF65-F5344CB8AC3E}">
        <p14:creationId xmlns:p14="http://schemas.microsoft.com/office/powerpoint/2010/main" val="821304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Climate Analysis Files (Prakash)</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normAutofit lnSpcReduction="10000"/>
          </a:bodyPr>
          <a:lstStyle/>
          <a:p>
            <a:r>
              <a:rPr lang="en-US" dirty="0"/>
              <a:t>Files are in folder – \The_Incredible_Quad\</a:t>
            </a:r>
            <a:r>
              <a:rPr lang="en-US" dirty="0" err="1"/>
              <a:t>Climate_analysis</a:t>
            </a:r>
            <a:r>
              <a:rPr lang="en-US" dirty="0"/>
              <a:t>\</a:t>
            </a:r>
          </a:p>
          <a:p>
            <a:r>
              <a:rPr lang="en-US" dirty="0" err="1"/>
              <a:t>Jupyter</a:t>
            </a:r>
            <a:r>
              <a:rPr lang="en-US" dirty="0"/>
              <a:t> NB filename = </a:t>
            </a:r>
            <a:r>
              <a:rPr lang="en-US" dirty="0" err="1"/>
              <a:t>climate_main_analysis.ipynb</a:t>
            </a:r>
            <a:endParaRPr lang="en-US" dirty="0"/>
          </a:p>
          <a:p>
            <a:r>
              <a:rPr lang="en-US" dirty="0"/>
              <a:t>Google API key file = config.py</a:t>
            </a:r>
          </a:p>
          <a:p>
            <a:r>
              <a:rPr lang="en-US" dirty="0"/>
              <a:t>Saved plots = \The_Incredible_Quad\Climate_analysis\</a:t>
            </a:r>
            <a:r>
              <a:rPr lang="en-US" dirty="0" err="1"/>
              <a:t>Climate_images</a:t>
            </a:r>
            <a:r>
              <a:rPr lang="en-US" dirty="0"/>
              <a:t>\</a:t>
            </a:r>
          </a:p>
          <a:p>
            <a:r>
              <a:rPr lang="en-US" dirty="0"/>
              <a:t>Dataset files = </a:t>
            </a:r>
          </a:p>
          <a:p>
            <a:pPr lvl="1"/>
            <a:r>
              <a:rPr lang="en-US" dirty="0"/>
              <a:t>Climate_dataset2010_2018.csv </a:t>
            </a:r>
          </a:p>
          <a:p>
            <a:pPr lvl="1"/>
            <a:r>
              <a:rPr lang="en-US" dirty="0"/>
              <a:t>sfr_home_prices.csv</a:t>
            </a:r>
          </a:p>
        </p:txBody>
      </p:sp>
    </p:spTree>
    <p:extLst>
      <p:ext uri="{BB962C8B-B14F-4D97-AF65-F5344CB8AC3E}">
        <p14:creationId xmlns:p14="http://schemas.microsoft.com/office/powerpoint/2010/main" val="30641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92500" lnSpcReduction="20000"/>
          </a:bodyPr>
          <a:lstStyle/>
          <a:p>
            <a:r>
              <a:rPr lang="en-US" dirty="0"/>
              <a:t>Our opinion on Best State to live in 2018 for </a:t>
            </a:r>
            <a:r>
              <a:rPr lang="en-US" dirty="0">
                <a:solidFill>
                  <a:srgbClr val="FF0000"/>
                </a:solidFill>
              </a:rPr>
              <a:t>“employee” </a:t>
            </a:r>
            <a:r>
              <a:rPr lang="en-US" dirty="0">
                <a:solidFill>
                  <a:schemeClr val="tx1"/>
                </a:solidFill>
              </a:rPr>
              <a:t>from 6 criteria below, </a:t>
            </a:r>
          </a:p>
          <a:p>
            <a:pPr lvl="1"/>
            <a:r>
              <a:rPr lang="en-US" dirty="0"/>
              <a:t>State Tax</a:t>
            </a:r>
          </a:p>
          <a:p>
            <a:pPr lvl="1"/>
            <a:r>
              <a:rPr lang="en-US" dirty="0"/>
              <a:t>Climate</a:t>
            </a:r>
          </a:p>
          <a:p>
            <a:pPr lvl="1"/>
            <a:r>
              <a:rPr lang="en-US" dirty="0"/>
              <a:t>Unemployment rate</a:t>
            </a:r>
          </a:p>
          <a:p>
            <a:pPr lvl="1"/>
            <a:r>
              <a:rPr lang="en-US" dirty="0"/>
              <a:t>Crime rate</a:t>
            </a:r>
          </a:p>
          <a:p>
            <a:pPr lvl="1"/>
            <a:r>
              <a:rPr lang="en-US" dirty="0"/>
              <a:t>Salary</a:t>
            </a:r>
          </a:p>
          <a:p>
            <a:pPr lvl="1"/>
            <a:r>
              <a:rPr lang="en-US" dirty="0"/>
              <a:t>Home Price </a:t>
            </a:r>
          </a:p>
          <a:p>
            <a:r>
              <a:rPr lang="en-US" dirty="0"/>
              <a:t>Through observations, plots and correlations, we’re to determine the best state for employee to live and work in.</a:t>
            </a:r>
          </a:p>
        </p:txBody>
      </p:sp>
    </p:spTree>
    <p:extLst>
      <p:ext uri="{BB962C8B-B14F-4D97-AF65-F5344CB8AC3E}">
        <p14:creationId xmlns:p14="http://schemas.microsoft.com/office/powerpoint/2010/main" val="200084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Question Breakdown</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85000" lnSpcReduction="10000"/>
          </a:bodyPr>
          <a:lstStyle/>
          <a:p>
            <a:r>
              <a:rPr lang="en-US" dirty="0"/>
              <a:t>Best State </a:t>
            </a:r>
          </a:p>
          <a:p>
            <a:pPr lvl="1"/>
            <a:r>
              <a:rPr lang="en-US" dirty="0"/>
              <a:t>Out of 50 states, pick the “best choice” from top 20 in categories of salary, crime rate, unemployment rate, climate and tax rate. Not necessarily to be the best on all of those criteria.</a:t>
            </a:r>
          </a:p>
          <a:p>
            <a:r>
              <a:rPr lang="en-US" dirty="0"/>
              <a:t>To Live In For Employee </a:t>
            </a:r>
          </a:p>
          <a:p>
            <a:pPr lvl="1"/>
            <a:r>
              <a:rPr lang="en-US" b="1" dirty="0">
                <a:solidFill>
                  <a:srgbClr val="FF0000"/>
                </a:solidFill>
              </a:rPr>
              <a:t>Focus is working community and not “retiree” or “retiring soon” community</a:t>
            </a:r>
          </a:p>
          <a:p>
            <a:pPr lvl="1"/>
            <a:r>
              <a:rPr lang="en-US" dirty="0"/>
              <a:t>Affordable housing and tax rate, salary spent on housing + tax &lt; 65%. Having ability to save money </a:t>
            </a:r>
          </a:p>
          <a:p>
            <a:pPr lvl="1"/>
            <a:r>
              <a:rPr lang="en-US" dirty="0"/>
              <a:t>low crime rate and unemployment i.e. &lt; 4% for each</a:t>
            </a:r>
          </a:p>
          <a:p>
            <a:pPr lvl="1"/>
            <a:r>
              <a:rPr lang="en-US" dirty="0"/>
              <a:t>acceptable climate i.e. not too hot or cold, less humid. Moderate humidity and temperatures (60 – 80 F)  </a:t>
            </a:r>
          </a:p>
        </p:txBody>
      </p:sp>
    </p:spTree>
    <p:extLst>
      <p:ext uri="{BB962C8B-B14F-4D97-AF65-F5344CB8AC3E}">
        <p14:creationId xmlns:p14="http://schemas.microsoft.com/office/powerpoint/2010/main" val="123499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Year 2018 Supporting Datasets</a:t>
            </a:r>
          </a:p>
        </p:txBody>
      </p:sp>
      <p:sp>
        <p:nvSpPr>
          <p:cNvPr id="4" name="Rectangle 3">
            <a:extLst>
              <a:ext uri="{FF2B5EF4-FFF2-40B4-BE49-F238E27FC236}">
                <a16:creationId xmlns:a16="http://schemas.microsoft.com/office/drawing/2014/main" id="{982B98E6-7640-4E5E-AE9A-932FDB07F887}"/>
              </a:ext>
            </a:extLst>
          </p:cNvPr>
          <p:cNvSpPr/>
          <p:nvPr/>
        </p:nvSpPr>
        <p:spPr>
          <a:xfrm>
            <a:off x="5291503" y="3518101"/>
            <a:ext cx="1608993" cy="12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2018 Best State Choice  </a:t>
            </a:r>
          </a:p>
        </p:txBody>
      </p:sp>
      <p:sp>
        <p:nvSpPr>
          <p:cNvPr id="5" name="Oval 4">
            <a:extLst>
              <a:ext uri="{FF2B5EF4-FFF2-40B4-BE49-F238E27FC236}">
                <a16:creationId xmlns:a16="http://schemas.microsoft.com/office/drawing/2014/main" id="{FA0737F6-BE34-4171-AED3-2654FE6F5793}"/>
              </a:ext>
            </a:extLst>
          </p:cNvPr>
          <p:cNvSpPr/>
          <p:nvPr/>
        </p:nvSpPr>
        <p:spPr>
          <a:xfrm>
            <a:off x="7491139" y="2693517"/>
            <a:ext cx="2262549"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Home Prices</a:t>
            </a:r>
          </a:p>
        </p:txBody>
      </p:sp>
      <p:sp>
        <p:nvSpPr>
          <p:cNvPr id="6" name="Oval 5">
            <a:extLst>
              <a:ext uri="{FF2B5EF4-FFF2-40B4-BE49-F238E27FC236}">
                <a16:creationId xmlns:a16="http://schemas.microsoft.com/office/drawing/2014/main" id="{30930C6A-0445-40E8-A2E1-0CB8F9F25F79}"/>
              </a:ext>
            </a:extLst>
          </p:cNvPr>
          <p:cNvSpPr/>
          <p:nvPr/>
        </p:nvSpPr>
        <p:spPr>
          <a:xfrm>
            <a:off x="2610514" y="4129166"/>
            <a:ext cx="2262552" cy="1303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Unemployment Rate</a:t>
            </a:r>
          </a:p>
        </p:txBody>
      </p:sp>
      <p:sp>
        <p:nvSpPr>
          <p:cNvPr id="7" name="Oval 6">
            <a:extLst>
              <a:ext uri="{FF2B5EF4-FFF2-40B4-BE49-F238E27FC236}">
                <a16:creationId xmlns:a16="http://schemas.microsoft.com/office/drawing/2014/main" id="{43A8C126-D91E-4B2C-9ACB-9C7498D62767}"/>
              </a:ext>
            </a:extLst>
          </p:cNvPr>
          <p:cNvSpPr/>
          <p:nvPr/>
        </p:nvSpPr>
        <p:spPr>
          <a:xfrm>
            <a:off x="2473899" y="2693516"/>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Crime Rate</a:t>
            </a:r>
          </a:p>
        </p:txBody>
      </p:sp>
      <p:sp>
        <p:nvSpPr>
          <p:cNvPr id="8" name="Oval 7">
            <a:extLst>
              <a:ext uri="{FF2B5EF4-FFF2-40B4-BE49-F238E27FC236}">
                <a16:creationId xmlns:a16="http://schemas.microsoft.com/office/drawing/2014/main" id="{93E43BBF-BD00-4285-8CFA-BC114AC1E2F7}"/>
              </a:ext>
            </a:extLst>
          </p:cNvPr>
          <p:cNvSpPr/>
          <p:nvPr/>
        </p:nvSpPr>
        <p:spPr>
          <a:xfrm>
            <a:off x="7649080" y="4129166"/>
            <a:ext cx="2262549"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Salary</a:t>
            </a:r>
          </a:p>
        </p:txBody>
      </p:sp>
      <p:sp>
        <p:nvSpPr>
          <p:cNvPr id="13" name="Oval 12">
            <a:extLst>
              <a:ext uri="{FF2B5EF4-FFF2-40B4-BE49-F238E27FC236}">
                <a16:creationId xmlns:a16="http://schemas.microsoft.com/office/drawing/2014/main" id="{78A88E94-BBCA-4491-97F9-BD1AFC4AAED7}"/>
              </a:ext>
            </a:extLst>
          </p:cNvPr>
          <p:cNvSpPr/>
          <p:nvPr/>
        </p:nvSpPr>
        <p:spPr>
          <a:xfrm>
            <a:off x="5044220" y="5007535"/>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Tax</a:t>
            </a:r>
          </a:p>
        </p:txBody>
      </p:sp>
      <p:sp>
        <p:nvSpPr>
          <p:cNvPr id="15" name="Oval 14">
            <a:extLst>
              <a:ext uri="{FF2B5EF4-FFF2-40B4-BE49-F238E27FC236}">
                <a16:creationId xmlns:a16="http://schemas.microsoft.com/office/drawing/2014/main" id="{76474B55-D896-442F-B02F-1A9226A322EE}"/>
              </a:ext>
            </a:extLst>
          </p:cNvPr>
          <p:cNvSpPr/>
          <p:nvPr/>
        </p:nvSpPr>
        <p:spPr>
          <a:xfrm>
            <a:off x="4934323" y="2028667"/>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Climate</a:t>
            </a:r>
          </a:p>
        </p:txBody>
      </p:sp>
      <p:sp>
        <p:nvSpPr>
          <p:cNvPr id="3" name="Arrow: Down 2">
            <a:extLst>
              <a:ext uri="{FF2B5EF4-FFF2-40B4-BE49-F238E27FC236}">
                <a16:creationId xmlns:a16="http://schemas.microsoft.com/office/drawing/2014/main" id="{900C73FB-047C-4A40-AD8B-96ADED6C32D7}"/>
              </a:ext>
            </a:extLst>
          </p:cNvPr>
          <p:cNvSpPr/>
          <p:nvPr/>
        </p:nvSpPr>
        <p:spPr>
          <a:xfrm>
            <a:off x="6004329" y="3246907"/>
            <a:ext cx="187488" cy="267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D1CF0093-5ECD-469B-A44E-C8939E0EEFCB}"/>
              </a:ext>
            </a:extLst>
          </p:cNvPr>
          <p:cNvSpPr/>
          <p:nvPr/>
        </p:nvSpPr>
        <p:spPr>
          <a:xfrm rot="10800000">
            <a:off x="6015921" y="4748089"/>
            <a:ext cx="187488" cy="267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FA5A3F07-8233-4F3C-BB58-7449CAF59168}"/>
              </a:ext>
            </a:extLst>
          </p:cNvPr>
          <p:cNvSpPr/>
          <p:nvPr/>
        </p:nvSpPr>
        <p:spPr>
          <a:xfrm rot="18038903">
            <a:off x="4852624" y="3531348"/>
            <a:ext cx="187488" cy="267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2C53E121-7676-43EB-BCEF-226655D34ECB}"/>
              </a:ext>
            </a:extLst>
          </p:cNvPr>
          <p:cNvSpPr/>
          <p:nvPr/>
        </p:nvSpPr>
        <p:spPr>
          <a:xfrm rot="3073007">
            <a:off x="7168954" y="3531347"/>
            <a:ext cx="187488" cy="267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3B1A1EF7-00CF-45A1-819E-C401B47DAFDC}"/>
              </a:ext>
            </a:extLst>
          </p:cNvPr>
          <p:cNvSpPr/>
          <p:nvPr/>
        </p:nvSpPr>
        <p:spPr>
          <a:xfrm rot="13460410">
            <a:off x="4934323" y="4465070"/>
            <a:ext cx="187488" cy="267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99DA2F21-4B74-40D7-B647-6C0A4B1FDF20}"/>
              </a:ext>
            </a:extLst>
          </p:cNvPr>
          <p:cNvSpPr/>
          <p:nvPr/>
        </p:nvSpPr>
        <p:spPr>
          <a:xfrm rot="7692649">
            <a:off x="7230970" y="4491118"/>
            <a:ext cx="187488" cy="267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5895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Datasets Origin</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The datasets we used for this project were from,</a:t>
            </a:r>
          </a:p>
          <a:p>
            <a:pPr lvl="1"/>
            <a:r>
              <a:rPr lang="en-US" i="1" dirty="0"/>
              <a:t>US BLS (Bureau of Labor Statistics)</a:t>
            </a:r>
          </a:p>
          <a:p>
            <a:pPr lvl="1"/>
            <a:r>
              <a:rPr lang="en-US" i="1" dirty="0"/>
              <a:t>Zillow</a:t>
            </a:r>
          </a:p>
          <a:p>
            <a:pPr lvl="1"/>
            <a:r>
              <a:rPr lang="en-US" dirty="0">
                <a:hlinkClick r:id="rId2"/>
              </a:rPr>
              <a:t>https://www.currentresults.com/Yearly-Weather/USA/recent-yearly-weather-usa-cities-index.php</a:t>
            </a:r>
            <a:endParaRPr lang="en-US" i="1" dirty="0"/>
          </a:p>
          <a:p>
            <a:pPr lvl="1"/>
            <a:endParaRPr lang="en-US" i="1" dirty="0"/>
          </a:p>
        </p:txBody>
      </p:sp>
    </p:spTree>
    <p:extLst>
      <p:ext uri="{BB962C8B-B14F-4D97-AF65-F5344CB8AC3E}">
        <p14:creationId xmlns:p14="http://schemas.microsoft.com/office/powerpoint/2010/main" val="3527704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CBDFFA-2E8B-4AA2-9BC5-6ACE03B5F881}"/>
              </a:ext>
            </a:extLst>
          </p:cNvPr>
          <p:cNvPicPr>
            <a:picLocks noChangeAspect="1"/>
          </p:cNvPicPr>
          <p:nvPr/>
        </p:nvPicPr>
        <p:blipFill>
          <a:blip r:embed="rId2"/>
          <a:stretch>
            <a:fillRect/>
          </a:stretch>
        </p:blipFill>
        <p:spPr>
          <a:xfrm>
            <a:off x="2874522" y="4715861"/>
            <a:ext cx="3898685" cy="1398479"/>
          </a:xfrm>
          <a:prstGeom prst="rect">
            <a:avLst/>
          </a:prstGeom>
        </p:spPr>
      </p:pic>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a:xfrm>
            <a:off x="1295402" y="683517"/>
            <a:ext cx="9601196" cy="1303867"/>
          </a:xfrm>
        </p:spPr>
        <p:txBody>
          <a:bodyPr/>
          <a:lstStyle/>
          <a:p>
            <a:r>
              <a:rPr lang="en-US" dirty="0"/>
              <a:t>Work Flow</a:t>
            </a:r>
          </a:p>
        </p:txBody>
      </p:sp>
      <p:sp>
        <p:nvSpPr>
          <p:cNvPr id="4" name="Rectangle 3">
            <a:extLst>
              <a:ext uri="{FF2B5EF4-FFF2-40B4-BE49-F238E27FC236}">
                <a16:creationId xmlns:a16="http://schemas.microsoft.com/office/drawing/2014/main" id="{982B98E6-7640-4E5E-AE9A-932FDB07F887}"/>
              </a:ext>
            </a:extLst>
          </p:cNvPr>
          <p:cNvSpPr/>
          <p:nvPr/>
        </p:nvSpPr>
        <p:spPr>
          <a:xfrm>
            <a:off x="9604801" y="1822550"/>
            <a:ext cx="1608993" cy="12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2018 Best State Choice  </a:t>
            </a:r>
          </a:p>
        </p:txBody>
      </p:sp>
      <p:sp>
        <p:nvSpPr>
          <p:cNvPr id="5" name="Oval 4">
            <a:extLst>
              <a:ext uri="{FF2B5EF4-FFF2-40B4-BE49-F238E27FC236}">
                <a16:creationId xmlns:a16="http://schemas.microsoft.com/office/drawing/2014/main" id="{FA0737F6-BE34-4171-AED3-2654FE6F5793}"/>
              </a:ext>
            </a:extLst>
          </p:cNvPr>
          <p:cNvSpPr/>
          <p:nvPr/>
        </p:nvSpPr>
        <p:spPr>
          <a:xfrm>
            <a:off x="978206" y="743284"/>
            <a:ext cx="2450611" cy="1673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(1)</a:t>
            </a:r>
          </a:p>
          <a:p>
            <a:pPr algn="ctr"/>
            <a:r>
              <a:rPr lang="en-US" dirty="0"/>
              <a:t>Get median home prices, salary, tax rate, climate per state</a:t>
            </a:r>
          </a:p>
        </p:txBody>
      </p:sp>
      <p:sp>
        <p:nvSpPr>
          <p:cNvPr id="6" name="Oval 5">
            <a:extLst>
              <a:ext uri="{FF2B5EF4-FFF2-40B4-BE49-F238E27FC236}">
                <a16:creationId xmlns:a16="http://schemas.microsoft.com/office/drawing/2014/main" id="{30930C6A-0445-40E8-A2E1-0CB8F9F25F79}"/>
              </a:ext>
            </a:extLst>
          </p:cNvPr>
          <p:cNvSpPr/>
          <p:nvPr/>
        </p:nvSpPr>
        <p:spPr>
          <a:xfrm>
            <a:off x="1166238" y="3241442"/>
            <a:ext cx="2233390" cy="1547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r>
              <a:rPr lang="en-US" dirty="0"/>
              <a:t>Get Unemployment vs Crime Rate correlation</a:t>
            </a:r>
          </a:p>
        </p:txBody>
      </p:sp>
      <p:sp>
        <p:nvSpPr>
          <p:cNvPr id="7" name="Oval 6">
            <a:extLst>
              <a:ext uri="{FF2B5EF4-FFF2-40B4-BE49-F238E27FC236}">
                <a16:creationId xmlns:a16="http://schemas.microsoft.com/office/drawing/2014/main" id="{43A8C126-D91E-4B2C-9ACB-9C7498D62767}"/>
              </a:ext>
            </a:extLst>
          </p:cNvPr>
          <p:cNvSpPr/>
          <p:nvPr/>
        </p:nvSpPr>
        <p:spPr>
          <a:xfrm>
            <a:off x="4710549" y="3460447"/>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a:p>
            <a:pPr algn="ctr"/>
            <a:r>
              <a:rPr lang="en-US" dirty="0"/>
              <a:t>Get climate correlation to home price</a:t>
            </a:r>
          </a:p>
        </p:txBody>
      </p:sp>
      <p:sp>
        <p:nvSpPr>
          <p:cNvPr id="8" name="Oval 7">
            <a:extLst>
              <a:ext uri="{FF2B5EF4-FFF2-40B4-BE49-F238E27FC236}">
                <a16:creationId xmlns:a16="http://schemas.microsoft.com/office/drawing/2014/main" id="{93E43BBF-BD00-4285-8CFA-BC114AC1E2F7}"/>
              </a:ext>
            </a:extLst>
          </p:cNvPr>
          <p:cNvSpPr/>
          <p:nvPr/>
        </p:nvSpPr>
        <p:spPr>
          <a:xfrm>
            <a:off x="6500636" y="1891321"/>
            <a:ext cx="2262549"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Analyze plots </a:t>
            </a:r>
          </a:p>
        </p:txBody>
      </p:sp>
      <p:sp>
        <p:nvSpPr>
          <p:cNvPr id="9" name="Arrow: Right 8">
            <a:extLst>
              <a:ext uri="{FF2B5EF4-FFF2-40B4-BE49-F238E27FC236}">
                <a16:creationId xmlns:a16="http://schemas.microsoft.com/office/drawing/2014/main" id="{B669EA5E-408C-4E0E-8F0B-0E3A3E4AF818}"/>
              </a:ext>
            </a:extLst>
          </p:cNvPr>
          <p:cNvSpPr/>
          <p:nvPr/>
        </p:nvSpPr>
        <p:spPr>
          <a:xfrm rot="5400000">
            <a:off x="1876730" y="2613756"/>
            <a:ext cx="65356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268ED5A-38FA-4167-88E1-99E13B3B5A68}"/>
              </a:ext>
            </a:extLst>
          </p:cNvPr>
          <p:cNvSpPr/>
          <p:nvPr/>
        </p:nvSpPr>
        <p:spPr>
          <a:xfrm rot="3247684">
            <a:off x="4576953" y="3072325"/>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863EC0E5-6E5A-4F45-9B1C-BD342541E908}"/>
              </a:ext>
            </a:extLst>
          </p:cNvPr>
          <p:cNvSpPr/>
          <p:nvPr/>
        </p:nvSpPr>
        <p:spPr>
          <a:xfrm rot="18872579">
            <a:off x="6301635" y="3003361"/>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608765A-C816-4FE0-9D92-2BD97FB8C902}"/>
              </a:ext>
            </a:extLst>
          </p:cNvPr>
          <p:cNvSpPr/>
          <p:nvPr/>
        </p:nvSpPr>
        <p:spPr>
          <a:xfrm rot="18793874">
            <a:off x="3056667" y="2940536"/>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8A88E94-BBCA-4491-97F9-BD1AFC4AAED7}"/>
              </a:ext>
            </a:extLst>
          </p:cNvPr>
          <p:cNvSpPr/>
          <p:nvPr/>
        </p:nvSpPr>
        <p:spPr>
          <a:xfrm>
            <a:off x="3228361" y="1762500"/>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a:p>
            <a:pPr algn="ctr"/>
            <a:r>
              <a:rPr lang="en-US" dirty="0"/>
              <a:t>Get state tax rate and home price trend</a:t>
            </a:r>
          </a:p>
        </p:txBody>
      </p:sp>
      <p:sp>
        <p:nvSpPr>
          <p:cNvPr id="14" name="Arrow: Right 13">
            <a:extLst>
              <a:ext uri="{FF2B5EF4-FFF2-40B4-BE49-F238E27FC236}">
                <a16:creationId xmlns:a16="http://schemas.microsoft.com/office/drawing/2014/main" id="{710BA0AC-1A55-4E4B-BAA9-F5E99A8A14DC}"/>
              </a:ext>
            </a:extLst>
          </p:cNvPr>
          <p:cNvSpPr/>
          <p:nvPr/>
        </p:nvSpPr>
        <p:spPr>
          <a:xfrm>
            <a:off x="8846857" y="2218205"/>
            <a:ext cx="65356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38AE4A53-878B-4327-B5F8-4CE5A55CD9FE}"/>
              </a:ext>
            </a:extLst>
          </p:cNvPr>
          <p:cNvGraphicFramePr>
            <a:graphicFrameLocks noGrp="1"/>
          </p:cNvGraphicFramePr>
          <p:nvPr>
            <p:extLst>
              <p:ext uri="{D42A27DB-BD31-4B8C-83A1-F6EECF244321}">
                <p14:modId xmlns:p14="http://schemas.microsoft.com/office/powerpoint/2010/main" val="719422650"/>
              </p:ext>
            </p:extLst>
          </p:nvPr>
        </p:nvGraphicFramePr>
        <p:xfrm>
          <a:off x="7215438" y="3541583"/>
          <a:ext cx="4100262" cy="2417456"/>
        </p:xfrm>
        <a:graphic>
          <a:graphicData uri="http://schemas.openxmlformats.org/drawingml/2006/table">
            <a:tbl>
              <a:tblPr/>
              <a:tblGrid>
                <a:gridCol w="314397">
                  <a:extLst>
                    <a:ext uri="{9D8B030D-6E8A-4147-A177-3AD203B41FA5}">
                      <a16:colId xmlns:a16="http://schemas.microsoft.com/office/drawing/2014/main" val="627972978"/>
                    </a:ext>
                  </a:extLst>
                </a:gridCol>
                <a:gridCol w="2764074">
                  <a:extLst>
                    <a:ext uri="{9D8B030D-6E8A-4147-A177-3AD203B41FA5}">
                      <a16:colId xmlns:a16="http://schemas.microsoft.com/office/drawing/2014/main" val="1331289709"/>
                    </a:ext>
                  </a:extLst>
                </a:gridCol>
                <a:gridCol w="1021791">
                  <a:extLst>
                    <a:ext uri="{9D8B030D-6E8A-4147-A177-3AD203B41FA5}">
                      <a16:colId xmlns:a16="http://schemas.microsoft.com/office/drawing/2014/main" val="394571513"/>
                    </a:ext>
                  </a:extLst>
                </a:gridCol>
              </a:tblGrid>
              <a:tr h="302182">
                <a:tc>
                  <a:txBody>
                    <a:bodyPr/>
                    <a:lstStyle/>
                    <a:p>
                      <a:pPr algn="ctr" fontAlgn="ctr"/>
                      <a:r>
                        <a:rPr lang="en-US" sz="1100" b="1" i="0" u="sng" strike="noStrike">
                          <a:solidFill>
                            <a:srgbClr val="000000"/>
                          </a:solidFill>
                          <a:effectLst/>
                          <a:latin typeface="Calibri" panose="020F0502020204030204" pitchFamily="34" charset="0"/>
                        </a:rPr>
                        <a:t>No.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sng" strike="noStrike">
                          <a:solidFill>
                            <a:srgbClr val="000000"/>
                          </a:solidFill>
                          <a:effectLst/>
                          <a:latin typeface="Calibri" panose="020F0502020204030204" pitchFamily="34" charset="0"/>
                        </a:rPr>
                        <a:t>Tasks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sng" strike="noStrike">
                          <a:solidFill>
                            <a:srgbClr val="000000"/>
                          </a:solidFill>
                          <a:effectLst/>
                          <a:latin typeface="Calibri" panose="020F0502020204030204" pitchFamily="34" charset="0"/>
                        </a:rPr>
                        <a:t>Person in charge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81482602"/>
                  </a:ext>
                </a:extLst>
              </a:tr>
              <a:tr h="302182">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median home prices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Bahar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7122820"/>
                  </a:ext>
                </a:extLst>
              </a:tr>
              <a:tr h="302182">
                <a:tc>
                  <a:txBody>
                    <a:bodyPr/>
                    <a:lstStyle/>
                    <a:p>
                      <a:pPr algn="ctr" fontAlgn="ctr"/>
                      <a:r>
                        <a:rPr lang="en-US" sz="11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median salary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Molly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6262265"/>
                  </a:ext>
                </a:extLst>
              </a:tr>
              <a:tr h="302182">
                <a:tc>
                  <a:txBody>
                    <a:bodyPr/>
                    <a:lstStyle/>
                    <a:p>
                      <a:pPr algn="ctr" fontAlgn="ctr"/>
                      <a:r>
                        <a:rPr lang="en-US" sz="11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Get unemployment and crime rate correlation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Catherine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596135"/>
                  </a:ext>
                </a:extLst>
              </a:tr>
              <a:tr h="302182">
                <a:tc>
                  <a:txBody>
                    <a:bodyPr/>
                    <a:lstStyle/>
                    <a:p>
                      <a:pPr algn="ctr" fontAlgn="ctr"/>
                      <a:r>
                        <a:rPr lang="en-US" sz="1100" b="0" i="0" u="none" strike="noStrike">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state tax and climate datasets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Prakash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7229127"/>
                  </a:ext>
                </a:extLst>
              </a:tr>
              <a:tr h="302182">
                <a:tc>
                  <a:txBody>
                    <a:bodyPr/>
                    <a:lstStyle/>
                    <a:p>
                      <a:pPr algn="ctr" fontAlgn="ctr"/>
                      <a:r>
                        <a:rPr lang="en-US" sz="11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state tax rate and home price trend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err="1">
                          <a:solidFill>
                            <a:srgbClr val="000000"/>
                          </a:solidFill>
                          <a:effectLst/>
                          <a:latin typeface="Calibri" panose="020F0502020204030204" pitchFamily="34" charset="0"/>
                        </a:rPr>
                        <a:t>Bahar</a:t>
                      </a:r>
                      <a:endParaRPr lang="en-US"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023052"/>
                  </a:ext>
                </a:extLst>
              </a:tr>
              <a:tr h="302182">
                <a:tc>
                  <a:txBody>
                    <a:bodyPr/>
                    <a:lstStyle/>
                    <a:p>
                      <a:pPr algn="ctr" fontAlgn="ctr"/>
                      <a:r>
                        <a:rPr lang="en-US" sz="1100" b="0" i="0" u="none" strike="noStrike">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climate correlation to home 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Prakash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0953786"/>
                  </a:ext>
                </a:extLst>
              </a:tr>
              <a:tr h="302182">
                <a:tc>
                  <a:txBody>
                    <a:bodyPr/>
                    <a:lstStyle/>
                    <a:p>
                      <a:pPr algn="ctr" fontAlgn="ctr"/>
                      <a:r>
                        <a:rPr lang="en-US" sz="1100" b="0" i="0" u="none" strike="noStrike">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Analyze plots, data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All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88915"/>
                  </a:ext>
                </a:extLst>
              </a:tr>
            </a:tbl>
          </a:graphicData>
        </a:graphic>
      </p:graphicFrame>
    </p:spTree>
    <p:extLst>
      <p:ext uri="{BB962C8B-B14F-4D97-AF65-F5344CB8AC3E}">
        <p14:creationId xmlns:p14="http://schemas.microsoft.com/office/powerpoint/2010/main" val="95041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normAutofit fontScale="90000"/>
          </a:bodyPr>
          <a:lstStyle/>
          <a:p>
            <a:r>
              <a:rPr lang="en-US" dirty="0"/>
              <a:t>Questions &amp; Criteria Driving to Conclusion</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a:xfrm>
            <a:off x="1295401" y="2556931"/>
            <a:ext cx="9601196" cy="3597683"/>
          </a:xfrm>
        </p:spPr>
        <p:txBody>
          <a:bodyPr>
            <a:normAutofit fontScale="85000" lnSpcReduction="20000"/>
          </a:bodyPr>
          <a:lstStyle/>
          <a:p>
            <a:r>
              <a:rPr lang="en-US" dirty="0"/>
              <a:t>1) Which state is startup business friendly (low tax)? – </a:t>
            </a:r>
            <a:r>
              <a:rPr lang="en-US" dirty="0">
                <a:solidFill>
                  <a:srgbClr val="FF0000"/>
                </a:solidFill>
              </a:rPr>
              <a:t>Tax rate and living cost (housing) </a:t>
            </a:r>
            <a:r>
              <a:rPr lang="en-US" dirty="0"/>
              <a:t>--  (Extra goal) </a:t>
            </a:r>
            <a:r>
              <a:rPr lang="en-US" dirty="0">
                <a:sym typeface="Wingdings" panose="05000000000000000000" pitchFamily="2" charset="2"/>
              </a:rPr>
              <a:t> </a:t>
            </a:r>
            <a:r>
              <a:rPr lang="en-US" dirty="0" err="1">
                <a:sym typeface="Wingdings" panose="05000000000000000000" pitchFamily="2" charset="2"/>
              </a:rPr>
              <a:t>Bahar</a:t>
            </a:r>
            <a:endParaRPr lang="en-US" dirty="0"/>
          </a:p>
          <a:p>
            <a:r>
              <a:rPr lang="en-US" dirty="0"/>
              <a:t>2) Which state with low </a:t>
            </a:r>
            <a:r>
              <a:rPr lang="en-US" dirty="0">
                <a:solidFill>
                  <a:srgbClr val="FF0000"/>
                </a:solidFill>
              </a:rPr>
              <a:t>tax rate</a:t>
            </a:r>
            <a:r>
              <a:rPr lang="en-US" dirty="0"/>
              <a:t>, attracts employee? (Main goal) </a:t>
            </a:r>
            <a:r>
              <a:rPr lang="en-US" dirty="0">
                <a:sym typeface="Wingdings" panose="05000000000000000000" pitchFamily="2" charset="2"/>
              </a:rPr>
              <a:t> </a:t>
            </a:r>
            <a:r>
              <a:rPr lang="en-US" dirty="0" err="1">
                <a:sym typeface="Wingdings" panose="05000000000000000000" pitchFamily="2" charset="2"/>
              </a:rPr>
              <a:t>Bahar</a:t>
            </a:r>
            <a:endParaRPr lang="en-US" dirty="0"/>
          </a:p>
          <a:p>
            <a:r>
              <a:rPr lang="en-US" dirty="0"/>
              <a:t>3) Warmer </a:t>
            </a:r>
            <a:r>
              <a:rPr lang="en-US" dirty="0">
                <a:solidFill>
                  <a:srgbClr val="FF0000"/>
                </a:solidFill>
              </a:rPr>
              <a:t>climate</a:t>
            </a:r>
            <a:r>
              <a:rPr lang="en-US" dirty="0"/>
              <a:t> preferred state to live in, correlate to home price? (Main goal) </a:t>
            </a:r>
            <a:r>
              <a:rPr lang="en-US" dirty="0">
                <a:sym typeface="Wingdings" panose="05000000000000000000" pitchFamily="2" charset="2"/>
              </a:rPr>
              <a:t> Prakash</a:t>
            </a:r>
            <a:r>
              <a:rPr lang="en-US" dirty="0"/>
              <a:t> </a:t>
            </a:r>
          </a:p>
          <a:p>
            <a:r>
              <a:rPr lang="en-US" dirty="0"/>
              <a:t>4) Lower </a:t>
            </a:r>
            <a:r>
              <a:rPr lang="en-US" dirty="0">
                <a:solidFill>
                  <a:srgbClr val="FF0000"/>
                </a:solidFill>
              </a:rPr>
              <a:t>unemployment</a:t>
            </a:r>
            <a:r>
              <a:rPr lang="en-US" dirty="0"/>
              <a:t> correlated to </a:t>
            </a:r>
            <a:r>
              <a:rPr lang="en-US" dirty="0">
                <a:solidFill>
                  <a:srgbClr val="FF0000"/>
                </a:solidFill>
              </a:rPr>
              <a:t>crime rate</a:t>
            </a:r>
            <a:r>
              <a:rPr lang="en-US" dirty="0"/>
              <a:t>? (Main goal) </a:t>
            </a:r>
            <a:r>
              <a:rPr lang="en-US" dirty="0">
                <a:sym typeface="Wingdings" panose="05000000000000000000" pitchFamily="2" charset="2"/>
              </a:rPr>
              <a:t></a:t>
            </a:r>
            <a:r>
              <a:rPr lang="en-US" dirty="0"/>
              <a:t> Catherine</a:t>
            </a:r>
          </a:p>
          <a:p>
            <a:r>
              <a:rPr lang="en-US" dirty="0"/>
              <a:t>5) Higher </a:t>
            </a:r>
            <a:r>
              <a:rPr lang="en-US" dirty="0">
                <a:solidFill>
                  <a:srgbClr val="FF0000"/>
                </a:solidFill>
              </a:rPr>
              <a:t>salary</a:t>
            </a:r>
            <a:r>
              <a:rPr lang="en-US" dirty="0"/>
              <a:t> states are the preferred ones? (Main goal) </a:t>
            </a:r>
            <a:r>
              <a:rPr lang="en-US" dirty="0">
                <a:sym typeface="Wingdings" panose="05000000000000000000" pitchFamily="2" charset="2"/>
              </a:rPr>
              <a:t> Molly</a:t>
            </a:r>
            <a:endParaRPr lang="en-US" dirty="0"/>
          </a:p>
          <a:p>
            <a:r>
              <a:rPr lang="en-US" dirty="0"/>
              <a:t>4) Definition of the best state to live in (our criteria)?</a:t>
            </a:r>
          </a:p>
          <a:p>
            <a:pPr lvl="1"/>
            <a:r>
              <a:rPr lang="en-US" dirty="0"/>
              <a:t>Modest to high salary range</a:t>
            </a:r>
          </a:p>
          <a:p>
            <a:pPr lvl="1"/>
            <a:r>
              <a:rPr lang="en-US" dirty="0"/>
              <a:t>Low crime and unemployment rate</a:t>
            </a:r>
          </a:p>
          <a:p>
            <a:pPr lvl="1"/>
            <a:r>
              <a:rPr lang="en-US" dirty="0"/>
              <a:t>Climate with no hurricane, tornado, snow blizzard, </a:t>
            </a:r>
          </a:p>
          <a:p>
            <a:pPr lvl="1"/>
            <a:endParaRPr lang="en-US" dirty="0"/>
          </a:p>
          <a:p>
            <a:pPr lvl="1"/>
            <a:endParaRPr lang="en-US" dirty="0"/>
          </a:p>
          <a:p>
            <a:endParaRPr lang="en-US" dirty="0"/>
          </a:p>
        </p:txBody>
      </p:sp>
    </p:spTree>
    <p:extLst>
      <p:ext uri="{BB962C8B-B14F-4D97-AF65-F5344CB8AC3E}">
        <p14:creationId xmlns:p14="http://schemas.microsoft.com/office/powerpoint/2010/main" val="63566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normAutofit/>
          </a:bodyPr>
          <a:lstStyle/>
          <a:p>
            <a:r>
              <a:rPr lang="en-US" dirty="0"/>
              <a:t>Things we did in </a:t>
            </a:r>
            <a:r>
              <a:rPr lang="en-US" dirty="0" err="1"/>
              <a:t>Jupyter</a:t>
            </a:r>
            <a:r>
              <a:rPr lang="en-US" dirty="0"/>
              <a:t> Notebook</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a:xfrm>
            <a:off x="1295401" y="2556931"/>
            <a:ext cx="9601196" cy="3597683"/>
          </a:xfrm>
        </p:spPr>
        <p:txBody>
          <a:bodyPr>
            <a:normAutofit fontScale="92500" lnSpcReduction="10000"/>
          </a:bodyPr>
          <a:lstStyle/>
          <a:p>
            <a:r>
              <a:rPr lang="en-US" dirty="0"/>
              <a:t>Merge some datasets through pandas </a:t>
            </a:r>
            <a:r>
              <a:rPr lang="en-US" dirty="0" err="1">
                <a:solidFill>
                  <a:srgbClr val="FF0000"/>
                </a:solidFill>
              </a:rPr>
              <a:t>pd.merge</a:t>
            </a:r>
            <a:endParaRPr lang="en-US" dirty="0">
              <a:solidFill>
                <a:srgbClr val="FF0000"/>
              </a:solidFill>
            </a:endParaRPr>
          </a:p>
          <a:p>
            <a:r>
              <a:rPr lang="en-US" dirty="0"/>
              <a:t>Cleaned up rows that’s are </a:t>
            </a:r>
            <a:r>
              <a:rPr lang="en-US" dirty="0" err="1">
                <a:solidFill>
                  <a:srgbClr val="FF0000"/>
                </a:solidFill>
              </a:rPr>
              <a:t>NaN</a:t>
            </a:r>
            <a:r>
              <a:rPr lang="en-US" dirty="0">
                <a:solidFill>
                  <a:srgbClr val="FF0000"/>
                </a:solidFill>
              </a:rPr>
              <a:t> with drop.na</a:t>
            </a:r>
          </a:p>
          <a:p>
            <a:r>
              <a:rPr lang="en-US" dirty="0"/>
              <a:t>Format </a:t>
            </a:r>
            <a:r>
              <a:rPr lang="en-US" dirty="0" err="1"/>
              <a:t>dataframes</a:t>
            </a:r>
            <a:r>
              <a:rPr lang="en-US" dirty="0"/>
              <a:t> column(s) if needed </a:t>
            </a:r>
            <a:r>
              <a:rPr lang="en-US" dirty="0">
                <a:solidFill>
                  <a:srgbClr val="FF0000"/>
                </a:solidFill>
              </a:rPr>
              <a:t>from string to int or float</a:t>
            </a:r>
          </a:p>
          <a:p>
            <a:r>
              <a:rPr lang="en-US" dirty="0"/>
              <a:t>Create </a:t>
            </a:r>
            <a:r>
              <a:rPr lang="en-US" dirty="0">
                <a:solidFill>
                  <a:srgbClr val="FF0000"/>
                </a:solidFill>
              </a:rPr>
              <a:t>new </a:t>
            </a:r>
            <a:r>
              <a:rPr lang="en-US" dirty="0" err="1">
                <a:solidFill>
                  <a:srgbClr val="FF0000"/>
                </a:solidFill>
              </a:rPr>
              <a:t>dataframe</a:t>
            </a:r>
            <a:r>
              <a:rPr lang="en-US" dirty="0">
                <a:solidFill>
                  <a:srgbClr val="FF0000"/>
                </a:solidFill>
              </a:rPr>
              <a:t> by selecting columns </a:t>
            </a:r>
            <a:r>
              <a:rPr lang="en-US" dirty="0"/>
              <a:t>that are needed for analysis </a:t>
            </a:r>
          </a:p>
          <a:p>
            <a:r>
              <a:rPr lang="en-US" dirty="0"/>
              <a:t>Used </a:t>
            </a:r>
            <a:r>
              <a:rPr lang="en-US" dirty="0">
                <a:solidFill>
                  <a:srgbClr val="FF0000"/>
                </a:solidFill>
              </a:rPr>
              <a:t>regression, median, mean, max, reset index, Weighted Sum approach, pandas rank and sort </a:t>
            </a:r>
            <a:r>
              <a:rPr lang="en-US" dirty="0"/>
              <a:t>to help answer questions</a:t>
            </a:r>
          </a:p>
          <a:p>
            <a:r>
              <a:rPr lang="en-US" dirty="0"/>
              <a:t>Applied </a:t>
            </a:r>
            <a:r>
              <a:rPr lang="en-US" dirty="0">
                <a:solidFill>
                  <a:srgbClr val="FF0000"/>
                </a:solidFill>
              </a:rPr>
              <a:t>matplotlib</a:t>
            </a:r>
            <a:r>
              <a:rPr lang="en-US" dirty="0"/>
              <a:t> for plotting charts like scatter, boxplot, bar for visualization </a:t>
            </a:r>
          </a:p>
          <a:p>
            <a:r>
              <a:rPr lang="en-US" dirty="0"/>
              <a:t>Made use of </a:t>
            </a:r>
            <a:r>
              <a:rPr lang="en-US" dirty="0">
                <a:solidFill>
                  <a:srgbClr val="FF0000"/>
                </a:solidFill>
              </a:rPr>
              <a:t>Google </a:t>
            </a:r>
            <a:r>
              <a:rPr lang="en-US" dirty="0" err="1">
                <a:solidFill>
                  <a:srgbClr val="FF0000"/>
                </a:solidFill>
              </a:rPr>
              <a:t>Gmap</a:t>
            </a:r>
            <a:r>
              <a:rPr lang="en-US" dirty="0">
                <a:solidFill>
                  <a:srgbClr val="FF0000"/>
                </a:solidFill>
              </a:rPr>
              <a:t> API </a:t>
            </a:r>
            <a:r>
              <a:rPr lang="en-US" dirty="0"/>
              <a:t>to display states temperature</a:t>
            </a:r>
          </a:p>
          <a:p>
            <a:pPr lvl="1"/>
            <a:endParaRPr lang="en-US" dirty="0"/>
          </a:p>
          <a:p>
            <a:endParaRPr lang="en-US" dirty="0"/>
          </a:p>
        </p:txBody>
      </p:sp>
    </p:spTree>
    <p:extLst>
      <p:ext uri="{BB962C8B-B14F-4D97-AF65-F5344CB8AC3E}">
        <p14:creationId xmlns:p14="http://schemas.microsoft.com/office/powerpoint/2010/main" val="3418118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778</TotalTime>
  <Words>1425</Words>
  <Application>Microsoft Office PowerPoint</Application>
  <PresentationFormat>Widescreen</PresentationFormat>
  <Paragraphs>190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Garamond</vt:lpstr>
      <vt:lpstr>Organic</vt:lpstr>
      <vt:lpstr>The IQ’s 2018 Best State Employee To Live</vt:lpstr>
      <vt:lpstr>Project 1 Technical Requirement</vt:lpstr>
      <vt:lpstr>Project Description</vt:lpstr>
      <vt:lpstr>Question Breakdown</vt:lpstr>
      <vt:lpstr>Year 2018 Supporting Datasets</vt:lpstr>
      <vt:lpstr>Datasets Origin</vt:lpstr>
      <vt:lpstr>Work Flow</vt:lpstr>
      <vt:lpstr>Questions &amp; Criteria Driving to Conclusion</vt:lpstr>
      <vt:lpstr>Things we did in Jupyter Notebook</vt:lpstr>
      <vt:lpstr>State Tax &amp; Living Cost - Bahar</vt:lpstr>
      <vt:lpstr>Unemployment &amp; Crime Rate - Catherine</vt:lpstr>
      <vt:lpstr>Salary - Molly</vt:lpstr>
      <vt:lpstr>Climate – Prakash</vt:lpstr>
      <vt:lpstr>Climate – Prakash (con’t)</vt:lpstr>
      <vt:lpstr>Climate – Prakash (con’t)</vt:lpstr>
      <vt:lpstr>Climate – Prakash (con’t)</vt:lpstr>
      <vt:lpstr>Backup Slides</vt:lpstr>
      <vt:lpstr>Raw data files location</vt:lpstr>
      <vt:lpstr>Coding Rules</vt:lpstr>
      <vt:lpstr>Availability</vt:lpstr>
      <vt:lpstr>Appendix</vt:lpstr>
      <vt:lpstr>State Tax &amp; Living Cost Analysis Files (Bahar)</vt:lpstr>
      <vt:lpstr>Unemployment &amp; Crime Rate Analysis Files (Catherine)</vt:lpstr>
      <vt:lpstr>Salary Analysis Files (Molly)</vt:lpstr>
      <vt:lpstr>Climate Analysis Files (Prakash)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IQ’s 2018 Best State Choice</dc:title>
  <dc:creator>Prakash Balasubramaniam</dc:creator>
  <cp:lastModifiedBy>Prakash Balasubramaniam</cp:lastModifiedBy>
  <cp:revision>159</cp:revision>
  <dcterms:created xsi:type="dcterms:W3CDTF">2019-07-01T18:45:20Z</dcterms:created>
  <dcterms:modified xsi:type="dcterms:W3CDTF">2019-07-10T04:14:24Z</dcterms:modified>
</cp:coreProperties>
</file>