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9" r:id="rId3"/>
    <p:sldId id="268" r:id="rId4"/>
    <p:sldId id="269" r:id="rId5"/>
    <p:sldId id="259" r:id="rId6"/>
    <p:sldId id="262" r:id="rId7"/>
    <p:sldId id="275" r:id="rId8"/>
    <p:sldId id="264" r:id="rId9"/>
    <p:sldId id="276" r:id="rId10"/>
    <p:sldId id="300" r:id="rId11"/>
    <p:sldId id="272" r:id="rId12"/>
    <p:sldId id="274" r:id="rId13"/>
    <p:sldId id="267" r:id="rId14"/>
    <p:sldId id="271" r:id="rId15"/>
    <p:sldId id="263" r:id="rId16"/>
    <p:sldId id="293" r:id="rId17"/>
    <p:sldId id="294" r:id="rId18"/>
    <p:sldId id="295" r:id="rId19"/>
    <p:sldId id="296" r:id="rId20"/>
    <p:sldId id="297" r:id="rId21"/>
    <p:sldId id="265" r:id="rId22"/>
    <p:sldId id="290" r:id="rId23"/>
    <p:sldId id="287" r:id="rId24"/>
    <p:sldId id="291" r:id="rId25"/>
    <p:sldId id="299" r:id="rId26"/>
    <p:sldId id="298" r:id="rId27"/>
    <p:sldId id="288" r:id="rId28"/>
    <p:sldId id="277" r:id="rId29"/>
    <p:sldId id="270" r:id="rId30"/>
    <p:sldId id="278" r:id="rId31"/>
    <p:sldId id="282" r:id="rId32"/>
    <p:sldId id="283" r:id="rId33"/>
    <p:sldId id="281" r:id="rId34"/>
    <p:sldId id="284" r:id="rId35"/>
    <p:sldId id="285" r:id="rId36"/>
    <p:sldId id="292" r:id="rId37"/>
    <p:sldId id="286" r:id="rId38"/>
    <p:sldId id="261" r:id="rId39"/>
    <p:sldId id="260" r:id="rId40"/>
    <p:sldId id="25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49:59.69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1:17.30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1:57.22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2:33.46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0:09.62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0:27.65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0:29.05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0:33.80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0:39.90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0:45.93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0:48.82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1:01.38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5" Type="http://schemas.openxmlformats.org/officeDocument/2006/relationships/customXml" Target="../ink/ink12.xml"/><Relationship Id="rId10" Type="http://schemas.openxmlformats.org/officeDocument/2006/relationships/customXml" Target="../ink/ink7.xml"/><Relationship Id="rId4" Type="http://schemas.openxmlformats.org/officeDocument/2006/relationships/image" Target="../media/image100.png"/><Relationship Id="rId9" Type="http://schemas.openxmlformats.org/officeDocument/2006/relationships/customXml" Target="../ink/ink6.xml"/><Relationship Id="rId14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urrentresults.com/Yearly-Weather/USA/recent-yearly-weather-usa-cities-index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B4A2F521-4C69-409D-985B-87CF603B00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497" b="41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556F51-C01D-4F71-9F91-DC4F562F4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>
                <a:solidFill>
                  <a:srgbClr val="FFFFFF"/>
                </a:solidFill>
              </a:rPr>
              <a:t>The IQ’s 2018 Best State Employee To Live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D7FA2-A303-44C2-A650-1F07CADA5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Bahar, Catherine, Molly &amp; Prakash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973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- Prakash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E17874-1E44-4EEC-AFA1-0D9CFA2771DF}"/>
              </a:ext>
            </a:extLst>
          </p:cNvPr>
          <p:cNvSpPr/>
          <p:nvPr/>
        </p:nvSpPr>
        <p:spPr>
          <a:xfrm>
            <a:off x="1295402" y="3244333"/>
            <a:ext cx="987962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Warmer </a:t>
            </a:r>
            <a:r>
              <a:rPr lang="en-US" sz="4400" dirty="0">
                <a:solidFill>
                  <a:srgbClr val="FF0000"/>
                </a:solidFill>
              </a:rPr>
              <a:t>climate</a:t>
            </a:r>
            <a:r>
              <a:rPr lang="en-US" sz="4400" dirty="0"/>
              <a:t> preferred state to live in, correlates to home price?</a:t>
            </a:r>
          </a:p>
        </p:txBody>
      </p:sp>
    </p:spTree>
    <p:extLst>
      <p:ext uri="{BB962C8B-B14F-4D97-AF65-F5344CB8AC3E}">
        <p14:creationId xmlns:p14="http://schemas.microsoft.com/office/powerpoint/2010/main" val="25627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397B36A-977F-47E8-AF24-E16CDB740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908" y="2545862"/>
            <a:ext cx="7760675" cy="33260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428" y="2545861"/>
            <a:ext cx="3309880" cy="3494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Warmer </a:t>
            </a:r>
            <a:r>
              <a:rPr lang="en-US" dirty="0">
                <a:solidFill>
                  <a:srgbClr val="FF0000"/>
                </a:solidFill>
              </a:rPr>
              <a:t>climate</a:t>
            </a:r>
            <a:r>
              <a:rPr lang="en-US" dirty="0"/>
              <a:t> preferred state to live in, correlate to higher home price?</a:t>
            </a:r>
            <a:endParaRPr lang="en-US" i="1" dirty="0"/>
          </a:p>
          <a:p>
            <a:pPr lvl="1"/>
            <a:r>
              <a:rPr lang="en-US" i="1" dirty="0"/>
              <a:t>There’s </a:t>
            </a:r>
            <a:r>
              <a:rPr lang="en-US" i="1" dirty="0">
                <a:solidFill>
                  <a:srgbClr val="FF0000"/>
                </a:solidFill>
              </a:rPr>
              <a:t>no obvious correlation for temperature and home price (circled)</a:t>
            </a:r>
            <a:r>
              <a:rPr lang="en-US" i="1" dirty="0"/>
              <a:t>. Thus home prices in higher temperature state isn’t true based on this analysis.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62F7F-6ED5-4E7D-9A18-CBD345E36F52}"/>
              </a:ext>
            </a:extLst>
          </p:cNvPr>
          <p:cNvSpPr txBox="1"/>
          <p:nvPr/>
        </p:nvSpPr>
        <p:spPr>
          <a:xfrm>
            <a:off x="7567245" y="4668014"/>
            <a:ext cx="208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20 States Region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74C1F-D9FC-4E18-9C0D-6FE21C296C2A}"/>
              </a:ext>
            </a:extLst>
          </p:cNvPr>
          <p:cNvSpPr txBox="1"/>
          <p:nvPr/>
        </p:nvSpPr>
        <p:spPr>
          <a:xfrm>
            <a:off x="7445892" y="3663811"/>
            <a:ext cx="2394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Remaining States Region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ED4D6E69-9D28-44EB-8CC0-B7F1B2F2D062}"/>
              </a:ext>
            </a:extLst>
          </p:cNvPr>
          <p:cNvSpPr/>
          <p:nvPr/>
        </p:nvSpPr>
        <p:spPr>
          <a:xfrm>
            <a:off x="8865575" y="2593721"/>
            <a:ext cx="2031023" cy="87043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 dots are State High Temp &gt;= 70 F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95D839-9286-4896-BF10-03D292C04168}"/>
              </a:ext>
            </a:extLst>
          </p:cNvPr>
          <p:cNvSpPr/>
          <p:nvPr/>
        </p:nvSpPr>
        <p:spPr>
          <a:xfrm>
            <a:off x="4746109" y="4033143"/>
            <a:ext cx="1417299" cy="1462049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802F18-CE0E-4FF5-B445-70BCDC4D1236}"/>
              </a:ext>
            </a:extLst>
          </p:cNvPr>
          <p:cNvCxnSpPr/>
          <p:nvPr/>
        </p:nvCxnSpPr>
        <p:spPr>
          <a:xfrm flipV="1">
            <a:off x="4079631" y="4941277"/>
            <a:ext cx="571500" cy="37806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45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528875"/>
            <a:ext cx="2971800" cy="1447571"/>
          </a:xfrm>
        </p:spPr>
        <p:txBody>
          <a:bodyPr>
            <a:normAutofit/>
          </a:bodyPr>
          <a:lstStyle/>
          <a:p>
            <a:r>
              <a:rPr lang="en-US" dirty="0"/>
              <a:t>Sorted top 20 States from Weighted Sum Analysis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4531C-3291-4148-93F5-147EF8F46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65" y="2473623"/>
            <a:ext cx="6732184" cy="37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75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967545" cy="125819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Dataset wasn’t perfect and had some challenges,</a:t>
            </a:r>
          </a:p>
          <a:p>
            <a:pPr lvl="1"/>
            <a:r>
              <a:rPr lang="en-US" i="1" dirty="0"/>
              <a:t>Obtaining the 2018 data, </a:t>
            </a:r>
            <a:r>
              <a:rPr lang="en-US" i="1" dirty="0">
                <a:solidFill>
                  <a:srgbClr val="FF0000"/>
                </a:solidFill>
              </a:rPr>
              <a:t>hard to find the latest. Mostly were up to 2010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Limited states </a:t>
            </a:r>
            <a:r>
              <a:rPr lang="en-US" i="1" dirty="0"/>
              <a:t>with climate data for “2018” – refer to Geo Map figure</a:t>
            </a:r>
          </a:p>
          <a:p>
            <a:pPr lvl="1"/>
            <a:r>
              <a:rPr lang="en-US" i="1" dirty="0"/>
              <a:t>Some states have </a:t>
            </a:r>
            <a:r>
              <a:rPr lang="en-US" i="1" dirty="0">
                <a:solidFill>
                  <a:srgbClr val="FF0000"/>
                </a:solidFill>
              </a:rPr>
              <a:t>wider temperature spread e.g. California therefore used median approach </a:t>
            </a:r>
            <a:r>
              <a:rPr lang="en-US" i="1" dirty="0"/>
              <a:t>– refer to Temperature boxplot 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D8BE27-0A75-404F-B08B-8A2E69761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29" y="3815124"/>
            <a:ext cx="5512558" cy="2362525"/>
          </a:xfrm>
          <a:prstGeom prst="rect">
            <a:avLst/>
          </a:prstGeom>
        </p:spPr>
      </p:pic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41B7D40-59D5-4388-9ED2-D7BC2EDC9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487" y="3815124"/>
            <a:ext cx="5275707" cy="227386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2B66A99-1F1F-4C8F-BEA2-44D493D521BF}"/>
              </a:ext>
            </a:extLst>
          </p:cNvPr>
          <p:cNvSpPr/>
          <p:nvPr/>
        </p:nvSpPr>
        <p:spPr>
          <a:xfrm>
            <a:off x="1521229" y="4297680"/>
            <a:ext cx="282633" cy="11388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99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147" y="3624501"/>
            <a:ext cx="2195944" cy="1183795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Annual home price by State </a:t>
            </a:r>
            <a:r>
              <a:rPr lang="en-US" sz="1600" dirty="0">
                <a:solidFill>
                  <a:srgbClr val="FF0000"/>
                </a:solidFill>
              </a:rPr>
              <a:t>also had wider spread </a:t>
            </a:r>
            <a:r>
              <a:rPr lang="en-US" sz="1600" dirty="0"/>
              <a:t>like climate’s e.g. California and New York</a:t>
            </a:r>
            <a:endParaRPr lang="en-US" sz="1600" i="1" dirty="0"/>
          </a:p>
        </p:txBody>
      </p:sp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062B4FCC-AECA-4C13-B383-654092352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708" y="2556931"/>
            <a:ext cx="7744186" cy="33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7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Tax &amp; Living Cost - </a:t>
            </a:r>
            <a:r>
              <a:rPr lang="en-US" dirty="0" err="1"/>
              <a:t>Bahar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62DCE6-A894-4268-A034-872A696FC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37693"/>
            <a:ext cx="9601196" cy="34114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Which state is startup business friendly (low tax)?  </a:t>
            </a:r>
            <a:r>
              <a:rPr lang="en-US" sz="4000" dirty="0">
                <a:solidFill>
                  <a:srgbClr val="FF0000"/>
                </a:solidFill>
              </a:rPr>
              <a:t>Tax rate and living cost (housing)</a:t>
            </a: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Which state with low </a:t>
            </a:r>
            <a:r>
              <a:rPr lang="en-US" sz="4000" dirty="0">
                <a:solidFill>
                  <a:srgbClr val="FF0000"/>
                </a:solidFill>
              </a:rPr>
              <a:t>tax rate</a:t>
            </a:r>
            <a:r>
              <a:rPr lang="en-US" sz="4000" dirty="0"/>
              <a:t>, attracts employee?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26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892A-6DB7-4C8D-B270-7D1DEF2D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4" y="767442"/>
            <a:ext cx="9601196" cy="925609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Tax rate</a:t>
            </a:r>
            <a:br>
              <a:rPr lang="en-US" dirty="0"/>
            </a:br>
            <a:r>
              <a:rPr lang="en-US" sz="2000" dirty="0"/>
              <a:t>Sales taxes, Income taxes, property taxes, Estate Taxes, Capital gains Taxes,…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0B5B9-D0C2-4454-B422-8E2297125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693052"/>
            <a:ext cx="9601200" cy="4397506"/>
          </a:xfrm>
        </p:spPr>
      </p:pic>
    </p:spTree>
    <p:extLst>
      <p:ext uri="{BB962C8B-B14F-4D97-AF65-F5344CB8AC3E}">
        <p14:creationId xmlns:p14="http://schemas.microsoft.com/office/powerpoint/2010/main" val="268060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F078-2308-4132-8D1A-43A543892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7695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Median Home Price (2018)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78D1BE-150E-4F50-9FB4-51C234EBD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411" y="1559086"/>
            <a:ext cx="10578094" cy="4316782"/>
          </a:xfrm>
        </p:spPr>
      </p:pic>
    </p:spTree>
    <p:extLst>
      <p:ext uri="{BB962C8B-B14F-4D97-AF65-F5344CB8AC3E}">
        <p14:creationId xmlns:p14="http://schemas.microsoft.com/office/powerpoint/2010/main" val="57743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0A03-CBEF-4E8C-A83C-573398C6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state is startup business friendly?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1A3F5-8A4B-491D-AD25-088A8CC5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Factors considered </a:t>
            </a:r>
            <a:r>
              <a:rPr lang="en-US" dirty="0"/>
              <a:t>:</a:t>
            </a:r>
          </a:p>
          <a:p>
            <a:r>
              <a:rPr lang="en-US" dirty="0"/>
              <a:t>Young adult dwellers</a:t>
            </a:r>
          </a:p>
          <a:p>
            <a:r>
              <a:rPr lang="en-US" dirty="0"/>
              <a:t>Higher education</a:t>
            </a:r>
          </a:p>
          <a:p>
            <a:r>
              <a:rPr lang="en-US" dirty="0"/>
              <a:t>Local employment</a:t>
            </a:r>
          </a:p>
          <a:p>
            <a:r>
              <a:rPr lang="en-US" b="1" dirty="0">
                <a:solidFill>
                  <a:srgbClr val="FF0000"/>
                </a:solidFill>
              </a:rPr>
              <a:t>Taxes</a:t>
            </a:r>
          </a:p>
          <a:p>
            <a:r>
              <a:rPr lang="en-US" b="1" dirty="0">
                <a:solidFill>
                  <a:srgbClr val="FF0000"/>
                </a:solidFill>
              </a:rPr>
              <a:t>Rent &amp; Real estate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E189B0B2-06F3-4348-B13B-458290474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93" y="473646"/>
            <a:ext cx="10970607" cy="5922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ACFEE5-5612-46D6-B2EB-083C506BA189}"/>
              </a:ext>
            </a:extLst>
          </p:cNvPr>
          <p:cNvSpPr txBox="1"/>
          <p:nvPr/>
        </p:nvSpPr>
        <p:spPr>
          <a:xfrm rot="16200000">
            <a:off x="187429" y="3315112"/>
            <a:ext cx="2670957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en-US" dirty="0"/>
              <a:t>Total Taxes (Million)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8494912-73CD-4F74-A7C4-2868EDE0AF6D}"/>
                  </a:ext>
                </a:extLst>
              </p14:cNvPr>
              <p14:cNvContentPartPr/>
              <p14:nvPr/>
            </p14:nvContentPartPr>
            <p14:xfrm>
              <a:off x="3328327" y="-22400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8494912-73CD-4F74-A7C4-2868EDE0AF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2687" y="-2600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BB78F8A-1A13-46F4-A7F3-51F0231124C6}"/>
                  </a:ext>
                </a:extLst>
              </p14:cNvPr>
              <p14:cNvContentPartPr/>
              <p14:nvPr/>
            </p14:nvContentPartPr>
            <p14:xfrm>
              <a:off x="6565087" y="590752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BB78F8A-1A13-46F4-A7F3-51F0231124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9087" y="58715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9383F94-DD5B-4FB7-8227-FAABFA711D07}"/>
                  </a:ext>
                </a:extLst>
              </p14:cNvPr>
              <p14:cNvContentPartPr/>
              <p14:nvPr/>
            </p14:nvContentPartPr>
            <p14:xfrm>
              <a:off x="10064647" y="587440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9383F94-DD5B-4FB7-8227-FAABFA711D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29007" y="58387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E29D3C5-7D07-4FDE-B92C-75ACFDBE83B7}"/>
                  </a:ext>
                </a:extLst>
              </p14:cNvPr>
              <p14:cNvContentPartPr/>
              <p14:nvPr/>
            </p14:nvContentPartPr>
            <p14:xfrm>
              <a:off x="10248967" y="58942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E29D3C5-7D07-4FDE-B92C-75ACFDBE83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2967" y="58585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7CBC5C6-42CE-4001-B58E-37EF57636791}"/>
                  </a:ext>
                </a:extLst>
              </p14:cNvPr>
              <p14:cNvContentPartPr/>
              <p14:nvPr/>
            </p14:nvContentPartPr>
            <p14:xfrm>
              <a:off x="10406647" y="588772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7CBC5C6-42CE-4001-B58E-37EF576367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71007" y="58517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9679121-14C0-427A-99FD-A4F2DB1F729A}"/>
                  </a:ext>
                </a:extLst>
              </p14:cNvPr>
              <p14:cNvContentPartPr/>
              <p14:nvPr/>
            </p14:nvContentPartPr>
            <p14:xfrm>
              <a:off x="9051607" y="590752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9679121-14C0-427A-99FD-A4F2DB1F72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15967" y="58715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9B71B8E-1438-4E4A-AE58-7366F1DC7BE9}"/>
                  </a:ext>
                </a:extLst>
              </p14:cNvPr>
              <p14:cNvContentPartPr/>
              <p14:nvPr/>
            </p14:nvContentPartPr>
            <p14:xfrm>
              <a:off x="8887447" y="590752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9B71B8E-1438-4E4A-AE58-7366F1DC7B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1447" y="58715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BB1747B-306A-4D19-A61A-C861D5D54C3A}"/>
                  </a:ext>
                </a:extLst>
              </p14:cNvPr>
              <p14:cNvContentPartPr/>
              <p14:nvPr/>
            </p14:nvContentPartPr>
            <p14:xfrm>
              <a:off x="8558407" y="592048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BB1747B-306A-4D19-A61A-C861D5D54C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22407" y="58844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EB9849F-9E26-4C86-8197-9FAEDF14694D}"/>
                  </a:ext>
                </a:extLst>
              </p14:cNvPr>
              <p14:cNvContentPartPr/>
              <p14:nvPr/>
            </p14:nvContentPartPr>
            <p14:xfrm>
              <a:off x="8380567" y="593344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EB9849F-9E26-4C86-8197-9FAEDF146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44567" y="58978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F646F2A-E8BB-4E8C-911A-1946850695E5}"/>
                  </a:ext>
                </a:extLst>
              </p14:cNvPr>
              <p14:cNvContentPartPr/>
              <p14:nvPr/>
            </p14:nvContentPartPr>
            <p14:xfrm>
              <a:off x="5058487" y="591400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F646F2A-E8BB-4E8C-911A-1946850695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2847" y="58783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8FB2457-CA37-41AF-8818-062EF01FBBBA}"/>
                  </a:ext>
                </a:extLst>
              </p14:cNvPr>
              <p14:cNvContentPartPr/>
              <p14:nvPr/>
            </p14:nvContentPartPr>
            <p14:xfrm>
              <a:off x="7051807" y="592048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8FB2457-CA37-41AF-8818-062EF01FBB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5807" y="58844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6DF89A9-2611-46BD-89A1-3865ADDBC268}"/>
                  </a:ext>
                </a:extLst>
              </p14:cNvPr>
              <p14:cNvContentPartPr/>
              <p14:nvPr/>
            </p14:nvContentPartPr>
            <p14:xfrm>
              <a:off x="4565287" y="592048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6DF89A9-2611-46BD-89A1-3865ADDBC2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9287" y="5884480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313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523-097C-4E43-AC8E-8C68B30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2943-A346-4DB7-A073-7ED62D2A2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240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About Project and Key Questions </a:t>
            </a:r>
          </a:p>
          <a:p>
            <a:r>
              <a:rPr lang="en-US" dirty="0"/>
              <a:t>Supporting Datasets, Work flow and </a:t>
            </a:r>
            <a:r>
              <a:rPr lang="en-US" dirty="0" err="1"/>
              <a:t>Jupyter</a:t>
            </a:r>
            <a:r>
              <a:rPr lang="en-US" dirty="0"/>
              <a:t> Notebook Scripting</a:t>
            </a:r>
          </a:p>
          <a:p>
            <a:r>
              <a:rPr lang="en-US" dirty="0"/>
              <a:t>Individual Analysis (State level)</a:t>
            </a:r>
          </a:p>
          <a:p>
            <a:pPr lvl="1"/>
            <a:r>
              <a:rPr lang="en-US" dirty="0"/>
              <a:t>Home Price &amp; Tax – </a:t>
            </a:r>
            <a:r>
              <a:rPr lang="en-US" dirty="0" err="1"/>
              <a:t>Bahar</a:t>
            </a:r>
            <a:endParaRPr lang="en-US" dirty="0"/>
          </a:p>
          <a:p>
            <a:pPr lvl="1"/>
            <a:r>
              <a:rPr lang="en-US" dirty="0"/>
              <a:t>Unemployment and Crime Rate – Catherine</a:t>
            </a:r>
          </a:p>
          <a:p>
            <a:pPr lvl="1"/>
            <a:r>
              <a:rPr lang="en-US" dirty="0"/>
              <a:t>Salary – Molly</a:t>
            </a:r>
          </a:p>
          <a:p>
            <a:pPr lvl="1"/>
            <a:r>
              <a:rPr lang="en-US" dirty="0"/>
              <a:t>Climate-  Prakash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09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A9AF-9B59-4DFB-95E5-304BD852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top States: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4A29-126D-4721-944A-FABD06FF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250285" cy="3318936"/>
          </a:xfrm>
        </p:spPr>
        <p:txBody>
          <a:bodyPr>
            <a:normAutofit/>
          </a:bodyPr>
          <a:lstStyle/>
          <a:p>
            <a:r>
              <a:rPr lang="en-US" dirty="0"/>
              <a:t>California</a:t>
            </a:r>
          </a:p>
          <a:p>
            <a:r>
              <a:rPr lang="en-US" dirty="0"/>
              <a:t>Texas</a:t>
            </a:r>
          </a:p>
          <a:p>
            <a:r>
              <a:rPr lang="en-US" dirty="0"/>
              <a:t>Minnesota</a:t>
            </a:r>
          </a:p>
          <a:p>
            <a:r>
              <a:rPr lang="en-US" dirty="0"/>
              <a:t>Ohio</a:t>
            </a:r>
          </a:p>
          <a:p>
            <a:r>
              <a:rPr lang="en-US" dirty="0"/>
              <a:t>Tennessee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E19969-9213-4987-8179-6C172CC9A115}"/>
              </a:ext>
            </a:extLst>
          </p:cNvPr>
          <p:cNvSpPr txBox="1">
            <a:spLocks/>
          </p:cNvSpPr>
          <p:nvPr/>
        </p:nvSpPr>
        <p:spPr>
          <a:xfrm>
            <a:off x="5657984" y="2556932"/>
            <a:ext cx="3250285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Washington</a:t>
            </a:r>
          </a:p>
          <a:p>
            <a:r>
              <a:rPr lang="en-US" dirty="0"/>
              <a:t>Massachusetts</a:t>
            </a:r>
          </a:p>
          <a:p>
            <a:r>
              <a:rPr lang="en-US" dirty="0"/>
              <a:t>Oregon</a:t>
            </a:r>
          </a:p>
          <a:p>
            <a:r>
              <a:rPr lang="en-US" dirty="0"/>
              <a:t>Colorado</a:t>
            </a:r>
          </a:p>
          <a:p>
            <a:r>
              <a:rPr lang="en-US" dirty="0"/>
              <a:t>DC</a:t>
            </a:r>
          </a:p>
        </p:txBody>
      </p:sp>
    </p:spTree>
    <p:extLst>
      <p:ext uri="{BB962C8B-B14F-4D97-AF65-F5344CB8AC3E}">
        <p14:creationId xmlns:p14="http://schemas.microsoft.com/office/powerpoint/2010/main" val="404227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&amp; Crime Rate - Catherine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E17874-1E44-4EEC-AFA1-0D9CFA2771DF}"/>
              </a:ext>
            </a:extLst>
          </p:cNvPr>
          <p:cNvSpPr/>
          <p:nvPr/>
        </p:nvSpPr>
        <p:spPr>
          <a:xfrm>
            <a:off x="1295402" y="3244333"/>
            <a:ext cx="987962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Lower </a:t>
            </a:r>
            <a:r>
              <a:rPr lang="en-US" sz="4400" dirty="0">
                <a:solidFill>
                  <a:srgbClr val="FF0000"/>
                </a:solidFill>
              </a:rPr>
              <a:t>unemployment</a:t>
            </a:r>
            <a:r>
              <a:rPr lang="en-US" sz="4400" dirty="0"/>
              <a:t> correlated to </a:t>
            </a:r>
            <a:r>
              <a:rPr lang="en-US" sz="4400" dirty="0">
                <a:solidFill>
                  <a:srgbClr val="FF0000"/>
                </a:solidFill>
              </a:rPr>
              <a:t>crime rate</a:t>
            </a:r>
            <a:r>
              <a:rPr lang="en-US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21259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7" y="278296"/>
            <a:ext cx="4575313" cy="113803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FFFF"/>
                </a:solidFill>
              </a:rPr>
              <a:t>Key Metrics: 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FFFFFF"/>
                </a:solidFill>
              </a:rPr>
              <a:t>1.  State Unemployment Rate(%)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FFFFFF"/>
                </a:solidFill>
              </a:rPr>
              <a:t>2.  Average Crime Rate per 100k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8D37CF-752D-485F-B3E3-4CE591B88355}"/>
              </a:ext>
            </a:extLst>
          </p:cNvPr>
          <p:cNvSpPr/>
          <p:nvPr/>
        </p:nvSpPr>
        <p:spPr>
          <a:xfrm>
            <a:off x="197126" y="1833770"/>
            <a:ext cx="4174606" cy="48936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Linear Regression Model is statistically significant.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 value is 5.987422407746846e-14.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There is a weak to moderately positive correlation between Average Crime Rate and State Unemployment Rate.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R-squared value is 0.183.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3466B0-3C01-4DC0-90B5-C916DDF6863A}"/>
              </a:ext>
            </a:extLst>
          </p:cNvPr>
          <p:cNvSpPr txBox="1"/>
          <p:nvPr/>
        </p:nvSpPr>
        <p:spPr>
          <a:xfrm>
            <a:off x="4976310" y="5145410"/>
            <a:ext cx="6894576" cy="16312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	This relationship is best described by the formula </a:t>
            </a:r>
          </a:p>
          <a:p>
            <a:r>
              <a:rPr lang="en-US" sz="2000" b="1" dirty="0"/>
              <a:t>	y = 91.8468X - 85.4136, representing the regression 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	Outlier observed: DC, unusually high average crime rate 	@ 1217 and high unemployment rate at 5.55%.</a:t>
            </a:r>
          </a:p>
          <a:p>
            <a:endParaRPr lang="en-US" sz="2000" b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B80B178-F6FE-4646-A2CD-B0AD2202F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0100" y="285252"/>
            <a:ext cx="7502917" cy="485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53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1472E6-42C2-4B8B-9E8B-DF8EB28B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858" y="635509"/>
            <a:ext cx="9296398" cy="4648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B19DA7-1D8F-4444-BA66-3ABEF04209BB}"/>
              </a:ext>
            </a:extLst>
          </p:cNvPr>
          <p:cNvSpPr txBox="1"/>
          <p:nvPr/>
        </p:nvSpPr>
        <p:spPr>
          <a:xfrm>
            <a:off x="108212" y="197346"/>
            <a:ext cx="2206915" cy="646330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20 States with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Lowest  Avg Crime Rates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Nebraska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 Dakota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 Dakota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Kentucky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Vermont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Minnesota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Ohio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Indiana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Wisconsin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Utah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Mississippi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Wyoming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Idaho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Rhode Island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Hampshire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Oregon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Iowa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Virginia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Connecticut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E76F36-3B35-4F73-A3FD-9417BAAC5DFD}"/>
              </a:ext>
            </a:extLst>
          </p:cNvPr>
          <p:cNvSpPr txBox="1"/>
          <p:nvPr/>
        </p:nvSpPr>
        <p:spPr>
          <a:xfrm>
            <a:off x="2533973" y="5214572"/>
            <a:ext cx="853956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 has the highest average crime rate per 100k.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Midwest and the New England states exhibit low average crime rates. </a:t>
            </a:r>
          </a:p>
        </p:txBody>
      </p:sp>
    </p:spTree>
    <p:extLst>
      <p:ext uri="{BB962C8B-B14F-4D97-AF65-F5344CB8AC3E}">
        <p14:creationId xmlns:p14="http://schemas.microsoft.com/office/powerpoint/2010/main" val="3366733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A79138D-AB8F-4535-95CF-41F37F9F9A06}"/>
              </a:ext>
            </a:extLst>
          </p:cNvPr>
          <p:cNvSpPr txBox="1"/>
          <p:nvPr/>
        </p:nvSpPr>
        <p:spPr>
          <a:xfrm>
            <a:off x="124952" y="58846"/>
            <a:ext cx="2230091" cy="674030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20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States with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Lowest Unemployment Rates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Hawaii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Iowa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Hampshire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 Dakota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Vermont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Nebraska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Idaho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Minnesota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Virginia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 Dakota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Utah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Missouri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Colorado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Massachusettes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Oklahoma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 Carolina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Indiana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Tennessee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AE345E-DD6A-4246-AF66-46AD17124CB0}"/>
              </a:ext>
            </a:extLst>
          </p:cNvPr>
          <p:cNvSpPr txBox="1"/>
          <p:nvPr/>
        </p:nvSpPr>
        <p:spPr>
          <a:xfrm>
            <a:off x="2566786" y="5464531"/>
            <a:ext cx="9279266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Hawaii has the lowest unemployment rate @ 2.45%. It maybe attributed to an aging population as there are more people retiring than people entering the labor force.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Alaska has the highest unemployment rate @ 6.59%.Most jobs in Alaska are seasonal or only happen in the summer. This natural rate of unemployment inflates the rate.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242023-7251-4755-9ED5-2CFC3566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42" y="620699"/>
            <a:ext cx="9306349" cy="481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84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- Molly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E17874-1E44-4EEC-AFA1-0D9CFA2771DF}"/>
              </a:ext>
            </a:extLst>
          </p:cNvPr>
          <p:cNvSpPr/>
          <p:nvPr/>
        </p:nvSpPr>
        <p:spPr>
          <a:xfrm>
            <a:off x="1295402" y="3244333"/>
            <a:ext cx="98796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Higher </a:t>
            </a:r>
            <a:r>
              <a:rPr lang="en-US" sz="4400" dirty="0">
                <a:solidFill>
                  <a:srgbClr val="FF0000"/>
                </a:solidFill>
              </a:rPr>
              <a:t>salary</a:t>
            </a:r>
            <a:r>
              <a:rPr lang="en-US" sz="4400" dirty="0"/>
              <a:t> states are the preferred ones?</a:t>
            </a:r>
          </a:p>
        </p:txBody>
      </p:sp>
    </p:spTree>
    <p:extLst>
      <p:ext uri="{BB962C8B-B14F-4D97-AF65-F5344CB8AC3E}">
        <p14:creationId xmlns:p14="http://schemas.microsoft.com/office/powerpoint/2010/main" val="167250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036BCC-83C7-45C1-A5E7-F43EE3CCD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80" y="740751"/>
            <a:ext cx="10514105" cy="539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07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031" y="474788"/>
            <a:ext cx="3223843" cy="615488"/>
          </a:xfrm>
        </p:spPr>
        <p:txBody>
          <a:bodyPr>
            <a:normAutofit/>
          </a:bodyPr>
          <a:lstStyle/>
          <a:p>
            <a:r>
              <a:rPr lang="en-US" b="1" u="sng" dirty="0"/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8F393-42DF-42C3-AE6E-EA1D63637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69" y="1008178"/>
            <a:ext cx="9146261" cy="489148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464D1E1A-DADD-4FED-9EB5-A4DCB309C945}"/>
              </a:ext>
            </a:extLst>
          </p:cNvPr>
          <p:cNvSpPr/>
          <p:nvPr/>
        </p:nvSpPr>
        <p:spPr>
          <a:xfrm>
            <a:off x="8432931" y="5934806"/>
            <a:ext cx="6770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95E2B72-3275-4D11-8130-6B4006CA15DD}"/>
              </a:ext>
            </a:extLst>
          </p:cNvPr>
          <p:cNvSpPr/>
          <p:nvPr/>
        </p:nvSpPr>
        <p:spPr>
          <a:xfrm rot="10800000">
            <a:off x="2640416" y="5981765"/>
            <a:ext cx="6770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C6013-054B-4F5D-B8FA-C37B3378A971}"/>
              </a:ext>
            </a:extLst>
          </p:cNvPr>
          <p:cNvSpPr txBox="1"/>
          <p:nvPr/>
        </p:nvSpPr>
        <p:spPr>
          <a:xfrm>
            <a:off x="3317424" y="5914324"/>
            <a:ext cx="71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Worst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BDB9D-24CC-4F8A-A1AF-5AC5B92368B9}"/>
              </a:ext>
            </a:extLst>
          </p:cNvPr>
          <p:cNvSpPr txBox="1"/>
          <p:nvPr/>
        </p:nvSpPr>
        <p:spPr>
          <a:xfrm>
            <a:off x="7801427" y="586444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Best</a:t>
            </a:r>
          </a:p>
        </p:txBody>
      </p:sp>
      <p:sp>
        <p:nvSpPr>
          <p:cNvPr id="7" name="Explosion: 8 Points 6">
            <a:extLst>
              <a:ext uri="{FF2B5EF4-FFF2-40B4-BE49-F238E27FC236}">
                <a16:creationId xmlns:a16="http://schemas.microsoft.com/office/drawing/2014/main" id="{18F1DFD3-854A-461C-90C1-5295D4D3325C}"/>
              </a:ext>
            </a:extLst>
          </p:cNvPr>
          <p:cNvSpPr/>
          <p:nvPr/>
        </p:nvSpPr>
        <p:spPr>
          <a:xfrm>
            <a:off x="9750334" y="3546238"/>
            <a:ext cx="1837591" cy="2303584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Texas is the winner</a:t>
            </a:r>
          </a:p>
        </p:txBody>
      </p:sp>
    </p:spTree>
    <p:extLst>
      <p:ext uri="{BB962C8B-B14F-4D97-AF65-F5344CB8AC3E}">
        <p14:creationId xmlns:p14="http://schemas.microsoft.com/office/powerpoint/2010/main" val="1418736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05424"/>
            <a:ext cx="9601196" cy="1303867"/>
          </a:xfrm>
        </p:spPr>
        <p:txBody>
          <a:bodyPr>
            <a:noAutofit/>
          </a:bodyPr>
          <a:lstStyle/>
          <a:p>
            <a:r>
              <a:rPr lang="en-US" sz="96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637397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523-097C-4E43-AC8E-8C68B30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 Technical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2943-A346-4DB7-A073-7ED62D2A2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35469"/>
            <a:ext cx="9601196" cy="3789485"/>
          </a:xfrm>
        </p:spPr>
        <p:txBody>
          <a:bodyPr>
            <a:noAutofit/>
          </a:bodyPr>
          <a:lstStyle/>
          <a:p>
            <a:r>
              <a:rPr lang="en-US" sz="1400" dirty="0"/>
              <a:t># Technical Requirements</a:t>
            </a:r>
          </a:p>
          <a:p>
            <a:r>
              <a:rPr lang="en-US" sz="1400" dirty="0"/>
              <a:t>The technical requirements for Project 1 are as follows.</a:t>
            </a:r>
          </a:p>
          <a:p>
            <a:r>
              <a:rPr lang="en-US" sz="1400" dirty="0"/>
              <a:t>* [ ] Use Pandas to clean and format your data set(s)</a:t>
            </a:r>
          </a:p>
          <a:p>
            <a:r>
              <a:rPr lang="en-US" sz="1400" dirty="0"/>
              <a:t>* [ ] Create a </a:t>
            </a:r>
            <a:r>
              <a:rPr lang="en-US" sz="1400" dirty="0" err="1"/>
              <a:t>Jupyter</a:t>
            </a:r>
            <a:r>
              <a:rPr lang="en-US" sz="1400" dirty="0"/>
              <a:t> Notebook describing the **data exploration and cleanup** process</a:t>
            </a:r>
          </a:p>
          <a:p>
            <a:r>
              <a:rPr lang="en-US" sz="1400" dirty="0"/>
              <a:t>* [ ] Create a </a:t>
            </a:r>
            <a:r>
              <a:rPr lang="en-US" sz="1400" dirty="0" err="1"/>
              <a:t>Jupyter</a:t>
            </a:r>
            <a:r>
              <a:rPr lang="en-US" sz="1400" dirty="0"/>
              <a:t> Notebook illustrating the **final data analysis*** [ ] Use Matplotlib to create a total of 6-8 visualizations of your data (ideally, at least 2 per "question" you ask of your data)</a:t>
            </a:r>
          </a:p>
          <a:p>
            <a:r>
              <a:rPr lang="en-US" sz="1400" dirty="0"/>
              <a:t>* [ ] Save PNG images of your visualizations to distribute to the class and instructional team, and for inclusion in your presentation</a:t>
            </a:r>
          </a:p>
          <a:p>
            <a:r>
              <a:rPr lang="en-US" sz="1400" dirty="0"/>
              <a:t>* [ ] Optionally, use at least one API, if you can find an API with data pertinent to your primary research questions</a:t>
            </a:r>
          </a:p>
          <a:p>
            <a:r>
              <a:rPr lang="en-US" sz="1400" dirty="0"/>
              <a:t>* [ ] Create a write-up summarizing your major findings. This should include a heading for each "question" you asked of your data, and under each heading, a short description of what you found and any relevant plots.</a:t>
            </a:r>
          </a:p>
          <a:p>
            <a:r>
              <a:rPr lang="en-US" sz="1400" dirty="0"/>
              <a:t>- - -### Copyright</a:t>
            </a:r>
          </a:p>
          <a:p>
            <a:r>
              <a:rPr lang="en-US" sz="1400" dirty="0"/>
              <a:t>Coding Boot Camp © 2017.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6089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523-097C-4E43-AC8E-8C68B30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2943-A346-4DB7-A073-7ED62D2A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opinion on Best State to live in 2018 for </a:t>
            </a:r>
            <a:r>
              <a:rPr lang="en-US" i="1" dirty="0">
                <a:solidFill>
                  <a:srgbClr val="FF0000"/>
                </a:solidFill>
              </a:rPr>
              <a:t>“employee”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from 6 criteria below, </a:t>
            </a:r>
          </a:p>
          <a:p>
            <a:pPr lvl="1"/>
            <a:r>
              <a:rPr lang="en-US" dirty="0"/>
              <a:t>State Tax</a:t>
            </a:r>
          </a:p>
          <a:p>
            <a:pPr lvl="1"/>
            <a:r>
              <a:rPr lang="en-US" dirty="0"/>
              <a:t>Climate</a:t>
            </a:r>
          </a:p>
          <a:p>
            <a:pPr lvl="1"/>
            <a:r>
              <a:rPr lang="en-US" dirty="0"/>
              <a:t>Unemployment rate</a:t>
            </a:r>
          </a:p>
          <a:p>
            <a:pPr lvl="1"/>
            <a:r>
              <a:rPr lang="en-US" dirty="0"/>
              <a:t>Crime rate</a:t>
            </a:r>
          </a:p>
          <a:p>
            <a:pPr lvl="1"/>
            <a:r>
              <a:rPr lang="en-US" dirty="0"/>
              <a:t>Salary</a:t>
            </a:r>
          </a:p>
          <a:p>
            <a:pPr lvl="1"/>
            <a:r>
              <a:rPr lang="en-US" dirty="0"/>
              <a:t>Home Price </a:t>
            </a:r>
          </a:p>
          <a:p>
            <a:r>
              <a:rPr lang="en-US" dirty="0"/>
              <a:t>Through observations, plots and correlations, we’re to determine the best state for employee to live and work in.</a:t>
            </a:r>
          </a:p>
        </p:txBody>
      </p:sp>
    </p:spTree>
    <p:extLst>
      <p:ext uri="{BB962C8B-B14F-4D97-AF65-F5344CB8AC3E}">
        <p14:creationId xmlns:p14="http://schemas.microsoft.com/office/powerpoint/2010/main" val="2000845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Tax &amp; Living Cost Analysis Files (</a:t>
            </a:r>
            <a:r>
              <a:rPr lang="en-US" dirty="0" err="1"/>
              <a:t>Bahar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are in folder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  <a:r>
              <a:rPr lang="en-US" dirty="0" err="1"/>
              <a:t>Bahar_homeprice</a:t>
            </a: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NB filename = </a:t>
            </a:r>
            <a:r>
              <a:rPr lang="en-US" dirty="0" err="1"/>
              <a:t>TotalTax_MedianHomePrice.ipynb</a:t>
            </a:r>
            <a:endParaRPr lang="en-US" dirty="0"/>
          </a:p>
          <a:p>
            <a:r>
              <a:rPr lang="en-US" dirty="0"/>
              <a:t>Saved plots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  <a:r>
              <a:rPr lang="en-US" dirty="0" err="1"/>
              <a:t>Bahar_homeprice</a:t>
            </a:r>
            <a:r>
              <a:rPr lang="en-US" dirty="0"/>
              <a:t>\Images</a:t>
            </a:r>
          </a:p>
          <a:p>
            <a:r>
              <a:rPr lang="en-US" dirty="0"/>
              <a:t>Dataset files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  <a:r>
              <a:rPr lang="en-US" dirty="0" err="1"/>
              <a:t>Bahar_homeprice</a:t>
            </a:r>
            <a:r>
              <a:rPr lang="en-US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634013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Unemployment &amp; Crime Rate Analysis Files (Catherine)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are in folder = \</a:t>
            </a:r>
            <a:r>
              <a:rPr lang="en-US" dirty="0" err="1"/>
              <a:t>The_Incredible_Quad</a:t>
            </a:r>
            <a:r>
              <a:rPr lang="en-US" dirty="0"/>
              <a:t>\Catherine</a:t>
            </a:r>
          </a:p>
          <a:p>
            <a:r>
              <a:rPr lang="en-US" dirty="0" err="1"/>
              <a:t>Jupyter</a:t>
            </a:r>
            <a:r>
              <a:rPr lang="en-US" dirty="0"/>
              <a:t> NB filename = Crime and Unemployment </a:t>
            </a:r>
            <a:r>
              <a:rPr lang="en-US" dirty="0" err="1"/>
              <a:t>Analysis.ipynb</a:t>
            </a:r>
            <a:endParaRPr lang="en-US" dirty="0"/>
          </a:p>
          <a:p>
            <a:r>
              <a:rPr lang="en-US" dirty="0"/>
              <a:t>Saved plots = \</a:t>
            </a:r>
            <a:r>
              <a:rPr lang="en-US" dirty="0" err="1"/>
              <a:t>The_Incredible_Quad</a:t>
            </a:r>
            <a:r>
              <a:rPr lang="en-US" dirty="0"/>
              <a:t>\Catherine</a:t>
            </a:r>
          </a:p>
          <a:p>
            <a:r>
              <a:rPr lang="en-US" dirty="0"/>
              <a:t>Dataset files = </a:t>
            </a:r>
            <a:r>
              <a:rPr lang="en-US" dirty="0" err="1"/>
              <a:t>The_Incredible_Quad</a:t>
            </a:r>
            <a:r>
              <a:rPr lang="en-US" dirty="0"/>
              <a:t>\Catherine </a:t>
            </a:r>
          </a:p>
        </p:txBody>
      </p:sp>
    </p:spTree>
    <p:extLst>
      <p:ext uri="{BB962C8B-B14F-4D97-AF65-F5344CB8AC3E}">
        <p14:creationId xmlns:p14="http://schemas.microsoft.com/office/powerpoint/2010/main" val="4102377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Salary Analysis Files (Molly)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are in folder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  <a:r>
              <a:rPr lang="en-US" dirty="0" err="1"/>
              <a:t>Molly_salary</a:t>
            </a:r>
            <a:r>
              <a:rPr lang="en-US" dirty="0"/>
              <a:t>\</a:t>
            </a:r>
          </a:p>
          <a:p>
            <a:r>
              <a:rPr lang="en-US" dirty="0" err="1"/>
              <a:t>Jupyter</a:t>
            </a:r>
            <a:r>
              <a:rPr lang="en-US" dirty="0"/>
              <a:t> NB filename = </a:t>
            </a:r>
            <a:r>
              <a:rPr lang="en-US" dirty="0" err="1"/>
              <a:t>Molly_salary.ipynb</a:t>
            </a:r>
            <a:endParaRPr lang="en-US" dirty="0"/>
          </a:p>
          <a:p>
            <a:r>
              <a:rPr lang="en-US" dirty="0"/>
              <a:t>Saved plots = \</a:t>
            </a:r>
            <a:r>
              <a:rPr lang="en-US" dirty="0" err="1"/>
              <a:t>The_Incredible_Quad</a:t>
            </a:r>
            <a:r>
              <a:rPr lang="en-US" dirty="0"/>
              <a:t>\ </a:t>
            </a:r>
            <a:r>
              <a:rPr lang="en-US" dirty="0" err="1"/>
              <a:t>Molly_salary</a:t>
            </a:r>
            <a:r>
              <a:rPr lang="en-US" dirty="0"/>
              <a:t>\</a:t>
            </a:r>
          </a:p>
          <a:p>
            <a:r>
              <a:rPr lang="en-US" dirty="0"/>
              <a:t>Dataset files = Average_Salary.csv</a:t>
            </a:r>
          </a:p>
        </p:txBody>
      </p:sp>
    </p:spTree>
    <p:extLst>
      <p:ext uri="{BB962C8B-B14F-4D97-AF65-F5344CB8AC3E}">
        <p14:creationId xmlns:p14="http://schemas.microsoft.com/office/powerpoint/2010/main" val="821304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Files (Prakash)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Files are in folder – \The_Incredible_Quad\</a:t>
            </a:r>
            <a:r>
              <a:rPr lang="en-US" dirty="0" err="1"/>
              <a:t>Climate_analysis</a:t>
            </a:r>
            <a:r>
              <a:rPr lang="en-US" dirty="0"/>
              <a:t>\</a:t>
            </a:r>
          </a:p>
          <a:p>
            <a:r>
              <a:rPr lang="en-US" dirty="0" err="1"/>
              <a:t>Jupyter</a:t>
            </a:r>
            <a:r>
              <a:rPr lang="en-US" dirty="0"/>
              <a:t> NB filename = </a:t>
            </a:r>
            <a:r>
              <a:rPr lang="en-US" dirty="0" err="1"/>
              <a:t>climate_main_analysis.ipynb</a:t>
            </a:r>
            <a:endParaRPr lang="en-US" dirty="0"/>
          </a:p>
          <a:p>
            <a:r>
              <a:rPr lang="en-US" dirty="0"/>
              <a:t>Google API key file = config.py</a:t>
            </a:r>
          </a:p>
          <a:p>
            <a:r>
              <a:rPr lang="en-US" dirty="0"/>
              <a:t>Saved plots = \The_Incredible_Quad\Climate_analysis\</a:t>
            </a:r>
            <a:r>
              <a:rPr lang="en-US" dirty="0" err="1"/>
              <a:t>Climate_images</a:t>
            </a:r>
            <a:r>
              <a:rPr lang="en-US" dirty="0"/>
              <a:t>\</a:t>
            </a:r>
          </a:p>
          <a:p>
            <a:r>
              <a:rPr lang="en-US" dirty="0"/>
              <a:t>Dataset files = </a:t>
            </a:r>
          </a:p>
          <a:p>
            <a:pPr lvl="1"/>
            <a:r>
              <a:rPr lang="en-US" dirty="0"/>
              <a:t>Climate_dataset2010_2018.csv </a:t>
            </a:r>
          </a:p>
          <a:p>
            <a:pPr lvl="1"/>
            <a:r>
              <a:rPr lang="en-US" dirty="0"/>
              <a:t>sfr_home_prices.csv</a:t>
            </a:r>
          </a:p>
        </p:txBody>
      </p:sp>
    </p:spTree>
    <p:extLst>
      <p:ext uri="{BB962C8B-B14F-4D97-AF65-F5344CB8AC3E}">
        <p14:creationId xmlns:p14="http://schemas.microsoft.com/office/powerpoint/2010/main" val="306411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136" y="2552937"/>
            <a:ext cx="10022563" cy="1104664"/>
          </a:xfrm>
        </p:spPr>
        <p:txBody>
          <a:bodyPr>
            <a:normAutofit/>
          </a:bodyPr>
          <a:lstStyle/>
          <a:p>
            <a:r>
              <a:rPr lang="en-US" sz="1600" dirty="0" err="1"/>
              <a:t>Percipitation</a:t>
            </a:r>
            <a:r>
              <a:rPr lang="en-US" sz="1600" dirty="0"/>
              <a:t> and snow by States spread</a:t>
            </a:r>
            <a:endParaRPr lang="en-US" sz="16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9FA1C-E70D-48CF-A7E0-8AE2FC45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61" y="3736731"/>
            <a:ext cx="5295897" cy="2269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7ECCB2-92B2-40D0-B4AC-52E8F0A0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36731"/>
            <a:ext cx="5295897" cy="226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27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027" y="2722767"/>
            <a:ext cx="2195944" cy="1183795"/>
          </a:xfrm>
        </p:spPr>
        <p:txBody>
          <a:bodyPr>
            <a:normAutofit/>
          </a:bodyPr>
          <a:lstStyle/>
          <a:p>
            <a:r>
              <a:rPr lang="en-US" sz="1600" dirty="0"/>
              <a:t>Temperature, Snow and </a:t>
            </a:r>
            <a:r>
              <a:rPr lang="en-US" sz="1600" dirty="0" err="1"/>
              <a:t>Percipitation</a:t>
            </a:r>
            <a:r>
              <a:rPr lang="en-US" sz="1600" dirty="0"/>
              <a:t> spread by States</a:t>
            </a:r>
            <a:endParaRPr lang="en-US" sz="16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6C83C9-3AC9-4F82-A997-11D50BF0E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971" y="2434900"/>
            <a:ext cx="4097214" cy="1755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3F09A-46E4-4EC8-97B6-C89625DD2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17" y="2499530"/>
            <a:ext cx="4097214" cy="1755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635AEF-82B8-4FA2-AFDB-E19E7BAE1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193" y="4366129"/>
            <a:ext cx="4097214" cy="175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35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77CDEC-EE97-43CB-8F35-9BC865603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053" y="971075"/>
            <a:ext cx="7688852" cy="50361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FBEA75-48FF-46E5-9B6A-1C639459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73" y="335566"/>
            <a:ext cx="293852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20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6CECD0-8E15-417B-A775-C9C73E72C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26" y="696168"/>
            <a:ext cx="10850161" cy="47198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DBB7AA-B6DA-4F02-A32D-3E9E71BCC43D}"/>
              </a:ext>
            </a:extLst>
          </p:cNvPr>
          <p:cNvSpPr txBox="1"/>
          <p:nvPr/>
        </p:nvSpPr>
        <p:spPr>
          <a:xfrm>
            <a:off x="618744" y="185738"/>
            <a:ext cx="294360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Appendix</a:t>
            </a:r>
          </a:p>
        </p:txBody>
      </p:sp>
    </p:spTree>
    <p:extLst>
      <p:ext uri="{BB962C8B-B14F-4D97-AF65-F5344CB8AC3E}">
        <p14:creationId xmlns:p14="http://schemas.microsoft.com/office/powerpoint/2010/main" val="229701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data files location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1BA1BF-2794-4BC3-AB3C-4FCE473C5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350" y="2878138"/>
            <a:ext cx="81153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03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Upload scripts to Script folder</a:t>
            </a:r>
          </a:p>
          <a:p>
            <a:r>
              <a:rPr lang="en-US" dirty="0"/>
              <a:t>Label/ Comment on every code line to help other understand quickly. Explain briefly if needed</a:t>
            </a:r>
          </a:p>
          <a:p>
            <a:r>
              <a:rPr lang="en-US" dirty="0"/>
              <a:t>Label plot(s) well with legend, title and axes</a:t>
            </a:r>
          </a:p>
          <a:p>
            <a:r>
              <a:rPr lang="en-US" dirty="0"/>
              <a:t>Append _</a:t>
            </a:r>
            <a:r>
              <a:rPr lang="en-US" dirty="0" err="1"/>
              <a:t>lst</a:t>
            </a:r>
            <a:r>
              <a:rPr lang="en-US" dirty="0"/>
              <a:t>, _df and </a:t>
            </a:r>
            <a:r>
              <a:rPr lang="en-US" dirty="0" err="1"/>
              <a:t>etc</a:t>
            </a:r>
            <a:r>
              <a:rPr lang="en-US" dirty="0"/>
              <a:t> when defining lists, dictionaries, data frames. E.g. </a:t>
            </a:r>
            <a:r>
              <a:rPr lang="en-US" dirty="0" err="1"/>
              <a:t>mylist_lst</a:t>
            </a:r>
            <a:r>
              <a:rPr lang="en-US" dirty="0"/>
              <a:t>, </a:t>
            </a:r>
            <a:r>
              <a:rPr lang="en-US" dirty="0" err="1"/>
              <a:t>myplot_plt</a:t>
            </a:r>
            <a:endParaRPr lang="en-US" dirty="0"/>
          </a:p>
          <a:p>
            <a:r>
              <a:rPr lang="en-US" dirty="0"/>
              <a:t>Backup files locally prior to modification for retrieval</a:t>
            </a:r>
          </a:p>
          <a:p>
            <a:r>
              <a:rPr lang="en-US" dirty="0"/>
              <a:t>Attempt to solve 1</a:t>
            </a:r>
            <a:r>
              <a:rPr lang="en-US" baseline="30000" dirty="0"/>
              <a:t>st</a:t>
            </a:r>
            <a:r>
              <a:rPr lang="en-US" dirty="0"/>
              <a:t> by yourself, if help needed, slack out</a:t>
            </a:r>
          </a:p>
        </p:txBody>
      </p:sp>
    </p:spTree>
    <p:extLst>
      <p:ext uri="{BB962C8B-B14F-4D97-AF65-F5344CB8AC3E}">
        <p14:creationId xmlns:p14="http://schemas.microsoft.com/office/powerpoint/2010/main" val="180170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523-097C-4E43-AC8E-8C68B30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2943-A346-4DB7-A073-7ED62D2A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Best State </a:t>
            </a:r>
          </a:p>
          <a:p>
            <a:pPr lvl="1"/>
            <a:r>
              <a:rPr lang="en-US" dirty="0"/>
              <a:t>Out of 50 states, pick the </a:t>
            </a:r>
            <a:r>
              <a:rPr lang="en-US" i="1" dirty="0">
                <a:solidFill>
                  <a:srgbClr val="FF0000"/>
                </a:solidFill>
              </a:rPr>
              <a:t>“best choice”</a:t>
            </a:r>
            <a:r>
              <a:rPr lang="en-US" dirty="0"/>
              <a:t> from top 20 in categories of salary, crime rate, unemployment rate, climate and tax rate. </a:t>
            </a:r>
          </a:p>
          <a:p>
            <a:pPr lvl="1"/>
            <a:r>
              <a:rPr lang="en-US" dirty="0"/>
              <a:t>Not necessarily to be the best on all of those criteria.</a:t>
            </a:r>
          </a:p>
          <a:p>
            <a:r>
              <a:rPr lang="en-US" dirty="0"/>
              <a:t>To Live and Work In For Employee (Working People)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Focus is working community and not “retiree” or “retiring soon” community</a:t>
            </a:r>
          </a:p>
          <a:p>
            <a:pPr lvl="1"/>
            <a:r>
              <a:rPr lang="en-US" dirty="0"/>
              <a:t>Affordable housing and tax rate, salary spent on </a:t>
            </a:r>
            <a:r>
              <a:rPr lang="en-US" dirty="0">
                <a:solidFill>
                  <a:srgbClr val="FF0000"/>
                </a:solidFill>
              </a:rPr>
              <a:t>housing + tax &lt; 65%. </a:t>
            </a:r>
            <a:r>
              <a:rPr lang="en-US" dirty="0"/>
              <a:t>Having ability to save money </a:t>
            </a:r>
          </a:p>
          <a:p>
            <a:pPr lvl="1"/>
            <a:r>
              <a:rPr lang="en-US" dirty="0"/>
              <a:t>Low crime rate and unemployment i.e. &lt; 4% for each</a:t>
            </a:r>
          </a:p>
          <a:p>
            <a:pPr lvl="1"/>
            <a:r>
              <a:rPr lang="en-US" dirty="0"/>
              <a:t>Acceptable climate i.e. not too hot or cold, less humid. Moderate climate condition (70 – 80 F)  </a:t>
            </a:r>
          </a:p>
        </p:txBody>
      </p:sp>
    </p:spTree>
    <p:extLst>
      <p:ext uri="{BB962C8B-B14F-4D97-AF65-F5344CB8AC3E}">
        <p14:creationId xmlns:p14="http://schemas.microsoft.com/office/powerpoint/2010/main" val="1234996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BFB9D7-64CC-446E-A2B1-7FEA2F22DF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34408" y="2583839"/>
          <a:ext cx="6523892" cy="3016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980">
                  <a:extLst>
                    <a:ext uri="{9D8B030D-6E8A-4147-A177-3AD203B41FA5}">
                      <a16:colId xmlns:a16="http://schemas.microsoft.com/office/drawing/2014/main" val="2013967057"/>
                    </a:ext>
                  </a:extLst>
                </a:gridCol>
                <a:gridCol w="1059703">
                  <a:extLst>
                    <a:ext uri="{9D8B030D-6E8A-4147-A177-3AD203B41FA5}">
                      <a16:colId xmlns:a16="http://schemas.microsoft.com/office/drawing/2014/main" val="477625931"/>
                    </a:ext>
                  </a:extLst>
                </a:gridCol>
                <a:gridCol w="1546873">
                  <a:extLst>
                    <a:ext uri="{9D8B030D-6E8A-4147-A177-3AD203B41FA5}">
                      <a16:colId xmlns:a16="http://schemas.microsoft.com/office/drawing/2014/main" val="913401616"/>
                    </a:ext>
                  </a:extLst>
                </a:gridCol>
                <a:gridCol w="1027738">
                  <a:extLst>
                    <a:ext uri="{9D8B030D-6E8A-4147-A177-3AD203B41FA5}">
                      <a16:colId xmlns:a16="http://schemas.microsoft.com/office/drawing/2014/main" val="4263324847"/>
                    </a:ext>
                  </a:extLst>
                </a:gridCol>
                <a:gridCol w="1315598">
                  <a:extLst>
                    <a:ext uri="{9D8B030D-6E8A-4147-A177-3AD203B41FA5}">
                      <a16:colId xmlns:a16="http://schemas.microsoft.com/office/drawing/2014/main" val="1813264309"/>
                    </a:ext>
                  </a:extLst>
                </a:gridCol>
              </a:tblGrid>
              <a:tr h="4696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Date/ Ppl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Bahar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Catherine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Prakash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327410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21666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106690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6152"/>
                  </a:ext>
                </a:extLst>
              </a:tr>
              <a:tr h="105085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7/10 (slides preparation)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585507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7/13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1 Presentation &amp; Submission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02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4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&amp; Criteria </a:t>
            </a:r>
            <a:br>
              <a:rPr lang="en-US" dirty="0"/>
            </a:br>
            <a:r>
              <a:rPr lang="en-US" dirty="0"/>
              <a:t>Driving to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668" y="2539346"/>
            <a:ext cx="6488723" cy="3492177"/>
          </a:xfrm>
        </p:spPr>
        <p:txBody>
          <a:bodyPr>
            <a:normAutofit/>
          </a:bodyPr>
          <a:lstStyle/>
          <a:p>
            <a:r>
              <a:rPr lang="en-US" sz="2000" dirty="0"/>
              <a:t>Which state is startup business friendly (low tax)?  </a:t>
            </a:r>
            <a:r>
              <a:rPr lang="en-US" sz="2000" dirty="0">
                <a:solidFill>
                  <a:srgbClr val="FF0000"/>
                </a:solidFill>
              </a:rPr>
              <a:t>Tax rate and living cost (housing)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Bahar</a:t>
            </a:r>
            <a:endParaRPr lang="en-US" sz="2000" dirty="0"/>
          </a:p>
          <a:p>
            <a:r>
              <a:rPr lang="en-US" sz="2000" dirty="0"/>
              <a:t>Which state with low </a:t>
            </a:r>
            <a:r>
              <a:rPr lang="en-US" sz="2000" dirty="0">
                <a:solidFill>
                  <a:srgbClr val="FF0000"/>
                </a:solidFill>
              </a:rPr>
              <a:t>tax rate</a:t>
            </a:r>
            <a:r>
              <a:rPr lang="en-US" sz="2000" dirty="0"/>
              <a:t>, attracts employee?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Bahar</a:t>
            </a:r>
            <a:endParaRPr lang="en-US" sz="2000" dirty="0"/>
          </a:p>
          <a:p>
            <a:r>
              <a:rPr lang="en-US" sz="2000" dirty="0"/>
              <a:t>Lower </a:t>
            </a:r>
            <a:r>
              <a:rPr lang="en-US" sz="2000" dirty="0">
                <a:solidFill>
                  <a:srgbClr val="FF0000"/>
                </a:solidFill>
              </a:rPr>
              <a:t>unemployment</a:t>
            </a:r>
            <a:r>
              <a:rPr lang="en-US" sz="2000" dirty="0"/>
              <a:t> correlated to </a:t>
            </a:r>
            <a:r>
              <a:rPr lang="en-US" sz="2000" dirty="0">
                <a:solidFill>
                  <a:srgbClr val="FF0000"/>
                </a:solidFill>
              </a:rPr>
              <a:t>crime rate</a:t>
            </a:r>
            <a:r>
              <a:rPr lang="en-US" sz="2000" dirty="0"/>
              <a:t>?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Catherine</a:t>
            </a:r>
          </a:p>
          <a:p>
            <a:r>
              <a:rPr lang="en-US" sz="2000" dirty="0"/>
              <a:t>Higher </a:t>
            </a:r>
            <a:r>
              <a:rPr lang="en-US" sz="2000" dirty="0">
                <a:solidFill>
                  <a:srgbClr val="FF0000"/>
                </a:solidFill>
              </a:rPr>
              <a:t>salary</a:t>
            </a:r>
            <a:r>
              <a:rPr lang="en-US" sz="2000" dirty="0"/>
              <a:t> states are the preferred ones? </a:t>
            </a:r>
            <a:r>
              <a:rPr lang="en-US" sz="2000" dirty="0">
                <a:sym typeface="Wingdings" panose="05000000000000000000" pitchFamily="2" charset="2"/>
              </a:rPr>
              <a:t> Molly</a:t>
            </a:r>
          </a:p>
          <a:p>
            <a:r>
              <a:rPr lang="en-US" sz="2000" dirty="0"/>
              <a:t>Warmer </a:t>
            </a:r>
            <a:r>
              <a:rPr lang="en-US" sz="2000" dirty="0">
                <a:solidFill>
                  <a:srgbClr val="FF0000"/>
                </a:solidFill>
              </a:rPr>
              <a:t>climate</a:t>
            </a:r>
            <a:r>
              <a:rPr lang="en-US" sz="2000" dirty="0"/>
              <a:t> preferred state to live in, correlates to home price? </a:t>
            </a:r>
            <a:r>
              <a:rPr lang="en-US" sz="2000" dirty="0">
                <a:sym typeface="Wingdings" panose="05000000000000000000" pitchFamily="2" charset="2"/>
              </a:rPr>
              <a:t> Prakash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D0AAB7-D745-423C-999E-CCDB6E786B48}"/>
              </a:ext>
            </a:extLst>
          </p:cNvPr>
          <p:cNvSpPr txBox="1">
            <a:spLocks/>
          </p:cNvSpPr>
          <p:nvPr/>
        </p:nvSpPr>
        <p:spPr>
          <a:xfrm rot="1197067">
            <a:off x="7532356" y="3192790"/>
            <a:ext cx="3681946" cy="23842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1B1E4B32-2B19-46A9-B83E-C6018AE4EFC4}"/>
              </a:ext>
            </a:extLst>
          </p:cNvPr>
          <p:cNvSpPr/>
          <p:nvPr/>
        </p:nvSpPr>
        <p:spPr>
          <a:xfrm>
            <a:off x="7476392" y="2636162"/>
            <a:ext cx="3727939" cy="3239706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  <a:p>
            <a:pPr algn="ctr"/>
            <a:r>
              <a:rPr lang="en-US" u="sng" dirty="0"/>
              <a:t>Definition of the best state to live and work in (our criteria)</a:t>
            </a:r>
          </a:p>
          <a:p>
            <a:pPr lvl="1"/>
            <a:r>
              <a:rPr lang="en-US" dirty="0"/>
              <a:t>- Modest to high salary range</a:t>
            </a:r>
          </a:p>
          <a:p>
            <a:pPr lvl="1"/>
            <a:r>
              <a:rPr lang="en-US" dirty="0"/>
              <a:t>- Low crime and unemployment rate</a:t>
            </a:r>
          </a:p>
          <a:p>
            <a:pPr lvl="1"/>
            <a:r>
              <a:rPr lang="en-US" dirty="0"/>
              <a:t>- Climate with no extreme condition e.g. hurricane, tornado, snow blizzard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6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 2018 Supporting Datasets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B98E6-7640-4E5E-AE9A-932FDB07F887}"/>
              </a:ext>
            </a:extLst>
          </p:cNvPr>
          <p:cNvSpPr/>
          <p:nvPr/>
        </p:nvSpPr>
        <p:spPr>
          <a:xfrm>
            <a:off x="5291503" y="3518101"/>
            <a:ext cx="1608993" cy="122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 Best State Choice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0737F6-BE34-4171-AED3-2654FE6F5793}"/>
              </a:ext>
            </a:extLst>
          </p:cNvPr>
          <p:cNvSpPr/>
          <p:nvPr/>
        </p:nvSpPr>
        <p:spPr>
          <a:xfrm>
            <a:off x="7491139" y="2693517"/>
            <a:ext cx="2262549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Home Prices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930C6A-0445-40E8-A2E1-0CB8F9F25F79}"/>
              </a:ext>
            </a:extLst>
          </p:cNvPr>
          <p:cNvSpPr/>
          <p:nvPr/>
        </p:nvSpPr>
        <p:spPr>
          <a:xfrm>
            <a:off x="2610514" y="4129166"/>
            <a:ext cx="2262552" cy="1303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Unemployment Rate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A8C126-D91E-4B2C-9ACB-9C7498D62767}"/>
              </a:ext>
            </a:extLst>
          </p:cNvPr>
          <p:cNvSpPr/>
          <p:nvPr/>
        </p:nvSpPr>
        <p:spPr>
          <a:xfrm>
            <a:off x="2473899" y="2693516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Crime Rate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43BBF-BD00-4285-8CFA-BC114AC1E2F7}"/>
              </a:ext>
            </a:extLst>
          </p:cNvPr>
          <p:cNvSpPr/>
          <p:nvPr/>
        </p:nvSpPr>
        <p:spPr>
          <a:xfrm>
            <a:off x="7649080" y="4129166"/>
            <a:ext cx="2262549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88E94-BBCA-4491-97F9-BD1AFC4AAED7}"/>
              </a:ext>
            </a:extLst>
          </p:cNvPr>
          <p:cNvSpPr/>
          <p:nvPr/>
        </p:nvSpPr>
        <p:spPr>
          <a:xfrm>
            <a:off x="5044220" y="5007535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Tax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474B55-D896-442F-B02F-1A9226A322EE}"/>
              </a:ext>
            </a:extLst>
          </p:cNvPr>
          <p:cNvSpPr/>
          <p:nvPr/>
        </p:nvSpPr>
        <p:spPr>
          <a:xfrm>
            <a:off x="4934323" y="2028667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Climate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00C73FB-047C-4A40-AD8B-96ADED6C32D7}"/>
              </a:ext>
            </a:extLst>
          </p:cNvPr>
          <p:cNvSpPr/>
          <p:nvPr/>
        </p:nvSpPr>
        <p:spPr>
          <a:xfrm>
            <a:off x="6004329" y="3246907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1CF0093-5ECD-469B-A44E-C8939E0EEFCB}"/>
              </a:ext>
            </a:extLst>
          </p:cNvPr>
          <p:cNvSpPr/>
          <p:nvPr/>
        </p:nvSpPr>
        <p:spPr>
          <a:xfrm rot="10800000">
            <a:off x="6015921" y="4748089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A5A3F07-8233-4F3C-BB58-7449CAF59168}"/>
              </a:ext>
            </a:extLst>
          </p:cNvPr>
          <p:cNvSpPr/>
          <p:nvPr/>
        </p:nvSpPr>
        <p:spPr>
          <a:xfrm rot="18038903">
            <a:off x="4852624" y="3531348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C53E121-7676-43EB-BCEF-226655D34ECB}"/>
              </a:ext>
            </a:extLst>
          </p:cNvPr>
          <p:cNvSpPr/>
          <p:nvPr/>
        </p:nvSpPr>
        <p:spPr>
          <a:xfrm rot="3073007">
            <a:off x="7168954" y="3531347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3B1A1EF7-00CF-45A1-819E-C401B47DAFDC}"/>
              </a:ext>
            </a:extLst>
          </p:cNvPr>
          <p:cNvSpPr/>
          <p:nvPr/>
        </p:nvSpPr>
        <p:spPr>
          <a:xfrm rot="13460410">
            <a:off x="4934323" y="4465070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9DA2F21-4B74-40D7-B647-6C0A4B1FDF20}"/>
              </a:ext>
            </a:extLst>
          </p:cNvPr>
          <p:cNvSpPr/>
          <p:nvPr/>
        </p:nvSpPr>
        <p:spPr>
          <a:xfrm rot="7692649">
            <a:off x="7230970" y="4491118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9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datasets we used for this project were from,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US BLS (Bureau of Labor Statistics)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Zillow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Kaggle</a:t>
            </a:r>
          </a:p>
          <a:p>
            <a:pPr lvl="1"/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https://www.currentresults.com/Yearly-Weather/USA/recent-yearly-weather-usa-cities-index.php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0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CBDFFA-2E8B-4AA2-9BC5-6ACE03B5F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957" y="4699220"/>
            <a:ext cx="3991471" cy="1431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83517"/>
            <a:ext cx="9601196" cy="1303867"/>
          </a:xfrm>
        </p:spPr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B98E6-7640-4E5E-AE9A-932FDB07F887}"/>
              </a:ext>
            </a:extLst>
          </p:cNvPr>
          <p:cNvSpPr/>
          <p:nvPr/>
        </p:nvSpPr>
        <p:spPr>
          <a:xfrm>
            <a:off x="9604801" y="1822550"/>
            <a:ext cx="1608993" cy="122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 Best State Choice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0737F6-BE34-4171-AED3-2654FE6F5793}"/>
              </a:ext>
            </a:extLst>
          </p:cNvPr>
          <p:cNvSpPr/>
          <p:nvPr/>
        </p:nvSpPr>
        <p:spPr>
          <a:xfrm>
            <a:off x="978206" y="743284"/>
            <a:ext cx="2450611" cy="1673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(1)</a:t>
            </a:r>
          </a:p>
          <a:p>
            <a:pPr algn="ctr"/>
            <a:r>
              <a:rPr lang="en-US" dirty="0"/>
              <a:t>Get median home prices, salary, tax rate, climate per state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930C6A-0445-40E8-A2E1-0CB8F9F25F79}"/>
              </a:ext>
            </a:extLst>
          </p:cNvPr>
          <p:cNvSpPr/>
          <p:nvPr/>
        </p:nvSpPr>
        <p:spPr>
          <a:xfrm>
            <a:off x="1166238" y="3241442"/>
            <a:ext cx="2233390" cy="1547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(2)</a:t>
            </a:r>
          </a:p>
          <a:p>
            <a:pPr algn="ctr"/>
            <a:r>
              <a:rPr lang="en-US" dirty="0"/>
              <a:t>Get Unemployment vs Crime Rate correlation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A8C126-D91E-4B2C-9ACB-9C7498D62767}"/>
              </a:ext>
            </a:extLst>
          </p:cNvPr>
          <p:cNvSpPr/>
          <p:nvPr/>
        </p:nvSpPr>
        <p:spPr>
          <a:xfrm>
            <a:off x="4710549" y="3460447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(4)</a:t>
            </a:r>
          </a:p>
          <a:p>
            <a:pPr algn="ctr"/>
            <a:r>
              <a:rPr lang="en-US" dirty="0"/>
              <a:t>Get climate correlation to home price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43BBF-BD00-4285-8CFA-BC114AC1E2F7}"/>
              </a:ext>
            </a:extLst>
          </p:cNvPr>
          <p:cNvSpPr/>
          <p:nvPr/>
        </p:nvSpPr>
        <p:spPr>
          <a:xfrm>
            <a:off x="6500636" y="1891321"/>
            <a:ext cx="2262549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(5)</a:t>
            </a:r>
          </a:p>
          <a:p>
            <a:pPr algn="ctr"/>
            <a:r>
              <a:rPr lang="en-US" dirty="0"/>
              <a:t>Analyze plots, data &amp; conclude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669EA5E-408C-4E0E-8F0B-0E3A3E4AF818}"/>
              </a:ext>
            </a:extLst>
          </p:cNvPr>
          <p:cNvSpPr/>
          <p:nvPr/>
        </p:nvSpPr>
        <p:spPr>
          <a:xfrm rot="5400000">
            <a:off x="1876730" y="2613756"/>
            <a:ext cx="653560" cy="430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268ED5A-38FA-4167-88E1-99E13B3B5A68}"/>
              </a:ext>
            </a:extLst>
          </p:cNvPr>
          <p:cNvSpPr/>
          <p:nvPr/>
        </p:nvSpPr>
        <p:spPr>
          <a:xfrm rot="3247684">
            <a:off x="4576953" y="3072325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63EC0E5-6E5A-4F45-9B1C-BD342541E908}"/>
              </a:ext>
            </a:extLst>
          </p:cNvPr>
          <p:cNvSpPr/>
          <p:nvPr/>
        </p:nvSpPr>
        <p:spPr>
          <a:xfrm rot="18872579">
            <a:off x="6301635" y="3003361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608765A-C816-4FE0-9D92-2BD97FB8C902}"/>
              </a:ext>
            </a:extLst>
          </p:cNvPr>
          <p:cNvSpPr/>
          <p:nvPr/>
        </p:nvSpPr>
        <p:spPr>
          <a:xfrm rot="18793874">
            <a:off x="3056667" y="2940536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88E94-BBCA-4491-97F9-BD1AFC4AAED7}"/>
              </a:ext>
            </a:extLst>
          </p:cNvPr>
          <p:cNvSpPr/>
          <p:nvPr/>
        </p:nvSpPr>
        <p:spPr>
          <a:xfrm>
            <a:off x="3228361" y="1762500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(3)</a:t>
            </a:r>
          </a:p>
          <a:p>
            <a:pPr algn="ctr"/>
            <a:r>
              <a:rPr lang="en-US" dirty="0"/>
              <a:t>Get state tax rate and home price trend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10BA0AC-1A55-4E4B-BAA9-F5E99A8A14DC}"/>
              </a:ext>
            </a:extLst>
          </p:cNvPr>
          <p:cNvSpPr/>
          <p:nvPr/>
        </p:nvSpPr>
        <p:spPr>
          <a:xfrm>
            <a:off x="8846857" y="2218205"/>
            <a:ext cx="653560" cy="430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8AE4A53-878B-4327-B5F8-4CE5A55C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479015"/>
              </p:ext>
            </p:extLst>
          </p:nvPr>
        </p:nvGraphicFramePr>
        <p:xfrm>
          <a:off x="7215438" y="3541583"/>
          <a:ext cx="4100262" cy="2417456"/>
        </p:xfrm>
        <a:graphic>
          <a:graphicData uri="http://schemas.openxmlformats.org/drawingml/2006/table">
            <a:tbl>
              <a:tblPr/>
              <a:tblGrid>
                <a:gridCol w="314397">
                  <a:extLst>
                    <a:ext uri="{9D8B030D-6E8A-4147-A177-3AD203B41FA5}">
                      <a16:colId xmlns:a16="http://schemas.microsoft.com/office/drawing/2014/main" val="627972978"/>
                    </a:ext>
                  </a:extLst>
                </a:gridCol>
                <a:gridCol w="2764074">
                  <a:extLst>
                    <a:ext uri="{9D8B030D-6E8A-4147-A177-3AD203B41FA5}">
                      <a16:colId xmlns:a16="http://schemas.microsoft.com/office/drawing/2014/main" val="1331289709"/>
                    </a:ext>
                  </a:extLst>
                </a:gridCol>
                <a:gridCol w="1021791">
                  <a:extLst>
                    <a:ext uri="{9D8B030D-6E8A-4147-A177-3AD203B41FA5}">
                      <a16:colId xmlns:a16="http://schemas.microsoft.com/office/drawing/2014/main" val="394571513"/>
                    </a:ext>
                  </a:extLst>
                </a:gridCol>
              </a:tblGrid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 in charge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482602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median home prices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122820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median salary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262265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unemployment and crime rate correlation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Catherine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596135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state tax and climate datasets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Prakash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229127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state tax rate and home price trend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23052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climate correlation to home price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Prakash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953786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Analyze plots, data &amp; conclusion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8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41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we applied in </a:t>
            </a:r>
            <a:br>
              <a:rPr lang="en-US" dirty="0"/>
            </a:b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976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Merge some datasets through pandas </a:t>
            </a:r>
            <a:r>
              <a:rPr lang="en-US" dirty="0" err="1">
                <a:solidFill>
                  <a:srgbClr val="FF0000"/>
                </a:solidFill>
              </a:rPr>
              <a:t>pd.merge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Cleaned up rows that’s are </a:t>
            </a:r>
            <a:r>
              <a:rPr lang="en-US" dirty="0" err="1">
                <a:solidFill>
                  <a:srgbClr val="FF0000"/>
                </a:solidFill>
              </a:rPr>
              <a:t>NaN</a:t>
            </a:r>
            <a:r>
              <a:rPr lang="en-US" dirty="0">
                <a:solidFill>
                  <a:srgbClr val="FF0000"/>
                </a:solidFill>
              </a:rPr>
              <a:t> with drop.na</a:t>
            </a:r>
          </a:p>
          <a:p>
            <a:r>
              <a:rPr lang="en-US" dirty="0"/>
              <a:t>Format </a:t>
            </a:r>
            <a:r>
              <a:rPr lang="en-US" dirty="0" err="1"/>
              <a:t>dataframes</a:t>
            </a:r>
            <a:r>
              <a:rPr lang="en-US" dirty="0"/>
              <a:t> column(s) if needed </a:t>
            </a:r>
            <a:r>
              <a:rPr lang="en-US" dirty="0">
                <a:solidFill>
                  <a:srgbClr val="FF0000"/>
                </a:solidFill>
              </a:rPr>
              <a:t>from string to int or float</a:t>
            </a:r>
          </a:p>
          <a:p>
            <a:r>
              <a:rPr lang="en-US" dirty="0"/>
              <a:t>Create </a:t>
            </a:r>
            <a:r>
              <a:rPr lang="en-US" dirty="0">
                <a:solidFill>
                  <a:srgbClr val="FF0000"/>
                </a:solidFill>
              </a:rPr>
              <a:t>new </a:t>
            </a:r>
            <a:r>
              <a:rPr lang="en-US" dirty="0" err="1">
                <a:solidFill>
                  <a:srgbClr val="FF0000"/>
                </a:solidFill>
              </a:rPr>
              <a:t>dataframe</a:t>
            </a:r>
            <a:r>
              <a:rPr lang="en-US" dirty="0">
                <a:solidFill>
                  <a:srgbClr val="FF0000"/>
                </a:solidFill>
              </a:rPr>
              <a:t> by selecting columns </a:t>
            </a:r>
            <a:r>
              <a:rPr lang="en-US" dirty="0"/>
              <a:t>that are needed for analysis </a:t>
            </a:r>
          </a:p>
          <a:p>
            <a:r>
              <a:rPr lang="en-US" dirty="0"/>
              <a:t>Used </a:t>
            </a:r>
            <a:r>
              <a:rPr lang="en-US" dirty="0">
                <a:solidFill>
                  <a:srgbClr val="FF0000"/>
                </a:solidFill>
              </a:rPr>
              <a:t>regression, median, mean, max, reset index, Weighted Sum approach, pandas rank and sort </a:t>
            </a:r>
            <a:r>
              <a:rPr lang="en-US" dirty="0"/>
              <a:t>to help answer questions</a:t>
            </a:r>
          </a:p>
          <a:p>
            <a:r>
              <a:rPr lang="en-US" dirty="0"/>
              <a:t>Applied </a:t>
            </a:r>
            <a:r>
              <a:rPr lang="en-US" dirty="0">
                <a:solidFill>
                  <a:srgbClr val="FF0000"/>
                </a:solidFill>
              </a:rPr>
              <a:t>matplotlib</a:t>
            </a:r>
            <a:r>
              <a:rPr lang="en-US" dirty="0"/>
              <a:t> for plotting charts like scatter, boxplot, bar for visualization </a:t>
            </a:r>
          </a:p>
          <a:p>
            <a:r>
              <a:rPr lang="en-US" dirty="0"/>
              <a:t>Made use of </a:t>
            </a:r>
            <a:r>
              <a:rPr lang="en-US" dirty="0">
                <a:solidFill>
                  <a:srgbClr val="FF0000"/>
                </a:solidFill>
              </a:rPr>
              <a:t>Google </a:t>
            </a:r>
            <a:r>
              <a:rPr lang="en-US" dirty="0" err="1">
                <a:solidFill>
                  <a:srgbClr val="FF0000"/>
                </a:solidFill>
              </a:rPr>
              <a:t>Gmap</a:t>
            </a:r>
            <a:r>
              <a:rPr lang="en-US" dirty="0">
                <a:solidFill>
                  <a:srgbClr val="FF0000"/>
                </a:solidFill>
              </a:rPr>
              <a:t> API </a:t>
            </a:r>
            <a:r>
              <a:rPr lang="en-US" dirty="0"/>
              <a:t>to display states temperature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1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1695</Words>
  <Application>Microsoft Office PowerPoint</Application>
  <PresentationFormat>Widescreen</PresentationFormat>
  <Paragraphs>287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Garamond</vt:lpstr>
      <vt:lpstr>Organic</vt:lpstr>
      <vt:lpstr>The IQ’s 2018 Best State Employee To Live</vt:lpstr>
      <vt:lpstr>Agenda</vt:lpstr>
      <vt:lpstr>Project Description</vt:lpstr>
      <vt:lpstr>Question Breakdown</vt:lpstr>
      <vt:lpstr>Questions &amp; Criteria  Driving to Conclusion</vt:lpstr>
      <vt:lpstr>Year 2018 Supporting Datasets</vt:lpstr>
      <vt:lpstr>Datasets Origin</vt:lpstr>
      <vt:lpstr>Work Flow</vt:lpstr>
      <vt:lpstr>Things we applied in  Jupyter Notebook</vt:lpstr>
      <vt:lpstr>Climate - Prakash</vt:lpstr>
      <vt:lpstr>Climate Analysis – Prakash</vt:lpstr>
      <vt:lpstr>Climate Analysis – Prakash (con’t)</vt:lpstr>
      <vt:lpstr>Climate Analysis – Prakash (con’t)</vt:lpstr>
      <vt:lpstr>Climate Analysis – Prakash (con’t)</vt:lpstr>
      <vt:lpstr>State Tax &amp; Living Cost - Bahar</vt:lpstr>
      <vt:lpstr>Total Tax rate Sales taxes, Income taxes, property taxes, Estate Taxes, Capital gains Taxes,…</vt:lpstr>
      <vt:lpstr>Median Home Price (2018)</vt:lpstr>
      <vt:lpstr>Which state is startup business friendly?</vt:lpstr>
      <vt:lpstr>PowerPoint Presentation</vt:lpstr>
      <vt:lpstr>10 top States:</vt:lpstr>
      <vt:lpstr>Unemployment &amp; Crime Rate - Catherine</vt:lpstr>
      <vt:lpstr>Key Metrics:  1.  State Unemployment Rate(%) 2.  Average Crime Rate per 100k</vt:lpstr>
      <vt:lpstr>PowerPoint Presentation</vt:lpstr>
      <vt:lpstr>PowerPoint Presentation</vt:lpstr>
      <vt:lpstr>Salary - Molly</vt:lpstr>
      <vt:lpstr>PowerPoint Presentation</vt:lpstr>
      <vt:lpstr>Conclusion</vt:lpstr>
      <vt:lpstr>Appendix</vt:lpstr>
      <vt:lpstr>Project 1 Technical Requirement</vt:lpstr>
      <vt:lpstr>State Tax &amp; Living Cost Analysis Files (Bahar)</vt:lpstr>
      <vt:lpstr>Unemployment &amp; Crime Rate Analysis Files (Catherine)</vt:lpstr>
      <vt:lpstr>Salary Analysis Files (Molly)</vt:lpstr>
      <vt:lpstr>Climate Analysis Files (Prakash)</vt:lpstr>
      <vt:lpstr>Climate Analysis – Prakash</vt:lpstr>
      <vt:lpstr>Climate Analysis – Prakash</vt:lpstr>
      <vt:lpstr>PowerPoint Presentation</vt:lpstr>
      <vt:lpstr>PowerPoint Presentation</vt:lpstr>
      <vt:lpstr>Raw data files location</vt:lpstr>
      <vt:lpstr>Coding Rules</vt:lpstr>
      <vt:lpstr>Availability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IQ’s 2018 Best State Employee To Live</dc:title>
  <dc:creator>Prakash Balasubramaniam</dc:creator>
  <cp:lastModifiedBy>Prakash Balasubramaniam</cp:lastModifiedBy>
  <cp:revision>19</cp:revision>
  <dcterms:created xsi:type="dcterms:W3CDTF">2019-07-13T16:47:52Z</dcterms:created>
  <dcterms:modified xsi:type="dcterms:W3CDTF">2019-07-13T19:55:14Z</dcterms:modified>
</cp:coreProperties>
</file>