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Be Vietnam Ultra-Bold" panose="020B0604020202020204" charset="0"/>
      <p:regular r:id="rId10"/>
    </p:embeddedFont>
    <p:embeddedFont>
      <p:font typeface="Canva Sans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Canva Sans Bold Italics" panose="020B0604020202020204" charset="0"/>
      <p:regular r:id="rId13"/>
    </p:embeddedFont>
    <p:embeddedFont>
      <p:font typeface="Canva Sans Italics" panose="020B0604020202020204" charset="0"/>
      <p:regular r:id="rId14"/>
    </p:embeddedFont>
    <p:embeddedFont>
      <p:font typeface="Clarendon Narrow" panose="020B0604020202020204" charset="0"/>
      <p:regular r:id="rId15"/>
    </p:embeddedFont>
    <p:embeddedFont>
      <p:font typeface="Montserrat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290982" y="1122177"/>
            <a:ext cx="10835450" cy="4745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8"/>
              </a:lnSpc>
            </a:pPr>
            <a:r>
              <a:rPr lang="en-US" sz="9600" b="1" dirty="0">
                <a:solidFill>
                  <a:srgbClr val="527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META-FI</a:t>
            </a:r>
          </a:p>
          <a:p>
            <a:pPr algn="l">
              <a:lnSpc>
                <a:spcPts val="6309"/>
              </a:lnSpc>
            </a:pPr>
            <a:r>
              <a:rPr lang="en-US" sz="4506" b="1" i="1" dirty="0">
                <a:solidFill>
                  <a:srgbClr val="5271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REDEFINING FINANCE, </a:t>
            </a:r>
          </a:p>
          <a:p>
            <a:pPr algn="l">
              <a:lnSpc>
                <a:spcPts val="6309"/>
              </a:lnSpc>
            </a:pPr>
            <a:r>
              <a:rPr lang="en-US" sz="4506" b="1" i="1" dirty="0">
                <a:solidFill>
                  <a:srgbClr val="5271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ONE GASLESS TRANSACTION </a:t>
            </a:r>
          </a:p>
          <a:p>
            <a:pPr algn="l">
              <a:lnSpc>
                <a:spcPts val="6309"/>
              </a:lnSpc>
            </a:pPr>
            <a:r>
              <a:rPr lang="en-US" sz="4506" b="1" i="1" dirty="0">
                <a:solidFill>
                  <a:srgbClr val="5271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AT A TIME</a:t>
            </a:r>
          </a:p>
          <a:p>
            <a:pPr algn="l">
              <a:lnSpc>
                <a:spcPts val="7429"/>
              </a:lnSpc>
            </a:pPr>
            <a:endParaRPr lang="en-US" sz="4506" b="1" i="1" dirty="0">
              <a:solidFill>
                <a:srgbClr val="5271FF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0507" y="7116438"/>
            <a:ext cx="9854500" cy="1198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5"/>
              </a:lnSpc>
            </a:pPr>
            <a:r>
              <a:rPr lang="en-US" sz="360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Presented by</a:t>
            </a:r>
          </a:p>
          <a:p>
            <a:pPr algn="l">
              <a:lnSpc>
                <a:spcPts val="4625"/>
              </a:lnSpc>
            </a:pPr>
            <a:r>
              <a:rPr lang="en-US" sz="3303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</a:t>
            </a:r>
            <a:r>
              <a:rPr lang="en-US" sz="330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03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ByteForces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489740" y="2207488"/>
            <a:ext cx="5308521" cy="1401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  <a:spcBef>
                <a:spcPct val="0"/>
              </a:spcBef>
            </a:pPr>
            <a:r>
              <a:rPr lang="en-US" sz="8199" b="1" i="1" u="sng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BRANCH</a:t>
            </a:r>
            <a:r>
              <a:rPr lang="en-US" sz="8199" b="1" i="1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:</a:t>
            </a:r>
            <a:r>
              <a:rPr lang="en-US" sz="8199" i="1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57905" y="4186576"/>
            <a:ext cx="14937443" cy="3172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59"/>
              </a:lnSpc>
              <a:spcBef>
                <a:spcPct val="0"/>
              </a:spcBef>
            </a:pPr>
            <a:r>
              <a:rPr lang="en-US" sz="1854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854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 3.0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445632" y="923925"/>
            <a:ext cx="14886695" cy="7918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8"/>
              </a:lnSpc>
            </a:pPr>
            <a:r>
              <a:rPr lang="en-US" sz="7200" b="1" dirty="0">
                <a:solidFill>
                  <a:srgbClr val="FFFFFF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PROBLEM  STATEMENT</a:t>
            </a:r>
          </a:p>
          <a:p>
            <a:pPr algn="ctr">
              <a:lnSpc>
                <a:spcPts val="6908"/>
              </a:lnSpc>
            </a:pPr>
            <a:endParaRPr lang="en-US" sz="7200" b="1" dirty="0">
              <a:solidFill>
                <a:srgbClr val="FFFFFF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 algn="ctr">
              <a:lnSpc>
                <a:spcPts val="104"/>
              </a:lnSpc>
            </a:pPr>
            <a:endParaRPr lang="en-US" sz="7200" b="1" dirty="0">
              <a:solidFill>
                <a:srgbClr val="FFFFFF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 algn="ctr">
              <a:lnSpc>
                <a:spcPts val="5928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ea typeface="Carollo Playscript"/>
                <a:cs typeface="Times New Roman" panose="02020603050405020304" pitchFamily="18" charset="0"/>
                <a:sym typeface="Carollo Playscript"/>
              </a:rPr>
              <a:t>Blockchain transactions often require users to pay gas fees, creating barriers for new users and complicating decentralized app (</a:t>
            </a:r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ea typeface="Carollo Playscript"/>
                <a:cs typeface="Times New Roman" panose="02020603050405020304" pitchFamily="18" charset="0"/>
                <a:sym typeface="Carollo Playscript"/>
              </a:rPr>
              <a:t>dApp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ea typeface="Carollo Playscript"/>
                <a:cs typeface="Times New Roman" panose="02020603050405020304" pitchFamily="18" charset="0"/>
                <a:sym typeface="Carollo Playscript"/>
              </a:rPr>
              <a:t>) interactions. To simplify this, the Gasless Transactions System allows users to make blockchain transactions without paying gas fees directly. A </a:t>
            </a:r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ea typeface="Carollo Playscript"/>
                <a:cs typeface="Times New Roman" panose="02020603050405020304" pitchFamily="18" charset="0"/>
                <a:sym typeface="Carollo Playscript"/>
              </a:rPr>
              <a:t>relayer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ea typeface="Carollo Playscript"/>
                <a:cs typeface="Times New Roman" panose="02020603050405020304" pitchFamily="18" charset="0"/>
                <a:sym typeface="Carollo Playscript"/>
              </a:rPr>
              <a:t> service covers these costs, enhancing accessibility, improving user experience, and encouraging broader blockchain adoption.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710180" y="1343981"/>
            <a:ext cx="12207184" cy="603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220"/>
              </a:lnSpc>
            </a:pPr>
            <a:r>
              <a:rPr lang="en-US" sz="17300" b="1">
                <a:solidFill>
                  <a:srgbClr val="1577D2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PROPOSED SOLUTION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577D2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10FDE-FB25-DA7E-04C7-A6A8808FDAF4}"/>
              </a:ext>
            </a:extLst>
          </p:cNvPr>
          <p:cNvSpPr txBox="1"/>
          <p:nvPr/>
        </p:nvSpPr>
        <p:spPr>
          <a:xfrm>
            <a:off x="8273144" y="9086671"/>
            <a:ext cx="998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Video link: https://drive.google.com/drive/folders/1692X8DLt_jnB6GlXeUtPOd-3zxVhzZUa?usp=sharing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27727" y="1210593"/>
            <a:ext cx="17032546" cy="811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93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F1F1F1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Say goodbye to pesky gas fees with our </a:t>
            </a:r>
          </a:p>
          <a:p>
            <a:pPr algn="ctr">
              <a:lnSpc>
                <a:spcPts val="7093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F1F1F1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Gasless Transactions System! </a:t>
            </a:r>
          </a:p>
          <a:p>
            <a:pPr algn="ctr">
              <a:lnSpc>
                <a:spcPts val="7093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F1F1F1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You will never again wince when transacting on blockchain networks. </a:t>
            </a:r>
          </a:p>
          <a:p>
            <a:pPr algn="ctr">
              <a:lnSpc>
                <a:spcPts val="7093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F1F1F1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Our brilliant solution employs a </a:t>
            </a:r>
            <a:r>
              <a:rPr lang="en-US" sz="6000" b="1" dirty="0" err="1">
                <a:solidFill>
                  <a:srgbClr val="F1F1F1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relayer</a:t>
            </a:r>
            <a:r>
              <a:rPr lang="en-US" sz="6000" b="1" dirty="0">
                <a:solidFill>
                  <a:srgbClr val="F1F1F1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service to execute your transactions off-chain, paying the gas fees like a pro and forwarding your signed transactions directly to the blockchain.</a:t>
            </a:r>
          </a:p>
          <a:p>
            <a:pPr algn="ctr">
              <a:lnSpc>
                <a:spcPts val="7093"/>
              </a:lnSpc>
              <a:spcBef>
                <a:spcPct val="0"/>
              </a:spcBef>
            </a:pPr>
            <a:endParaRPr lang="en-US" sz="6000" b="1" dirty="0">
              <a:solidFill>
                <a:srgbClr val="F1F1F1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1F1F1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0" y="612939"/>
            <a:ext cx="18288000" cy="8117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9"/>
              </a:lnSpc>
              <a:spcBef>
                <a:spcPct val="0"/>
              </a:spcBef>
            </a:pPr>
            <a:r>
              <a:rPr lang="en-US" sz="3506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IS WHAT POWERS OUR SYSTEM:</a:t>
            </a:r>
          </a:p>
          <a:p>
            <a:pPr algn="ctr">
              <a:lnSpc>
                <a:spcPts val="4909"/>
              </a:lnSpc>
              <a:spcBef>
                <a:spcPct val="0"/>
              </a:spcBef>
            </a:pPr>
            <a:endParaRPr lang="en-US" sz="3506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57048" lvl="1" indent="-378524" algn="l">
              <a:lnSpc>
                <a:spcPts val="4909"/>
              </a:lnSpc>
              <a:buFont typeface="Arial"/>
              <a:buChar char="•"/>
            </a:pPr>
            <a:r>
              <a:rPr lang="en-US" sz="3506" dirty="0">
                <a:solidFill>
                  <a:srgbClr val="FFFFFF"/>
                </a:solidFill>
                <a:latin typeface="Times New Roman" panose="02020603050405020304" pitchFamily="18" charset="0"/>
                <a:ea typeface="Clarendon"/>
                <a:cs typeface="Times New Roman" panose="02020603050405020304" pitchFamily="18" charset="0"/>
                <a:sym typeface="Clarendon"/>
              </a:rPr>
              <a:t>Smart contracts: these savvy little guys let you sign transactions without spending your precious tokens</a:t>
            </a:r>
          </a:p>
          <a:p>
            <a:pPr algn="l">
              <a:lnSpc>
                <a:spcPts val="4909"/>
              </a:lnSpc>
            </a:pPr>
            <a:endParaRPr lang="en-US" sz="3506" dirty="0">
              <a:solidFill>
                <a:srgbClr val="FFFFFF"/>
              </a:solidFill>
              <a:latin typeface="Times New Roman" panose="02020603050405020304" pitchFamily="18" charset="0"/>
              <a:ea typeface="Clarendon"/>
              <a:cs typeface="Times New Roman" panose="02020603050405020304" pitchFamily="18" charset="0"/>
              <a:sym typeface="Clarendon"/>
            </a:endParaRPr>
          </a:p>
          <a:p>
            <a:pPr marL="757048" lvl="1" indent="-378524" algn="l">
              <a:lnSpc>
                <a:spcPts val="4909"/>
              </a:lnSpc>
              <a:buFont typeface="Arial"/>
              <a:buChar char="•"/>
            </a:pPr>
            <a:r>
              <a:rPr lang="en-US" sz="3506" dirty="0" err="1">
                <a:solidFill>
                  <a:srgbClr val="FFFFFF"/>
                </a:solidFill>
                <a:latin typeface="Times New Roman" panose="02020603050405020304" pitchFamily="18" charset="0"/>
                <a:ea typeface="Clarendon"/>
                <a:cs typeface="Times New Roman" panose="02020603050405020304" pitchFamily="18" charset="0"/>
                <a:sym typeface="Clarendon"/>
              </a:rPr>
              <a:t>Relayer</a:t>
            </a:r>
            <a:r>
              <a:rPr lang="en-US" sz="3506" dirty="0">
                <a:solidFill>
                  <a:srgbClr val="FFFFFF"/>
                </a:solidFill>
                <a:latin typeface="Times New Roman" panose="02020603050405020304" pitchFamily="18" charset="0"/>
                <a:ea typeface="Clarendon"/>
                <a:cs typeface="Times New Roman" panose="02020603050405020304" pitchFamily="18" charset="0"/>
                <a:sym typeface="Clarendon"/>
              </a:rPr>
              <a:t> service: an off-chain superhero that collects your signed requests, adds gas fees, and shoots them onto the blockchain.</a:t>
            </a:r>
          </a:p>
          <a:p>
            <a:pPr algn="l">
              <a:lnSpc>
                <a:spcPts val="4909"/>
              </a:lnSpc>
            </a:pPr>
            <a:endParaRPr lang="en-US" sz="3506" dirty="0">
              <a:solidFill>
                <a:srgbClr val="FFFFFF"/>
              </a:solidFill>
              <a:latin typeface="Times New Roman" panose="02020603050405020304" pitchFamily="18" charset="0"/>
              <a:ea typeface="Clarendon"/>
              <a:cs typeface="Times New Roman" panose="02020603050405020304" pitchFamily="18" charset="0"/>
              <a:sym typeface="Clarendon"/>
            </a:endParaRPr>
          </a:p>
          <a:p>
            <a:pPr marL="757048" lvl="1" indent="-378524" algn="l">
              <a:lnSpc>
                <a:spcPts val="4909"/>
              </a:lnSpc>
              <a:buFont typeface="Arial"/>
              <a:buChar char="•"/>
            </a:pPr>
            <a:r>
              <a:rPr lang="en-US" sz="3506" dirty="0">
                <a:solidFill>
                  <a:srgbClr val="FFFFFF"/>
                </a:solidFill>
                <a:latin typeface="Times New Roman" panose="02020603050405020304" pitchFamily="18" charset="0"/>
                <a:ea typeface="Clarendon"/>
                <a:cs typeface="Times New Roman" panose="02020603050405020304" pitchFamily="18" charset="0"/>
                <a:sym typeface="Clarendon"/>
              </a:rPr>
              <a:t>Frontend integration: it has this fantastic, easy-to-use interface that allows you to chat with intelligent contracts easily—no gas fees to be found!</a:t>
            </a:r>
          </a:p>
          <a:p>
            <a:pPr algn="l">
              <a:lnSpc>
                <a:spcPts val="4909"/>
              </a:lnSpc>
            </a:pPr>
            <a:endParaRPr lang="en-US" sz="3506" dirty="0">
              <a:solidFill>
                <a:srgbClr val="FFFFFF"/>
              </a:solidFill>
              <a:latin typeface="Times New Roman" panose="02020603050405020304" pitchFamily="18" charset="0"/>
              <a:ea typeface="Clarendon"/>
              <a:cs typeface="Times New Roman" panose="02020603050405020304" pitchFamily="18" charset="0"/>
              <a:sym typeface="Clarendon"/>
            </a:endParaRPr>
          </a:p>
          <a:p>
            <a:pPr marL="757048" lvl="1" indent="-378524" algn="l">
              <a:lnSpc>
                <a:spcPts val="4909"/>
              </a:lnSpc>
              <a:buFont typeface="Arial"/>
              <a:buChar char="•"/>
            </a:pPr>
            <a:r>
              <a:rPr lang="en-US" sz="3506" dirty="0">
                <a:solidFill>
                  <a:srgbClr val="FFFFFF"/>
                </a:solidFill>
                <a:latin typeface="Times New Roman" panose="02020603050405020304" pitchFamily="18" charset="0"/>
                <a:ea typeface="Clarendon"/>
                <a:cs typeface="Times New Roman" panose="02020603050405020304" pitchFamily="18" charset="0"/>
                <a:sym typeface="Clarendon"/>
              </a:rPr>
              <a:t>This is like giving blockchain a makeover, removing financial and technical barriers, and building a seamless, consumer-</a:t>
            </a:r>
            <a:r>
              <a:rPr lang="en-US" sz="3506" dirty="0" err="1">
                <a:solidFill>
                  <a:srgbClr val="FFFFFF"/>
                </a:solidFill>
                <a:latin typeface="Times New Roman" panose="02020603050405020304" pitchFamily="18" charset="0"/>
                <a:ea typeface="Clarendon"/>
                <a:cs typeface="Times New Roman" panose="02020603050405020304" pitchFamily="18" charset="0"/>
                <a:sym typeface="Clarendon"/>
              </a:rPr>
              <a:t>focussed</a:t>
            </a:r>
            <a:r>
              <a:rPr lang="en-US" sz="3506" dirty="0">
                <a:solidFill>
                  <a:srgbClr val="FFFFFF"/>
                </a:solidFill>
                <a:latin typeface="Times New Roman" panose="02020603050405020304" pitchFamily="18" charset="0"/>
                <a:ea typeface="Clarendon"/>
                <a:cs typeface="Times New Roman" panose="02020603050405020304" pitchFamily="18" charset="0"/>
                <a:sym typeface="Clarendon"/>
              </a:rPr>
              <a:t> experience in the decentralized universe!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84720" y="471437"/>
            <a:ext cx="8180028" cy="108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  <a:spcBef>
                <a:spcPct val="0"/>
              </a:spcBef>
            </a:pPr>
            <a:r>
              <a:rPr lang="en-US" sz="6351" dirty="0">
                <a:solidFill>
                  <a:srgbClr val="FFFFFF"/>
                </a:solidFill>
                <a:latin typeface="Clarendon Narrow"/>
                <a:ea typeface="Clarendon Narrow"/>
                <a:cs typeface="Clarendon Narrow"/>
                <a:sym typeface="Clarendon Narrow"/>
              </a:rPr>
              <a:t>Our Team: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19249" y="1707611"/>
            <a:ext cx="4910971" cy="1152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70"/>
              </a:lnSpc>
              <a:spcBef>
                <a:spcPct val="0"/>
              </a:spcBef>
            </a:pPr>
            <a:r>
              <a:rPr lang="en-US" sz="6978" dirty="0" err="1">
                <a:solidFill>
                  <a:srgbClr val="FFFFFF"/>
                </a:solidFill>
                <a:latin typeface="Times New Roman" panose="02020603050405020304" pitchFamily="18" charset="0"/>
                <a:ea typeface="Clarendon"/>
                <a:cs typeface="Times New Roman" panose="02020603050405020304" pitchFamily="18" charset="0"/>
                <a:sym typeface="Clarendon"/>
              </a:rPr>
              <a:t>ByteForces</a:t>
            </a:r>
            <a:endParaRPr lang="en-US" sz="6978" dirty="0">
              <a:solidFill>
                <a:srgbClr val="FFFFFF"/>
              </a:solidFill>
              <a:latin typeface="Times New Roman" panose="02020603050405020304" pitchFamily="18" charset="0"/>
              <a:ea typeface="Clarendon"/>
              <a:cs typeface="Times New Roman" panose="02020603050405020304" pitchFamily="18" charset="0"/>
              <a:sym typeface="Clarendo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1007" y="4876435"/>
            <a:ext cx="6196370" cy="2053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0"/>
              </a:lnSpc>
              <a:spcBef>
                <a:spcPct val="0"/>
              </a:spcBef>
            </a:pPr>
            <a:r>
              <a:rPr lang="en-US" sz="5885" dirty="0">
                <a:solidFill>
                  <a:srgbClr val="FFFFFF"/>
                </a:solidFill>
                <a:latin typeface="Times New Roman" panose="02020603050405020304" pitchFamily="18" charset="0"/>
                <a:ea typeface="Carollo Playscript"/>
                <a:cs typeface="Times New Roman" panose="02020603050405020304" pitchFamily="18" charset="0"/>
                <a:sym typeface="Carollo Playscript"/>
              </a:rPr>
              <a:t>Team</a:t>
            </a:r>
          </a:p>
          <a:p>
            <a:pPr algn="ctr">
              <a:lnSpc>
                <a:spcPts val="8240"/>
              </a:lnSpc>
              <a:spcBef>
                <a:spcPct val="0"/>
              </a:spcBef>
            </a:pPr>
            <a:r>
              <a:rPr lang="en-US" sz="5885" dirty="0">
                <a:solidFill>
                  <a:srgbClr val="FFFFFF"/>
                </a:solidFill>
                <a:latin typeface="Times New Roman" panose="02020603050405020304" pitchFamily="18" charset="0"/>
                <a:ea typeface="Carollo Playscript"/>
                <a:cs typeface="Times New Roman" panose="02020603050405020304" pitchFamily="18" charset="0"/>
                <a:sym typeface="Carollo Playscript"/>
              </a:rPr>
              <a:t>members: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07979" y="4924425"/>
            <a:ext cx="15746821" cy="3130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61"/>
              </a:lnSpc>
            </a:pP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ea typeface="Chunk Five"/>
                <a:cs typeface="Times New Roman" panose="02020603050405020304" pitchFamily="18" charset="0"/>
                <a:sym typeface="Chunk Five"/>
              </a:rPr>
              <a:t>SOUMYADEEP BANIK</a:t>
            </a:r>
          </a:p>
          <a:p>
            <a:pPr algn="ctr">
              <a:lnSpc>
                <a:spcPts val="8061"/>
              </a:lnSpc>
            </a:pP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ea typeface="Chunk Five"/>
                <a:cs typeface="Times New Roman" panose="02020603050405020304" pitchFamily="18" charset="0"/>
                <a:sym typeface="Chunk Five"/>
              </a:rPr>
              <a:t>PRAKASH DEBROY</a:t>
            </a:r>
          </a:p>
          <a:p>
            <a:pPr algn="ctr">
              <a:lnSpc>
                <a:spcPts val="8061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ea typeface="Chunk Five"/>
                <a:cs typeface="Times New Roman" panose="02020603050405020304" pitchFamily="18" charset="0"/>
                <a:sym typeface="Chunk Five"/>
              </a:rPr>
              <a:t>PRIYANSHU SAHOO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017684" y="2763222"/>
            <a:ext cx="10252632" cy="488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44"/>
              </a:lnSpc>
            </a:pPr>
            <a:r>
              <a:rPr lang="en-US" sz="17003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283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Canva Sans Bold Italics</vt:lpstr>
      <vt:lpstr>Clarendon Narrow</vt:lpstr>
      <vt:lpstr>Calibri</vt:lpstr>
      <vt:lpstr>Montserrat Bold</vt:lpstr>
      <vt:lpstr>Canva Sans</vt:lpstr>
      <vt:lpstr>Canva Sans Bold</vt:lpstr>
      <vt:lpstr>Canva Sans Italics</vt:lpstr>
      <vt:lpstr>Times New Roman</vt:lpstr>
      <vt:lpstr>Arial</vt:lpstr>
      <vt:lpstr>Be Vietnam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Blue and White Simple Thesis Defense Presentation</dc:title>
  <cp:lastModifiedBy>Prakash Debroy</cp:lastModifiedBy>
  <cp:revision>2</cp:revision>
  <dcterms:created xsi:type="dcterms:W3CDTF">2006-08-16T00:00:00Z</dcterms:created>
  <dcterms:modified xsi:type="dcterms:W3CDTF">2025-02-28T04:17:17Z</dcterms:modified>
  <dc:identifier>DAGgULNKgZc</dc:identifier>
</cp:coreProperties>
</file>