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9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3492-B498-CC4E-954A-13EC03C78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B8BFC-7BE4-744F-91B2-7F936DF46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EFC1A-403B-B24D-B777-07B58A73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7E0-6C3A-E946-AB61-09D5B5B8727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D4DDB-75BF-5E47-ADAB-A7864515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B7C23-BC00-F14E-AE92-15BBBB51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19C-2805-E243-9BF4-104B95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3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8057-C89E-C34A-9092-8318B1F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106BF-D5D0-D948-8E73-FFC4D0D7A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AAC9A-C152-3740-8DB9-CFEE24E0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7E0-6C3A-E946-AB61-09D5B5B8727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CACAE-93FE-EA4A-A601-25F05217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F0707-B883-CB4E-9E70-306F4AAD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19C-2805-E243-9BF4-104B95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CD78A-1B0C-0945-BB54-F16781070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A3682-3B8C-9142-A82D-18FDDBFAA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8DBAD-4A13-3843-9CD2-F2A7F246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7E0-6C3A-E946-AB61-09D5B5B8727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179BE-A2B4-3541-B1BA-81B17E94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86B59-6965-F347-9B52-AC1D838B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19C-2805-E243-9BF4-104B95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0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9BCC-428F-BB4E-8DD3-DB9B5BB4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1B5C-1146-9641-8123-53DFF4C93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52B3D-BABC-9348-84FC-00AAD464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7E0-6C3A-E946-AB61-09D5B5B8727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BD217-F609-9E40-9174-26AAF6BF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3C4C-3948-4241-A266-78794659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19C-2805-E243-9BF4-104B95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B483-DFE9-084B-A1F2-7147149D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B75AC-DAA1-7D4E-9DBE-5B8733AF2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988DB-6A25-DD4B-B56C-3D705988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7E0-6C3A-E946-AB61-09D5B5B8727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8EC9E-23DA-9446-B0E8-A54FE3C8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60642-151A-AC40-AE6F-ADA649B0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19C-2805-E243-9BF4-104B95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7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D31F-DC5B-B544-AB20-D36DEE93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48D1-D7AD-7048-B268-217B94841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DCB2B-3169-2243-ABA0-B691A1F61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C7613-9DBA-754A-AC4D-6FE8A612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7E0-6C3A-E946-AB61-09D5B5B8727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CE173-89F6-F946-871A-10948DE6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330F4-762D-294D-B4D2-A74190AF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19C-2805-E243-9BF4-104B95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52E2-B344-C04D-AB8B-18762806E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FF29-7631-674F-80F3-83337D47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66492-CD86-D042-9151-380F28260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7B37B-13CD-7547-92F7-9AB548F2C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FB67A-FE09-B040-8B04-8756C678A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A6097-0A40-EF40-95E9-2D9D8DBF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7E0-6C3A-E946-AB61-09D5B5B8727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BD31F-4778-2844-8C60-8645AD5C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9E5F7-0857-F849-BDC1-5649A9D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19C-2805-E243-9BF4-104B95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1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77EF-F8C3-064C-A9D4-719D476B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533CC-4C52-1045-A6AE-8F4DE59E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7E0-6C3A-E946-AB61-09D5B5B8727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CA143-64D3-4F44-98E2-4788F4B9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8A1C6-5275-DF48-A5D2-95EFC723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19C-2805-E243-9BF4-104B95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1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A1B96-1BC2-6B4E-ADB1-5B3EBF9A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7E0-6C3A-E946-AB61-09D5B5B8727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FDD38-D61E-1047-AA64-0D049F4B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72E82-27A6-D644-A8AA-8E227BC9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19C-2805-E243-9BF4-104B95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6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49C9-2346-5D48-8F2C-0344BE42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52A3-51CA-4149-BDD5-E2C9CD50D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43CFA-1C54-BA4F-B032-F723AF963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01A8D-1DF7-CD48-8B81-E8C42830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7E0-6C3A-E946-AB61-09D5B5B8727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27DE4-338F-3646-A699-29F3C67B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9A583-0AC4-E244-8B99-9B3BE30D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19C-2805-E243-9BF4-104B95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1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CE7F-7D2A-C140-8D45-AEB6D5D6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37AC6-BC62-9D4F-9337-1812F37FA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4A068-4728-B64C-A246-CE4E7C5D2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A98D8-3782-F84B-ABF6-23293515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7E0-6C3A-E946-AB61-09D5B5B8727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ABD0E-CE79-CF44-86AC-2801DC39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F6A02-1CDF-384E-BF19-E63593FB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19C-2805-E243-9BF4-104B95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0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FB7AA-203B-5C44-8743-7EDEF9C6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BFE67-1A55-2F40-B8B5-3E1710370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6869-E64C-1C4A-B91F-AB8173B56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F7E0-6C3A-E946-AB61-09D5B5B8727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1923A-8CCD-7D43-8140-AF3564FEA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BD646-9B0C-2F45-94BA-6BCC7EA17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8119C-2805-E243-9BF4-104B95FC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6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308E-506C-3F47-A0EF-518302E26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Airline maintenance schedule optimization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E9767-0A6C-4B43-A0FE-D529522C0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7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2328-3D34-3549-8AD2-72F5F847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Profile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52D1D-4A7C-864D-A52A-84BEC4D72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in a airport how much manpower is available.</a:t>
            </a:r>
          </a:p>
          <a:p>
            <a:endParaRPr lang="en-US" dirty="0"/>
          </a:p>
          <a:p>
            <a:r>
              <a:rPr lang="en-US" dirty="0"/>
              <a:t>To divide the manpower within 4 shifts.</a:t>
            </a:r>
          </a:p>
        </p:txBody>
      </p:sp>
    </p:spTree>
    <p:extLst>
      <p:ext uri="{BB962C8B-B14F-4D97-AF65-F5344CB8AC3E}">
        <p14:creationId xmlns:p14="http://schemas.microsoft.com/office/powerpoint/2010/main" val="155061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661C-DEBE-6A4F-AC1E-DE54710B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BC750A-EBA2-5F4A-B711-018DF83BB2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633995"/>
              </p:ext>
            </p:extLst>
          </p:nvPr>
        </p:nvGraphicFramePr>
        <p:xfrm>
          <a:off x="838200" y="2039144"/>
          <a:ext cx="87122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666">
                  <a:extLst>
                    <a:ext uri="{9D8B030D-6E8A-4147-A177-3AD203B41FA5}">
                      <a16:colId xmlns:a16="http://schemas.microsoft.com/office/drawing/2014/main" val="69757834"/>
                    </a:ext>
                  </a:extLst>
                </a:gridCol>
                <a:gridCol w="825666">
                  <a:extLst>
                    <a:ext uri="{9D8B030D-6E8A-4147-A177-3AD203B41FA5}">
                      <a16:colId xmlns:a16="http://schemas.microsoft.com/office/drawing/2014/main" val="1660596439"/>
                    </a:ext>
                  </a:extLst>
                </a:gridCol>
                <a:gridCol w="825666">
                  <a:extLst>
                    <a:ext uri="{9D8B030D-6E8A-4147-A177-3AD203B41FA5}">
                      <a16:colId xmlns:a16="http://schemas.microsoft.com/office/drawing/2014/main" val="3609896621"/>
                    </a:ext>
                  </a:extLst>
                </a:gridCol>
                <a:gridCol w="1281206">
                  <a:extLst>
                    <a:ext uri="{9D8B030D-6E8A-4147-A177-3AD203B41FA5}">
                      <a16:colId xmlns:a16="http://schemas.microsoft.com/office/drawing/2014/main" val="2430510030"/>
                    </a:ext>
                  </a:extLst>
                </a:gridCol>
                <a:gridCol w="825666">
                  <a:extLst>
                    <a:ext uri="{9D8B030D-6E8A-4147-A177-3AD203B41FA5}">
                      <a16:colId xmlns:a16="http://schemas.microsoft.com/office/drawing/2014/main" val="3323251525"/>
                    </a:ext>
                  </a:extLst>
                </a:gridCol>
                <a:gridCol w="825666">
                  <a:extLst>
                    <a:ext uri="{9D8B030D-6E8A-4147-A177-3AD203B41FA5}">
                      <a16:colId xmlns:a16="http://schemas.microsoft.com/office/drawing/2014/main" val="3684548370"/>
                    </a:ext>
                  </a:extLst>
                </a:gridCol>
                <a:gridCol w="825666">
                  <a:extLst>
                    <a:ext uri="{9D8B030D-6E8A-4147-A177-3AD203B41FA5}">
                      <a16:colId xmlns:a16="http://schemas.microsoft.com/office/drawing/2014/main" val="2195466479"/>
                    </a:ext>
                  </a:extLst>
                </a:gridCol>
                <a:gridCol w="825666">
                  <a:extLst>
                    <a:ext uri="{9D8B030D-6E8A-4147-A177-3AD203B41FA5}">
                      <a16:colId xmlns:a16="http://schemas.microsoft.com/office/drawing/2014/main" val="1726815492"/>
                    </a:ext>
                  </a:extLst>
                </a:gridCol>
                <a:gridCol w="825666">
                  <a:extLst>
                    <a:ext uri="{9D8B030D-6E8A-4147-A177-3AD203B41FA5}">
                      <a16:colId xmlns:a16="http://schemas.microsoft.com/office/drawing/2014/main" val="2014568101"/>
                    </a:ext>
                  </a:extLst>
                </a:gridCol>
                <a:gridCol w="825666">
                  <a:extLst>
                    <a:ext uri="{9D8B030D-6E8A-4147-A177-3AD203B41FA5}">
                      <a16:colId xmlns:a16="http://schemas.microsoft.com/office/drawing/2014/main" val="5912943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Month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Cycle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Location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F347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F295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F690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F855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F630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F231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F286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7245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August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YYZ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92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50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15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49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81584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August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YYZ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92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50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15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50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>
                          <a:effectLst/>
                        </a:rPr>
                        <a:t>32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u="none" strike="noStrike" dirty="0">
                          <a:effectLst/>
                        </a:rPr>
                        <a:t>35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305336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C5B87B0-50D9-0D48-9542-039E9047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077" y="2959100"/>
            <a:ext cx="4392323" cy="322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8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B4B2-0E65-BF4E-A09A-EBDBEF9C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assignment (Attempt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C648F-E479-4D4F-94CC-B1C6F35A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 programming</a:t>
            </a:r>
          </a:p>
          <a:p>
            <a:r>
              <a:rPr lang="en-US" dirty="0"/>
              <a:t>Issues : </a:t>
            </a:r>
          </a:p>
          <a:p>
            <a:pPr lvl="1"/>
            <a:r>
              <a:rPr lang="en-US" dirty="0"/>
              <a:t>Constraining resource usage on overlapping ground times </a:t>
            </a:r>
          </a:p>
          <a:p>
            <a:r>
              <a:rPr lang="en-US" dirty="0"/>
              <a:t>May be revisited in the future…</a:t>
            </a:r>
          </a:p>
        </p:txBody>
      </p:sp>
    </p:spTree>
    <p:extLst>
      <p:ext uri="{BB962C8B-B14F-4D97-AF65-F5344CB8AC3E}">
        <p14:creationId xmlns:p14="http://schemas.microsoft.com/office/powerpoint/2010/main" val="63857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163B-C337-CA40-A923-98FEBA34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/>
              <a:t>Introduction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DA2BE8-308B-7346-BF01-19692568B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3775082"/>
            <a:ext cx="3162300" cy="774293"/>
          </a:xfr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CC999EA-012D-C544-A3EA-65A830862E9E}"/>
              </a:ext>
            </a:extLst>
          </p:cNvPr>
          <p:cNvSpPr/>
          <p:nvPr/>
        </p:nvSpPr>
        <p:spPr>
          <a:xfrm>
            <a:off x="5636419" y="2695590"/>
            <a:ext cx="2950369" cy="7334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Preventive Maintenance – As late as possible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7CB0C54-6E1A-A042-9809-31941024C1B3}"/>
              </a:ext>
            </a:extLst>
          </p:cNvPr>
          <p:cNvSpPr/>
          <p:nvPr/>
        </p:nvSpPr>
        <p:spPr>
          <a:xfrm>
            <a:off x="5636419" y="5074258"/>
            <a:ext cx="2950369" cy="7334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Repair Defects – As soon as possible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A6C900-E0D0-1340-AA87-475AF9DBB5E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4000501" y="3062295"/>
            <a:ext cx="1635918" cy="1099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25EF54-F741-7A4A-BAD4-13CAFB717C8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000501" y="4162229"/>
            <a:ext cx="1635918" cy="127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1144DF6-E42B-0A4C-A211-F6379D577627}"/>
              </a:ext>
            </a:extLst>
          </p:cNvPr>
          <p:cNvSpPr txBox="1"/>
          <p:nvPr/>
        </p:nvSpPr>
        <p:spPr>
          <a:xfrm>
            <a:off x="8798719" y="3977562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Eg</a:t>
            </a:r>
            <a:r>
              <a:rPr lang="en-US" dirty="0"/>
              <a:t>, Part Replacement</a:t>
            </a:r>
          </a:p>
        </p:txBody>
      </p:sp>
    </p:spTree>
    <p:extLst>
      <p:ext uri="{BB962C8B-B14F-4D97-AF65-F5344CB8AC3E}">
        <p14:creationId xmlns:p14="http://schemas.microsoft.com/office/powerpoint/2010/main" val="42653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C0DC-ED03-594B-8539-937F17EC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8631-9A05-B94C-B538-7C49D28D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042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Ground Times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Block Times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416041-1055-7F44-84C1-4D18EB13C441}"/>
              </a:ext>
            </a:extLst>
          </p:cNvPr>
          <p:cNvCxnSpPr>
            <a:cxnSpLocks/>
          </p:cNvCxnSpPr>
          <p:nvPr/>
        </p:nvCxnSpPr>
        <p:spPr>
          <a:xfrm>
            <a:off x="1214438" y="3557595"/>
            <a:ext cx="67151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589525-5CA1-6E4C-9E87-880F814B633F}"/>
              </a:ext>
            </a:extLst>
          </p:cNvPr>
          <p:cNvCxnSpPr>
            <a:cxnSpLocks/>
          </p:cNvCxnSpPr>
          <p:nvPr/>
        </p:nvCxnSpPr>
        <p:spPr>
          <a:xfrm>
            <a:off x="1885950" y="3557595"/>
            <a:ext cx="1943100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61492C-6FA2-C14A-86B7-79F7714B8E2A}"/>
              </a:ext>
            </a:extLst>
          </p:cNvPr>
          <p:cNvCxnSpPr>
            <a:cxnSpLocks/>
          </p:cNvCxnSpPr>
          <p:nvPr/>
        </p:nvCxnSpPr>
        <p:spPr>
          <a:xfrm>
            <a:off x="3829050" y="3557595"/>
            <a:ext cx="6858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D384A5-60BB-E043-ABCD-2C4C98F638B7}"/>
              </a:ext>
            </a:extLst>
          </p:cNvPr>
          <p:cNvCxnSpPr>
            <a:cxnSpLocks/>
          </p:cNvCxnSpPr>
          <p:nvPr/>
        </p:nvCxnSpPr>
        <p:spPr>
          <a:xfrm>
            <a:off x="4514850" y="3557594"/>
            <a:ext cx="1228727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24BA8A-09C6-D149-8A39-E0BCB81BB0ED}"/>
              </a:ext>
            </a:extLst>
          </p:cNvPr>
          <p:cNvCxnSpPr>
            <a:cxnSpLocks/>
          </p:cNvCxnSpPr>
          <p:nvPr/>
        </p:nvCxnSpPr>
        <p:spPr>
          <a:xfrm>
            <a:off x="5743577" y="3557595"/>
            <a:ext cx="2614609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8F73E3-83BA-0945-97BF-A553C44F4599}"/>
              </a:ext>
            </a:extLst>
          </p:cNvPr>
          <p:cNvCxnSpPr>
            <a:cxnSpLocks/>
          </p:cNvCxnSpPr>
          <p:nvPr/>
        </p:nvCxnSpPr>
        <p:spPr>
          <a:xfrm>
            <a:off x="8358186" y="3557594"/>
            <a:ext cx="657227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B48FAD-AE42-874B-8962-148D86947DBA}"/>
              </a:ext>
            </a:extLst>
          </p:cNvPr>
          <p:cNvCxnSpPr>
            <a:cxnSpLocks/>
          </p:cNvCxnSpPr>
          <p:nvPr/>
        </p:nvCxnSpPr>
        <p:spPr>
          <a:xfrm>
            <a:off x="9015413" y="3557595"/>
            <a:ext cx="105727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520E32-E68F-6B44-B65A-4251AD6D5AA3}"/>
              </a:ext>
            </a:extLst>
          </p:cNvPr>
          <p:cNvCxnSpPr/>
          <p:nvPr/>
        </p:nvCxnSpPr>
        <p:spPr>
          <a:xfrm>
            <a:off x="1214438" y="3321851"/>
            <a:ext cx="0" cy="4714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2AFF27-0CA2-BB4F-9C17-A906F124F3B5}"/>
              </a:ext>
            </a:extLst>
          </p:cNvPr>
          <p:cNvCxnSpPr/>
          <p:nvPr/>
        </p:nvCxnSpPr>
        <p:spPr>
          <a:xfrm>
            <a:off x="10072690" y="3321851"/>
            <a:ext cx="0" cy="4714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B84736C-C3FE-9747-9F7F-317D12A5733C}"/>
              </a:ext>
            </a:extLst>
          </p:cNvPr>
          <p:cNvSpPr txBox="1"/>
          <p:nvPr/>
        </p:nvSpPr>
        <p:spPr>
          <a:xfrm>
            <a:off x="2055019" y="37790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YYZ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F70B5B-345A-F24B-85CD-F8A850EF5E5D}"/>
              </a:ext>
            </a:extLst>
          </p:cNvPr>
          <p:cNvSpPr txBox="1"/>
          <p:nvPr/>
        </p:nvSpPr>
        <p:spPr>
          <a:xfrm>
            <a:off x="4379120" y="37790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YUL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0CB655-FA8D-854B-BBC0-D43FF5A7AC86}"/>
              </a:ext>
            </a:extLst>
          </p:cNvPr>
          <p:cNvSpPr txBox="1"/>
          <p:nvPr/>
        </p:nvSpPr>
        <p:spPr>
          <a:xfrm>
            <a:off x="7886703" y="372717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YVR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63867AE-C710-CF47-90BC-EF5C57C8D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620" y="2905635"/>
            <a:ext cx="574673" cy="57467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C9EC902-1B5F-A841-9E11-0D9A8421F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912" y="2920207"/>
            <a:ext cx="574673" cy="57467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E97E213-AE12-8D42-894F-0A2E18CBC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398" y="2909498"/>
            <a:ext cx="574673" cy="574673"/>
          </a:xfrm>
          <a:prstGeom prst="rect">
            <a:avLst/>
          </a:prstGeo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9363F6F-9E78-514D-9C8C-92A39EFA0C1A}"/>
              </a:ext>
            </a:extLst>
          </p:cNvPr>
          <p:cNvSpPr txBox="1">
            <a:spLocks/>
          </p:cNvSpPr>
          <p:nvPr/>
        </p:nvSpPr>
        <p:spPr>
          <a:xfrm>
            <a:off x="1007271" y="4921250"/>
            <a:ext cx="10515600" cy="910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Can we schedule maintenance task during ground times? </a:t>
            </a:r>
          </a:p>
        </p:txBody>
      </p:sp>
    </p:spTree>
    <p:extLst>
      <p:ext uri="{BB962C8B-B14F-4D97-AF65-F5344CB8AC3E}">
        <p14:creationId xmlns:p14="http://schemas.microsoft.com/office/powerpoint/2010/main" val="364860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8ECA-D87C-6C41-98E1-76FA9F6C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-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808E-FB36-5D46-B93C-888464960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Matching task duration with a ground time</a:t>
            </a:r>
          </a:p>
          <a:p>
            <a:r>
              <a:rPr lang="en-US" dirty="0"/>
              <a:t>Limited resources to perform tasks in an airport</a:t>
            </a:r>
          </a:p>
          <a:p>
            <a:r>
              <a:rPr lang="en-US" dirty="0"/>
              <a:t>Optimize yield remaining</a:t>
            </a:r>
          </a:p>
        </p:txBody>
      </p:sp>
    </p:spTree>
    <p:extLst>
      <p:ext uri="{BB962C8B-B14F-4D97-AF65-F5344CB8AC3E}">
        <p14:creationId xmlns:p14="http://schemas.microsoft.com/office/powerpoint/2010/main" val="108516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658B-DEAB-B148-9EBC-853499F5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97606-03EA-9D44-955F-D92A5ED91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982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Ground times –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Maintenance Tasks –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Defect Repairs –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Resource Availability –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EDE3CD-EE58-3741-A06C-A11E078D4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72436"/>
              </p:ext>
            </p:extLst>
          </p:nvPr>
        </p:nvGraphicFramePr>
        <p:xfrm>
          <a:off x="2257425" y="2000242"/>
          <a:ext cx="8472488" cy="514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1531">
                  <a:extLst>
                    <a:ext uri="{9D8B030D-6E8A-4147-A177-3AD203B41FA5}">
                      <a16:colId xmlns:a16="http://schemas.microsoft.com/office/drawing/2014/main" val="4078207714"/>
                    </a:ext>
                  </a:extLst>
                </a:gridCol>
                <a:gridCol w="1035526">
                  <a:extLst>
                    <a:ext uri="{9D8B030D-6E8A-4147-A177-3AD203B41FA5}">
                      <a16:colId xmlns:a16="http://schemas.microsoft.com/office/drawing/2014/main" val="2294752956"/>
                    </a:ext>
                  </a:extLst>
                </a:gridCol>
                <a:gridCol w="1694498">
                  <a:extLst>
                    <a:ext uri="{9D8B030D-6E8A-4147-A177-3AD203B41FA5}">
                      <a16:colId xmlns:a16="http://schemas.microsoft.com/office/drawing/2014/main" val="3174891614"/>
                    </a:ext>
                  </a:extLst>
                </a:gridCol>
                <a:gridCol w="2560574">
                  <a:extLst>
                    <a:ext uri="{9D8B030D-6E8A-4147-A177-3AD203B41FA5}">
                      <a16:colId xmlns:a16="http://schemas.microsoft.com/office/drawing/2014/main" val="2209206664"/>
                    </a:ext>
                  </a:extLst>
                </a:gridCol>
                <a:gridCol w="1600359">
                  <a:extLst>
                    <a:ext uri="{9D8B030D-6E8A-4147-A177-3AD203B41FA5}">
                      <a16:colId xmlns:a16="http://schemas.microsoft.com/office/drawing/2014/main" val="1381854668"/>
                    </a:ext>
                  </a:extLst>
                </a:gridCol>
              </a:tblGrid>
              <a:tr h="514349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1600" u="none" strike="noStrike" dirty="0">
                          <a:effectLst/>
                        </a:rPr>
                        <a:t>Flight Date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1600" u="none" strike="noStrike" dirty="0">
                          <a:effectLst/>
                        </a:rPr>
                        <a:t>Fleet Type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1600" u="none" strike="noStrike" dirty="0">
                          <a:effectLst/>
                        </a:rPr>
                        <a:t>Departing Station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1600" u="none" strike="noStrike" dirty="0">
                          <a:effectLst/>
                        </a:rPr>
                        <a:t>Inbound Arrival Local Time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1600" u="none" strike="noStrike" dirty="0">
                          <a:effectLst/>
                        </a:rPr>
                        <a:t>Ground Minutes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59720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063C47-18FE-1346-95FD-A313E67E9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62594"/>
              </p:ext>
            </p:extLst>
          </p:nvPr>
        </p:nvGraphicFramePr>
        <p:xfrm>
          <a:off x="2257421" y="2999982"/>
          <a:ext cx="8472489" cy="514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4850">
                  <a:extLst>
                    <a:ext uri="{9D8B030D-6E8A-4147-A177-3AD203B41FA5}">
                      <a16:colId xmlns:a16="http://schemas.microsoft.com/office/drawing/2014/main" val="811839372"/>
                    </a:ext>
                  </a:extLst>
                </a:gridCol>
                <a:gridCol w="3023968">
                  <a:extLst>
                    <a:ext uri="{9D8B030D-6E8A-4147-A177-3AD203B41FA5}">
                      <a16:colId xmlns:a16="http://schemas.microsoft.com/office/drawing/2014/main" val="213660234"/>
                    </a:ext>
                  </a:extLst>
                </a:gridCol>
                <a:gridCol w="2423671">
                  <a:extLst>
                    <a:ext uri="{9D8B030D-6E8A-4147-A177-3AD203B41FA5}">
                      <a16:colId xmlns:a16="http://schemas.microsoft.com/office/drawing/2014/main" val="3437909005"/>
                    </a:ext>
                  </a:extLst>
                </a:gridCol>
              </a:tblGrid>
              <a:tr h="51434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Fleet Type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DUE_DATE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MAN_HOURS_VALUE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5007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9839B8-1A2E-2742-89DB-2FE53027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92335"/>
              </p:ext>
            </p:extLst>
          </p:nvPr>
        </p:nvGraphicFramePr>
        <p:xfrm>
          <a:off x="2257418" y="3999721"/>
          <a:ext cx="8472492" cy="514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550">
                  <a:extLst>
                    <a:ext uri="{9D8B030D-6E8A-4147-A177-3AD203B41FA5}">
                      <a16:colId xmlns:a16="http://schemas.microsoft.com/office/drawing/2014/main" val="36917035"/>
                    </a:ext>
                  </a:extLst>
                </a:gridCol>
                <a:gridCol w="1331032">
                  <a:extLst>
                    <a:ext uri="{9D8B030D-6E8A-4147-A177-3AD203B41FA5}">
                      <a16:colId xmlns:a16="http://schemas.microsoft.com/office/drawing/2014/main" val="1818024192"/>
                    </a:ext>
                  </a:extLst>
                </a:gridCol>
                <a:gridCol w="1388747">
                  <a:extLst>
                    <a:ext uri="{9D8B030D-6E8A-4147-A177-3AD203B41FA5}">
                      <a16:colId xmlns:a16="http://schemas.microsoft.com/office/drawing/2014/main" val="1159244918"/>
                    </a:ext>
                  </a:extLst>
                </a:gridCol>
                <a:gridCol w="2983225">
                  <a:extLst>
                    <a:ext uri="{9D8B030D-6E8A-4147-A177-3AD203B41FA5}">
                      <a16:colId xmlns:a16="http://schemas.microsoft.com/office/drawing/2014/main" val="3095809049"/>
                    </a:ext>
                  </a:extLst>
                </a:gridCol>
                <a:gridCol w="1785938">
                  <a:extLst>
                    <a:ext uri="{9D8B030D-6E8A-4147-A177-3AD203B41FA5}">
                      <a16:colId xmlns:a16="http://schemas.microsoft.com/office/drawing/2014/main" val="3623974033"/>
                    </a:ext>
                  </a:extLst>
                </a:gridCol>
              </a:tblGrid>
              <a:tr h="51434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Fleet Type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DEFECT_TYPE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DEFECT_ITEM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PLAN_PROJECTED_DUE_DATE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MAN_HOURS_VALUE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49537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ECACE2-B67F-304C-8E64-B74E21A20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08132"/>
              </p:ext>
            </p:extLst>
          </p:nvPr>
        </p:nvGraphicFramePr>
        <p:xfrm>
          <a:off x="2257417" y="5153817"/>
          <a:ext cx="8472485" cy="318295"/>
        </p:xfrm>
        <a:graphic>
          <a:graphicData uri="http://schemas.openxmlformats.org/drawingml/2006/table">
            <a:tbl>
              <a:tblPr/>
              <a:tblGrid>
                <a:gridCol w="1694497">
                  <a:extLst>
                    <a:ext uri="{9D8B030D-6E8A-4147-A177-3AD203B41FA5}">
                      <a16:colId xmlns:a16="http://schemas.microsoft.com/office/drawing/2014/main" val="2086387099"/>
                    </a:ext>
                  </a:extLst>
                </a:gridCol>
                <a:gridCol w="1694497">
                  <a:extLst>
                    <a:ext uri="{9D8B030D-6E8A-4147-A177-3AD203B41FA5}">
                      <a16:colId xmlns:a16="http://schemas.microsoft.com/office/drawing/2014/main" val="879512342"/>
                    </a:ext>
                  </a:extLst>
                </a:gridCol>
                <a:gridCol w="1694497">
                  <a:extLst>
                    <a:ext uri="{9D8B030D-6E8A-4147-A177-3AD203B41FA5}">
                      <a16:colId xmlns:a16="http://schemas.microsoft.com/office/drawing/2014/main" val="2062695366"/>
                    </a:ext>
                  </a:extLst>
                </a:gridCol>
                <a:gridCol w="1694497">
                  <a:extLst>
                    <a:ext uri="{9D8B030D-6E8A-4147-A177-3AD203B41FA5}">
                      <a16:colId xmlns:a16="http://schemas.microsoft.com/office/drawing/2014/main" val="1090957331"/>
                    </a:ext>
                  </a:extLst>
                </a:gridCol>
                <a:gridCol w="1694497">
                  <a:extLst>
                    <a:ext uri="{9D8B030D-6E8A-4147-A177-3AD203B41FA5}">
                      <a16:colId xmlns:a16="http://schemas.microsoft.com/office/drawing/2014/main" val="1640690895"/>
                    </a:ext>
                  </a:extLst>
                </a:gridCol>
              </a:tblGrid>
              <a:tr h="318295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Headcount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46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14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202D-831D-6C4D-83E6-A2EE9539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9DA7-BFB4-F447-9173-80098500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C5E43-8C65-1047-B25E-A6D5CFCFA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1113"/>
            <a:ext cx="4435848" cy="2900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FCF890-A9A5-3E44-9FA5-0EA9E0E0D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952" y="2551113"/>
            <a:ext cx="4435848" cy="291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2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AC55-D0AE-EC4C-9F79-9D9A35A8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0FDF-9065-A345-9B63-A073BD20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AE5F8-4DE0-D24F-A0F6-C02E45412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289" y="2002630"/>
            <a:ext cx="5353511" cy="3112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43C9B-846A-404E-ABF9-BA54A5FFC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2002097"/>
            <a:ext cx="4457239" cy="311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13A7-B2F0-7948-851B-95B29824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3AE25-DC56-7146-A9FB-A00D028A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71CB-A6EF-3F4C-954A-BFADEE315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28838"/>
            <a:ext cx="5867400" cy="339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57B624-8DEC-8C4B-8C19-7BD926CFF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0" y="2128838"/>
            <a:ext cx="584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5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B12D-643F-BB41-8A22-8C9FE967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99067-E563-F546-A053-2AFD3FB7D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Decompose by fleet</a:t>
            </a:r>
          </a:p>
          <a:p>
            <a:r>
              <a:rPr lang="en-US" dirty="0"/>
              <a:t>Shift Profile – Assign of employees to shifts</a:t>
            </a:r>
          </a:p>
          <a:p>
            <a:r>
              <a:rPr lang="en-US" dirty="0"/>
              <a:t>Task Assignment – Assign tasks to ground times</a:t>
            </a:r>
          </a:p>
          <a:p>
            <a:r>
              <a:rPr lang="en-US" dirty="0"/>
              <a:t>Resource Usage – Assign employees from a shift to a task</a:t>
            </a:r>
          </a:p>
        </p:txBody>
      </p:sp>
    </p:spTree>
    <p:extLst>
      <p:ext uri="{BB962C8B-B14F-4D97-AF65-F5344CB8AC3E}">
        <p14:creationId xmlns:p14="http://schemas.microsoft.com/office/powerpoint/2010/main" val="244306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229</Words>
  <Application>Microsoft Macintosh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Airline maintenance schedule optimization</vt:lpstr>
      <vt:lpstr>Introduction</vt:lpstr>
      <vt:lpstr>Problem</vt:lpstr>
      <vt:lpstr>Problem - Hard</vt:lpstr>
      <vt:lpstr>Data</vt:lpstr>
      <vt:lpstr>Data Analysis</vt:lpstr>
      <vt:lpstr>PowerPoint Presentation</vt:lpstr>
      <vt:lpstr>PowerPoint Presentation</vt:lpstr>
      <vt:lpstr>Solution Approach</vt:lpstr>
      <vt:lpstr>Shift Profile</vt:lpstr>
      <vt:lpstr>PowerPoint Presentation</vt:lpstr>
      <vt:lpstr>Task assignment (Attempt 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maintenance schedule optimization</dc:title>
  <dc:creator>Microsoft Office User</dc:creator>
  <cp:lastModifiedBy>Microsoft Office User</cp:lastModifiedBy>
  <cp:revision>16</cp:revision>
  <dcterms:created xsi:type="dcterms:W3CDTF">2022-08-25T01:45:10Z</dcterms:created>
  <dcterms:modified xsi:type="dcterms:W3CDTF">2022-08-25T20:02:59Z</dcterms:modified>
</cp:coreProperties>
</file>