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314" r:id="rId5"/>
    <p:sldId id="315" r:id="rId6"/>
    <p:sldId id="318" r:id="rId7"/>
    <p:sldId id="322" r:id="rId8"/>
    <p:sldId id="323" r:id="rId9"/>
    <p:sldId id="325" r:id="rId10"/>
    <p:sldId id="326" r:id="rId11"/>
    <p:sldId id="327" r:id="rId12"/>
    <p:sldId id="329" r:id="rId13"/>
    <p:sldId id="330" r:id="rId14"/>
    <p:sldId id="319" r:id="rId15"/>
    <p:sldId id="320" r:id="rId16"/>
    <p:sldId id="321" r:id="rId17"/>
    <p:sldId id="317" r:id="rId18"/>
    <p:sldId id="331" r:id="rId19"/>
    <p:sldId id="332" r:id="rId20"/>
    <p:sldId id="333" r:id="rId21"/>
    <p:sldId id="308" r:id="rId22"/>
    <p:sldId id="313"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BFD88-6A74-4A81-B777-5CF8B7CE0DAC}" v="49" dt="2024-04-08T04:39:19.8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66" d="100"/>
          <a:sy n="66" d="100"/>
        </p:scale>
        <p:origin x="79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oyal\AppData\Roaming\Microsoft\Excel\Kumar_Prakash__Spreadsheet_project%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yal\AppData\Roaming\Microsoft\Excel\Kumar_Prakash__Spreadsheet_project%20(version%201).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[Kumar_Prakash__Spreadsheet_projectxlsx.xlsx]Objective_question_answer!PivotTable2</c:name>
    <c:fmtId val="3"/>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Year vs Restaurnt Count</a:t>
            </a:r>
          </a:p>
        </c:rich>
      </c:tx>
      <c:layout>
        <c:manualLayout>
          <c:xMode val="edge"/>
          <c:yMode val="edge"/>
          <c:x val="0.24144918975955398"/>
          <c:y val="2.777777777777777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Objective_question_answer!$E$2</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dLbl>
              <c:idx val="3"/>
              <c:layout>
                <c:manualLayout>
                  <c:x val="-6.5186718182223047E-2"/>
                  <c:y val="-0.14956000291630214"/>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807-45DE-8194-6DCF54A59DB2}"/>
                </c:ext>
              </c:extLst>
            </c:dLbl>
            <c:dLbl>
              <c:idx val="6"/>
              <c:layout>
                <c:manualLayout>
                  <c:x val="3.5926950350551552E-2"/>
                  <c:y val="-7.08562992125984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807-45DE-8194-6DCF54A59DB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Objective_question_answer!$D$3:$D$12</c:f>
              <c:strCache>
                <c:ptCount val="9"/>
                <c:pt idx="0">
                  <c:v>2010</c:v>
                </c:pt>
                <c:pt idx="1">
                  <c:v>2011</c:v>
                </c:pt>
                <c:pt idx="2">
                  <c:v>2012</c:v>
                </c:pt>
                <c:pt idx="3">
                  <c:v>2013</c:v>
                </c:pt>
                <c:pt idx="4">
                  <c:v>2014</c:v>
                </c:pt>
                <c:pt idx="5">
                  <c:v>2015</c:v>
                </c:pt>
                <c:pt idx="6">
                  <c:v>2016</c:v>
                </c:pt>
                <c:pt idx="7">
                  <c:v>2017</c:v>
                </c:pt>
                <c:pt idx="8">
                  <c:v>2018</c:v>
                </c:pt>
              </c:strCache>
            </c:strRef>
          </c:cat>
          <c:val>
            <c:numRef>
              <c:f>Objective_question_answer!$E$3:$E$12</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0807-45DE-8194-6DCF54A59DB2}"/>
            </c:ext>
          </c:extLst>
        </c:ser>
        <c:dLbls>
          <c:dLblPos val="t"/>
          <c:showLegendKey val="0"/>
          <c:showVal val="1"/>
          <c:showCatName val="0"/>
          <c:showSerName val="0"/>
          <c:showPercent val="0"/>
          <c:showBubbleSize val="0"/>
        </c:dLbls>
        <c:smooth val="0"/>
        <c:axId val="1666862672"/>
        <c:axId val="1666863152"/>
      </c:lineChart>
      <c:catAx>
        <c:axId val="1666862672"/>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66863152"/>
        <c:crosses val="autoZero"/>
        <c:auto val="1"/>
        <c:lblAlgn val="ctr"/>
        <c:lblOffset val="100"/>
        <c:noMultiLvlLbl val="0"/>
      </c:catAx>
      <c:valAx>
        <c:axId val="166686315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a:t>Restaurnt Count</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66862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[Kumar_Prakash__Spreadsheet_projectxlsx.xlsx]Objective_question_answer!PivotTable4</c:name>
    <c:fmtId val="7"/>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Countries vs Average number of Voters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Objective_question_answer!$L$2</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dLbl>
              <c:idx val="1"/>
              <c:layout>
                <c:manualLayout>
                  <c:x val="-2.5047931607262E-17"/>
                  <c:y val="-0.1016450910397802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2B-410C-AEDE-C2FF58915911}"/>
                </c:ext>
              </c:extLst>
            </c:dLbl>
            <c:dLbl>
              <c:idx val="3"/>
              <c:layout>
                <c:manualLayout>
                  <c:x val="-2.732533195975129E-3"/>
                  <c:y val="-2.69044763305128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C2B-410C-AEDE-C2FF58915911}"/>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Objective_question_answer!$K$3:$K$18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Objective_question_answer!$L$3:$L$18</c:f>
              <c:numCache>
                <c:formatCode>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5C2B-410C-AEDE-C2FF58915911}"/>
            </c:ext>
          </c:extLst>
        </c:ser>
        <c:dLbls>
          <c:dLblPos val="inEnd"/>
          <c:showLegendKey val="0"/>
          <c:showVal val="1"/>
          <c:showCatName val="0"/>
          <c:showSerName val="0"/>
          <c:showPercent val="0"/>
          <c:showBubbleSize val="0"/>
        </c:dLbls>
        <c:gapWidth val="65"/>
        <c:axId val="139819024"/>
        <c:axId val="139819984"/>
      </c:barChart>
      <c:catAx>
        <c:axId val="13981902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Country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39819984"/>
        <c:crosses val="autoZero"/>
        <c:auto val="1"/>
        <c:lblAlgn val="ctr"/>
        <c:lblOffset val="100"/>
        <c:noMultiLvlLbl val="0"/>
      </c:catAx>
      <c:valAx>
        <c:axId val="13981998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Average number of Voters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crossAx val="13981902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A106C-9583-40A8-9472-11BC29C87635}"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5F926-F97E-45FA-9F5A-28888CA7BD48}" type="slidenum">
              <a:rPr lang="en-IN" smtClean="0"/>
              <a:t>‹#›</a:t>
            </a:fld>
            <a:endParaRPr lang="en-IN"/>
          </a:p>
        </p:txBody>
      </p:sp>
    </p:spTree>
    <p:extLst>
      <p:ext uri="{BB962C8B-B14F-4D97-AF65-F5344CB8AC3E}">
        <p14:creationId xmlns:p14="http://schemas.microsoft.com/office/powerpoint/2010/main" val="3386671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263a7729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263a7729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0662-BB96-B0C4-9A2A-83759B14E5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DB6752-D3C3-B745-056E-93FAACA26B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B2D962-210C-0C13-33F0-2C62FCF60758}"/>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7E507227-0A5C-83E0-7617-73B5EB723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7A496-E666-0279-5610-C9FE84091A93}"/>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360694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74C6-5B15-6018-189D-5BB44D3169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8433AB-266C-A0AD-1BD4-8E955CDB01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4DE67F-5781-24E1-C73A-13935B312CDE}"/>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52B35851-0C83-932D-5697-2E4F7A3F0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4BDFD-29FC-6C98-03E0-60DB4BDB67FB}"/>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156558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71E85-02DD-034E-3D23-9C85C41DED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47EFA-13C9-5E99-0015-68C189A8E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0B3C6-1268-1FCE-A625-FFDAA34C06C3}"/>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6FEB6BE4-770B-E8A3-FBE7-7BB81A83A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390D8-844B-AAF9-D4A7-5C0D1EE188D0}"/>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96108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D9DA-1E7C-FE66-C301-2C83D6749D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A36E0F-9FD9-037D-3283-0EF78E73B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7E9BC-C98E-DFB5-7FA9-C56E8917E7E4}"/>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A688236E-550C-6E4C-E00E-7F0827255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D05F0-F766-EA87-0C61-D6F8BD85B6EA}"/>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397421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DF0F-C787-7319-18CF-82843AAF81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631E47-BE0E-E3FC-5FC8-3EA83546D3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55F062-0D27-BE9E-7A2E-5C777122E4C1}"/>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53898BA9-44EF-AE8E-B3BB-8D0EBFF5E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FCF4BA-F2E0-94A5-70EC-55573DB96043}"/>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370592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AA9E-9D75-98A8-4A9B-4EC8AA840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6CED3-245C-0D5D-840B-BE30ECE53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1A8F58-E35D-4989-6025-485551B9B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0F80F1-27BD-7BC2-0E2A-6EEDA7E454B5}"/>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6" name="Footer Placeholder 5">
            <a:extLst>
              <a:ext uri="{FF2B5EF4-FFF2-40B4-BE49-F238E27FC236}">
                <a16:creationId xmlns:a16="http://schemas.microsoft.com/office/drawing/2014/main" id="{9238E1AE-4954-DA8E-FD03-6B6D30F007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B87335-11EC-F585-6E76-6A137AE65DD8}"/>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2621571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6C8A1-CE1F-B91C-DF68-283C79B19F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0A405C-485C-574B-3E05-F6AFAB83A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5C8DE-D0F8-B0A7-F8F6-21AA06D1E5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C7BBCE-289F-BB9F-46E8-EDF19F2C6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0E75C8-DB97-6002-8F97-675477E82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E6F19E-9CD5-57B5-4F01-A6E952986F88}"/>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8" name="Footer Placeholder 7">
            <a:extLst>
              <a:ext uri="{FF2B5EF4-FFF2-40B4-BE49-F238E27FC236}">
                <a16:creationId xmlns:a16="http://schemas.microsoft.com/office/drawing/2014/main" id="{4844EBF3-99A9-DF28-2DE2-2626C73DE9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99B3E-BA2F-FE40-5D6D-6016BFD5C10C}"/>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2743186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9097-4363-FF05-7D07-1368593DF4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779BFB-B305-A90F-9416-04CA5C44AD86}"/>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4" name="Footer Placeholder 3">
            <a:extLst>
              <a:ext uri="{FF2B5EF4-FFF2-40B4-BE49-F238E27FC236}">
                <a16:creationId xmlns:a16="http://schemas.microsoft.com/office/drawing/2014/main" id="{65D43A58-41F6-D8AB-C72A-83189358A2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136FB7-9FFC-1D97-76DF-5D906203D9C6}"/>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48676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A9836-324D-E341-9BE5-89D87E4A2DA3}"/>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3" name="Footer Placeholder 2">
            <a:extLst>
              <a:ext uri="{FF2B5EF4-FFF2-40B4-BE49-F238E27FC236}">
                <a16:creationId xmlns:a16="http://schemas.microsoft.com/office/drawing/2014/main" id="{7AA8B006-BC0E-89F3-77C7-8E09111A3A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AEEF5C-292E-F7DB-7296-3DB83B122B23}"/>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273178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2A071-3C4A-5FF0-D38E-AA2B85D2E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7DC792-7537-9838-6007-A7241C3D5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C6DD0B-B1D8-A932-6D3A-AF39F71E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4112F-CC9E-CCA4-8B5B-9EF1B2F0A201}"/>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6" name="Footer Placeholder 5">
            <a:extLst>
              <a:ext uri="{FF2B5EF4-FFF2-40B4-BE49-F238E27FC236}">
                <a16:creationId xmlns:a16="http://schemas.microsoft.com/office/drawing/2014/main" id="{C6715FCF-B713-8AC1-3839-AFE88238C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8963ED-279C-E0ED-9C32-E28F3E8A4B0A}"/>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272441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240B-0318-E05B-9B0F-615861672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302003-9153-E89E-F532-1BA3BE7BB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DECD67-F928-5952-4103-84CD3B6B5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2889E-28F0-3AD8-D071-9B24872E9BC1}"/>
              </a:ext>
            </a:extLst>
          </p:cNvPr>
          <p:cNvSpPr>
            <a:spLocks noGrp="1"/>
          </p:cNvSpPr>
          <p:nvPr>
            <p:ph type="dt" sz="half" idx="10"/>
          </p:nvPr>
        </p:nvSpPr>
        <p:spPr/>
        <p:txBody>
          <a:bodyPr/>
          <a:lstStyle/>
          <a:p>
            <a:fld id="{3B73D9BD-C7FC-428E-9F3B-D348E6E9BFF6}" type="datetimeFigureOut">
              <a:rPr lang="en-IN" smtClean="0"/>
              <a:t>18-08-2024</a:t>
            </a:fld>
            <a:endParaRPr lang="en-IN"/>
          </a:p>
        </p:txBody>
      </p:sp>
      <p:sp>
        <p:nvSpPr>
          <p:cNvPr id="6" name="Footer Placeholder 5">
            <a:extLst>
              <a:ext uri="{FF2B5EF4-FFF2-40B4-BE49-F238E27FC236}">
                <a16:creationId xmlns:a16="http://schemas.microsoft.com/office/drawing/2014/main" id="{CE47657C-858B-5FD5-5893-DB125986A5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7DF4DD-FD60-6D7B-F97D-A86B9133A9F1}"/>
              </a:ext>
            </a:extLst>
          </p:cNvPr>
          <p:cNvSpPr>
            <a:spLocks noGrp="1"/>
          </p:cNvSpPr>
          <p:nvPr>
            <p:ph type="sldNum" sz="quarter" idx="12"/>
          </p:nvPr>
        </p:nvSpPr>
        <p:spPr/>
        <p:txBody>
          <a:bodyPr/>
          <a:lstStyle/>
          <a:p>
            <a:fld id="{66C85A99-D1B2-406E-A981-9DCD335AE1DF}" type="slidenum">
              <a:rPr lang="en-IN" smtClean="0"/>
              <a:t>‹#›</a:t>
            </a:fld>
            <a:endParaRPr lang="en-IN"/>
          </a:p>
        </p:txBody>
      </p:sp>
    </p:spTree>
    <p:extLst>
      <p:ext uri="{BB962C8B-B14F-4D97-AF65-F5344CB8AC3E}">
        <p14:creationId xmlns:p14="http://schemas.microsoft.com/office/powerpoint/2010/main" val="2336765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03E9A-1DC4-C97F-FBC7-85DDAAAD1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546F30-E6F6-2CBE-7BC7-0E92553731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E323-13C7-6496-7C99-834C9CBF7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3D9BD-C7FC-428E-9F3B-D348E6E9BFF6}" type="datetimeFigureOut">
              <a:rPr lang="en-IN" smtClean="0"/>
              <a:t>18-08-2024</a:t>
            </a:fld>
            <a:endParaRPr lang="en-IN"/>
          </a:p>
        </p:txBody>
      </p:sp>
      <p:sp>
        <p:nvSpPr>
          <p:cNvPr id="5" name="Footer Placeholder 4">
            <a:extLst>
              <a:ext uri="{FF2B5EF4-FFF2-40B4-BE49-F238E27FC236}">
                <a16:creationId xmlns:a16="http://schemas.microsoft.com/office/drawing/2014/main" id="{013AB715-7A56-A238-2E71-F51343C15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8933C1-D4D2-B881-EA03-9123BBCAB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85A99-D1B2-406E-A981-9DCD335AE1DF}" type="slidenum">
              <a:rPr lang="en-IN" smtClean="0"/>
              <a:t>‹#›</a:t>
            </a:fld>
            <a:endParaRPr lang="en-IN"/>
          </a:p>
        </p:txBody>
      </p:sp>
    </p:spTree>
    <p:extLst>
      <p:ext uri="{BB962C8B-B14F-4D97-AF65-F5344CB8AC3E}">
        <p14:creationId xmlns:p14="http://schemas.microsoft.com/office/powerpoint/2010/main" val="3027003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D2908E-0E60-2745-08FF-5FB10DF648D6}"/>
              </a:ext>
            </a:extLst>
          </p:cNvPr>
          <p:cNvPicPr>
            <a:picLocks noChangeAspect="1"/>
          </p:cNvPicPr>
          <p:nvPr/>
        </p:nvPicPr>
        <p:blipFill>
          <a:blip r:embed="rId2"/>
          <a:stretch>
            <a:fillRect/>
          </a:stretch>
        </p:blipFill>
        <p:spPr>
          <a:xfrm>
            <a:off x="868108" y="510178"/>
            <a:ext cx="9390743" cy="5446851"/>
          </a:xfrm>
          <a:prstGeom prst="rect">
            <a:avLst/>
          </a:prstGeom>
        </p:spPr>
      </p:pic>
      <p:sp>
        <p:nvSpPr>
          <p:cNvPr id="4" name="TextBox 3">
            <a:extLst>
              <a:ext uri="{FF2B5EF4-FFF2-40B4-BE49-F238E27FC236}">
                <a16:creationId xmlns:a16="http://schemas.microsoft.com/office/drawing/2014/main" id="{DCD36804-7481-A674-3815-5AD58DA0827C}"/>
              </a:ext>
            </a:extLst>
          </p:cNvPr>
          <p:cNvSpPr txBox="1"/>
          <p:nvPr/>
        </p:nvSpPr>
        <p:spPr>
          <a:xfrm>
            <a:off x="1117601" y="6211669"/>
            <a:ext cx="1920590" cy="646331"/>
          </a:xfrm>
          <a:prstGeom prst="rect">
            <a:avLst/>
          </a:prstGeom>
          <a:noFill/>
        </p:spPr>
        <p:txBody>
          <a:bodyPr wrap="none" rtlCol="0">
            <a:spAutoFit/>
          </a:bodyPr>
          <a:lstStyle/>
          <a:p>
            <a:r>
              <a:rPr lang="en-IN" dirty="0"/>
              <a:t>By: Kumar Prakash</a:t>
            </a:r>
          </a:p>
          <a:p>
            <a:endParaRPr lang="en-IN" dirty="0"/>
          </a:p>
        </p:txBody>
      </p:sp>
    </p:spTree>
    <p:extLst>
      <p:ext uri="{BB962C8B-B14F-4D97-AF65-F5344CB8AC3E}">
        <p14:creationId xmlns:p14="http://schemas.microsoft.com/office/powerpoint/2010/main" val="392766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7" name="Rectangle 6">
            <a:extLst>
              <a:ext uri="{FF2B5EF4-FFF2-40B4-BE49-F238E27FC236}">
                <a16:creationId xmlns:a16="http://schemas.microsoft.com/office/drawing/2014/main" id="{C8EA8206-8EF7-C556-0455-EFA9EFCFFA32}"/>
              </a:ext>
            </a:extLst>
          </p:cNvPr>
          <p:cNvSpPr/>
          <p:nvPr/>
        </p:nvSpPr>
        <p:spPr>
          <a:xfrm>
            <a:off x="3757455" y="2904041"/>
            <a:ext cx="5022530" cy="727892"/>
          </a:xfrm>
          <a:prstGeom prst="rect">
            <a:avLst/>
          </a:prstGeom>
          <a:noFill/>
        </p:spPr>
        <p:txBody>
          <a:bodyPr wrap="none" lIns="91440" tIns="45720" rIns="91440" bIns="45720">
            <a:spAutoFit/>
          </a:bodyPr>
          <a:lstStyle/>
          <a:p>
            <a:pPr marL="0" lvl="0" indent="0" algn="ctr" rtl="0">
              <a:lnSpc>
                <a:spcPct val="114000"/>
              </a:lnSpc>
              <a:spcBef>
                <a:spcPts val="0"/>
              </a:spcBef>
              <a:spcAft>
                <a:spcPts val="0"/>
              </a:spcAft>
              <a:buNone/>
            </a:pPr>
            <a:r>
              <a:rPr lang="en-GB" sz="4000" b="1" dirty="0">
                <a:solidFill>
                  <a:schemeClr val="dk1"/>
                </a:solidFill>
                <a:latin typeface="Lato"/>
                <a:ea typeface="Lato"/>
                <a:cs typeface="Lato"/>
                <a:sym typeface="Lato"/>
              </a:rPr>
              <a:t>Subjective Questions</a:t>
            </a:r>
            <a:endParaRPr lang="en-GB" sz="4000" dirty="0">
              <a:latin typeface="Lato"/>
              <a:ea typeface="Lato"/>
              <a:cs typeface="Lato"/>
              <a:sym typeface="Lato"/>
            </a:endParaRPr>
          </a:p>
        </p:txBody>
      </p:sp>
    </p:spTree>
    <p:extLst>
      <p:ext uri="{BB962C8B-B14F-4D97-AF65-F5344CB8AC3E}">
        <p14:creationId xmlns:p14="http://schemas.microsoft.com/office/powerpoint/2010/main" val="3324369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6" name="Rectangle 5">
            <a:extLst>
              <a:ext uri="{FF2B5EF4-FFF2-40B4-BE49-F238E27FC236}">
                <a16:creationId xmlns:a16="http://schemas.microsoft.com/office/drawing/2014/main" id="{91A384F3-435F-DBBF-83B6-10F4EE40D3CB}"/>
              </a:ext>
            </a:extLst>
          </p:cNvPr>
          <p:cNvSpPr/>
          <p:nvPr/>
        </p:nvSpPr>
        <p:spPr>
          <a:xfrm>
            <a:off x="1049867" y="972249"/>
            <a:ext cx="7391400" cy="2307619"/>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sz="1400" dirty="0">
                <a:solidFill>
                  <a:schemeClr val="dk1"/>
                </a:solidFill>
              </a:rPr>
              <a:t>Pivot Table of Country with number of Restaurant was created.</a:t>
            </a:r>
          </a:p>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Then the Countries which are having less than 30 restaurants were shortlisted as there are lesser competition .</a:t>
            </a:r>
          </a:p>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After that, Average of Rating was also plotted in the Pivot Table against the country.</a:t>
            </a:r>
          </a:p>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And then, only those countries where average rating was less than 4 were shortlisted.</a:t>
            </a:r>
          </a:p>
          <a:p>
            <a:pPr marL="457200" lvl="0" indent="-298450" algn="l" rtl="0">
              <a:lnSpc>
                <a:spcPct val="115000"/>
              </a:lnSpc>
              <a:spcBef>
                <a:spcPts val="0"/>
              </a:spcBef>
              <a:spcAft>
                <a:spcPts val="0"/>
              </a:spcAft>
              <a:buClr>
                <a:schemeClr val="dk1"/>
              </a:buClr>
              <a:buSzPts val="1100"/>
              <a:buFont typeface="Lato"/>
              <a:buChar char="➔"/>
            </a:pPr>
            <a:r>
              <a:rPr lang="en-US" sz="1400" dirty="0">
                <a:solidFill>
                  <a:schemeClr val="dk1"/>
                </a:solidFill>
              </a:rPr>
              <a:t>Finally the 4 countries emerged from this, which were Canada, Singapore, Sri Lanka and Australia.</a:t>
            </a:r>
          </a:p>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Apart from this a </a:t>
            </a:r>
            <a:r>
              <a:rPr lang="en-US" sz="1400" dirty="0" err="1">
                <a:solidFill>
                  <a:schemeClr val="dk1"/>
                </a:solidFill>
              </a:rPr>
              <a:t>Visualisation</a:t>
            </a:r>
            <a:r>
              <a:rPr lang="en-US" sz="1400" dirty="0">
                <a:solidFill>
                  <a:schemeClr val="dk1"/>
                </a:solidFill>
              </a:rPr>
              <a:t> was also created of Number of restaurant and the average rating of them in each country was also plotted with a line graph. </a:t>
            </a:r>
          </a:p>
        </p:txBody>
      </p:sp>
      <p:sp>
        <p:nvSpPr>
          <p:cNvPr id="7" name="Rectangle 6">
            <a:extLst>
              <a:ext uri="{FF2B5EF4-FFF2-40B4-BE49-F238E27FC236}">
                <a16:creationId xmlns:a16="http://schemas.microsoft.com/office/drawing/2014/main" id="{C8EA8206-8EF7-C556-0455-EFA9EFCFFA32}"/>
              </a:ext>
            </a:extLst>
          </p:cNvPr>
          <p:cNvSpPr/>
          <p:nvPr/>
        </p:nvSpPr>
        <p:spPr>
          <a:xfrm>
            <a:off x="727786" y="301151"/>
            <a:ext cx="11038281"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1 - Suggest a few countries where the team can open newer restaurants with lesser competition. Which visualization/technique will you use here to justify the suggestions?</a:t>
            </a:r>
            <a:endParaRPr lang="en-US" sz="3200" b="1" dirty="0">
              <a:latin typeface="Lato"/>
              <a:ea typeface="Lato"/>
              <a:cs typeface="Lato"/>
              <a:sym typeface="Lato"/>
            </a:endParaRPr>
          </a:p>
        </p:txBody>
      </p:sp>
      <p:pic>
        <p:nvPicPr>
          <p:cNvPr id="20" name="Picture 19">
            <a:extLst>
              <a:ext uri="{FF2B5EF4-FFF2-40B4-BE49-F238E27FC236}">
                <a16:creationId xmlns:a16="http://schemas.microsoft.com/office/drawing/2014/main" id="{25BC77B1-F3FE-E734-B321-F25817D311EE}"/>
              </a:ext>
            </a:extLst>
          </p:cNvPr>
          <p:cNvPicPr>
            <a:picLocks noChangeAspect="1"/>
          </p:cNvPicPr>
          <p:nvPr/>
        </p:nvPicPr>
        <p:blipFill>
          <a:blip r:embed="rId2"/>
          <a:stretch>
            <a:fillRect/>
          </a:stretch>
        </p:blipFill>
        <p:spPr>
          <a:xfrm>
            <a:off x="1016003" y="3295108"/>
            <a:ext cx="4898200" cy="1856012"/>
          </a:xfrm>
          <a:prstGeom prst="rect">
            <a:avLst/>
          </a:prstGeom>
        </p:spPr>
      </p:pic>
      <p:pic>
        <p:nvPicPr>
          <p:cNvPr id="22" name="Picture 21">
            <a:extLst>
              <a:ext uri="{FF2B5EF4-FFF2-40B4-BE49-F238E27FC236}">
                <a16:creationId xmlns:a16="http://schemas.microsoft.com/office/drawing/2014/main" id="{6CE706D4-0FC6-2307-F786-30C5499B276B}"/>
              </a:ext>
            </a:extLst>
          </p:cNvPr>
          <p:cNvPicPr>
            <a:picLocks noChangeAspect="1"/>
          </p:cNvPicPr>
          <p:nvPr/>
        </p:nvPicPr>
        <p:blipFill>
          <a:blip r:embed="rId3"/>
          <a:stretch>
            <a:fillRect/>
          </a:stretch>
        </p:blipFill>
        <p:spPr>
          <a:xfrm>
            <a:off x="6236283" y="3279868"/>
            <a:ext cx="4939713" cy="2140060"/>
          </a:xfrm>
          <a:prstGeom prst="rect">
            <a:avLst/>
          </a:prstGeom>
        </p:spPr>
      </p:pic>
    </p:spTree>
    <p:extLst>
      <p:ext uri="{BB962C8B-B14F-4D97-AF65-F5344CB8AC3E}">
        <p14:creationId xmlns:p14="http://schemas.microsoft.com/office/powerpoint/2010/main" val="312328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764849" y="825097"/>
            <a:ext cx="10662302" cy="1068819"/>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For this, I’ve created another Pivot Table where I listed down all the cities in the selected countries along with the number of Restaurants along with the average rating for the city and arranged all of the data in ascending order of Rating. In this Pivot Table, I’ve also highlighted the list of cities where we need to target First and where we need to target later.  This can also be found in the “</a:t>
            </a:r>
            <a:r>
              <a:rPr lang="en-US" sz="1400" b="1" dirty="0">
                <a:solidFill>
                  <a:schemeClr val="dk1"/>
                </a:solidFill>
              </a:rPr>
              <a:t>Q1-Q2(Subjective)” </a:t>
            </a:r>
            <a:r>
              <a:rPr lang="en-US" sz="1400" dirty="0">
                <a:solidFill>
                  <a:schemeClr val="dk1"/>
                </a:solidFill>
              </a:rPr>
              <a:t>sub sheet where I have made the Pivot Table basis on which I took the decision.</a:t>
            </a:r>
          </a:p>
        </p:txBody>
      </p:sp>
      <p:sp>
        <p:nvSpPr>
          <p:cNvPr id="7" name="Rectangle 6">
            <a:extLst>
              <a:ext uri="{FF2B5EF4-FFF2-40B4-BE49-F238E27FC236}">
                <a16:creationId xmlns:a16="http://schemas.microsoft.com/office/drawing/2014/main" id="{C8EA8206-8EF7-C556-0455-EFA9EFCFFA32}"/>
              </a:ext>
            </a:extLst>
          </p:cNvPr>
          <p:cNvSpPr/>
          <p:nvPr/>
        </p:nvSpPr>
        <p:spPr>
          <a:xfrm>
            <a:off x="479831" y="130933"/>
            <a:ext cx="11547069"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2 - Come up with the names of States and cities in the suggested countries suitable for opening restaurants.</a:t>
            </a:r>
            <a:endParaRPr lang="en-US" sz="3200" b="1" dirty="0">
              <a:latin typeface="Lato"/>
              <a:ea typeface="Lato"/>
              <a:cs typeface="Lato"/>
              <a:sym typeface="Lato"/>
            </a:endParaRPr>
          </a:p>
        </p:txBody>
      </p:sp>
      <p:pic>
        <p:nvPicPr>
          <p:cNvPr id="8" name="Picture 7">
            <a:extLst>
              <a:ext uri="{FF2B5EF4-FFF2-40B4-BE49-F238E27FC236}">
                <a16:creationId xmlns:a16="http://schemas.microsoft.com/office/drawing/2014/main" id="{88FE12FD-B97C-B7C6-4288-331E2D98479A}"/>
              </a:ext>
            </a:extLst>
          </p:cNvPr>
          <p:cNvPicPr>
            <a:picLocks noChangeAspect="1"/>
          </p:cNvPicPr>
          <p:nvPr/>
        </p:nvPicPr>
        <p:blipFill>
          <a:blip r:embed="rId2"/>
          <a:stretch>
            <a:fillRect/>
          </a:stretch>
        </p:blipFill>
        <p:spPr>
          <a:xfrm>
            <a:off x="1688081" y="1920932"/>
            <a:ext cx="2452119" cy="4281834"/>
          </a:xfrm>
          <a:prstGeom prst="rect">
            <a:avLst/>
          </a:prstGeom>
        </p:spPr>
      </p:pic>
      <p:pic>
        <p:nvPicPr>
          <p:cNvPr id="10" name="Picture 9">
            <a:extLst>
              <a:ext uri="{FF2B5EF4-FFF2-40B4-BE49-F238E27FC236}">
                <a16:creationId xmlns:a16="http://schemas.microsoft.com/office/drawing/2014/main" id="{01FEDF1E-C293-3762-2ED8-1F85A5ACC063}"/>
              </a:ext>
            </a:extLst>
          </p:cNvPr>
          <p:cNvPicPr>
            <a:picLocks noChangeAspect="1"/>
          </p:cNvPicPr>
          <p:nvPr/>
        </p:nvPicPr>
        <p:blipFill>
          <a:blip r:embed="rId3"/>
          <a:stretch>
            <a:fillRect/>
          </a:stretch>
        </p:blipFill>
        <p:spPr>
          <a:xfrm>
            <a:off x="4768801" y="1920932"/>
            <a:ext cx="4260899" cy="4218004"/>
          </a:xfrm>
          <a:prstGeom prst="rect">
            <a:avLst/>
          </a:prstGeom>
        </p:spPr>
      </p:pic>
    </p:spTree>
    <p:extLst>
      <p:ext uri="{BB962C8B-B14F-4D97-AF65-F5344CB8AC3E}">
        <p14:creationId xmlns:p14="http://schemas.microsoft.com/office/powerpoint/2010/main" val="347152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897467" y="898929"/>
            <a:ext cx="11053233" cy="925125"/>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600" dirty="0">
                <a:solidFill>
                  <a:schemeClr val="dk1"/>
                </a:solidFill>
              </a:rPr>
              <a:t>For this, I had created pivot table and filter with those four countries which I selected. With this, I can easily see what is the Average Rating of Restaurants in the Country. This can also be found in the “</a:t>
            </a:r>
            <a:r>
              <a:rPr lang="en-US" sz="1600" b="1" dirty="0">
                <a:solidFill>
                  <a:schemeClr val="dk1"/>
                </a:solidFill>
              </a:rPr>
              <a:t>Q3-Q6(subjective)</a:t>
            </a:r>
            <a:r>
              <a:rPr lang="en-US" sz="1600" dirty="0">
                <a:solidFill>
                  <a:schemeClr val="dk1"/>
                </a:solidFill>
              </a:rPr>
              <a:t>” sub-sheet. Apart from this, I’ve also created the visualization with the Bar Chart where I’ve listed the average rating corresponding to the Country.</a:t>
            </a:r>
          </a:p>
        </p:txBody>
      </p:sp>
      <p:sp>
        <p:nvSpPr>
          <p:cNvPr id="7" name="Rectangle 6">
            <a:extLst>
              <a:ext uri="{FF2B5EF4-FFF2-40B4-BE49-F238E27FC236}">
                <a16:creationId xmlns:a16="http://schemas.microsoft.com/office/drawing/2014/main" id="{C8EA8206-8EF7-C556-0455-EFA9EFCFFA32}"/>
              </a:ext>
            </a:extLst>
          </p:cNvPr>
          <p:cNvSpPr/>
          <p:nvPr/>
        </p:nvSpPr>
        <p:spPr>
          <a:xfrm>
            <a:off x="572075" y="204765"/>
            <a:ext cx="11289725"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3 - According to the countries you suggested, what is the current quality regarding ratings for restaurants that are open there?</a:t>
            </a:r>
            <a:endParaRPr lang="en-US" sz="3200" b="1" dirty="0">
              <a:latin typeface="Lato"/>
              <a:ea typeface="Lato"/>
              <a:cs typeface="Lato"/>
              <a:sym typeface="Lato"/>
            </a:endParaRPr>
          </a:p>
        </p:txBody>
      </p:sp>
      <p:pic>
        <p:nvPicPr>
          <p:cNvPr id="8" name="Picture 7">
            <a:extLst>
              <a:ext uri="{FF2B5EF4-FFF2-40B4-BE49-F238E27FC236}">
                <a16:creationId xmlns:a16="http://schemas.microsoft.com/office/drawing/2014/main" id="{E1DA96E3-8FED-17DE-A703-47223B2F039F}"/>
              </a:ext>
            </a:extLst>
          </p:cNvPr>
          <p:cNvPicPr>
            <a:picLocks noChangeAspect="1"/>
          </p:cNvPicPr>
          <p:nvPr/>
        </p:nvPicPr>
        <p:blipFill>
          <a:blip r:embed="rId2"/>
          <a:stretch>
            <a:fillRect/>
          </a:stretch>
        </p:blipFill>
        <p:spPr>
          <a:xfrm>
            <a:off x="1682680" y="1974834"/>
            <a:ext cx="6652032" cy="1454166"/>
          </a:xfrm>
          <a:prstGeom prst="rect">
            <a:avLst/>
          </a:prstGeom>
        </p:spPr>
      </p:pic>
      <p:pic>
        <p:nvPicPr>
          <p:cNvPr id="10" name="Picture 9">
            <a:extLst>
              <a:ext uri="{FF2B5EF4-FFF2-40B4-BE49-F238E27FC236}">
                <a16:creationId xmlns:a16="http://schemas.microsoft.com/office/drawing/2014/main" id="{16696BE5-A09A-3CC1-C85B-618A04D266CE}"/>
              </a:ext>
            </a:extLst>
          </p:cNvPr>
          <p:cNvPicPr>
            <a:picLocks noChangeAspect="1"/>
          </p:cNvPicPr>
          <p:nvPr/>
        </p:nvPicPr>
        <p:blipFill>
          <a:blip r:embed="rId3"/>
          <a:stretch>
            <a:fillRect/>
          </a:stretch>
        </p:blipFill>
        <p:spPr>
          <a:xfrm>
            <a:off x="1682680" y="3758859"/>
            <a:ext cx="6652032" cy="1943362"/>
          </a:xfrm>
          <a:prstGeom prst="rect">
            <a:avLst/>
          </a:prstGeom>
        </p:spPr>
      </p:pic>
    </p:spTree>
    <p:extLst>
      <p:ext uri="{BB962C8B-B14F-4D97-AF65-F5344CB8AC3E}">
        <p14:creationId xmlns:p14="http://schemas.microsoft.com/office/powerpoint/2010/main" val="213978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6" name="Rectangle 5">
            <a:extLst>
              <a:ext uri="{FF2B5EF4-FFF2-40B4-BE49-F238E27FC236}">
                <a16:creationId xmlns:a16="http://schemas.microsoft.com/office/drawing/2014/main" id="{91A384F3-435F-DBBF-83B6-10F4EE40D3CB}"/>
              </a:ext>
            </a:extLst>
          </p:cNvPr>
          <p:cNvSpPr/>
          <p:nvPr/>
        </p:nvSpPr>
        <p:spPr>
          <a:xfrm>
            <a:off x="838200" y="847347"/>
            <a:ext cx="10858500" cy="2340897"/>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600" dirty="0">
                <a:solidFill>
                  <a:schemeClr val="dk1"/>
                </a:solidFill>
              </a:rPr>
              <a:t>For this, I’ve created a separate sheet “Currency Conversion”, where I listed down the current conversion rate for all the different Currency types in the Raw Data. After that, I’ve inserted a new column next to the “</a:t>
            </a:r>
            <a:r>
              <a:rPr lang="en-US" sz="1600" dirty="0" err="1">
                <a:solidFill>
                  <a:schemeClr val="dk1"/>
                </a:solidFill>
              </a:rPr>
              <a:t>Average_Cost_for_two</a:t>
            </a:r>
            <a:r>
              <a:rPr lang="en-US" sz="1600" dirty="0">
                <a:solidFill>
                  <a:schemeClr val="dk1"/>
                </a:solidFill>
              </a:rPr>
              <a:t>” column with the name of the column as “</a:t>
            </a:r>
            <a:r>
              <a:rPr lang="en-US" sz="1600" dirty="0" err="1">
                <a:solidFill>
                  <a:schemeClr val="dk1"/>
                </a:solidFill>
              </a:rPr>
              <a:t>Average_Cost_for_two_in_INR</a:t>
            </a:r>
            <a:r>
              <a:rPr lang="en-US" sz="1600" dirty="0">
                <a:solidFill>
                  <a:schemeClr val="dk1"/>
                </a:solidFill>
              </a:rPr>
              <a:t>”. In this column, I’ve converted the values which are present in </a:t>
            </a:r>
            <a:r>
              <a:rPr lang="en-US" sz="1600" dirty="0" err="1">
                <a:solidFill>
                  <a:schemeClr val="dk1"/>
                </a:solidFill>
              </a:rPr>
              <a:t>Average_Cost_for_two</a:t>
            </a:r>
            <a:r>
              <a:rPr lang="en-US" sz="1600" dirty="0">
                <a:solidFill>
                  <a:schemeClr val="dk1"/>
                </a:solidFill>
              </a:rPr>
              <a:t> column with the currency conversion to convert the whole thing in INR by multiplying the value with the VLOOKUP value from the Currency conversion. After this, I’ve created a Pivot Table where I’ve place Country in Rows and Average of </a:t>
            </a:r>
            <a:r>
              <a:rPr lang="en-US" sz="1600" dirty="0" err="1">
                <a:solidFill>
                  <a:schemeClr val="dk1"/>
                </a:solidFill>
              </a:rPr>
              <a:t>Average_Cost_for_two_in_INR</a:t>
            </a:r>
            <a:r>
              <a:rPr lang="en-US" sz="1600" dirty="0">
                <a:solidFill>
                  <a:schemeClr val="dk1"/>
                </a:solidFill>
              </a:rPr>
              <a:t> in Values and then filtered only the selected countries. This can also be found in the “</a:t>
            </a:r>
            <a:r>
              <a:rPr lang="en-US" sz="1600" b="1" dirty="0">
                <a:solidFill>
                  <a:schemeClr val="dk1"/>
                </a:solidFill>
              </a:rPr>
              <a:t>Q3-Q6(subjective)</a:t>
            </a:r>
            <a:r>
              <a:rPr lang="en-US" sz="1600" dirty="0">
                <a:solidFill>
                  <a:schemeClr val="dk1"/>
                </a:solidFill>
              </a:rPr>
              <a:t>” sub-sheet. Apart from this, I’ve also created the visualization with the Pie Chart where we can see what is the average cost for two in INR in the restaurants in the selected countries.</a:t>
            </a:r>
          </a:p>
        </p:txBody>
      </p:sp>
      <p:sp>
        <p:nvSpPr>
          <p:cNvPr id="7" name="Rectangle 6">
            <a:extLst>
              <a:ext uri="{FF2B5EF4-FFF2-40B4-BE49-F238E27FC236}">
                <a16:creationId xmlns:a16="http://schemas.microsoft.com/office/drawing/2014/main" id="{C8EA8206-8EF7-C556-0455-EFA9EFCFFA32}"/>
              </a:ext>
            </a:extLst>
          </p:cNvPr>
          <p:cNvSpPr/>
          <p:nvPr/>
        </p:nvSpPr>
        <p:spPr>
          <a:xfrm>
            <a:off x="478079" y="153182"/>
            <a:ext cx="11421821"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4 - Also, what is the current expenditure on food in the suggested countries, so we can keep our financial expenditure in control?</a:t>
            </a:r>
            <a:endParaRPr lang="en-US" sz="3200" b="1" dirty="0">
              <a:latin typeface="Lato"/>
              <a:ea typeface="Lato"/>
              <a:cs typeface="Lato"/>
              <a:sym typeface="Lato"/>
            </a:endParaRPr>
          </a:p>
        </p:txBody>
      </p:sp>
      <p:pic>
        <p:nvPicPr>
          <p:cNvPr id="9" name="Picture 8">
            <a:extLst>
              <a:ext uri="{FF2B5EF4-FFF2-40B4-BE49-F238E27FC236}">
                <a16:creationId xmlns:a16="http://schemas.microsoft.com/office/drawing/2014/main" id="{1AD8AE51-77E8-D2C4-2889-3C419267D749}"/>
              </a:ext>
            </a:extLst>
          </p:cNvPr>
          <p:cNvPicPr>
            <a:picLocks noChangeAspect="1"/>
          </p:cNvPicPr>
          <p:nvPr/>
        </p:nvPicPr>
        <p:blipFill>
          <a:blip r:embed="rId2"/>
          <a:stretch>
            <a:fillRect/>
          </a:stretch>
        </p:blipFill>
        <p:spPr>
          <a:xfrm>
            <a:off x="838200" y="3251744"/>
            <a:ext cx="5616132" cy="2450556"/>
          </a:xfrm>
          <a:prstGeom prst="rect">
            <a:avLst/>
          </a:prstGeom>
        </p:spPr>
      </p:pic>
      <p:pic>
        <p:nvPicPr>
          <p:cNvPr id="11" name="Picture 10">
            <a:extLst>
              <a:ext uri="{FF2B5EF4-FFF2-40B4-BE49-F238E27FC236}">
                <a16:creationId xmlns:a16="http://schemas.microsoft.com/office/drawing/2014/main" id="{45C0A1D9-AE48-4E01-A79F-F8A8DBCC8DD5}"/>
              </a:ext>
            </a:extLst>
          </p:cNvPr>
          <p:cNvPicPr>
            <a:picLocks noChangeAspect="1"/>
          </p:cNvPicPr>
          <p:nvPr/>
        </p:nvPicPr>
        <p:blipFill>
          <a:blip r:embed="rId3"/>
          <a:stretch>
            <a:fillRect/>
          </a:stretch>
        </p:blipFill>
        <p:spPr>
          <a:xfrm>
            <a:off x="6465453" y="3277144"/>
            <a:ext cx="5430708" cy="2450556"/>
          </a:xfrm>
          <a:prstGeom prst="rect">
            <a:avLst/>
          </a:prstGeom>
        </p:spPr>
      </p:pic>
    </p:spTree>
    <p:extLst>
      <p:ext uri="{BB962C8B-B14F-4D97-AF65-F5344CB8AC3E}">
        <p14:creationId xmlns:p14="http://schemas.microsoft.com/office/powerpoint/2010/main" val="78106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727786" y="900290"/>
            <a:ext cx="11121314" cy="2340897"/>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600" dirty="0">
                <a:solidFill>
                  <a:schemeClr val="dk1"/>
                </a:solidFill>
              </a:rPr>
              <a:t>For this, I’ve created separate Pivot Tables for each selected country where we listed down the Restaurants which are available in the country along with the average rating and average cost for two in INR. To find out the competitors I’ve broken each Pivot table into 3 parts, Highly competition where the rating of the restaurant is 4 or above, Medium competition where the rating of the restaurant is in between 3.2 and 4, and finally less competition where the rating of the restaurant is less than 3.2. I’ve also color coded the Pivots into </a:t>
            </a:r>
            <a:r>
              <a:rPr lang="en-US" sz="1600" dirty="0">
                <a:solidFill>
                  <a:schemeClr val="dk1"/>
                </a:solidFill>
                <a:highlight>
                  <a:srgbClr val="93C47D"/>
                </a:highlight>
              </a:rPr>
              <a:t>Green</a:t>
            </a:r>
            <a:r>
              <a:rPr lang="en-US" sz="1600" dirty="0">
                <a:solidFill>
                  <a:schemeClr val="dk1"/>
                </a:solidFill>
              </a:rPr>
              <a:t>, </a:t>
            </a:r>
            <a:r>
              <a:rPr lang="en-US" sz="1600" dirty="0">
                <a:solidFill>
                  <a:schemeClr val="dk1"/>
                </a:solidFill>
                <a:highlight>
                  <a:srgbClr val="FFD966"/>
                </a:highlight>
              </a:rPr>
              <a:t>Yellow</a:t>
            </a:r>
            <a:r>
              <a:rPr lang="en-US" sz="1600" dirty="0">
                <a:solidFill>
                  <a:schemeClr val="dk1"/>
                </a:solidFill>
              </a:rPr>
              <a:t> and </a:t>
            </a:r>
            <a:r>
              <a:rPr lang="en-US" sz="1600" dirty="0">
                <a:solidFill>
                  <a:schemeClr val="dk1"/>
                </a:solidFill>
                <a:highlight>
                  <a:srgbClr val="E06666"/>
                </a:highlight>
              </a:rPr>
              <a:t>Red</a:t>
            </a:r>
            <a:r>
              <a:rPr lang="en-US" sz="1600" dirty="0">
                <a:solidFill>
                  <a:schemeClr val="dk1"/>
                </a:solidFill>
              </a:rPr>
              <a:t> for High, medium, and low competition respectively. This data can also be found in the Competitor Analysis sub sheet in the main Excel file. </a:t>
            </a:r>
          </a:p>
          <a:p>
            <a:pPr marL="457200" lvl="0" indent="-292100" algn="l" rtl="0">
              <a:lnSpc>
                <a:spcPct val="115000"/>
              </a:lnSpc>
              <a:spcBef>
                <a:spcPts val="0"/>
              </a:spcBef>
              <a:spcAft>
                <a:spcPts val="0"/>
              </a:spcAft>
              <a:buClr>
                <a:schemeClr val="dk1"/>
              </a:buClr>
              <a:buSzPts val="1000"/>
              <a:buChar char="➔"/>
            </a:pPr>
            <a:r>
              <a:rPr lang="en-US" sz="1600" dirty="0">
                <a:solidFill>
                  <a:schemeClr val="dk1"/>
                </a:solidFill>
              </a:rPr>
              <a:t>I am adding conclusion table, for more information you can refer the “</a:t>
            </a:r>
            <a:r>
              <a:rPr lang="en-US" sz="1600" b="1" dirty="0">
                <a:solidFill>
                  <a:schemeClr val="dk1"/>
                </a:solidFill>
              </a:rPr>
              <a:t>Q3-Q6(subjective)</a:t>
            </a:r>
            <a:r>
              <a:rPr lang="en-US" sz="1600" dirty="0">
                <a:solidFill>
                  <a:schemeClr val="dk1"/>
                </a:solidFill>
              </a:rPr>
              <a:t>”  sub sheet.</a:t>
            </a:r>
          </a:p>
          <a:p>
            <a:pPr marL="457200" lvl="0" indent="-292100" algn="l" rtl="0">
              <a:lnSpc>
                <a:spcPct val="115000"/>
              </a:lnSpc>
              <a:spcBef>
                <a:spcPts val="0"/>
              </a:spcBef>
              <a:spcAft>
                <a:spcPts val="0"/>
              </a:spcAft>
              <a:buClr>
                <a:schemeClr val="dk1"/>
              </a:buClr>
              <a:buSzPts val="1000"/>
              <a:buChar char="➔"/>
            </a:pPr>
            <a:endParaRPr lang="en-US" sz="1600" dirty="0">
              <a:solidFill>
                <a:schemeClr val="dk1"/>
              </a:solidFill>
            </a:endParaRPr>
          </a:p>
        </p:txBody>
      </p:sp>
      <p:sp>
        <p:nvSpPr>
          <p:cNvPr id="7" name="Rectangle 6">
            <a:extLst>
              <a:ext uri="{FF2B5EF4-FFF2-40B4-BE49-F238E27FC236}">
                <a16:creationId xmlns:a16="http://schemas.microsoft.com/office/drawing/2014/main" id="{C8EA8206-8EF7-C556-0455-EFA9EFCFFA32}"/>
              </a:ext>
            </a:extLst>
          </p:cNvPr>
          <p:cNvSpPr/>
          <p:nvPr/>
        </p:nvSpPr>
        <p:spPr>
          <a:xfrm>
            <a:off x="490779" y="153183"/>
            <a:ext cx="11485321"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5 - Come up with the names of restaurants from the recommended states that are our biggest competitors and also those that are rated in the lower brackets, i.e. 1-2 or 2-3.</a:t>
            </a:r>
            <a:endParaRPr lang="en-US" sz="3200" b="1" dirty="0">
              <a:latin typeface="Lato"/>
              <a:ea typeface="Lato"/>
              <a:cs typeface="Lato"/>
              <a:sym typeface="Lato"/>
            </a:endParaRPr>
          </a:p>
        </p:txBody>
      </p:sp>
      <p:pic>
        <p:nvPicPr>
          <p:cNvPr id="9" name="Picture 8">
            <a:extLst>
              <a:ext uri="{FF2B5EF4-FFF2-40B4-BE49-F238E27FC236}">
                <a16:creationId xmlns:a16="http://schemas.microsoft.com/office/drawing/2014/main" id="{D1DB1AD8-3960-DA0A-2DE2-4A8768963F92}"/>
              </a:ext>
            </a:extLst>
          </p:cNvPr>
          <p:cNvPicPr>
            <a:picLocks noChangeAspect="1"/>
          </p:cNvPicPr>
          <p:nvPr/>
        </p:nvPicPr>
        <p:blipFill>
          <a:blip r:embed="rId2"/>
          <a:stretch>
            <a:fillRect/>
          </a:stretch>
        </p:blipFill>
        <p:spPr>
          <a:xfrm>
            <a:off x="2184400" y="3044756"/>
            <a:ext cx="7493000" cy="3158146"/>
          </a:xfrm>
          <a:prstGeom prst="rect">
            <a:avLst/>
          </a:prstGeom>
        </p:spPr>
      </p:pic>
    </p:spTree>
    <p:extLst>
      <p:ext uri="{BB962C8B-B14F-4D97-AF65-F5344CB8AC3E}">
        <p14:creationId xmlns:p14="http://schemas.microsoft.com/office/powerpoint/2010/main" val="346020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922867" y="983494"/>
            <a:ext cx="10926233" cy="2628284"/>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200" dirty="0">
                <a:solidFill>
                  <a:schemeClr val="dk1"/>
                </a:solidFill>
              </a:rPr>
              <a:t>To solve this issue, I’ve created a Pivot Table where I’ve listed all the Cuisines which are getting served in the selected country along with the average of Rating and the total votes which through which the rating has been decided and arranged the data into ascending order of average of rating. With this dataset, I’m trying to find out the cuisines which are rated by a large number of people. This was done to understand what kind of cuisine is currently in demand. For this, I’ve only taken the cuisines where the number of votes is more than 100. But in a country like Singapore where there is no cuisine with more than 100 votes, but the number of votes is evenly distributed, we have to consider all cuisines into consideration. Now, we have taken the cuisines where the rating are below 3.8 rating into high consideration and if the rating is between 3.8 and 4.6 into low consideration. If the rating of any cuisine is above 4.6 along with more than 100 votes, then we should avoid the cuisines as there is a high chance that the users are liking the cuisine and are accustomed to the restaurant. This analysis can be found in the “Cuisines Analysis” sub-sheet in the main Excel file where I’ve bifurcated the cuisines based on the above criteria. In my understanding, the choices of cuisines do affect the rating of the restaurant because if you provide the customer with the type of food which is generally bad in the country with the good quality of food then the users are highly likely will like the food and rate the restaurant higher than the peer. But if we serve food which is already highly rated, then the smallest of the mistakes will lead to a bad rating.</a:t>
            </a:r>
          </a:p>
          <a:p>
            <a:pPr marL="457200" lvl="0" indent="-292100" algn="l" rtl="0">
              <a:lnSpc>
                <a:spcPct val="115000"/>
              </a:lnSpc>
              <a:spcBef>
                <a:spcPts val="0"/>
              </a:spcBef>
              <a:spcAft>
                <a:spcPts val="0"/>
              </a:spcAft>
              <a:buClr>
                <a:schemeClr val="dk1"/>
              </a:buClr>
              <a:buSzPts val="1000"/>
              <a:buChar char="➔"/>
            </a:pPr>
            <a:r>
              <a:rPr lang="en-US" sz="1200" dirty="0">
                <a:solidFill>
                  <a:schemeClr val="dk1"/>
                </a:solidFill>
              </a:rPr>
              <a:t>I am adding the conclusion table, For more information you can refer “</a:t>
            </a:r>
            <a:r>
              <a:rPr lang="en-US" sz="1200" b="1" dirty="0">
                <a:solidFill>
                  <a:schemeClr val="dk1"/>
                </a:solidFill>
              </a:rPr>
              <a:t>Q3-Q6(subjective)</a:t>
            </a:r>
            <a:r>
              <a:rPr lang="en-US" sz="1200" dirty="0">
                <a:solidFill>
                  <a:schemeClr val="dk1"/>
                </a:solidFill>
              </a:rPr>
              <a:t>”  sub sheet.</a:t>
            </a:r>
          </a:p>
        </p:txBody>
      </p:sp>
      <p:sp>
        <p:nvSpPr>
          <p:cNvPr id="7" name="Rectangle 6">
            <a:extLst>
              <a:ext uri="{FF2B5EF4-FFF2-40B4-BE49-F238E27FC236}">
                <a16:creationId xmlns:a16="http://schemas.microsoft.com/office/drawing/2014/main" id="{C8EA8206-8EF7-C556-0455-EFA9EFCFFA32}"/>
              </a:ext>
            </a:extLst>
          </p:cNvPr>
          <p:cNvSpPr/>
          <p:nvPr/>
        </p:nvSpPr>
        <p:spPr>
          <a:xfrm>
            <a:off x="708935" y="153183"/>
            <a:ext cx="11394165"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6 - Which cuisines should we focus on in the newer restaurants to get better feedback? Does the choice of cuisines affect the restaurant ratings?</a:t>
            </a:r>
            <a:endParaRPr lang="en-US" sz="3200" b="1" dirty="0">
              <a:latin typeface="Lato"/>
              <a:ea typeface="Lato"/>
              <a:cs typeface="Lato"/>
              <a:sym typeface="Lato"/>
            </a:endParaRPr>
          </a:p>
        </p:txBody>
      </p:sp>
      <p:pic>
        <p:nvPicPr>
          <p:cNvPr id="9" name="Picture 8">
            <a:extLst>
              <a:ext uri="{FF2B5EF4-FFF2-40B4-BE49-F238E27FC236}">
                <a16:creationId xmlns:a16="http://schemas.microsoft.com/office/drawing/2014/main" id="{BAAD83DD-6B32-A784-F37B-A373B61091D8}"/>
              </a:ext>
            </a:extLst>
          </p:cNvPr>
          <p:cNvPicPr>
            <a:picLocks noChangeAspect="1"/>
          </p:cNvPicPr>
          <p:nvPr/>
        </p:nvPicPr>
        <p:blipFill>
          <a:blip r:embed="rId2"/>
          <a:stretch>
            <a:fillRect/>
          </a:stretch>
        </p:blipFill>
        <p:spPr>
          <a:xfrm>
            <a:off x="3619433" y="3611778"/>
            <a:ext cx="4699067" cy="3009952"/>
          </a:xfrm>
          <a:prstGeom prst="rect">
            <a:avLst/>
          </a:prstGeom>
        </p:spPr>
      </p:pic>
    </p:spTree>
    <p:extLst>
      <p:ext uri="{BB962C8B-B14F-4D97-AF65-F5344CB8AC3E}">
        <p14:creationId xmlns:p14="http://schemas.microsoft.com/office/powerpoint/2010/main" val="322627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8270BD2F-37B6-B5C7-50DA-D27C6524DB9E}"/>
              </a:ext>
            </a:extLst>
          </p:cNvPr>
          <p:cNvSpPr/>
          <p:nvPr/>
        </p:nvSpPr>
        <p:spPr>
          <a:xfrm>
            <a:off x="448793" y="236326"/>
            <a:ext cx="11154917"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7 - According to our current data, should we go for online delivery and table booking? Does that affect the customer’s ratings? </a:t>
            </a:r>
            <a:endParaRPr lang="en-US" sz="3200" b="1" dirty="0">
              <a:latin typeface="Lato"/>
              <a:ea typeface="Lato"/>
              <a:cs typeface="Lato"/>
              <a:sym typeface="Lato"/>
            </a:endParaRPr>
          </a:p>
        </p:txBody>
      </p:sp>
      <p:sp>
        <p:nvSpPr>
          <p:cNvPr id="4" name="Rectangle 3">
            <a:extLst>
              <a:ext uri="{FF2B5EF4-FFF2-40B4-BE49-F238E27FC236}">
                <a16:creationId xmlns:a16="http://schemas.microsoft.com/office/drawing/2014/main" id="{4DD7888D-5281-A8C3-ACF3-D7DE17C7B314}"/>
              </a:ext>
            </a:extLst>
          </p:cNvPr>
          <p:cNvSpPr/>
          <p:nvPr/>
        </p:nvSpPr>
        <p:spPr>
          <a:xfrm>
            <a:off x="727786" y="930490"/>
            <a:ext cx="11015421" cy="1564339"/>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Currently in the given data set, for the selected countries there are no restaurants which are available in this the seat booking or online delivery is being happening. Due to this, we have to look around for the other countries where these facilities are already present, so that we can use them to benchmarking and to arrive at conclusion for the above question. For this, I’ve created a Pivot table where I’ve placed the </a:t>
            </a:r>
            <a:r>
              <a:rPr lang="en-US" sz="1400" b="1" dirty="0" err="1">
                <a:solidFill>
                  <a:schemeClr val="dk1"/>
                </a:solidFill>
              </a:rPr>
              <a:t>Has_Table_booking</a:t>
            </a:r>
            <a:r>
              <a:rPr lang="en-US" sz="1400" b="1" dirty="0">
                <a:solidFill>
                  <a:schemeClr val="dk1"/>
                </a:solidFill>
              </a:rPr>
              <a:t> </a:t>
            </a:r>
            <a:r>
              <a:rPr lang="en-US" sz="1400" dirty="0">
                <a:solidFill>
                  <a:schemeClr val="dk1"/>
                </a:solidFill>
              </a:rPr>
              <a:t>and </a:t>
            </a:r>
            <a:r>
              <a:rPr lang="en-US" sz="1400" b="1" dirty="0" err="1">
                <a:solidFill>
                  <a:schemeClr val="dk1"/>
                </a:solidFill>
              </a:rPr>
              <a:t>Has_Online_delivery</a:t>
            </a:r>
            <a:r>
              <a:rPr lang="en-US" sz="1400" b="1" dirty="0">
                <a:solidFill>
                  <a:schemeClr val="dk1"/>
                </a:solidFill>
              </a:rPr>
              <a:t> </a:t>
            </a:r>
            <a:r>
              <a:rPr lang="en-US" sz="1400" dirty="0">
                <a:solidFill>
                  <a:schemeClr val="dk1"/>
                </a:solidFill>
              </a:rPr>
              <a:t>in Rows and Average of Rating and Average of Votes in the Values. Here we can clearly see that the Online Delivery and Table booking has good impact on the Rating of the restaurant and we should implement this system in the newer restaurants. This data can also be found in the “</a:t>
            </a:r>
            <a:r>
              <a:rPr lang="en-US" sz="1400" b="1" dirty="0">
                <a:solidFill>
                  <a:schemeClr val="dk1"/>
                </a:solidFill>
              </a:rPr>
              <a:t>Q7-Q8(subjective)” </a:t>
            </a:r>
            <a:r>
              <a:rPr lang="en-US" sz="1400" dirty="0">
                <a:solidFill>
                  <a:schemeClr val="dk1"/>
                </a:solidFill>
              </a:rPr>
              <a:t>sub-sheet in the Main Excel file.</a:t>
            </a:r>
          </a:p>
        </p:txBody>
      </p:sp>
      <p:pic>
        <p:nvPicPr>
          <p:cNvPr id="6" name="Picture 5">
            <a:extLst>
              <a:ext uri="{FF2B5EF4-FFF2-40B4-BE49-F238E27FC236}">
                <a16:creationId xmlns:a16="http://schemas.microsoft.com/office/drawing/2014/main" id="{0C5A1DB7-AC14-4F84-3C6B-9CE11B4FDA0D}"/>
              </a:ext>
            </a:extLst>
          </p:cNvPr>
          <p:cNvPicPr>
            <a:picLocks noChangeAspect="1"/>
          </p:cNvPicPr>
          <p:nvPr/>
        </p:nvPicPr>
        <p:blipFill>
          <a:blip r:embed="rId2"/>
          <a:stretch>
            <a:fillRect/>
          </a:stretch>
        </p:blipFill>
        <p:spPr>
          <a:xfrm>
            <a:off x="1215828" y="3088196"/>
            <a:ext cx="10411403" cy="2283904"/>
          </a:xfrm>
          <a:prstGeom prst="rect">
            <a:avLst/>
          </a:prstGeom>
        </p:spPr>
      </p:pic>
    </p:spTree>
    <p:extLst>
      <p:ext uri="{BB962C8B-B14F-4D97-AF65-F5344CB8AC3E}">
        <p14:creationId xmlns:p14="http://schemas.microsoft.com/office/powerpoint/2010/main" val="80784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pic>
        <p:nvPicPr>
          <p:cNvPr id="6" name="Picture 5">
            <a:extLst>
              <a:ext uri="{FF2B5EF4-FFF2-40B4-BE49-F238E27FC236}">
                <a16:creationId xmlns:a16="http://schemas.microsoft.com/office/drawing/2014/main" id="{EB203A8E-C2B1-BFFB-3F8F-382139C8BE86}"/>
              </a:ext>
            </a:extLst>
          </p:cNvPr>
          <p:cNvPicPr>
            <a:picLocks noChangeAspect="1"/>
          </p:cNvPicPr>
          <p:nvPr/>
        </p:nvPicPr>
        <p:blipFill>
          <a:blip r:embed="rId2"/>
          <a:stretch>
            <a:fillRect/>
          </a:stretch>
        </p:blipFill>
        <p:spPr>
          <a:xfrm>
            <a:off x="1015999" y="153182"/>
            <a:ext cx="9845374" cy="2717018"/>
          </a:xfrm>
          <a:prstGeom prst="rect">
            <a:avLst/>
          </a:prstGeom>
        </p:spPr>
      </p:pic>
      <p:pic>
        <p:nvPicPr>
          <p:cNvPr id="8" name="Picture 7">
            <a:extLst>
              <a:ext uri="{FF2B5EF4-FFF2-40B4-BE49-F238E27FC236}">
                <a16:creationId xmlns:a16="http://schemas.microsoft.com/office/drawing/2014/main" id="{3545C1A1-9906-7AB8-BFDF-B3679F10D224}"/>
              </a:ext>
            </a:extLst>
          </p:cNvPr>
          <p:cNvPicPr>
            <a:picLocks noChangeAspect="1"/>
          </p:cNvPicPr>
          <p:nvPr/>
        </p:nvPicPr>
        <p:blipFill>
          <a:blip r:embed="rId3"/>
          <a:stretch>
            <a:fillRect/>
          </a:stretch>
        </p:blipFill>
        <p:spPr>
          <a:xfrm>
            <a:off x="1015999" y="3062487"/>
            <a:ext cx="5001496" cy="2534634"/>
          </a:xfrm>
          <a:prstGeom prst="rect">
            <a:avLst/>
          </a:prstGeom>
        </p:spPr>
      </p:pic>
      <p:pic>
        <p:nvPicPr>
          <p:cNvPr id="10" name="Picture 9">
            <a:extLst>
              <a:ext uri="{FF2B5EF4-FFF2-40B4-BE49-F238E27FC236}">
                <a16:creationId xmlns:a16="http://schemas.microsoft.com/office/drawing/2014/main" id="{D47E3975-40CD-595A-F32C-3721561130B4}"/>
              </a:ext>
            </a:extLst>
          </p:cNvPr>
          <p:cNvPicPr>
            <a:picLocks noChangeAspect="1"/>
          </p:cNvPicPr>
          <p:nvPr/>
        </p:nvPicPr>
        <p:blipFill>
          <a:blip r:embed="rId4"/>
          <a:stretch>
            <a:fillRect/>
          </a:stretch>
        </p:blipFill>
        <p:spPr>
          <a:xfrm>
            <a:off x="6174507" y="3062487"/>
            <a:ext cx="4707178" cy="2534634"/>
          </a:xfrm>
          <a:prstGeom prst="rect">
            <a:avLst/>
          </a:prstGeom>
        </p:spPr>
      </p:pic>
    </p:spTree>
    <p:extLst>
      <p:ext uri="{BB962C8B-B14F-4D97-AF65-F5344CB8AC3E}">
        <p14:creationId xmlns:p14="http://schemas.microsoft.com/office/powerpoint/2010/main" val="1672778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8270BD2F-37B6-B5C7-50DA-D27C6524DB9E}"/>
              </a:ext>
            </a:extLst>
          </p:cNvPr>
          <p:cNvSpPr/>
          <p:nvPr/>
        </p:nvSpPr>
        <p:spPr>
          <a:xfrm>
            <a:off x="617779" y="249535"/>
            <a:ext cx="11358321"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8 - Should the team keep the rate of cuisines higher? Will that affect the feedback? According to our data are the rates of cuisines and ratings, correlated? </a:t>
            </a:r>
            <a:endParaRPr lang="en-US" sz="3200" b="1" dirty="0">
              <a:latin typeface="Lato"/>
              <a:ea typeface="Lato"/>
              <a:cs typeface="Lato"/>
              <a:sym typeface="Lato"/>
            </a:endParaRPr>
          </a:p>
        </p:txBody>
      </p:sp>
      <p:sp>
        <p:nvSpPr>
          <p:cNvPr id="4" name="Rectangle 3">
            <a:extLst>
              <a:ext uri="{FF2B5EF4-FFF2-40B4-BE49-F238E27FC236}">
                <a16:creationId xmlns:a16="http://schemas.microsoft.com/office/drawing/2014/main" id="{4DD7888D-5281-A8C3-ACF3-D7DE17C7B314}"/>
              </a:ext>
            </a:extLst>
          </p:cNvPr>
          <p:cNvSpPr/>
          <p:nvPr/>
        </p:nvSpPr>
        <p:spPr>
          <a:xfrm>
            <a:off x="841323" y="943699"/>
            <a:ext cx="10911231" cy="821059"/>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To solve this, I’ve used the correlation function (CORREL function) to find out the correlation between rating and Pricing of the restaurant for the restaurants which are present in the selected countries;. The correlation which came out was 0.312, which says that there is less correlation. This analysis can also be found in the “</a:t>
            </a:r>
            <a:r>
              <a:rPr lang="en-US" sz="1400" b="1" dirty="0">
                <a:solidFill>
                  <a:schemeClr val="dk1"/>
                </a:solidFill>
              </a:rPr>
              <a:t>Q7-Q8(subjective)” </a:t>
            </a:r>
            <a:r>
              <a:rPr lang="en-US" sz="1400" dirty="0">
                <a:solidFill>
                  <a:schemeClr val="dk1"/>
                </a:solidFill>
              </a:rPr>
              <a:t>sub-sheet which is present in the Main Excel file.</a:t>
            </a:r>
          </a:p>
        </p:txBody>
      </p:sp>
      <p:pic>
        <p:nvPicPr>
          <p:cNvPr id="6" name="Picture 5">
            <a:extLst>
              <a:ext uri="{FF2B5EF4-FFF2-40B4-BE49-F238E27FC236}">
                <a16:creationId xmlns:a16="http://schemas.microsoft.com/office/drawing/2014/main" id="{B36B88B9-2526-DA9E-510B-077EF56DD929}"/>
              </a:ext>
            </a:extLst>
          </p:cNvPr>
          <p:cNvPicPr>
            <a:picLocks noChangeAspect="1"/>
          </p:cNvPicPr>
          <p:nvPr/>
        </p:nvPicPr>
        <p:blipFill>
          <a:blip r:embed="rId2"/>
          <a:stretch>
            <a:fillRect/>
          </a:stretch>
        </p:blipFill>
        <p:spPr>
          <a:xfrm>
            <a:off x="1373204" y="1968762"/>
            <a:ext cx="4127742" cy="3772921"/>
          </a:xfrm>
          <a:prstGeom prst="rect">
            <a:avLst/>
          </a:prstGeom>
        </p:spPr>
      </p:pic>
      <p:pic>
        <p:nvPicPr>
          <p:cNvPr id="8" name="Picture 7">
            <a:extLst>
              <a:ext uri="{FF2B5EF4-FFF2-40B4-BE49-F238E27FC236}">
                <a16:creationId xmlns:a16="http://schemas.microsoft.com/office/drawing/2014/main" id="{DFBF5D5D-3340-6958-20F3-4AA72D0679F6}"/>
              </a:ext>
            </a:extLst>
          </p:cNvPr>
          <p:cNvPicPr>
            <a:picLocks noChangeAspect="1"/>
          </p:cNvPicPr>
          <p:nvPr/>
        </p:nvPicPr>
        <p:blipFill>
          <a:blip r:embed="rId3"/>
          <a:stretch>
            <a:fillRect/>
          </a:stretch>
        </p:blipFill>
        <p:spPr>
          <a:xfrm>
            <a:off x="5854775" y="2016456"/>
            <a:ext cx="4964021" cy="3725227"/>
          </a:xfrm>
          <a:prstGeom prst="rect">
            <a:avLst/>
          </a:prstGeom>
        </p:spPr>
      </p:pic>
    </p:spTree>
    <p:extLst>
      <p:ext uri="{BB962C8B-B14F-4D97-AF65-F5344CB8AC3E}">
        <p14:creationId xmlns:p14="http://schemas.microsoft.com/office/powerpoint/2010/main" val="262628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648367" y="1846601"/>
            <a:ext cx="6560800" cy="3219302"/>
          </a:xfrm>
          <a:prstGeom prst="rect">
            <a:avLst/>
          </a:prstGeom>
          <a:noFill/>
          <a:ln>
            <a:noFill/>
          </a:ln>
        </p:spPr>
        <p:txBody>
          <a:bodyPr spcFirstLastPara="1" wrap="square" lIns="121900" tIns="121900" rIns="121900" bIns="121900" anchor="t" anchorCtr="0">
            <a:spAutoFit/>
          </a:bodyPr>
          <a:lstStyle/>
          <a:p>
            <a:pPr marL="609585" indent="-457189">
              <a:lnSpc>
                <a:spcPct val="115000"/>
              </a:lnSpc>
              <a:buSzPts val="1800"/>
              <a:buFont typeface="Lato"/>
              <a:buChar char="❏"/>
            </a:pPr>
            <a:r>
              <a:rPr lang="en-GB" sz="2400">
                <a:latin typeface="Lato"/>
                <a:ea typeface="Lato"/>
                <a:cs typeface="Lato"/>
                <a:sym typeface="Lato"/>
              </a:rPr>
              <a:t>Problem Statement</a:t>
            </a:r>
            <a:endParaRPr sz="2400">
              <a:latin typeface="Lato"/>
              <a:ea typeface="Lato"/>
              <a:cs typeface="Lato"/>
              <a:sym typeface="Lato"/>
            </a:endParaRPr>
          </a:p>
          <a:p>
            <a:pPr marL="609585">
              <a:lnSpc>
                <a:spcPct val="115000"/>
              </a:lnSpc>
            </a:pPr>
            <a:endParaRPr sz="2400">
              <a:latin typeface="Lato"/>
              <a:ea typeface="Lato"/>
              <a:cs typeface="Lato"/>
              <a:sym typeface="Lato"/>
            </a:endParaRPr>
          </a:p>
          <a:p>
            <a:pPr marL="609585" indent="-457189">
              <a:lnSpc>
                <a:spcPct val="115000"/>
              </a:lnSpc>
              <a:buSzPts val="1800"/>
              <a:buFont typeface="Lato"/>
              <a:buChar char="❏"/>
            </a:pPr>
            <a:r>
              <a:rPr lang="en-GB" sz="2400">
                <a:latin typeface="Lato"/>
                <a:ea typeface="Lato"/>
                <a:cs typeface="Lato"/>
                <a:sym typeface="Lato"/>
              </a:rPr>
              <a:t>Data Description</a:t>
            </a:r>
            <a:endParaRPr sz="2400">
              <a:latin typeface="Lato"/>
              <a:ea typeface="Lato"/>
              <a:cs typeface="Lato"/>
              <a:sym typeface="Lato"/>
            </a:endParaRPr>
          </a:p>
          <a:p>
            <a:pPr marL="609585">
              <a:lnSpc>
                <a:spcPct val="115000"/>
              </a:lnSpc>
            </a:pPr>
            <a:endParaRPr sz="2400">
              <a:latin typeface="Lato"/>
              <a:ea typeface="Lato"/>
              <a:cs typeface="Lato"/>
              <a:sym typeface="Lato"/>
            </a:endParaRPr>
          </a:p>
          <a:p>
            <a:pPr marL="609585" indent="-457189">
              <a:lnSpc>
                <a:spcPct val="115000"/>
              </a:lnSpc>
              <a:buSzPts val="1800"/>
              <a:buFont typeface="Lato"/>
              <a:buChar char="❏"/>
            </a:pPr>
            <a:r>
              <a:rPr lang="en-GB" sz="2400">
                <a:latin typeface="Lato"/>
                <a:ea typeface="Lato"/>
                <a:cs typeface="Lato"/>
                <a:sym typeface="Lato"/>
              </a:rPr>
              <a:t>Objective Key Metrics and Visualizations</a:t>
            </a:r>
            <a:endParaRPr sz="2400">
              <a:latin typeface="Lato"/>
              <a:ea typeface="Lato"/>
              <a:cs typeface="Lato"/>
              <a:sym typeface="Lato"/>
            </a:endParaRPr>
          </a:p>
          <a:p>
            <a:pPr marL="609585">
              <a:lnSpc>
                <a:spcPct val="115000"/>
              </a:lnSpc>
            </a:pPr>
            <a:endParaRPr sz="2400">
              <a:latin typeface="Lato"/>
              <a:ea typeface="Lato"/>
              <a:cs typeface="Lato"/>
              <a:sym typeface="Lato"/>
            </a:endParaRPr>
          </a:p>
          <a:p>
            <a:pPr marL="609585" indent="-457189">
              <a:lnSpc>
                <a:spcPct val="115000"/>
              </a:lnSpc>
              <a:buSzPts val="1800"/>
              <a:buFont typeface="Lato"/>
              <a:buChar char="❏"/>
            </a:pPr>
            <a:r>
              <a:rPr lang="en-GB" sz="2400">
                <a:latin typeface="Lato"/>
                <a:ea typeface="Lato"/>
                <a:cs typeface="Lato"/>
                <a:sym typeface="Lato"/>
              </a:rPr>
              <a:t>Subjective Question for Insights</a:t>
            </a:r>
            <a:endParaRPr sz="2400">
              <a:latin typeface="Lato"/>
              <a:ea typeface="Lato"/>
              <a:cs typeface="Lato"/>
              <a:sym typeface="Lato"/>
            </a:endParaRPr>
          </a:p>
        </p:txBody>
      </p:sp>
      <p:sp>
        <p:nvSpPr>
          <p:cNvPr id="67" name="Google Shape;67;p15"/>
          <p:cNvSpPr txBox="1"/>
          <p:nvPr/>
        </p:nvSpPr>
        <p:spPr>
          <a:xfrm>
            <a:off x="744700" y="538200"/>
            <a:ext cx="5527200" cy="648000"/>
          </a:xfrm>
          <a:prstGeom prst="rect">
            <a:avLst/>
          </a:prstGeom>
          <a:noFill/>
          <a:ln>
            <a:noFill/>
          </a:ln>
        </p:spPr>
        <p:txBody>
          <a:bodyPr spcFirstLastPara="1" wrap="square" lIns="121900" tIns="60933" rIns="121900" bIns="60933" anchor="b" anchorCtr="0">
            <a:noAutofit/>
          </a:bodyPr>
          <a:lstStyle/>
          <a:p>
            <a:pPr>
              <a:lnSpc>
                <a:spcPct val="90000"/>
              </a:lnSpc>
            </a:pPr>
            <a:r>
              <a:rPr lang="en-GB" sz="3200">
                <a:latin typeface="Lato"/>
                <a:ea typeface="Lato"/>
                <a:cs typeface="Lato"/>
                <a:sym typeface="Lato"/>
              </a:rPr>
              <a:t>Agenda</a:t>
            </a:r>
            <a:endParaRPr sz="3200">
              <a:latin typeface="Lato"/>
              <a:ea typeface="Lato"/>
              <a:cs typeface="Lato"/>
              <a:sym typeface="Lato"/>
            </a:endParaRPr>
          </a:p>
        </p:txBody>
      </p:sp>
      <p:pic>
        <p:nvPicPr>
          <p:cNvPr id="68" name="Google Shape;68;p15"/>
          <p:cNvPicPr preferRelativeResize="0"/>
          <p:nvPr/>
        </p:nvPicPr>
        <p:blipFill>
          <a:blip r:embed="rId3">
            <a:alphaModFix/>
          </a:blip>
          <a:stretch>
            <a:fillRect/>
          </a:stretch>
        </p:blipFill>
        <p:spPr>
          <a:xfrm>
            <a:off x="7525218" y="1383267"/>
            <a:ext cx="4076700" cy="449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8270BD2F-37B6-B5C7-50DA-D27C6524DB9E}"/>
              </a:ext>
            </a:extLst>
          </p:cNvPr>
          <p:cNvSpPr/>
          <p:nvPr/>
        </p:nvSpPr>
        <p:spPr>
          <a:xfrm>
            <a:off x="617779" y="249535"/>
            <a:ext cx="11170046" cy="378373"/>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9 - What is the distribution of number of restaurants of different price ranges in all the countries?</a:t>
            </a:r>
            <a:endParaRPr lang="en-US" sz="3200" b="1" dirty="0">
              <a:latin typeface="Lato"/>
              <a:ea typeface="Lato"/>
              <a:cs typeface="Lato"/>
              <a:sym typeface="Lato"/>
            </a:endParaRPr>
          </a:p>
        </p:txBody>
      </p:sp>
      <p:sp>
        <p:nvSpPr>
          <p:cNvPr id="4" name="Rectangle 3">
            <a:extLst>
              <a:ext uri="{FF2B5EF4-FFF2-40B4-BE49-F238E27FC236}">
                <a16:creationId xmlns:a16="http://schemas.microsoft.com/office/drawing/2014/main" id="{4DD7888D-5281-A8C3-ACF3-D7DE17C7B314}"/>
              </a:ext>
            </a:extLst>
          </p:cNvPr>
          <p:cNvSpPr/>
          <p:nvPr/>
        </p:nvSpPr>
        <p:spPr>
          <a:xfrm>
            <a:off x="727786" y="627908"/>
            <a:ext cx="10976335" cy="1316579"/>
          </a:xfrm>
          <a:prstGeom prst="rect">
            <a:avLst/>
          </a:prstGeom>
          <a:noFill/>
        </p:spPr>
        <p:txBody>
          <a:bodyPr wrap="square" lIns="91440" tIns="45720" rIns="91440" bIns="45720">
            <a:spAutoFit/>
          </a:bodyPr>
          <a:lstStyle/>
          <a:p>
            <a:pPr marL="457200" lvl="0" indent="-292100" algn="l" rtl="0">
              <a:lnSpc>
                <a:spcPct val="115000"/>
              </a:lnSpc>
              <a:spcBef>
                <a:spcPts val="0"/>
              </a:spcBef>
              <a:spcAft>
                <a:spcPts val="0"/>
              </a:spcAft>
              <a:buClr>
                <a:schemeClr val="dk1"/>
              </a:buClr>
              <a:buSzPts val="1000"/>
              <a:buChar char="➔"/>
            </a:pPr>
            <a:r>
              <a:rPr lang="en-US" sz="1400" dirty="0">
                <a:solidFill>
                  <a:schemeClr val="dk1"/>
                </a:solidFill>
              </a:rPr>
              <a:t>For this, I’ve inserted an additional column in the dataset named Price Brackets where I divided the whole dataset into smaller pieces with the help of If conditions on average cost for two in INR column. After that, I’ve create a Pivot Table where I placed Price Bucket in Rows and Count of restaurant in Values and then Converted the absolute values for each bucket into the %age of value in overall column. After that I’ve created a </a:t>
            </a:r>
            <a:r>
              <a:rPr lang="en-US" sz="1400" dirty="0" err="1">
                <a:solidFill>
                  <a:schemeClr val="dk1"/>
                </a:solidFill>
              </a:rPr>
              <a:t>Visualisation</a:t>
            </a:r>
            <a:r>
              <a:rPr lang="en-US" sz="1400" dirty="0">
                <a:solidFill>
                  <a:schemeClr val="dk1"/>
                </a:solidFill>
              </a:rPr>
              <a:t> with a Pie Chart to show the distribution of Restaurant in Price Buckets. This data can be found in the “</a:t>
            </a:r>
            <a:r>
              <a:rPr lang="en-US" sz="1400" b="1" dirty="0">
                <a:solidFill>
                  <a:schemeClr val="dk1"/>
                </a:solidFill>
              </a:rPr>
              <a:t>Q9(Subjective) “ </a:t>
            </a:r>
            <a:r>
              <a:rPr lang="en-US" sz="1400" dirty="0" err="1">
                <a:solidFill>
                  <a:schemeClr val="dk1"/>
                </a:solidFill>
              </a:rPr>
              <a:t>subsheet</a:t>
            </a:r>
            <a:r>
              <a:rPr lang="en-US" sz="1400" dirty="0">
                <a:solidFill>
                  <a:schemeClr val="dk1"/>
                </a:solidFill>
              </a:rPr>
              <a:t> in the Main Excel file.</a:t>
            </a:r>
          </a:p>
        </p:txBody>
      </p:sp>
      <p:pic>
        <p:nvPicPr>
          <p:cNvPr id="6" name="Picture 5">
            <a:extLst>
              <a:ext uri="{FF2B5EF4-FFF2-40B4-BE49-F238E27FC236}">
                <a16:creationId xmlns:a16="http://schemas.microsoft.com/office/drawing/2014/main" id="{CD0470D3-6816-BAC2-0B1A-3024BA8E9418}"/>
              </a:ext>
            </a:extLst>
          </p:cNvPr>
          <p:cNvPicPr>
            <a:picLocks noChangeAspect="1"/>
          </p:cNvPicPr>
          <p:nvPr/>
        </p:nvPicPr>
        <p:blipFill>
          <a:blip r:embed="rId2"/>
          <a:stretch>
            <a:fillRect/>
          </a:stretch>
        </p:blipFill>
        <p:spPr>
          <a:xfrm>
            <a:off x="1387820" y="2021188"/>
            <a:ext cx="3866040" cy="3494088"/>
          </a:xfrm>
          <a:prstGeom prst="rect">
            <a:avLst/>
          </a:prstGeom>
        </p:spPr>
      </p:pic>
      <p:pic>
        <p:nvPicPr>
          <p:cNvPr id="8" name="Picture 7">
            <a:extLst>
              <a:ext uri="{FF2B5EF4-FFF2-40B4-BE49-F238E27FC236}">
                <a16:creationId xmlns:a16="http://schemas.microsoft.com/office/drawing/2014/main" id="{7E2C993B-5408-E83F-77C0-C65CE8F7F504}"/>
              </a:ext>
            </a:extLst>
          </p:cNvPr>
          <p:cNvPicPr>
            <a:picLocks noChangeAspect="1"/>
          </p:cNvPicPr>
          <p:nvPr/>
        </p:nvPicPr>
        <p:blipFill>
          <a:blip r:embed="rId3"/>
          <a:stretch>
            <a:fillRect/>
          </a:stretch>
        </p:blipFill>
        <p:spPr>
          <a:xfrm>
            <a:off x="5604717" y="2021188"/>
            <a:ext cx="5725861" cy="3494088"/>
          </a:xfrm>
          <a:prstGeom prst="rect">
            <a:avLst/>
          </a:prstGeom>
        </p:spPr>
      </p:pic>
    </p:spTree>
    <p:extLst>
      <p:ext uri="{BB962C8B-B14F-4D97-AF65-F5344CB8AC3E}">
        <p14:creationId xmlns:p14="http://schemas.microsoft.com/office/powerpoint/2010/main" val="330127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601BAC-BC99-5717-3720-4AB6ABFD790A}"/>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4" name="Subtitle 3">
            <a:extLst>
              <a:ext uri="{FF2B5EF4-FFF2-40B4-BE49-F238E27FC236}">
                <a16:creationId xmlns:a16="http://schemas.microsoft.com/office/drawing/2014/main" id="{537C6DAF-CC93-4293-42F0-66FC3B391DF4}"/>
              </a:ext>
            </a:extLst>
          </p:cNvPr>
          <p:cNvSpPr>
            <a:spLocks noGrp="1"/>
          </p:cNvSpPr>
          <p:nvPr>
            <p:ph type="subTitle" idx="1"/>
          </p:nvPr>
        </p:nvSpPr>
        <p:spPr>
          <a:xfrm>
            <a:off x="1100489" y="2706889"/>
            <a:ext cx="9144000" cy="1655762"/>
          </a:xfrm>
        </p:spPr>
        <p:txBody>
          <a:bodyPr>
            <a:normAutofit/>
          </a:bodyPr>
          <a:lstStyle/>
          <a:p>
            <a:r>
              <a:rPr lang="en-GB" sz="4000" b="1" dirty="0">
                <a:solidFill>
                  <a:schemeClr val="dk1"/>
                </a:solidFill>
                <a:latin typeface="Lato"/>
                <a:ea typeface="Lato"/>
                <a:cs typeface="Lato"/>
                <a:sym typeface="Lato"/>
              </a:rPr>
              <a:t>Dashboard</a:t>
            </a:r>
          </a:p>
          <a:p>
            <a:endParaRPr lang="en-IN" sz="4000" dirty="0"/>
          </a:p>
        </p:txBody>
      </p:sp>
    </p:spTree>
    <p:extLst>
      <p:ext uri="{BB962C8B-B14F-4D97-AF65-F5344CB8AC3E}">
        <p14:creationId xmlns:p14="http://schemas.microsoft.com/office/powerpoint/2010/main" val="338661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2970A7-984C-6C47-8C00-415939E16900}"/>
              </a:ext>
            </a:extLst>
          </p:cNvPr>
          <p:cNvSpPr txBox="1"/>
          <p:nvPr/>
        </p:nvSpPr>
        <p:spPr>
          <a:xfrm>
            <a:off x="382346" y="6474154"/>
            <a:ext cx="1920590" cy="369332"/>
          </a:xfrm>
          <a:prstGeom prst="rect">
            <a:avLst/>
          </a:prstGeom>
          <a:noFill/>
        </p:spPr>
        <p:txBody>
          <a:bodyPr wrap="none" rtlCol="0">
            <a:spAutoFit/>
          </a:bodyPr>
          <a:lstStyle/>
          <a:p>
            <a:r>
              <a:rPr lang="en-IN" dirty="0"/>
              <a:t>By: Kumar Prakash</a:t>
            </a:r>
          </a:p>
        </p:txBody>
      </p:sp>
      <p:pic>
        <p:nvPicPr>
          <p:cNvPr id="8" name="Picture 7">
            <a:extLst>
              <a:ext uri="{FF2B5EF4-FFF2-40B4-BE49-F238E27FC236}">
                <a16:creationId xmlns:a16="http://schemas.microsoft.com/office/drawing/2014/main" id="{51C2CD98-DBCA-BBB4-3B69-2DEF5FA7D8AB}"/>
              </a:ext>
            </a:extLst>
          </p:cNvPr>
          <p:cNvPicPr>
            <a:picLocks noChangeAspect="1"/>
          </p:cNvPicPr>
          <p:nvPr/>
        </p:nvPicPr>
        <p:blipFill>
          <a:blip r:embed="rId2"/>
          <a:stretch>
            <a:fillRect/>
          </a:stretch>
        </p:blipFill>
        <p:spPr>
          <a:xfrm>
            <a:off x="1872148" y="14514"/>
            <a:ext cx="8447703" cy="6528983"/>
          </a:xfrm>
          <a:prstGeom prst="rect">
            <a:avLst/>
          </a:prstGeom>
        </p:spPr>
      </p:pic>
    </p:spTree>
    <p:extLst>
      <p:ext uri="{BB962C8B-B14F-4D97-AF65-F5344CB8AC3E}">
        <p14:creationId xmlns:p14="http://schemas.microsoft.com/office/powerpoint/2010/main" val="64689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3106F1B-B27D-D46B-FB19-F1B1D575B4B4}"/>
              </a:ext>
            </a:extLst>
          </p:cNvPr>
          <p:cNvSpPr>
            <a:spLocks noGrp="1"/>
          </p:cNvSpPr>
          <p:nvPr>
            <p:ph type="subTitle" idx="1"/>
          </p:nvPr>
        </p:nvSpPr>
        <p:spPr>
          <a:xfrm>
            <a:off x="1073020" y="718457"/>
            <a:ext cx="10245013" cy="5383763"/>
          </a:xfrm>
        </p:spPr>
        <p:txBody>
          <a:bodyPr>
            <a:normAutofit/>
          </a:bodyPr>
          <a:lstStyle/>
          <a:p>
            <a:pPr algn="l"/>
            <a:endParaRPr lang="en-IN" sz="1800" dirty="0">
              <a:cs typeface="Arial" panose="020B0604020202020204" pitchFamily="34" charset="0"/>
            </a:endParaRPr>
          </a:p>
          <a:p>
            <a:pPr algn="l"/>
            <a:endParaRPr lang="en-IN" sz="1800" dirty="0">
              <a:cs typeface="Arial" panose="020B0604020202020204" pitchFamily="34" charset="0"/>
            </a:endParaRPr>
          </a:p>
          <a:p>
            <a:pPr algn="l"/>
            <a:endParaRPr lang="en-IN" sz="1800" dirty="0">
              <a:cs typeface="Arial" panose="020B0604020202020204" pitchFamily="34" charset="0"/>
            </a:endParaRPr>
          </a:p>
          <a:p>
            <a:pPr algn="l"/>
            <a:endParaRPr lang="en-IN" sz="1800" dirty="0">
              <a:cs typeface="Arial" panose="020B0604020202020204" pitchFamily="34" charset="0"/>
            </a:endParaRPr>
          </a:p>
          <a:p>
            <a:pPr algn="l"/>
            <a:endParaRPr lang="en-IN" sz="1800" dirty="0">
              <a:cs typeface="Arial" panose="020B0604020202020204" pitchFamily="34" charset="0"/>
            </a:endParaRPr>
          </a:p>
          <a:p>
            <a:pPr algn="l"/>
            <a:r>
              <a:rPr lang="en-IN" sz="1800" dirty="0">
                <a:cs typeface="Arial" panose="020B0604020202020204" pitchFamily="34" charset="0"/>
              </a:rPr>
              <a:t>		Thanks</a:t>
            </a:r>
          </a:p>
        </p:txBody>
      </p:sp>
      <p:sp>
        <p:nvSpPr>
          <p:cNvPr id="8" name="TextBox 7">
            <a:extLst>
              <a:ext uri="{FF2B5EF4-FFF2-40B4-BE49-F238E27FC236}">
                <a16:creationId xmlns:a16="http://schemas.microsoft.com/office/drawing/2014/main" id="{DE601BAC-BC99-5717-3720-4AB6ABFD790A}"/>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pic>
        <p:nvPicPr>
          <p:cNvPr id="4" name="Picture 3">
            <a:extLst>
              <a:ext uri="{FF2B5EF4-FFF2-40B4-BE49-F238E27FC236}">
                <a16:creationId xmlns:a16="http://schemas.microsoft.com/office/drawing/2014/main" id="{938D13C8-6DE2-9664-588A-343209B9A419}"/>
              </a:ext>
            </a:extLst>
          </p:cNvPr>
          <p:cNvPicPr>
            <a:picLocks noChangeAspect="1"/>
          </p:cNvPicPr>
          <p:nvPr/>
        </p:nvPicPr>
        <p:blipFill>
          <a:blip r:embed="rId2"/>
          <a:stretch>
            <a:fillRect/>
          </a:stretch>
        </p:blipFill>
        <p:spPr>
          <a:xfrm>
            <a:off x="2182791" y="1199957"/>
            <a:ext cx="7826418" cy="4458086"/>
          </a:xfrm>
          <a:prstGeom prst="rect">
            <a:avLst/>
          </a:prstGeom>
        </p:spPr>
      </p:pic>
    </p:spTree>
    <p:extLst>
      <p:ext uri="{BB962C8B-B14F-4D97-AF65-F5344CB8AC3E}">
        <p14:creationId xmlns:p14="http://schemas.microsoft.com/office/powerpoint/2010/main" val="155914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B67BD-7A66-0121-D5C9-AFD816803952}"/>
              </a:ext>
            </a:extLst>
          </p:cNvPr>
          <p:cNvSpPr txBox="1"/>
          <p:nvPr/>
        </p:nvSpPr>
        <p:spPr>
          <a:xfrm>
            <a:off x="725714" y="6371772"/>
            <a:ext cx="1920590" cy="646331"/>
          </a:xfrm>
          <a:prstGeom prst="rect">
            <a:avLst/>
          </a:prstGeom>
          <a:noFill/>
        </p:spPr>
        <p:txBody>
          <a:bodyPr wrap="none" rtlCol="0">
            <a:spAutoFit/>
          </a:bodyPr>
          <a:lstStyle/>
          <a:p>
            <a:r>
              <a:rPr lang="en-IN" dirty="0"/>
              <a:t>By: Kumar Prakash</a:t>
            </a:r>
          </a:p>
          <a:p>
            <a:endParaRPr lang="en-IN" dirty="0"/>
          </a:p>
        </p:txBody>
      </p:sp>
      <p:pic>
        <p:nvPicPr>
          <p:cNvPr id="4" name="Picture 3">
            <a:extLst>
              <a:ext uri="{FF2B5EF4-FFF2-40B4-BE49-F238E27FC236}">
                <a16:creationId xmlns:a16="http://schemas.microsoft.com/office/drawing/2014/main" id="{7F7F588B-1B69-E5FF-CDB4-D24BC4F95AAF}"/>
              </a:ext>
            </a:extLst>
          </p:cNvPr>
          <p:cNvPicPr>
            <a:picLocks noChangeAspect="1"/>
          </p:cNvPicPr>
          <p:nvPr/>
        </p:nvPicPr>
        <p:blipFill>
          <a:blip r:embed="rId2"/>
          <a:stretch>
            <a:fillRect/>
          </a:stretch>
        </p:blipFill>
        <p:spPr>
          <a:xfrm>
            <a:off x="725714" y="377371"/>
            <a:ext cx="10914743" cy="5834743"/>
          </a:xfrm>
          <a:prstGeom prst="rect">
            <a:avLst/>
          </a:prstGeom>
        </p:spPr>
      </p:pic>
    </p:spTree>
    <p:extLst>
      <p:ext uri="{BB962C8B-B14F-4D97-AF65-F5344CB8AC3E}">
        <p14:creationId xmlns:p14="http://schemas.microsoft.com/office/powerpoint/2010/main" val="92496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D1F6C9B2-DC50-5269-4259-4F0043721961}"/>
              </a:ext>
            </a:extLst>
          </p:cNvPr>
          <p:cNvSpPr/>
          <p:nvPr/>
        </p:nvSpPr>
        <p:spPr>
          <a:xfrm>
            <a:off x="3263066" y="2478675"/>
            <a:ext cx="6508513" cy="950325"/>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GB" sz="5400" b="1" dirty="0">
                <a:solidFill>
                  <a:schemeClr val="dk1"/>
                </a:solidFill>
                <a:latin typeface="Lato"/>
                <a:ea typeface="Lato"/>
                <a:cs typeface="Lato"/>
                <a:sym typeface="Lato"/>
              </a:rPr>
              <a:t>Objective Questions</a:t>
            </a:r>
            <a:endParaRPr lang="en-GB" sz="5400" dirty="0">
              <a:latin typeface="Lato"/>
              <a:ea typeface="Lato"/>
              <a:cs typeface="Lato"/>
              <a:sym typeface="Lato"/>
            </a:endParaRPr>
          </a:p>
        </p:txBody>
      </p:sp>
    </p:spTree>
    <p:extLst>
      <p:ext uri="{BB962C8B-B14F-4D97-AF65-F5344CB8AC3E}">
        <p14:creationId xmlns:p14="http://schemas.microsoft.com/office/powerpoint/2010/main" val="425135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CA3008A8-2822-5C85-0F10-D8BCD4FB97F2}"/>
              </a:ext>
            </a:extLst>
          </p:cNvPr>
          <p:cNvSpPr/>
          <p:nvPr/>
        </p:nvSpPr>
        <p:spPr>
          <a:xfrm>
            <a:off x="727786" y="232602"/>
            <a:ext cx="11100147"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b="1" dirty="0">
                <a:solidFill>
                  <a:schemeClr val="dk1"/>
                </a:solidFill>
                <a:latin typeface="Lato"/>
                <a:ea typeface="Lato"/>
                <a:cs typeface="Lato"/>
                <a:sym typeface="Lato"/>
              </a:rPr>
              <a:t>Question 1 - The data consists of some inconsistent and missing values so ensure that the data used for further analysis is cleaned.</a:t>
            </a:r>
            <a:endParaRPr lang="en-US" b="1" dirty="0">
              <a:latin typeface="Lato"/>
              <a:ea typeface="Lato"/>
              <a:cs typeface="Lato"/>
              <a:sym typeface="Lato"/>
            </a:endParaRPr>
          </a:p>
        </p:txBody>
      </p:sp>
      <p:sp>
        <p:nvSpPr>
          <p:cNvPr id="4" name="Rectangle 3">
            <a:extLst>
              <a:ext uri="{FF2B5EF4-FFF2-40B4-BE49-F238E27FC236}">
                <a16:creationId xmlns:a16="http://schemas.microsoft.com/office/drawing/2014/main" id="{2D6B4D90-648C-0E13-BCBF-68095C14E9A6}"/>
              </a:ext>
            </a:extLst>
          </p:cNvPr>
          <p:cNvSpPr/>
          <p:nvPr/>
        </p:nvSpPr>
        <p:spPr>
          <a:xfrm>
            <a:off x="1137920" y="4770950"/>
            <a:ext cx="10445678" cy="1020921"/>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sz="1800" dirty="0">
                <a:solidFill>
                  <a:schemeClr val="dk1"/>
                </a:solidFill>
              </a:rPr>
              <a:t>I had used this formula </a:t>
            </a:r>
            <a:r>
              <a:rPr lang="en-GB" sz="1800" b="1" dirty="0">
                <a:effectLst/>
                <a:latin typeface="Arial" panose="020B0604020202020204" pitchFamily="34" charset="0"/>
                <a:ea typeface="Arial" panose="020B0604020202020204" pitchFamily="34" charset="0"/>
              </a:rPr>
              <a:t>(=VLOOKUP (C2,'country description'!$A$2:$B$16,2 </a:t>
            </a:r>
            <a:r>
              <a:rPr lang="en-GB" sz="1800" dirty="0">
                <a:effectLst/>
                <a:latin typeface="Arial" panose="020B0604020202020204" pitchFamily="34" charset="0"/>
                <a:ea typeface="Arial" panose="020B0604020202020204" pitchFamily="34" charset="0"/>
              </a:rPr>
              <a:t>) in cell D2 of </a:t>
            </a:r>
            <a:r>
              <a:rPr lang="en-GB" sz="1800" b="1" dirty="0">
                <a:effectLst/>
                <a:latin typeface="Arial" panose="020B0604020202020204" pitchFamily="34" charset="0"/>
                <a:ea typeface="Arial" panose="020B0604020202020204" pitchFamily="34" charset="0"/>
              </a:rPr>
              <a:t>Cleaned </a:t>
            </a:r>
            <a:r>
              <a:rPr lang="en-GB" b="1" dirty="0">
                <a:latin typeface="Arial" panose="020B0604020202020204" pitchFamily="34" charset="0"/>
                <a:ea typeface="Arial" panose="020B0604020202020204" pitchFamily="34" charset="0"/>
              </a:rPr>
              <a:t>D</a:t>
            </a:r>
            <a:r>
              <a:rPr lang="en-GB" sz="1800" b="1" dirty="0">
                <a:effectLst/>
                <a:latin typeface="Arial" panose="020B0604020202020204" pitchFamily="34" charset="0"/>
                <a:ea typeface="Arial" panose="020B0604020202020204" pitchFamily="34" charset="0"/>
              </a:rPr>
              <a:t>ata </a:t>
            </a:r>
            <a:r>
              <a:rPr lang="en-GB" sz="1800" dirty="0">
                <a:effectLst/>
                <a:latin typeface="Arial" panose="020B0604020202020204" pitchFamily="34" charset="0"/>
                <a:ea typeface="Arial" panose="020B0604020202020204" pitchFamily="34" charset="0"/>
              </a:rPr>
              <a:t>sheet</a:t>
            </a:r>
            <a:r>
              <a:rPr lang="en-US" sz="1800" dirty="0">
                <a:solidFill>
                  <a:schemeClr val="dk1"/>
                </a:solidFill>
              </a:rPr>
              <a:t> to fill countries name with the help of country code.</a:t>
            </a:r>
            <a:endParaRPr lang="en-US" b="1" dirty="0">
              <a:solidFill>
                <a:schemeClr val="dk1"/>
              </a:solidFill>
              <a:latin typeface="Lato"/>
              <a:ea typeface="Lato"/>
              <a:cs typeface="Lato"/>
              <a:sym typeface="Lato"/>
            </a:endParaRPr>
          </a:p>
          <a:p>
            <a:pPr>
              <a:lnSpc>
                <a:spcPct val="115000"/>
              </a:lnSpc>
            </a:pPr>
            <a:endParaRPr lang="en-IN" dirty="0">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E326D6E8-9C8F-19D3-A0F2-1655F5BCA315}"/>
              </a:ext>
            </a:extLst>
          </p:cNvPr>
          <p:cNvSpPr txBox="1"/>
          <p:nvPr/>
        </p:nvSpPr>
        <p:spPr>
          <a:xfrm>
            <a:off x="1049867" y="926766"/>
            <a:ext cx="10024533" cy="3882409"/>
          </a:xfrm>
          <a:prstGeom prst="rect">
            <a:avLst/>
          </a:prstGeom>
          <a:noFill/>
        </p:spPr>
        <p:txBody>
          <a:bodyPr wrap="square">
            <a:spAutoFit/>
          </a:bodyPr>
          <a:lstStyle/>
          <a:p>
            <a:pPr marL="457200" lvl="0" indent="-298450" algn="l" rtl="0">
              <a:lnSpc>
                <a:spcPct val="115000"/>
              </a:lnSpc>
              <a:spcBef>
                <a:spcPts val="0"/>
              </a:spcBef>
              <a:spcAft>
                <a:spcPts val="0"/>
              </a:spcAft>
              <a:buClr>
                <a:schemeClr val="dk1"/>
              </a:buClr>
              <a:buSzPts val="1100"/>
              <a:buFont typeface="Lato"/>
              <a:buChar char="➔"/>
            </a:pPr>
            <a:r>
              <a:rPr lang="en-US" dirty="0">
                <a:solidFill>
                  <a:schemeClr val="dk1"/>
                </a:solidFill>
              </a:rPr>
              <a:t>There are many column having missing value.  For example :-</a:t>
            </a:r>
          </a:p>
          <a:p>
            <a:pPr marL="914400" lvl="1" indent="-298450">
              <a:lnSpc>
                <a:spcPct val="115000"/>
              </a:lnSpc>
              <a:buClr>
                <a:schemeClr val="dk1"/>
              </a:buClr>
              <a:buSzPts val="1100"/>
              <a:buFont typeface="Lato"/>
              <a:buChar char="➔"/>
            </a:pPr>
            <a:r>
              <a:rPr lang="en-US" dirty="0">
                <a:solidFill>
                  <a:schemeClr val="dk1"/>
                </a:solidFill>
              </a:rPr>
              <a:t>The </a:t>
            </a:r>
            <a:r>
              <a:rPr lang="en-US" b="1" dirty="0">
                <a:solidFill>
                  <a:schemeClr val="dk1"/>
                </a:solidFill>
              </a:rPr>
              <a:t>Cuisines</a:t>
            </a:r>
            <a:r>
              <a:rPr lang="en-US" dirty="0">
                <a:solidFill>
                  <a:schemeClr val="dk1"/>
                </a:solidFill>
              </a:rPr>
              <a:t> column:- To solve this, I’ve created another column i.e., </a:t>
            </a:r>
            <a:r>
              <a:rPr lang="en-US" b="1" dirty="0">
                <a:solidFill>
                  <a:schemeClr val="dk1"/>
                </a:solidFill>
              </a:rPr>
              <a:t>Updated Cuisines </a:t>
            </a:r>
            <a:r>
              <a:rPr lang="en-US" dirty="0">
                <a:solidFill>
                  <a:schemeClr val="dk1"/>
                </a:solidFill>
              </a:rPr>
              <a:t>where I’ve replaced the missing value with the “Missing” for us to identify which column had having missing component.</a:t>
            </a:r>
          </a:p>
          <a:p>
            <a:pPr marL="914400" lvl="1" indent="-298450">
              <a:lnSpc>
                <a:spcPct val="115000"/>
              </a:lnSpc>
              <a:buClr>
                <a:schemeClr val="dk1"/>
              </a:buClr>
              <a:buSzPts val="1100"/>
              <a:buFont typeface="Lato"/>
              <a:buChar char="➔"/>
            </a:pPr>
            <a:r>
              <a:rPr lang="en-US" dirty="0">
                <a:solidFill>
                  <a:schemeClr val="dk1"/>
                </a:solidFill>
              </a:rPr>
              <a:t>The </a:t>
            </a:r>
            <a:r>
              <a:rPr lang="en-US" b="1" dirty="0">
                <a:solidFill>
                  <a:schemeClr val="dk1"/>
                </a:solidFill>
              </a:rPr>
              <a:t>Datekey_Opening</a:t>
            </a:r>
            <a:r>
              <a:rPr lang="en-US" dirty="0">
                <a:solidFill>
                  <a:schemeClr val="dk1"/>
                </a:solidFill>
              </a:rPr>
              <a:t> column:- In this data type is not the correct format. So I had converted in </a:t>
            </a:r>
          </a:p>
          <a:p>
            <a:pPr marL="1073150" lvl="2">
              <a:lnSpc>
                <a:spcPct val="115000"/>
              </a:lnSpc>
              <a:buClr>
                <a:schemeClr val="dk1"/>
              </a:buClr>
              <a:buSzPts val="1100"/>
            </a:pPr>
            <a:r>
              <a:rPr lang="en-US" dirty="0">
                <a:solidFill>
                  <a:schemeClr val="dk1"/>
                </a:solidFill>
              </a:rPr>
              <a:t>Three part using </a:t>
            </a:r>
            <a:r>
              <a:rPr lang="en-US" b="1" dirty="0">
                <a:solidFill>
                  <a:schemeClr val="dk1"/>
                </a:solidFill>
              </a:rPr>
              <a:t>split text to column </a:t>
            </a:r>
            <a:r>
              <a:rPr lang="en-US" dirty="0">
                <a:solidFill>
                  <a:schemeClr val="dk1"/>
                </a:solidFill>
              </a:rPr>
              <a:t>feature and convert into three column </a:t>
            </a:r>
            <a:r>
              <a:rPr lang="en-US" b="1" dirty="0">
                <a:solidFill>
                  <a:schemeClr val="dk1"/>
                </a:solidFill>
              </a:rPr>
              <a:t>Year</a:t>
            </a:r>
            <a:r>
              <a:rPr lang="en-US" dirty="0">
                <a:solidFill>
                  <a:schemeClr val="dk1"/>
                </a:solidFill>
              </a:rPr>
              <a:t>, </a:t>
            </a:r>
            <a:r>
              <a:rPr lang="en-US" b="1" dirty="0">
                <a:solidFill>
                  <a:schemeClr val="dk1"/>
                </a:solidFill>
              </a:rPr>
              <a:t>Month</a:t>
            </a:r>
            <a:r>
              <a:rPr lang="en-US" dirty="0">
                <a:solidFill>
                  <a:schemeClr val="dk1"/>
                </a:solidFill>
              </a:rPr>
              <a:t> &amp; </a:t>
            </a:r>
            <a:r>
              <a:rPr lang="en-US" b="1" dirty="0">
                <a:solidFill>
                  <a:schemeClr val="dk1"/>
                </a:solidFill>
              </a:rPr>
              <a:t>Day</a:t>
            </a:r>
            <a:r>
              <a:rPr lang="en-US" dirty="0">
                <a:solidFill>
                  <a:schemeClr val="dk1"/>
                </a:solidFill>
              </a:rPr>
              <a:t>.</a:t>
            </a:r>
          </a:p>
          <a:p>
            <a:pPr marL="914400" lvl="1" indent="-298450">
              <a:lnSpc>
                <a:spcPct val="115000"/>
              </a:lnSpc>
              <a:buClr>
                <a:schemeClr val="dk1"/>
              </a:buClr>
              <a:buSzPts val="1100"/>
              <a:buFont typeface="Lato"/>
              <a:buChar char="➔"/>
            </a:pPr>
            <a:r>
              <a:rPr lang="en-GB" dirty="0">
                <a:latin typeface="Arial" panose="020B0604020202020204" pitchFamily="34" charset="0"/>
                <a:ea typeface="Arial" panose="020B0604020202020204" pitchFamily="34" charset="0"/>
              </a:rPr>
              <a:t>Finally I had created different sheet with name</a:t>
            </a:r>
            <a:r>
              <a:rPr lang="en-GB" b="1" dirty="0">
                <a:latin typeface="Arial" panose="020B0604020202020204" pitchFamily="34" charset="0"/>
                <a:ea typeface="Arial" panose="020B0604020202020204" pitchFamily="34" charset="0"/>
              </a:rPr>
              <a:t> </a:t>
            </a:r>
            <a:r>
              <a:rPr lang="en-GB" sz="1800" b="1" dirty="0">
                <a:effectLst/>
                <a:latin typeface="Arial" panose="020B0604020202020204" pitchFamily="34" charset="0"/>
                <a:ea typeface="Arial" panose="020B0604020202020204" pitchFamily="34" charset="0"/>
              </a:rPr>
              <a:t>Cleaned </a:t>
            </a:r>
            <a:r>
              <a:rPr lang="en-GB" b="1" dirty="0">
                <a:latin typeface="Arial" panose="020B0604020202020204" pitchFamily="34" charset="0"/>
                <a:ea typeface="Arial" panose="020B0604020202020204" pitchFamily="34" charset="0"/>
              </a:rPr>
              <a:t>D</a:t>
            </a:r>
            <a:r>
              <a:rPr lang="en-GB" sz="1800" b="1" dirty="0">
                <a:effectLst/>
                <a:latin typeface="Arial" panose="020B0604020202020204" pitchFamily="34" charset="0"/>
                <a:ea typeface="Arial" panose="020B0604020202020204" pitchFamily="34" charset="0"/>
              </a:rPr>
              <a:t>ata </a:t>
            </a:r>
            <a:r>
              <a:rPr lang="en-GB" sz="1800" dirty="0">
                <a:effectLst/>
                <a:latin typeface="Arial" panose="020B0604020202020204" pitchFamily="34" charset="0"/>
                <a:ea typeface="Arial" panose="020B0604020202020204" pitchFamily="34" charset="0"/>
              </a:rPr>
              <a:t>to</a:t>
            </a:r>
            <a:r>
              <a:rPr lang="en-GB" sz="1800" b="1" dirty="0">
                <a:effectLst/>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clean data and also add new column according to our requirement like ( Price Bucket, </a:t>
            </a:r>
            <a:r>
              <a:rPr lang="en-GB" sz="1800" dirty="0" err="1">
                <a:effectLst/>
                <a:latin typeface="Arial" panose="020B0604020202020204" pitchFamily="34" charset="0"/>
                <a:ea typeface="Arial" panose="020B0604020202020204" pitchFamily="34" charset="0"/>
              </a:rPr>
              <a:t>Avergae_cost_for_two</a:t>
            </a:r>
            <a:r>
              <a:rPr lang="en-GB" sz="1800" dirty="0">
                <a:effectLst/>
                <a:latin typeface="Arial" panose="020B0604020202020204" pitchFamily="34" charset="0"/>
                <a:ea typeface="Arial" panose="020B0604020202020204" pitchFamily="34" charset="0"/>
              </a:rPr>
              <a:t>(in INR… etc).</a:t>
            </a:r>
            <a:endParaRPr lang="en-US" dirty="0">
              <a:solidFill>
                <a:schemeClr val="dk1"/>
              </a:solidFill>
            </a:endParaRPr>
          </a:p>
          <a:p>
            <a:pPr marL="914400" lvl="1" indent="-298450">
              <a:lnSpc>
                <a:spcPct val="115000"/>
              </a:lnSpc>
              <a:buClr>
                <a:schemeClr val="dk1"/>
              </a:buClr>
              <a:buSzPts val="1100"/>
              <a:buFont typeface="Lato"/>
              <a:buChar char="➔"/>
            </a:pPr>
            <a:endParaRPr lang="en-US" b="1" dirty="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lang="en-US" b="1" dirty="0">
              <a:solidFill>
                <a:schemeClr val="dk1"/>
              </a:solidFill>
              <a:latin typeface="Lato"/>
              <a:ea typeface="Lato"/>
              <a:cs typeface="Lato"/>
              <a:sym typeface="Lato"/>
            </a:endParaRPr>
          </a:p>
        </p:txBody>
      </p:sp>
      <p:sp>
        <p:nvSpPr>
          <p:cNvPr id="7" name="Rectangle 6">
            <a:extLst>
              <a:ext uri="{FF2B5EF4-FFF2-40B4-BE49-F238E27FC236}">
                <a16:creationId xmlns:a16="http://schemas.microsoft.com/office/drawing/2014/main" id="{853BCF51-519B-0918-E76D-D9ED145F08BC}"/>
              </a:ext>
            </a:extLst>
          </p:cNvPr>
          <p:cNvSpPr/>
          <p:nvPr/>
        </p:nvSpPr>
        <p:spPr>
          <a:xfrm>
            <a:off x="819473" y="4290015"/>
            <a:ext cx="10916771" cy="378373"/>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2 - Using the </a:t>
            </a:r>
            <a:r>
              <a:rPr lang="en-US" sz="1800" b="1" dirty="0" err="1">
                <a:solidFill>
                  <a:schemeClr val="dk1"/>
                </a:solidFill>
                <a:latin typeface="Lato"/>
                <a:ea typeface="Lato"/>
                <a:cs typeface="Lato"/>
                <a:sym typeface="Lato"/>
              </a:rPr>
              <a:t>LookUp</a:t>
            </a:r>
            <a:r>
              <a:rPr lang="en-US" sz="1800" b="1" dirty="0">
                <a:solidFill>
                  <a:schemeClr val="dk1"/>
                </a:solidFill>
                <a:latin typeface="Lato"/>
                <a:ea typeface="Lato"/>
                <a:cs typeface="Lato"/>
                <a:sym typeface="Lato"/>
              </a:rPr>
              <a:t> functions, fill up the countries in the original data using the country code.</a:t>
            </a:r>
            <a:endParaRPr lang="en-US" sz="3200" b="1" dirty="0">
              <a:latin typeface="Lato"/>
              <a:ea typeface="Lato"/>
              <a:cs typeface="Lato"/>
              <a:sym typeface="Lato"/>
            </a:endParaRPr>
          </a:p>
        </p:txBody>
      </p:sp>
    </p:spTree>
    <p:extLst>
      <p:ext uri="{BB962C8B-B14F-4D97-AF65-F5344CB8AC3E}">
        <p14:creationId xmlns:p14="http://schemas.microsoft.com/office/powerpoint/2010/main" val="4135540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6" name="Rectangle 5">
            <a:extLst>
              <a:ext uri="{FF2B5EF4-FFF2-40B4-BE49-F238E27FC236}">
                <a16:creationId xmlns:a16="http://schemas.microsoft.com/office/drawing/2014/main" id="{91A384F3-435F-DBBF-83B6-10F4EE40D3CB}"/>
              </a:ext>
            </a:extLst>
          </p:cNvPr>
          <p:cNvSpPr/>
          <p:nvPr/>
        </p:nvSpPr>
        <p:spPr>
          <a:xfrm>
            <a:off x="1063414" y="577043"/>
            <a:ext cx="10532533" cy="1015471"/>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dirty="0">
                <a:solidFill>
                  <a:schemeClr val="dk1"/>
                </a:solidFill>
              </a:rPr>
              <a:t>To solve this question, I’ve created a Pivot table, where the Rows contain Country and Values as Count of Restaurant ID. This data is attached in the Analysis sub sheet in the Main Excel File</a:t>
            </a:r>
            <a:endParaRPr lang="en-US" b="1" dirty="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lang="en-US" b="1" dirty="0">
              <a:solidFill>
                <a:schemeClr val="dk1"/>
              </a:solidFill>
              <a:latin typeface="Lato"/>
              <a:ea typeface="Lato"/>
              <a:cs typeface="Lato"/>
              <a:sym typeface="Lato"/>
            </a:endParaRPr>
          </a:p>
        </p:txBody>
      </p:sp>
      <p:sp>
        <p:nvSpPr>
          <p:cNvPr id="7" name="Rectangle 6">
            <a:extLst>
              <a:ext uri="{FF2B5EF4-FFF2-40B4-BE49-F238E27FC236}">
                <a16:creationId xmlns:a16="http://schemas.microsoft.com/office/drawing/2014/main" id="{C8EA8206-8EF7-C556-0455-EFA9EFCFFA32}"/>
              </a:ext>
            </a:extLst>
          </p:cNvPr>
          <p:cNvSpPr/>
          <p:nvPr/>
        </p:nvSpPr>
        <p:spPr>
          <a:xfrm>
            <a:off x="727786" y="153182"/>
            <a:ext cx="10568919" cy="410112"/>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US" sz="2000" b="1" dirty="0">
                <a:solidFill>
                  <a:schemeClr val="dk1"/>
                </a:solidFill>
                <a:latin typeface="Lato"/>
                <a:ea typeface="Lato"/>
                <a:cs typeface="Lato"/>
                <a:sym typeface="Lato"/>
              </a:rPr>
              <a:t>Question 3 - Create a table to represent the number of restaurants opened in each country.</a:t>
            </a:r>
            <a:endParaRPr lang="en-US" sz="2000" b="1" dirty="0">
              <a:latin typeface="Lato"/>
              <a:ea typeface="Lato"/>
              <a:cs typeface="Lato"/>
              <a:sym typeface="Lato"/>
            </a:endParaRPr>
          </a:p>
        </p:txBody>
      </p:sp>
      <p:pic>
        <p:nvPicPr>
          <p:cNvPr id="8" name="Picture 7">
            <a:extLst>
              <a:ext uri="{FF2B5EF4-FFF2-40B4-BE49-F238E27FC236}">
                <a16:creationId xmlns:a16="http://schemas.microsoft.com/office/drawing/2014/main" id="{E3DAF933-CA25-CD35-7879-9A838EEBA8A0}"/>
              </a:ext>
            </a:extLst>
          </p:cNvPr>
          <p:cNvPicPr>
            <a:picLocks noChangeAspect="1"/>
          </p:cNvPicPr>
          <p:nvPr/>
        </p:nvPicPr>
        <p:blipFill>
          <a:blip r:embed="rId2"/>
          <a:stretch>
            <a:fillRect/>
          </a:stretch>
        </p:blipFill>
        <p:spPr>
          <a:xfrm>
            <a:off x="3767418" y="1423352"/>
            <a:ext cx="4264062" cy="4418648"/>
          </a:xfrm>
          <a:prstGeom prst="rect">
            <a:avLst/>
          </a:prstGeom>
        </p:spPr>
      </p:pic>
    </p:spTree>
    <p:extLst>
      <p:ext uri="{BB962C8B-B14F-4D97-AF65-F5344CB8AC3E}">
        <p14:creationId xmlns:p14="http://schemas.microsoft.com/office/powerpoint/2010/main" val="591785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6" name="Rectangle 5">
            <a:extLst>
              <a:ext uri="{FF2B5EF4-FFF2-40B4-BE49-F238E27FC236}">
                <a16:creationId xmlns:a16="http://schemas.microsoft.com/office/drawing/2014/main" id="{91A384F3-435F-DBBF-83B6-10F4EE40D3CB}"/>
              </a:ext>
            </a:extLst>
          </p:cNvPr>
          <p:cNvSpPr/>
          <p:nvPr/>
        </p:nvSpPr>
        <p:spPr>
          <a:xfrm>
            <a:off x="827774" y="951000"/>
            <a:ext cx="11089908" cy="1762406"/>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sz="1600" dirty="0">
                <a:solidFill>
                  <a:schemeClr val="dk1"/>
                </a:solidFill>
              </a:rPr>
              <a:t>To solve this, I duplicated the column “Datekey_Opening” in the Raw data file and then applied split text to the column property on the column with delimiters of “_”. With this, I have extracted the Year from the Datekey_Opening and labelled it as Year. After this, I applied the Pivot table where Rows contain Year and Values contain Count of Restaurant ID. This data is attached in the Analysis sub sheet in the Main Excel File. Along with this, I’ve also created a Bar chart for the better representation of data on how many restaurants have opened in each year.</a:t>
            </a:r>
            <a:endParaRPr lang="en-US" sz="1600" b="1" dirty="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lang="en-US" sz="1600" b="1" dirty="0">
              <a:solidFill>
                <a:schemeClr val="dk1"/>
              </a:solidFill>
              <a:latin typeface="Lato"/>
              <a:ea typeface="Lato"/>
              <a:cs typeface="Lato"/>
              <a:sym typeface="Lato"/>
            </a:endParaRPr>
          </a:p>
        </p:txBody>
      </p:sp>
      <p:sp>
        <p:nvSpPr>
          <p:cNvPr id="7" name="Rectangle 6">
            <a:extLst>
              <a:ext uri="{FF2B5EF4-FFF2-40B4-BE49-F238E27FC236}">
                <a16:creationId xmlns:a16="http://schemas.microsoft.com/office/drawing/2014/main" id="{C8EA8206-8EF7-C556-0455-EFA9EFCFFA32}"/>
              </a:ext>
            </a:extLst>
          </p:cNvPr>
          <p:cNvSpPr/>
          <p:nvPr/>
        </p:nvSpPr>
        <p:spPr>
          <a:xfrm>
            <a:off x="727787" y="256836"/>
            <a:ext cx="11189894" cy="694164"/>
          </a:xfrm>
          <a:prstGeom prst="rect">
            <a:avLst/>
          </a:prstGeom>
          <a:noFill/>
        </p:spPr>
        <p:txBody>
          <a:bodyPr wrap="squar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4 - Also the management wants to look at the number of restaurants opened in each year, so provide them with something here.</a:t>
            </a:r>
            <a:endParaRPr lang="en-US" sz="3200" b="1" dirty="0">
              <a:latin typeface="Lato"/>
              <a:ea typeface="Lato"/>
              <a:cs typeface="Lato"/>
              <a:sym typeface="Lato"/>
            </a:endParaRPr>
          </a:p>
        </p:txBody>
      </p:sp>
      <p:pic>
        <p:nvPicPr>
          <p:cNvPr id="8" name="Picture 7">
            <a:extLst>
              <a:ext uri="{FF2B5EF4-FFF2-40B4-BE49-F238E27FC236}">
                <a16:creationId xmlns:a16="http://schemas.microsoft.com/office/drawing/2014/main" id="{DF6E5FBB-40AA-B8E1-66FA-CBA03A06DFF5}"/>
              </a:ext>
            </a:extLst>
          </p:cNvPr>
          <p:cNvPicPr>
            <a:picLocks noChangeAspect="1"/>
          </p:cNvPicPr>
          <p:nvPr/>
        </p:nvPicPr>
        <p:blipFill>
          <a:blip r:embed="rId2"/>
          <a:stretch>
            <a:fillRect/>
          </a:stretch>
        </p:blipFill>
        <p:spPr>
          <a:xfrm>
            <a:off x="1413927" y="2601026"/>
            <a:ext cx="4184394" cy="2708231"/>
          </a:xfrm>
          <a:prstGeom prst="rect">
            <a:avLst/>
          </a:prstGeom>
        </p:spPr>
      </p:pic>
      <p:graphicFrame>
        <p:nvGraphicFramePr>
          <p:cNvPr id="9" name="Chart 8">
            <a:extLst>
              <a:ext uri="{FF2B5EF4-FFF2-40B4-BE49-F238E27FC236}">
                <a16:creationId xmlns:a16="http://schemas.microsoft.com/office/drawing/2014/main" id="{7812F04A-3377-0D31-D452-8C185E1FB98F}"/>
              </a:ext>
            </a:extLst>
          </p:cNvPr>
          <p:cNvGraphicFramePr>
            <a:graphicFrameLocks/>
          </p:cNvGraphicFramePr>
          <p:nvPr>
            <p:extLst>
              <p:ext uri="{D42A27DB-BD31-4B8C-83A1-F6EECF244321}">
                <p14:modId xmlns:p14="http://schemas.microsoft.com/office/powerpoint/2010/main" val="3025175615"/>
              </p:ext>
            </p:extLst>
          </p:nvPr>
        </p:nvGraphicFramePr>
        <p:xfrm>
          <a:off x="5897075" y="2566058"/>
          <a:ext cx="4566733"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9462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895863" y="727134"/>
            <a:ext cx="11159503" cy="1514645"/>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sz="1600" dirty="0">
                <a:solidFill>
                  <a:schemeClr val="dk1"/>
                </a:solidFill>
              </a:rPr>
              <a:t>For this, I’ve created another Pivot Table where I placed the Country in Rows and Count of Restaurant ID in Values. After this I’ve also placed the Filter on Country where I only selected the India from the list. Apart from this, I also applied the Price Range as Filter where I selected the 4 only. After applying this, we can achieve the total number of restaurants in India, who has the price range of 4. This data is attached in the </a:t>
            </a:r>
            <a:r>
              <a:rPr lang="en-GB" sz="1600" b="1" dirty="0" err="1">
                <a:effectLst/>
                <a:latin typeface="Arial" panose="020B0604020202020204" pitchFamily="34" charset="0"/>
                <a:ea typeface="Arial" panose="020B0604020202020204" pitchFamily="34" charset="0"/>
              </a:rPr>
              <a:t>Objective_question_answer</a:t>
            </a:r>
            <a:r>
              <a:rPr lang="en-GB" sz="1600" dirty="0">
                <a:effectLst/>
                <a:latin typeface="Arial" panose="020B0604020202020204" pitchFamily="34" charset="0"/>
                <a:ea typeface="Arial" panose="020B0604020202020204" pitchFamily="34" charset="0"/>
              </a:rPr>
              <a:t> sheet</a:t>
            </a:r>
            <a:r>
              <a:rPr lang="en-US" sz="1600" dirty="0">
                <a:solidFill>
                  <a:schemeClr val="dk1"/>
                </a:solidFill>
              </a:rPr>
              <a:t> in the Main Excel File.</a:t>
            </a:r>
            <a:endParaRPr lang="en-US" sz="1600" b="1" dirty="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lang="en-US" sz="1600" b="1" dirty="0">
              <a:solidFill>
                <a:schemeClr val="dk1"/>
              </a:solidFill>
              <a:latin typeface="Lato"/>
              <a:ea typeface="Lato"/>
              <a:cs typeface="Lato"/>
              <a:sym typeface="Lato"/>
            </a:endParaRPr>
          </a:p>
        </p:txBody>
      </p:sp>
      <p:sp>
        <p:nvSpPr>
          <p:cNvPr id="7" name="Rectangle 6">
            <a:extLst>
              <a:ext uri="{FF2B5EF4-FFF2-40B4-BE49-F238E27FC236}">
                <a16:creationId xmlns:a16="http://schemas.microsoft.com/office/drawing/2014/main" id="{C8EA8206-8EF7-C556-0455-EFA9EFCFFA32}"/>
              </a:ext>
            </a:extLst>
          </p:cNvPr>
          <p:cNvSpPr/>
          <p:nvPr/>
        </p:nvSpPr>
        <p:spPr>
          <a:xfrm>
            <a:off x="727786" y="235704"/>
            <a:ext cx="9595897" cy="378373"/>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US" b="1" dirty="0">
                <a:solidFill>
                  <a:schemeClr val="dk1"/>
                </a:solidFill>
                <a:latin typeface="Lato"/>
                <a:ea typeface="Lato"/>
                <a:cs typeface="Lato"/>
                <a:sym typeface="Lato"/>
              </a:rPr>
              <a:t>Question 5 - What is the total number of restaurants in India which are in the price range 4?</a:t>
            </a:r>
            <a:endParaRPr lang="en-US" sz="2400" b="1" dirty="0">
              <a:latin typeface="Lato"/>
              <a:ea typeface="Lato"/>
              <a:cs typeface="Lato"/>
              <a:sym typeface="Lato"/>
            </a:endParaRPr>
          </a:p>
        </p:txBody>
      </p:sp>
      <p:pic>
        <p:nvPicPr>
          <p:cNvPr id="9" name="Picture 8">
            <a:extLst>
              <a:ext uri="{FF2B5EF4-FFF2-40B4-BE49-F238E27FC236}">
                <a16:creationId xmlns:a16="http://schemas.microsoft.com/office/drawing/2014/main" id="{5B274004-F659-ABA7-CE82-B96191BBBF18}"/>
              </a:ext>
            </a:extLst>
          </p:cNvPr>
          <p:cNvPicPr>
            <a:picLocks noChangeAspect="1"/>
          </p:cNvPicPr>
          <p:nvPr/>
        </p:nvPicPr>
        <p:blipFill>
          <a:blip r:embed="rId2"/>
          <a:stretch>
            <a:fillRect/>
          </a:stretch>
        </p:blipFill>
        <p:spPr>
          <a:xfrm>
            <a:off x="3365228" y="2241779"/>
            <a:ext cx="3849696" cy="1306564"/>
          </a:xfrm>
          <a:prstGeom prst="rect">
            <a:avLst/>
          </a:prstGeom>
        </p:spPr>
      </p:pic>
    </p:spTree>
    <p:extLst>
      <p:ext uri="{BB962C8B-B14F-4D97-AF65-F5344CB8AC3E}">
        <p14:creationId xmlns:p14="http://schemas.microsoft.com/office/powerpoint/2010/main" val="3973392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BBDE4-7AD9-5CC5-753F-AE76EC6F0335}"/>
              </a:ext>
            </a:extLst>
          </p:cNvPr>
          <p:cNvSpPr txBox="1"/>
          <p:nvPr/>
        </p:nvSpPr>
        <p:spPr>
          <a:xfrm>
            <a:off x="727786" y="6335486"/>
            <a:ext cx="1920590" cy="369332"/>
          </a:xfrm>
          <a:prstGeom prst="rect">
            <a:avLst/>
          </a:prstGeom>
          <a:noFill/>
        </p:spPr>
        <p:txBody>
          <a:bodyPr wrap="none" rtlCol="0">
            <a:spAutoFit/>
          </a:bodyPr>
          <a:lstStyle/>
          <a:p>
            <a:r>
              <a:rPr lang="en-IN" dirty="0"/>
              <a:t>By: Kumar Prakash</a:t>
            </a:r>
          </a:p>
        </p:txBody>
      </p:sp>
      <p:sp>
        <p:nvSpPr>
          <p:cNvPr id="3" name="Rectangle 2">
            <a:extLst>
              <a:ext uri="{FF2B5EF4-FFF2-40B4-BE49-F238E27FC236}">
                <a16:creationId xmlns:a16="http://schemas.microsoft.com/office/drawing/2014/main" id="{5526C4DB-3F68-CAF9-9AA9-69AB49EE1A5D}"/>
              </a:ext>
            </a:extLst>
          </p:cNvPr>
          <p:cNvSpPr/>
          <p:nvPr/>
        </p:nvSpPr>
        <p:spPr>
          <a:xfrm>
            <a:off x="892212" y="531555"/>
            <a:ext cx="11108959" cy="1196097"/>
          </a:xfrm>
          <a:prstGeom prst="rect">
            <a:avLst/>
          </a:prstGeom>
          <a:noFill/>
        </p:spPr>
        <p:txBody>
          <a:bodyPr wrap="square" lIns="91440" tIns="45720" rIns="91440" bIns="45720">
            <a:spAutoFit/>
          </a:bodyPr>
          <a:lstStyle/>
          <a:p>
            <a:pPr marL="457200" lvl="0" indent="-298450" algn="l" rtl="0">
              <a:lnSpc>
                <a:spcPct val="115000"/>
              </a:lnSpc>
              <a:spcBef>
                <a:spcPts val="0"/>
              </a:spcBef>
              <a:spcAft>
                <a:spcPts val="0"/>
              </a:spcAft>
              <a:buClr>
                <a:schemeClr val="dk1"/>
              </a:buClr>
              <a:buSzPts val="1100"/>
              <a:buFont typeface="Lato"/>
              <a:buChar char="➔"/>
            </a:pPr>
            <a:r>
              <a:rPr lang="en-US" sz="1600" dirty="0">
                <a:solidFill>
                  <a:schemeClr val="dk1"/>
                </a:solidFill>
              </a:rPr>
              <a:t>For this, I’ve created a Pivot table where I placed Country in Rows and Avg of Votes in Values. Then I rounded the avg of votes to 2 decimals so that the data can be readable. This data is attached in the Analysis sub sheet in the Main Excel File. Along with this, I’ve also created a Bar chart for a better representation of data on average voters are there in each country.</a:t>
            </a:r>
            <a:endParaRPr lang="en-US" sz="1600" b="1" dirty="0">
              <a:solidFill>
                <a:schemeClr val="dk1"/>
              </a:solidFill>
              <a:latin typeface="Lato"/>
              <a:ea typeface="Lato"/>
              <a:cs typeface="Lato"/>
              <a:sym typeface="Lato"/>
            </a:endParaRPr>
          </a:p>
          <a:p>
            <a:pPr marL="0" lvl="0" indent="0" algn="l" rtl="0">
              <a:lnSpc>
                <a:spcPct val="114000"/>
              </a:lnSpc>
              <a:spcBef>
                <a:spcPts val="0"/>
              </a:spcBef>
              <a:spcAft>
                <a:spcPts val="0"/>
              </a:spcAft>
              <a:buNone/>
            </a:pPr>
            <a:endParaRPr lang="en-US" sz="1600" b="1" dirty="0">
              <a:solidFill>
                <a:schemeClr val="dk1"/>
              </a:solidFill>
              <a:latin typeface="Lato"/>
              <a:ea typeface="Lato"/>
              <a:cs typeface="Lato"/>
              <a:sym typeface="Lato"/>
            </a:endParaRPr>
          </a:p>
        </p:txBody>
      </p:sp>
      <p:sp>
        <p:nvSpPr>
          <p:cNvPr id="7" name="Rectangle 6">
            <a:extLst>
              <a:ext uri="{FF2B5EF4-FFF2-40B4-BE49-F238E27FC236}">
                <a16:creationId xmlns:a16="http://schemas.microsoft.com/office/drawing/2014/main" id="{C8EA8206-8EF7-C556-0455-EFA9EFCFFA32}"/>
              </a:ext>
            </a:extLst>
          </p:cNvPr>
          <p:cNvSpPr/>
          <p:nvPr/>
        </p:nvSpPr>
        <p:spPr>
          <a:xfrm>
            <a:off x="635559" y="153182"/>
            <a:ext cx="11365612" cy="378373"/>
          </a:xfrm>
          <a:prstGeom prst="rect">
            <a:avLst/>
          </a:prstGeom>
          <a:noFill/>
        </p:spPr>
        <p:txBody>
          <a:bodyPr wrap="none" lIns="91440" tIns="45720" rIns="91440" bIns="45720">
            <a:spAutoFit/>
          </a:bodyPr>
          <a:lstStyle/>
          <a:p>
            <a:pPr marL="0" lvl="0" indent="0" algn="l" rtl="0">
              <a:lnSpc>
                <a:spcPct val="114000"/>
              </a:lnSpc>
              <a:spcBef>
                <a:spcPts val="0"/>
              </a:spcBef>
              <a:spcAft>
                <a:spcPts val="0"/>
              </a:spcAft>
              <a:buNone/>
            </a:pPr>
            <a:r>
              <a:rPr lang="en-US" sz="1800" b="1" dirty="0">
                <a:solidFill>
                  <a:schemeClr val="dk1"/>
                </a:solidFill>
                <a:latin typeface="Lato"/>
                <a:ea typeface="Lato"/>
                <a:cs typeface="Lato"/>
                <a:sym typeface="Lato"/>
              </a:rPr>
              <a:t>Question 6 - What is the average number of voters for the restaurants in each country according to the data?</a:t>
            </a:r>
            <a:endParaRPr lang="en-US" sz="3200" b="1" dirty="0">
              <a:latin typeface="Lato"/>
              <a:ea typeface="Lato"/>
              <a:cs typeface="Lato"/>
              <a:sym typeface="Lato"/>
            </a:endParaRPr>
          </a:p>
        </p:txBody>
      </p:sp>
      <p:graphicFrame>
        <p:nvGraphicFramePr>
          <p:cNvPr id="9" name="Chart 8">
            <a:extLst>
              <a:ext uri="{FF2B5EF4-FFF2-40B4-BE49-F238E27FC236}">
                <a16:creationId xmlns:a16="http://schemas.microsoft.com/office/drawing/2014/main" id="{D6648064-72CB-BCEC-616B-84B54E846F3D}"/>
              </a:ext>
            </a:extLst>
          </p:cNvPr>
          <p:cNvGraphicFramePr>
            <a:graphicFrameLocks/>
          </p:cNvGraphicFramePr>
          <p:nvPr>
            <p:extLst>
              <p:ext uri="{D42A27DB-BD31-4B8C-83A1-F6EECF244321}">
                <p14:modId xmlns:p14="http://schemas.microsoft.com/office/powerpoint/2010/main" val="1013731258"/>
              </p:ext>
            </p:extLst>
          </p:nvPr>
        </p:nvGraphicFramePr>
        <p:xfrm>
          <a:off x="6652086" y="1624463"/>
          <a:ext cx="4647702" cy="3505885"/>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0AA584CC-B53E-C06F-7281-25529D4CF6ED}"/>
              </a:ext>
            </a:extLst>
          </p:cNvPr>
          <p:cNvPicPr>
            <a:picLocks noChangeAspect="1"/>
          </p:cNvPicPr>
          <p:nvPr/>
        </p:nvPicPr>
        <p:blipFill>
          <a:blip r:embed="rId3"/>
          <a:stretch>
            <a:fillRect/>
          </a:stretch>
        </p:blipFill>
        <p:spPr>
          <a:xfrm>
            <a:off x="1813560" y="1603692"/>
            <a:ext cx="4282440" cy="3656513"/>
          </a:xfrm>
          <a:prstGeom prst="rect">
            <a:avLst/>
          </a:prstGeom>
        </p:spPr>
      </p:pic>
    </p:spTree>
    <p:extLst>
      <p:ext uri="{BB962C8B-B14F-4D97-AF65-F5344CB8AC3E}">
        <p14:creationId xmlns:p14="http://schemas.microsoft.com/office/powerpoint/2010/main" val="1284667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2348</Words>
  <Application>Microsoft Office PowerPoint</Application>
  <PresentationFormat>Widescreen</PresentationFormat>
  <Paragraphs>90</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Project</dc:title>
  <dc:creator>prakash goyal</dc:creator>
  <cp:lastModifiedBy>prakash goyal</cp:lastModifiedBy>
  <cp:revision>4</cp:revision>
  <dcterms:created xsi:type="dcterms:W3CDTF">2024-01-05T17:19:08Z</dcterms:created>
  <dcterms:modified xsi:type="dcterms:W3CDTF">2024-08-18T19:40:53Z</dcterms:modified>
</cp:coreProperties>
</file>