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2"/>
  </p:notesMasterIdLst>
  <p:sldIdLst>
    <p:sldId id="256" r:id="rId2"/>
    <p:sldId id="265" r:id="rId3"/>
    <p:sldId id="266" r:id="rId4"/>
    <p:sldId id="262" r:id="rId5"/>
    <p:sldId id="268" r:id="rId6"/>
    <p:sldId id="275" r:id="rId7"/>
    <p:sldId id="257" r:id="rId8"/>
    <p:sldId id="263" r:id="rId9"/>
    <p:sldId id="269" r:id="rId10"/>
    <p:sldId id="270" r:id="rId11"/>
    <p:sldId id="271" r:id="rId12"/>
    <p:sldId id="264" r:id="rId13"/>
    <p:sldId id="272" r:id="rId14"/>
    <p:sldId id="273" r:id="rId15"/>
    <p:sldId id="258" r:id="rId16"/>
    <p:sldId id="260" r:id="rId17"/>
    <p:sldId id="277" r:id="rId18"/>
    <p:sldId id="259" r:id="rId19"/>
    <p:sldId id="261" r:id="rId20"/>
    <p:sldId id="274" r:id="rId21"/>
  </p:sldIdLst>
  <p:sldSz cx="18288000" cy="10287000"/>
  <p:notesSz cx="6858000" cy="9144000"/>
  <p:embeddedFontLst>
    <p:embeddedFont>
      <p:font typeface="Loubag Medium" panose="020B0604020202020204" charset="0"/>
      <p:regular r:id="rId23"/>
    </p:embeddedFont>
    <p:embeddedFont>
      <p:font typeface="Montserrat Bold" panose="020B0604020202020204" charset="0"/>
      <p:regular r:id="rId24"/>
    </p:embeddedFont>
    <p:embeddedFont>
      <p:font typeface="Montserrat Classic" panose="020B0604020202020204" charset="0"/>
      <p:regular r:id="rId25"/>
    </p:embeddedFont>
    <p:embeddedFont>
      <p:font typeface="Montserrat Medium" panose="00000600000000000000" pitchFamily="2" charset="0"/>
      <p:regular r:id="rId26"/>
      <p:italic r:id="rId27"/>
    </p:embeddedFont>
    <p:embeddedFont>
      <p:font typeface="Nunito Bold" panose="020B0604020202020204" charset="0"/>
      <p:regular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Poppins Bold" panose="00000800000000000000" charset="0"/>
      <p:regular r:id="rId33"/>
    </p:embeddedFont>
    <p:embeddedFont>
      <p:font typeface="Poppins Medium" panose="00000600000000000000" pitchFamily="2" charset="0"/>
      <p:regular r:id="rId34"/>
      <p:italic r:id="rId35"/>
    </p:embeddedFont>
    <p:embeddedFont>
      <p:font typeface="Poppins Semi-Bold" panose="020B0604020202020204" charset="0"/>
      <p:regular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2" autoAdjust="0"/>
  </p:normalViewPr>
  <p:slideViewPr>
    <p:cSldViewPr>
      <p:cViewPr varScale="1">
        <p:scale>
          <a:sx n="44" d="100"/>
          <a:sy n="44" d="100"/>
        </p:scale>
        <p:origin x="68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10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yal\OneDrive\Desktop\Zomato_Data__Prakash_Aug_25.xlsx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/>
              <a:t>Number of Restaurants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53894659808382"/>
          <c:y val="0.14720862727205122"/>
          <c:w val="0.69640995013251383"/>
          <c:h val="0.8527913727279488"/>
        </c:manualLayout>
      </c:layout>
      <c:pieChart>
        <c:varyColors val="1"/>
        <c:ser>
          <c:idx val="0"/>
          <c:order val="0"/>
          <c:tx>
            <c:strRef>
              <c:f>'PPT Requirements'!$B$18</c:f>
              <c:strCache>
                <c:ptCount val="1"/>
                <c:pt idx="0">
                  <c:v>Number of Restaurants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0F-4459-A3E4-01A355C0CB4E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0F-4459-A3E4-01A355C0CB4E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0F-4459-A3E4-01A355C0CB4E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0F-4459-A3E4-01A355C0CB4E}"/>
              </c:ext>
            </c:extLst>
          </c:dPt>
          <c:dPt>
            <c:idx val="4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0F-4459-A3E4-01A355C0CB4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B7ECBE1-3691-45AD-AF97-84592B22E666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B19C067-D5DB-4D4D-910F-54360A2CF463}" type="PERCENTAGE">
                      <a:rPr lang="en-US" sz="3200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00F-4459-A3E4-01A355C0CB4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FDF7BB5-C90E-4D84-B56D-A35F40D1688D}" type="CATEGORYNAME">
                      <a:rPr lang="en-US" sz="3200" baseline="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</a:rPr>
                      <a:t>
</a:t>
                    </a:r>
                    <a:fld id="{6E4C7AB1-181E-45E5-8B5D-9AD54BC90AD0}" type="PERCENTAGE">
                      <a:rPr lang="en-US" sz="3200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sz="1600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64708746939005"/>
                      <c:h val="0.2111855944925011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00F-4459-A3E4-01A355C0CB4E}"/>
                </c:ext>
              </c:extLst>
            </c:dLbl>
            <c:dLbl>
              <c:idx val="2"/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72551962399254"/>
                      <c:h val="0.2404988523943427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900F-4459-A3E4-01A355C0CB4E}"/>
                </c:ext>
              </c:extLst>
            </c:dLbl>
            <c:dLbl>
              <c:idx val="4"/>
              <c:layout>
                <c:manualLayout>
                  <c:x val="0.20613075834115052"/>
                  <c:y val="0.2953494872011403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28918085651545"/>
                      <c:h val="0.2485024722992824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900F-4459-A3E4-01A355C0CB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'PPT Requirements'!$A$19:$A$23</c:f>
              <c:strCache>
                <c:ptCount val="5"/>
                <c:pt idx="0">
                  <c:v>Canada</c:v>
                </c:pt>
                <c:pt idx="1">
                  <c:v>Sri Lanka</c:v>
                </c:pt>
                <c:pt idx="2">
                  <c:v>Indonesia</c:v>
                </c:pt>
                <c:pt idx="3">
                  <c:v>Qatar</c:v>
                </c:pt>
                <c:pt idx="4">
                  <c:v>Singapore</c:v>
                </c:pt>
              </c:strCache>
            </c:strRef>
          </c:cat>
          <c:val>
            <c:numRef>
              <c:f>'PPT Requirements'!$B$19:$B$23</c:f>
              <c:numCache>
                <c:formatCode>General</c:formatCode>
                <c:ptCount val="5"/>
                <c:pt idx="0">
                  <c:v>4</c:v>
                </c:pt>
                <c:pt idx="1">
                  <c:v>19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00F-4459-A3E4-01A355C0CB4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0D91C-9FA3-4E22-BD55-C0F6EF5FA66F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1FAC5-CF73-4BCA-8DFE-201E72D74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0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138428"/>
            <a:ext cx="15087600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000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077" y="6683432"/>
            <a:ext cx="15087600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 algn="ctr">
              <a:buNone/>
              <a:defRPr sz="36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59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18453"/>
            <a:ext cx="3943350" cy="8639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18453"/>
            <a:ext cx="11601450" cy="863984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7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5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138428"/>
            <a:ext cx="15087600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2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679692"/>
            <a:ext cx="15087600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17" y="2768601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880" y="2768603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5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88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88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1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7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6187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60107" y="0"/>
            <a:ext cx="96012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91538"/>
            <a:ext cx="4800600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0" y="1097280"/>
            <a:ext cx="9738360" cy="788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389120"/>
            <a:ext cx="4800600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68" y="9689678"/>
            <a:ext cx="3927765" cy="547688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900" y="9689678"/>
            <a:ext cx="6972300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3238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1" y="7612380"/>
            <a:ext cx="15170468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7978" cy="7372614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8860536"/>
            <a:ext cx="15169896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9601200"/>
            <a:ext cx="182880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9501474"/>
            <a:ext cx="18287978" cy="99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8601"/>
            <a:ext cx="15087600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1" y="9689678"/>
            <a:ext cx="370840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9278" y="9689678"/>
            <a:ext cx="723420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0688" y="9689678"/>
            <a:ext cx="196803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298" y="2606768"/>
            <a:ext cx="149504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96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7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71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903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1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913231"/>
            <a:ext cx="18288000" cy="2579446"/>
            <a:chOff x="0" y="0"/>
            <a:chExt cx="4816593" cy="6793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79360"/>
            </a:xfrm>
            <a:custGeom>
              <a:avLst/>
              <a:gdLst/>
              <a:ahLst/>
              <a:cxnLst/>
              <a:rect l="l" t="t" r="r" b="b"/>
              <a:pathLst>
                <a:path w="4816592" h="679360">
                  <a:moveTo>
                    <a:pt x="0" y="0"/>
                  </a:moveTo>
                  <a:lnTo>
                    <a:pt x="4816592" y="0"/>
                  </a:lnTo>
                  <a:lnTo>
                    <a:pt x="4816592" y="679360"/>
                  </a:lnTo>
                  <a:lnTo>
                    <a:pt x="0" y="679360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4816593" cy="7746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1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66013" y="1802612"/>
            <a:ext cx="5971032" cy="3619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74"/>
              </a:lnSpc>
            </a:pPr>
            <a:r>
              <a:rPr lang="en-US" sz="6767">
                <a:solidFill>
                  <a:srgbClr val="FFFEFE"/>
                </a:solidFill>
                <a:latin typeface="Poppins Medium"/>
              </a:rPr>
              <a:t>Deliver your food quickly and safely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83462" y="8339206"/>
            <a:ext cx="1724247" cy="7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dirty="0">
                <a:solidFill>
                  <a:srgbClr val="FFFFFF"/>
                </a:solidFill>
                <a:latin typeface="Poppins"/>
              </a:rPr>
              <a:t>1.7K+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3462" y="9235974"/>
            <a:ext cx="1724247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D9D9D9"/>
                </a:solidFill>
                <a:latin typeface="Poppins"/>
              </a:rPr>
              <a:t>Food Items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64909" y="8339206"/>
            <a:ext cx="1848571" cy="7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dirty="0">
                <a:solidFill>
                  <a:srgbClr val="FFFFFF"/>
                </a:solidFill>
                <a:latin typeface="Poppins"/>
              </a:rPr>
              <a:t>90K+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64909" y="9202954"/>
            <a:ext cx="160746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D9D9D9"/>
                </a:solidFill>
                <a:latin typeface="Poppins"/>
              </a:rPr>
              <a:t>Restaurants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29576" y="8339206"/>
            <a:ext cx="2042823" cy="730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dirty="0">
                <a:solidFill>
                  <a:srgbClr val="FFFFFF"/>
                </a:solidFill>
                <a:latin typeface="Poppins"/>
              </a:rPr>
              <a:t>1.49M+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729577" y="9202954"/>
            <a:ext cx="160746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D9D9D9"/>
                </a:solidFill>
                <a:latin typeface="Poppins"/>
              </a:rPr>
              <a:t>Reviews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43F846-C69E-A357-D10C-EC232D6F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1333500"/>
            <a:ext cx="5378112" cy="46041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2E9C1A-5FA3-E2D2-1ED0-C2EFB3607614}"/>
              </a:ext>
            </a:extLst>
          </p:cNvPr>
          <p:cNvSpPr txBox="1"/>
          <p:nvPr/>
        </p:nvSpPr>
        <p:spPr>
          <a:xfrm>
            <a:off x="12573000" y="8953500"/>
            <a:ext cx="441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By: Kumar Prakash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3D376-FF40-FBD8-F8D3-2440F0E53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6552-E288-6F8A-6FE0-872A542D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Average Rating by Country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AA291-76B4-1A83-DFEA-25D64BA4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06041"/>
            <a:ext cx="14904720" cy="67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5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150EF-734D-420D-5698-E8DC01537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510F-145C-B437-81B2-C3554CCF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Average </a:t>
            </a:r>
            <a:r>
              <a:rPr lang="en-US" b="1" dirty="0" err="1">
                <a:solidFill>
                  <a:srgbClr val="FF0000"/>
                </a:solidFill>
              </a:rPr>
              <a:t>Cost_in_USD</a:t>
            </a:r>
            <a:r>
              <a:rPr lang="en-US" b="1" dirty="0">
                <a:solidFill>
                  <a:srgbClr val="FF0000"/>
                </a:solidFill>
              </a:rPr>
              <a:t> by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E1325-8C64-DE82-1F55-476BAC95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06041"/>
            <a:ext cx="14904720" cy="672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9F18-7589-8082-DA7C-D2C89A61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Cities to Expand the Business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D445D-8B80-79EA-A22E-EE7A7063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06" y="3314700"/>
            <a:ext cx="1538789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3DCBC-0EFA-53E2-998D-921929C08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C082-9E8E-7724-4B43-E89C8B58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Has Online Delivery vs Average 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4D1E2-E4CE-A0E1-040E-731C4971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57500"/>
            <a:ext cx="1490472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2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C6FDB-7C8C-5F98-BCB4-AFDA3ADD8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EA1C-8E8C-7C85-1ABC-1DE158C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Has Table Booking vs Average Rating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24311-183C-2D82-87CC-DE028054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81300"/>
            <a:ext cx="15013184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8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385478" y="1646347"/>
            <a:ext cx="3534849" cy="6994305"/>
            <a:chOff x="0" y="0"/>
            <a:chExt cx="2620010" cy="5184140"/>
          </a:xfrm>
        </p:grpSpPr>
        <p:sp>
          <p:nvSpPr>
            <p:cNvPr id="3" name="Freeform 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88080" r="-198027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745EDC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745EDC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745EDC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745EDC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7827107" y="5990957"/>
            <a:ext cx="7608082" cy="1735030"/>
            <a:chOff x="0" y="0"/>
            <a:chExt cx="2003775" cy="45696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03775" cy="456963"/>
            </a:xfrm>
            <a:custGeom>
              <a:avLst/>
              <a:gdLst/>
              <a:ahLst/>
              <a:cxnLst/>
              <a:rect l="l" t="t" r="r" b="b"/>
              <a:pathLst>
                <a:path w="2003775" h="456963">
                  <a:moveTo>
                    <a:pt x="51897" y="0"/>
                  </a:moveTo>
                  <a:lnTo>
                    <a:pt x="1951877" y="0"/>
                  </a:lnTo>
                  <a:cubicBezTo>
                    <a:pt x="1965641" y="0"/>
                    <a:pt x="1978842" y="5468"/>
                    <a:pt x="1988574" y="15200"/>
                  </a:cubicBezTo>
                  <a:cubicBezTo>
                    <a:pt x="1998307" y="24933"/>
                    <a:pt x="2003775" y="38133"/>
                    <a:pt x="2003775" y="51897"/>
                  </a:cubicBezTo>
                  <a:lnTo>
                    <a:pt x="2003775" y="405065"/>
                  </a:lnTo>
                  <a:cubicBezTo>
                    <a:pt x="2003775" y="433727"/>
                    <a:pt x="1980539" y="456963"/>
                    <a:pt x="1951877" y="456963"/>
                  </a:cubicBezTo>
                  <a:lnTo>
                    <a:pt x="51897" y="456963"/>
                  </a:lnTo>
                  <a:cubicBezTo>
                    <a:pt x="38133" y="456963"/>
                    <a:pt x="24933" y="451495"/>
                    <a:pt x="15200" y="441762"/>
                  </a:cubicBezTo>
                  <a:cubicBezTo>
                    <a:pt x="5468" y="432030"/>
                    <a:pt x="0" y="418829"/>
                    <a:pt x="0" y="405065"/>
                  </a:cubicBezTo>
                  <a:lnTo>
                    <a:pt x="0" y="51897"/>
                  </a:lnTo>
                  <a:cubicBezTo>
                    <a:pt x="0" y="23235"/>
                    <a:pt x="23235" y="0"/>
                    <a:pt x="51897" y="0"/>
                  </a:cubicBezTo>
                  <a:close/>
                </a:path>
              </a:pathLst>
            </a:custGeom>
            <a:solidFill>
              <a:srgbClr val="DF102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003775" cy="495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208094" y="7024669"/>
            <a:ext cx="2526199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FDFDFD"/>
                </a:solidFill>
                <a:latin typeface="Montserrat Classic"/>
              </a:rPr>
              <a:t>Canada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39946" y="7015144"/>
            <a:ext cx="2526199" cy="47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DFDFD"/>
                </a:solidFill>
                <a:latin typeface="Montserrat Classic"/>
              </a:rPr>
              <a:t>Sri Lanka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020294" y="7015144"/>
            <a:ext cx="2526199" cy="47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DFDFD"/>
                </a:solidFill>
                <a:latin typeface="Montserrat Classic"/>
              </a:rPr>
              <a:t>Indonesia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69739" y="2774373"/>
            <a:ext cx="7265449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101010"/>
                </a:solidFill>
                <a:latin typeface="Montserrat Medium"/>
              </a:rPr>
              <a:t>Rating Report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169739" y="6235537"/>
            <a:ext cx="1625680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FDFDFD"/>
                </a:solidFill>
                <a:latin typeface="Montserrat Bold"/>
              </a:rPr>
              <a:t>3.5+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439946" y="6235537"/>
            <a:ext cx="1625680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FDFDFD"/>
                </a:solidFill>
                <a:latin typeface="Montserrat Bold"/>
              </a:rPr>
              <a:t>3.8+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208094" y="4071199"/>
            <a:ext cx="7227094" cy="135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 dirty="0">
                <a:solidFill>
                  <a:srgbClr val="101010"/>
                </a:solidFill>
                <a:latin typeface="Montserrat Classic"/>
              </a:rPr>
              <a:t>Among all Three Countries Food rating seems Good. </a:t>
            </a:r>
          </a:p>
          <a:p>
            <a:pPr>
              <a:lnSpc>
                <a:spcPts val="3639"/>
              </a:lnSpc>
            </a:pPr>
            <a:endParaRPr lang="en-US" sz="2599" dirty="0">
              <a:solidFill>
                <a:srgbClr val="101010"/>
              </a:solidFill>
              <a:latin typeface="Montserrat Classic"/>
            </a:endParaRPr>
          </a:p>
        </p:txBody>
      </p:sp>
      <p:sp>
        <p:nvSpPr>
          <p:cNvPr id="22" name="Freeform 22"/>
          <p:cNvSpPr/>
          <p:nvPr/>
        </p:nvSpPr>
        <p:spPr>
          <a:xfrm rot="5400000">
            <a:off x="14039886" y="38206"/>
            <a:ext cx="4286321" cy="4209908"/>
          </a:xfrm>
          <a:custGeom>
            <a:avLst/>
            <a:gdLst/>
            <a:ahLst/>
            <a:cxnLst/>
            <a:rect l="l" t="t" r="r" b="b"/>
            <a:pathLst>
              <a:path w="4286321" h="4209908">
                <a:moveTo>
                  <a:pt x="0" y="0"/>
                </a:moveTo>
                <a:lnTo>
                  <a:pt x="4286320" y="0"/>
                </a:lnTo>
                <a:lnTo>
                  <a:pt x="4286320" y="4209908"/>
                </a:lnTo>
                <a:lnTo>
                  <a:pt x="0" y="42099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96434"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2522629" y="6235649"/>
            <a:ext cx="2735877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FDFDFD"/>
                </a:solidFill>
                <a:latin typeface="Montserrat Bold"/>
              </a:rPr>
              <a:t>4.3+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025342" y="4927283"/>
            <a:ext cx="3594370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DFDFD"/>
                </a:solidFill>
                <a:latin typeface="Montserrat Classic"/>
              </a:rPr>
              <a:t>Strategy 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47493" y="4927283"/>
            <a:ext cx="3594370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DFDFD"/>
                </a:solidFill>
                <a:latin typeface="Montserrat Classic"/>
              </a:rPr>
              <a:t>Strategy 02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318BE-3BFB-2830-6648-FB7BE3AE7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95736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4AAE5-3988-04A0-3F96-2B69A7E79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869C-B530-8F8E-EC11-12D886FF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Executive Summary Slides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65287-0018-277D-7745-9041C4E47CF2}"/>
              </a:ext>
            </a:extLst>
          </p:cNvPr>
          <p:cNvSpPr txBox="1"/>
          <p:nvPr/>
        </p:nvSpPr>
        <p:spPr>
          <a:xfrm>
            <a:off x="2438400" y="3390900"/>
            <a:ext cx="1165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Expand into low-competition countries (Canada, Sri Lanka, Qatar)</a:t>
            </a:r>
            <a:endParaRPr lang="en-IN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180FD-AA25-078A-6269-1EA9CFC59E79}"/>
              </a:ext>
            </a:extLst>
          </p:cNvPr>
          <p:cNvSpPr txBox="1"/>
          <p:nvPr/>
        </p:nvSpPr>
        <p:spPr>
          <a:xfrm>
            <a:off x="1822048" y="2708144"/>
            <a:ext cx="2428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Strategies: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A16DC-60D2-2603-851F-68F3D2D1B69A}"/>
              </a:ext>
            </a:extLst>
          </p:cNvPr>
          <p:cNvSpPr txBox="1"/>
          <p:nvPr/>
        </p:nvSpPr>
        <p:spPr>
          <a:xfrm>
            <a:off x="2461098" y="4076700"/>
            <a:ext cx="1165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Introduce delivery and table booking in high-rating regions</a:t>
            </a:r>
            <a:endParaRPr lang="en-IN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45890-9234-EE87-DD9A-505A502495FA}"/>
              </a:ext>
            </a:extLst>
          </p:cNvPr>
          <p:cNvSpPr txBox="1"/>
          <p:nvPr/>
        </p:nvSpPr>
        <p:spPr>
          <a:xfrm>
            <a:off x="2461098" y="4838700"/>
            <a:ext cx="1165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Launch cloud kitchens and loyalty programs for Tier 2 cities.</a:t>
            </a:r>
            <a:endParaRPr lang="en-IN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C95F0-8BA1-7C12-38A5-F672A979A844}"/>
              </a:ext>
            </a:extLst>
          </p:cNvPr>
          <p:cNvSpPr txBox="1"/>
          <p:nvPr/>
        </p:nvSpPr>
        <p:spPr>
          <a:xfrm>
            <a:off x="1822048" y="5676900"/>
            <a:ext cx="1393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Risks: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2CF6AF-B5C2-0764-C4CF-638B5D8EB42E}"/>
              </a:ext>
            </a:extLst>
          </p:cNvPr>
          <p:cNvSpPr txBox="1"/>
          <p:nvPr/>
        </p:nvSpPr>
        <p:spPr>
          <a:xfrm>
            <a:off x="1905000" y="7734300"/>
            <a:ext cx="295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Opportunity: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F9871-2597-6C44-7580-E64343FCC765}"/>
              </a:ext>
            </a:extLst>
          </p:cNvPr>
          <p:cNvSpPr txBox="1"/>
          <p:nvPr/>
        </p:nvSpPr>
        <p:spPr>
          <a:xfrm>
            <a:off x="2491440" y="8496300"/>
            <a:ext cx="1165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Leverage tech-driven dashboards to optimize expansion decisions.</a:t>
            </a:r>
            <a:endParaRPr lang="en-IN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6F2227-43F6-A4CF-A831-CE6A8ED749C3}"/>
              </a:ext>
            </a:extLst>
          </p:cNvPr>
          <p:cNvSpPr txBox="1"/>
          <p:nvPr/>
        </p:nvSpPr>
        <p:spPr>
          <a:xfrm>
            <a:off x="2461098" y="6438900"/>
            <a:ext cx="1165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Low brand awareness in new markets.</a:t>
            </a:r>
            <a:endParaRPr lang="en-IN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E2AEA-87CB-0809-C293-47D96A8E3B5F}"/>
              </a:ext>
            </a:extLst>
          </p:cNvPr>
          <p:cNvSpPr txBox="1"/>
          <p:nvPr/>
        </p:nvSpPr>
        <p:spPr>
          <a:xfrm>
            <a:off x="2438400" y="7048500"/>
            <a:ext cx="1165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Operational challenges in non-English-speaking regions.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76557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38206" y="6038886"/>
            <a:ext cx="4286321" cy="4209908"/>
          </a:xfrm>
          <a:custGeom>
            <a:avLst/>
            <a:gdLst/>
            <a:ahLst/>
            <a:cxnLst/>
            <a:rect l="l" t="t" r="r" b="b"/>
            <a:pathLst>
              <a:path w="4286321" h="4209908">
                <a:moveTo>
                  <a:pt x="0" y="0"/>
                </a:moveTo>
                <a:lnTo>
                  <a:pt x="4286320" y="0"/>
                </a:lnTo>
                <a:lnTo>
                  <a:pt x="4286320" y="4209908"/>
                </a:lnTo>
                <a:lnTo>
                  <a:pt x="0" y="4209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643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47189" y="4610487"/>
            <a:ext cx="4950676" cy="3529642"/>
            <a:chOff x="0" y="0"/>
            <a:chExt cx="1303882" cy="9296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3882" cy="929618"/>
            </a:xfrm>
            <a:custGeom>
              <a:avLst/>
              <a:gdLst/>
              <a:ahLst/>
              <a:cxnLst/>
              <a:rect l="l" t="t" r="r" b="b"/>
              <a:pathLst>
                <a:path w="1303882" h="929618">
                  <a:moveTo>
                    <a:pt x="79754" y="0"/>
                  </a:moveTo>
                  <a:lnTo>
                    <a:pt x="1224127" y="0"/>
                  </a:lnTo>
                  <a:cubicBezTo>
                    <a:pt x="1245280" y="0"/>
                    <a:pt x="1265565" y="8403"/>
                    <a:pt x="1280522" y="23360"/>
                  </a:cubicBezTo>
                  <a:cubicBezTo>
                    <a:pt x="1295479" y="38316"/>
                    <a:pt x="1303882" y="58602"/>
                    <a:pt x="1303882" y="79754"/>
                  </a:cubicBezTo>
                  <a:lnTo>
                    <a:pt x="1303882" y="849863"/>
                  </a:lnTo>
                  <a:cubicBezTo>
                    <a:pt x="1303882" y="871015"/>
                    <a:pt x="1295479" y="891301"/>
                    <a:pt x="1280522" y="906258"/>
                  </a:cubicBezTo>
                  <a:cubicBezTo>
                    <a:pt x="1265565" y="921215"/>
                    <a:pt x="1245280" y="929618"/>
                    <a:pt x="1224127" y="929618"/>
                  </a:cubicBezTo>
                  <a:lnTo>
                    <a:pt x="79754" y="929618"/>
                  </a:lnTo>
                  <a:cubicBezTo>
                    <a:pt x="35707" y="929618"/>
                    <a:pt x="0" y="893910"/>
                    <a:pt x="0" y="849863"/>
                  </a:cubicBezTo>
                  <a:lnTo>
                    <a:pt x="0" y="79754"/>
                  </a:lnTo>
                  <a:cubicBezTo>
                    <a:pt x="0" y="58602"/>
                    <a:pt x="8403" y="38316"/>
                    <a:pt x="23360" y="23360"/>
                  </a:cubicBezTo>
                  <a:cubicBezTo>
                    <a:pt x="38316" y="8403"/>
                    <a:pt x="58602" y="0"/>
                    <a:pt x="79754" y="0"/>
                  </a:cubicBezTo>
                  <a:close/>
                </a:path>
              </a:pathLst>
            </a:custGeom>
            <a:solidFill>
              <a:srgbClr val="DF102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03882" cy="967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00333" y="5772153"/>
            <a:ext cx="4244387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dirty="0">
                <a:solidFill>
                  <a:srgbClr val="FDFDFD"/>
                </a:solidFill>
                <a:latin typeface="Montserrat Classic"/>
              </a:rPr>
              <a:t>Canada has 4 cities and only 4 restaurants. No restaurant has an online delivery or table booking facility.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669340" y="4610487"/>
            <a:ext cx="4950676" cy="3529642"/>
            <a:chOff x="0" y="0"/>
            <a:chExt cx="1303882" cy="92961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03882" cy="929618"/>
            </a:xfrm>
            <a:custGeom>
              <a:avLst/>
              <a:gdLst/>
              <a:ahLst/>
              <a:cxnLst/>
              <a:rect l="l" t="t" r="r" b="b"/>
              <a:pathLst>
                <a:path w="1303882" h="929618">
                  <a:moveTo>
                    <a:pt x="79754" y="0"/>
                  </a:moveTo>
                  <a:lnTo>
                    <a:pt x="1224127" y="0"/>
                  </a:lnTo>
                  <a:cubicBezTo>
                    <a:pt x="1245280" y="0"/>
                    <a:pt x="1265565" y="8403"/>
                    <a:pt x="1280522" y="23360"/>
                  </a:cubicBezTo>
                  <a:cubicBezTo>
                    <a:pt x="1295479" y="38316"/>
                    <a:pt x="1303882" y="58602"/>
                    <a:pt x="1303882" y="79754"/>
                  </a:cubicBezTo>
                  <a:lnTo>
                    <a:pt x="1303882" y="849863"/>
                  </a:lnTo>
                  <a:cubicBezTo>
                    <a:pt x="1303882" y="871015"/>
                    <a:pt x="1295479" y="891301"/>
                    <a:pt x="1280522" y="906258"/>
                  </a:cubicBezTo>
                  <a:cubicBezTo>
                    <a:pt x="1265565" y="921215"/>
                    <a:pt x="1245280" y="929618"/>
                    <a:pt x="1224127" y="929618"/>
                  </a:cubicBezTo>
                  <a:lnTo>
                    <a:pt x="79754" y="929618"/>
                  </a:lnTo>
                  <a:cubicBezTo>
                    <a:pt x="35707" y="929618"/>
                    <a:pt x="0" y="893910"/>
                    <a:pt x="0" y="849863"/>
                  </a:cubicBezTo>
                  <a:lnTo>
                    <a:pt x="0" y="79754"/>
                  </a:lnTo>
                  <a:cubicBezTo>
                    <a:pt x="0" y="58602"/>
                    <a:pt x="8403" y="38316"/>
                    <a:pt x="23360" y="23360"/>
                  </a:cubicBezTo>
                  <a:cubicBezTo>
                    <a:pt x="38316" y="8403"/>
                    <a:pt x="58602" y="0"/>
                    <a:pt x="79754" y="0"/>
                  </a:cubicBezTo>
                  <a:close/>
                </a:path>
              </a:pathLst>
            </a:custGeom>
            <a:solidFill>
              <a:srgbClr val="DF102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03882" cy="967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022484" y="5772153"/>
            <a:ext cx="4244387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dirty="0">
                <a:solidFill>
                  <a:srgbClr val="FDFDFD"/>
                </a:solidFill>
                <a:latin typeface="Montserrat Classic"/>
              </a:rPr>
              <a:t>Sri Lanka has 1 cities with 19 restaurants. No online delivery or table booking facility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990135" y="4610487"/>
            <a:ext cx="4950676" cy="3529642"/>
            <a:chOff x="0" y="0"/>
            <a:chExt cx="1303882" cy="9296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03882" cy="929618"/>
            </a:xfrm>
            <a:custGeom>
              <a:avLst/>
              <a:gdLst/>
              <a:ahLst/>
              <a:cxnLst/>
              <a:rect l="l" t="t" r="r" b="b"/>
              <a:pathLst>
                <a:path w="1303882" h="929618">
                  <a:moveTo>
                    <a:pt x="79754" y="0"/>
                  </a:moveTo>
                  <a:lnTo>
                    <a:pt x="1224127" y="0"/>
                  </a:lnTo>
                  <a:cubicBezTo>
                    <a:pt x="1245280" y="0"/>
                    <a:pt x="1265565" y="8403"/>
                    <a:pt x="1280522" y="23360"/>
                  </a:cubicBezTo>
                  <a:cubicBezTo>
                    <a:pt x="1295479" y="38316"/>
                    <a:pt x="1303882" y="58602"/>
                    <a:pt x="1303882" y="79754"/>
                  </a:cubicBezTo>
                  <a:lnTo>
                    <a:pt x="1303882" y="849863"/>
                  </a:lnTo>
                  <a:cubicBezTo>
                    <a:pt x="1303882" y="871015"/>
                    <a:pt x="1295479" y="891301"/>
                    <a:pt x="1280522" y="906258"/>
                  </a:cubicBezTo>
                  <a:cubicBezTo>
                    <a:pt x="1265565" y="921215"/>
                    <a:pt x="1245280" y="929618"/>
                    <a:pt x="1224127" y="929618"/>
                  </a:cubicBezTo>
                  <a:lnTo>
                    <a:pt x="79754" y="929618"/>
                  </a:lnTo>
                  <a:cubicBezTo>
                    <a:pt x="35707" y="929618"/>
                    <a:pt x="0" y="893910"/>
                    <a:pt x="0" y="849863"/>
                  </a:cubicBezTo>
                  <a:lnTo>
                    <a:pt x="0" y="79754"/>
                  </a:lnTo>
                  <a:cubicBezTo>
                    <a:pt x="0" y="58602"/>
                    <a:pt x="8403" y="38316"/>
                    <a:pt x="23360" y="23360"/>
                  </a:cubicBezTo>
                  <a:cubicBezTo>
                    <a:pt x="38316" y="8403"/>
                    <a:pt x="58602" y="0"/>
                    <a:pt x="79754" y="0"/>
                  </a:cubicBezTo>
                  <a:close/>
                </a:path>
              </a:pathLst>
            </a:custGeom>
            <a:solidFill>
              <a:srgbClr val="DF102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03882" cy="967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343280" y="5772153"/>
            <a:ext cx="4244387" cy="1074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dirty="0">
                <a:solidFill>
                  <a:srgbClr val="FDFDFD"/>
                </a:solidFill>
                <a:latin typeface="Montserrat Classic"/>
              </a:rPr>
              <a:t>Indonesia has 4 cities with 20 restaurants. No online delivery or table booking facility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25342" y="4927283"/>
            <a:ext cx="3594370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DFDFD"/>
                </a:solidFill>
                <a:latin typeface="Montserrat Classic"/>
              </a:rPr>
              <a:t>Strategy 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47493" y="4927283"/>
            <a:ext cx="3594370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DFDFD"/>
                </a:solidFill>
                <a:latin typeface="Montserrat Classic"/>
              </a:rPr>
              <a:t>Strategy 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68288" y="4927283"/>
            <a:ext cx="3594370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DFDFD"/>
                </a:solidFill>
                <a:latin typeface="Montserrat Classic"/>
              </a:rPr>
              <a:t>Strategy 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7189" y="2616333"/>
            <a:ext cx="7265449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dirty="0">
                <a:solidFill>
                  <a:srgbClr val="FF0000"/>
                </a:solidFill>
                <a:latin typeface="Montserrat Medium"/>
              </a:rPr>
              <a:t>Conclusion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1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408465">
            <a:off x="5317292" y="-2172485"/>
            <a:ext cx="12692826" cy="14276185"/>
          </a:xfrm>
          <a:custGeom>
            <a:avLst/>
            <a:gdLst/>
            <a:ahLst/>
            <a:cxnLst/>
            <a:rect l="l" t="t" r="r" b="b"/>
            <a:pathLst>
              <a:path w="12692826" h="14276185">
                <a:moveTo>
                  <a:pt x="0" y="0"/>
                </a:moveTo>
                <a:lnTo>
                  <a:pt x="12692826" y="0"/>
                </a:lnTo>
                <a:lnTo>
                  <a:pt x="12692826" y="14276185"/>
                </a:lnTo>
                <a:lnTo>
                  <a:pt x="0" y="14276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121224" y="2925805"/>
            <a:ext cx="8171505" cy="2281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78"/>
              </a:lnSpc>
            </a:pPr>
            <a:r>
              <a:rPr lang="en-US" sz="8016">
                <a:solidFill>
                  <a:srgbClr val="231F20"/>
                </a:solidFill>
                <a:latin typeface="Loubag Medium"/>
              </a:rPr>
              <a:t>Thank you for listening!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35656" y="5810735"/>
            <a:ext cx="7942641" cy="351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7"/>
              </a:lnSpc>
            </a:pPr>
            <a:r>
              <a:rPr lang="en-US" sz="2858">
                <a:solidFill>
                  <a:srgbClr val="231F20"/>
                </a:solidFill>
                <a:latin typeface="Nunito Bold"/>
              </a:rPr>
              <a:t>Don't hesitate to ask any questions!</a:t>
            </a:r>
          </a:p>
        </p:txBody>
      </p:sp>
      <p:sp>
        <p:nvSpPr>
          <p:cNvPr id="5" name="Freeform 5"/>
          <p:cNvSpPr/>
          <p:nvPr/>
        </p:nvSpPr>
        <p:spPr>
          <a:xfrm>
            <a:off x="225680" y="2859130"/>
            <a:ext cx="8118990" cy="11813346"/>
          </a:xfrm>
          <a:custGeom>
            <a:avLst/>
            <a:gdLst/>
            <a:ahLst/>
            <a:cxnLst/>
            <a:rect l="l" t="t" r="r" b="b"/>
            <a:pathLst>
              <a:path w="8118990" h="11813346">
                <a:moveTo>
                  <a:pt x="0" y="0"/>
                </a:moveTo>
                <a:lnTo>
                  <a:pt x="8118990" y="0"/>
                </a:lnTo>
                <a:lnTo>
                  <a:pt x="8118990" y="11813346"/>
                </a:lnTo>
                <a:lnTo>
                  <a:pt x="0" y="11813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168344" y="1362115"/>
            <a:ext cx="972008" cy="1000596"/>
          </a:xfrm>
          <a:custGeom>
            <a:avLst/>
            <a:gdLst/>
            <a:ahLst/>
            <a:cxnLst/>
            <a:rect l="l" t="t" r="r" b="b"/>
            <a:pathLst>
              <a:path w="972008" h="1000596">
                <a:moveTo>
                  <a:pt x="0" y="0"/>
                </a:moveTo>
                <a:lnTo>
                  <a:pt x="972008" y="0"/>
                </a:lnTo>
                <a:lnTo>
                  <a:pt x="972008" y="1000597"/>
                </a:lnTo>
                <a:lnTo>
                  <a:pt x="0" y="10005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06531" y="3080137"/>
            <a:ext cx="1492617" cy="1536518"/>
          </a:xfrm>
          <a:custGeom>
            <a:avLst/>
            <a:gdLst/>
            <a:ahLst/>
            <a:cxnLst/>
            <a:rect l="l" t="t" r="r" b="b"/>
            <a:pathLst>
              <a:path w="1492617" h="1536518">
                <a:moveTo>
                  <a:pt x="0" y="0"/>
                </a:moveTo>
                <a:lnTo>
                  <a:pt x="1492617" y="0"/>
                </a:lnTo>
                <a:lnTo>
                  <a:pt x="1492617" y="1536518"/>
                </a:lnTo>
                <a:lnTo>
                  <a:pt x="0" y="15365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512991" y="8490041"/>
            <a:ext cx="1492617" cy="1536518"/>
          </a:xfrm>
          <a:custGeom>
            <a:avLst/>
            <a:gdLst/>
            <a:ahLst/>
            <a:cxnLst/>
            <a:rect l="l" t="t" r="r" b="b"/>
            <a:pathLst>
              <a:path w="1492617" h="1536518">
                <a:moveTo>
                  <a:pt x="0" y="0"/>
                </a:moveTo>
                <a:lnTo>
                  <a:pt x="1492618" y="0"/>
                </a:lnTo>
                <a:lnTo>
                  <a:pt x="1492618" y="1536518"/>
                </a:lnTo>
                <a:lnTo>
                  <a:pt x="0" y="15365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44847" t="-296347" r="-724937" b="-54461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34523" y="361519"/>
            <a:ext cx="972008" cy="1000596"/>
          </a:xfrm>
          <a:custGeom>
            <a:avLst/>
            <a:gdLst/>
            <a:ahLst/>
            <a:cxnLst/>
            <a:rect l="l" t="t" r="r" b="b"/>
            <a:pathLst>
              <a:path w="972008" h="1000596">
                <a:moveTo>
                  <a:pt x="0" y="0"/>
                </a:moveTo>
                <a:lnTo>
                  <a:pt x="972008" y="0"/>
                </a:lnTo>
                <a:lnTo>
                  <a:pt x="972008" y="1000596"/>
                </a:lnTo>
                <a:lnTo>
                  <a:pt x="0" y="1000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44847" t="-296347" r="-724937" b="-544619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4744-54FE-C47F-84B1-95232279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About Zomato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8462-2694-0E06-1130-1061E204E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Indian tech pioneer:</a:t>
            </a:r>
            <a:r>
              <a:rPr lang="en-US" dirty="0"/>
              <a:t> Started as </a:t>
            </a:r>
            <a:r>
              <a:rPr lang="en-US" dirty="0" err="1"/>
              <a:t>FoodieBay</a:t>
            </a:r>
            <a:r>
              <a:rPr lang="en-US" dirty="0"/>
              <a:t> in 2008, rebranded to Zomato to broaden its scope.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Restaurant discovery roots:</a:t>
            </a:r>
            <a:r>
              <a:rPr lang="en-US" dirty="0"/>
              <a:t> Initially focused on menus, ratings, and reviews before pivoting to delivery.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footprint:</a:t>
            </a:r>
            <a:r>
              <a:rPr lang="en-US" dirty="0"/>
              <a:t> Operated in 20+ countries including UAE, UK, and South Africa during its expansion phase.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Quick-commerce push:</a:t>
            </a:r>
            <a:r>
              <a:rPr lang="en-US" dirty="0"/>
              <a:t> Acquired </a:t>
            </a:r>
            <a:r>
              <a:rPr lang="en-US" dirty="0" err="1"/>
              <a:t>Blinkit</a:t>
            </a:r>
            <a:r>
              <a:rPr lang="en-US" dirty="0"/>
              <a:t> to enter the 10-minute grocery delivery space.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IPO milestone:</a:t>
            </a:r>
            <a:r>
              <a:rPr lang="en-US" dirty="0"/>
              <a:t> Listed publicly in 2021, raising ₹9,375 crore and drawing massive investor interest.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Tech-driven UX:</a:t>
            </a:r>
            <a:r>
              <a:rPr lang="en-US" dirty="0"/>
              <a:t> Offers table booking, loyalty programs, and POS systems for restaurants.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Massive scale:</a:t>
            </a:r>
            <a:r>
              <a:rPr lang="en-US" dirty="0"/>
              <a:t> Serves 800+ Indian cities with millions of monthly orders and active users.</a:t>
            </a:r>
          </a:p>
        </p:txBody>
      </p:sp>
    </p:spTree>
    <p:extLst>
      <p:ext uri="{BB962C8B-B14F-4D97-AF65-F5344CB8AC3E}">
        <p14:creationId xmlns:p14="http://schemas.microsoft.com/office/powerpoint/2010/main" val="2123446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D6ED6E-5370-D50D-2432-0855CBAF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5300"/>
            <a:ext cx="1737360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258E-8908-6357-8F72-C52BBC8B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158939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Zomato Expansion (Problem Statement)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8A90-56CB-8C04-DBD6-2EA12E60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2768600"/>
            <a:ext cx="15087600" cy="626109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Zomato, amid intensifying competition and plateauing growth in metro hubs, must chart a strategic expansion path that balances scale, efficiency, and innovation. Key challenges include:</a:t>
            </a:r>
            <a:endParaRPr lang="en-US" dirty="0"/>
          </a:p>
          <a:p>
            <a:r>
              <a:rPr lang="en-US" b="1" dirty="0"/>
              <a:t>Unlocking Tier 2 &amp; 3 potential:</a:t>
            </a:r>
            <a:r>
              <a:rPr lang="en-US" dirty="0"/>
              <a:t> Tapping into smaller cities with rising digital adoption but fragmented supply chains. </a:t>
            </a:r>
          </a:p>
          <a:p>
            <a:r>
              <a:rPr lang="en-US" b="1" dirty="0"/>
              <a:t>Global re-entry strategy:</a:t>
            </a:r>
            <a:r>
              <a:rPr lang="en-US" dirty="0"/>
              <a:t> Reassessing international markets with better unit economics and localized partnerships. </a:t>
            </a:r>
          </a:p>
          <a:p>
            <a:r>
              <a:rPr lang="en-US" b="1" dirty="0"/>
              <a:t>Revenue model evolution:</a:t>
            </a:r>
            <a:r>
              <a:rPr lang="en-US" dirty="0"/>
              <a:t> Shifting from volume-based incentives to loyalty-driven monetization and premium services. </a:t>
            </a:r>
          </a:p>
          <a:p>
            <a:r>
              <a:rPr lang="en-US" b="1" dirty="0"/>
              <a:t>Tech-enabled scalability:</a:t>
            </a:r>
            <a:r>
              <a:rPr lang="en-US" dirty="0"/>
              <a:t> Leveraging AI, route optimization, and predictive demand to streamline delivery ops. </a:t>
            </a:r>
          </a:p>
          <a:p>
            <a:r>
              <a:rPr lang="en-US" b="1" dirty="0"/>
              <a:t>Vertical integration:</a:t>
            </a:r>
            <a:r>
              <a:rPr lang="en-US" dirty="0"/>
              <a:t> Building or partnering in cloud kitchens, logistics, and warehousing to control margins. </a:t>
            </a:r>
          </a:p>
          <a:p>
            <a:r>
              <a:rPr lang="en-US" b="1" dirty="0"/>
              <a:t>Brand differentiation:</a:t>
            </a:r>
            <a:r>
              <a:rPr lang="en-US" dirty="0"/>
              <a:t> Standing out in a crowded space through curated experiences, sustainability, and hyperlocal menus. </a:t>
            </a:r>
          </a:p>
          <a:p>
            <a:r>
              <a:rPr lang="en-US" b="1" dirty="0"/>
              <a:t>Regulatory navigation:</a:t>
            </a:r>
            <a:r>
              <a:rPr lang="en-US" dirty="0"/>
              <a:t> Managing compliance, data privacy, and labor laws across diverse geographies</a:t>
            </a:r>
          </a:p>
        </p:txBody>
      </p:sp>
    </p:spTree>
    <p:extLst>
      <p:ext uri="{BB962C8B-B14F-4D97-AF65-F5344CB8AC3E}">
        <p14:creationId xmlns:p14="http://schemas.microsoft.com/office/powerpoint/2010/main" val="423556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191C-5517-788D-CB21-5BE508C5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Restaurants Data in Each Country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516B64-FF05-9444-D0A0-0F895EA4D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606041"/>
            <a:ext cx="10668000" cy="686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0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BA76D-B103-E888-E847-B99E4EB5F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A472-1361-B8CB-52EA-26C91E92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Restaurants Data in Each Country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7CFEC8-BB02-2B01-60B9-5966C7A8F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24686"/>
            <a:ext cx="14173200" cy="68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5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E350D6-2C18-338C-9BEF-F3B91A68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6700"/>
            <a:ext cx="17526000" cy="89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1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98975" y="-266700"/>
            <a:ext cx="9356387" cy="9623967"/>
            <a:chOff x="0" y="-104775"/>
            <a:chExt cx="2183775" cy="2212922"/>
          </a:xfrm>
        </p:grpSpPr>
        <p:sp>
          <p:nvSpPr>
            <p:cNvPr id="3" name="Freeform 3"/>
            <p:cNvSpPr/>
            <p:nvPr/>
          </p:nvSpPr>
          <p:spPr>
            <a:xfrm>
              <a:off x="0" y="-12935"/>
              <a:ext cx="2183775" cy="2108147"/>
            </a:xfrm>
            <a:custGeom>
              <a:avLst/>
              <a:gdLst/>
              <a:ahLst/>
              <a:cxnLst/>
              <a:rect l="l" t="t" r="r" b="b"/>
              <a:pathLst>
                <a:path w="2183775" h="2108147">
                  <a:moveTo>
                    <a:pt x="0" y="0"/>
                  </a:moveTo>
                  <a:lnTo>
                    <a:pt x="2183775" y="0"/>
                  </a:lnTo>
                  <a:lnTo>
                    <a:pt x="2183775" y="2108147"/>
                  </a:lnTo>
                  <a:lnTo>
                    <a:pt x="0" y="2108147"/>
                  </a:lnTo>
                  <a:close/>
                </a:path>
              </a:pathLst>
            </a:custGeom>
            <a:solidFill>
              <a:srgbClr val="DF1020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2183775" cy="2212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1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44552" y="929669"/>
            <a:ext cx="952713" cy="952713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982200" y="2514387"/>
            <a:ext cx="952713" cy="952713"/>
            <a:chOff x="-4784610" y="-6858079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-4784610" y="-6858079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020087" y="4190787"/>
            <a:ext cx="952713" cy="952713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0261030" y="2835903"/>
            <a:ext cx="482992" cy="362244"/>
          </a:xfrm>
          <a:custGeom>
            <a:avLst/>
            <a:gdLst/>
            <a:ahLst/>
            <a:cxnLst/>
            <a:rect l="l" t="t" r="r" b="b"/>
            <a:pathLst>
              <a:path w="482992" h="362244">
                <a:moveTo>
                  <a:pt x="0" y="0"/>
                </a:moveTo>
                <a:lnTo>
                  <a:pt x="482991" y="0"/>
                </a:lnTo>
                <a:lnTo>
                  <a:pt x="482991" y="362244"/>
                </a:lnTo>
                <a:lnTo>
                  <a:pt x="0" y="36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243729" y="1224903"/>
            <a:ext cx="482992" cy="362244"/>
          </a:xfrm>
          <a:custGeom>
            <a:avLst/>
            <a:gdLst/>
            <a:ahLst/>
            <a:cxnLst/>
            <a:rect l="l" t="t" r="r" b="b"/>
            <a:pathLst>
              <a:path w="482992" h="362244">
                <a:moveTo>
                  <a:pt x="0" y="0"/>
                </a:moveTo>
                <a:lnTo>
                  <a:pt x="482991" y="0"/>
                </a:lnTo>
                <a:lnTo>
                  <a:pt x="482991" y="362244"/>
                </a:lnTo>
                <a:lnTo>
                  <a:pt x="0" y="36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1489386" y="865796"/>
            <a:ext cx="383669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9"/>
              </a:lnSpc>
            </a:pPr>
            <a:r>
              <a:rPr lang="en-US" sz="2999" dirty="0">
                <a:solidFill>
                  <a:srgbClr val="FDFDFD"/>
                </a:solidFill>
                <a:latin typeface="Poppins Bold"/>
              </a:rPr>
              <a:t>Canada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648628" y="1386267"/>
            <a:ext cx="5267771" cy="79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49"/>
              </a:lnSpc>
            </a:pPr>
            <a:r>
              <a:rPr lang="en-US" sz="2400" dirty="0">
                <a:solidFill>
                  <a:srgbClr val="FDFDFD"/>
                </a:solidFill>
                <a:latin typeface="Poppins Bold"/>
              </a:rPr>
              <a:t>Very little Competition. 4 Cities with only 4 restaurants.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489386" y="2532645"/>
            <a:ext cx="4662078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9"/>
              </a:lnSpc>
            </a:pPr>
            <a:r>
              <a:rPr lang="en-US" sz="2999" dirty="0">
                <a:solidFill>
                  <a:srgbClr val="FDFDFD"/>
                </a:solidFill>
                <a:latin typeface="Poppins Bold"/>
              </a:rPr>
              <a:t>Sri Lanka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28303" y="3121497"/>
            <a:ext cx="5873897" cy="393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400" dirty="0">
                <a:solidFill>
                  <a:srgbClr val="FDFDFD"/>
                </a:solidFill>
                <a:latin typeface="Poppins Bold"/>
              </a:rPr>
              <a:t>1 Cities with total 19 restaurants.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489386" y="4000500"/>
            <a:ext cx="4662078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9"/>
              </a:lnSpc>
            </a:pPr>
            <a:r>
              <a:rPr lang="en-US" sz="2999" dirty="0">
                <a:solidFill>
                  <a:srgbClr val="FDFDFD"/>
                </a:solidFill>
                <a:latin typeface="Poppins Bold"/>
              </a:rPr>
              <a:t>Indonesia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728303" y="4533900"/>
            <a:ext cx="5873897" cy="804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400" dirty="0">
                <a:solidFill>
                  <a:srgbClr val="FDFDFD"/>
                </a:solidFill>
                <a:latin typeface="Poppins Bold"/>
              </a:rPr>
              <a:t>4 Cities with 20 restaurants and good-rated food.</a:t>
            </a:r>
            <a:endParaRPr lang="en-US" sz="2100" dirty="0">
              <a:solidFill>
                <a:srgbClr val="FDFDFD"/>
              </a:solidFill>
              <a:latin typeface="Poppi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20892" y="457553"/>
            <a:ext cx="6489158" cy="1857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347"/>
              </a:lnSpc>
            </a:pPr>
            <a:r>
              <a:rPr lang="en-US" sz="5247" dirty="0">
                <a:solidFill>
                  <a:srgbClr val="FF0000"/>
                </a:solidFill>
                <a:latin typeface="Poppins Semi-Bold"/>
              </a:rPr>
              <a:t>Where Should We Expand?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3FB2CD77-A5FC-7A13-0ABA-6ED479AADC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906240"/>
              </p:ext>
            </p:extLst>
          </p:nvPr>
        </p:nvGraphicFramePr>
        <p:xfrm>
          <a:off x="533400" y="2685944"/>
          <a:ext cx="7772399" cy="6347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19">
            <a:extLst>
              <a:ext uri="{FF2B5EF4-FFF2-40B4-BE49-F238E27FC236}">
                <a16:creationId xmlns:a16="http://schemas.microsoft.com/office/drawing/2014/main" id="{3F075C60-2B8A-3C2F-8BEF-423FC1C9B09E}"/>
              </a:ext>
            </a:extLst>
          </p:cNvPr>
          <p:cNvSpPr txBox="1"/>
          <p:nvPr/>
        </p:nvSpPr>
        <p:spPr>
          <a:xfrm>
            <a:off x="11489386" y="5676900"/>
            <a:ext cx="4662078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9"/>
              </a:lnSpc>
            </a:pPr>
            <a:r>
              <a:rPr lang="en-US" sz="2999" dirty="0">
                <a:solidFill>
                  <a:srgbClr val="FDFDFD"/>
                </a:solidFill>
                <a:latin typeface="Poppins Bold"/>
              </a:rPr>
              <a:t>Qatar</a:t>
            </a: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6CD500BE-C48A-27DF-2FD4-8DC13E1603A0}"/>
              </a:ext>
            </a:extLst>
          </p:cNvPr>
          <p:cNvSpPr txBox="1"/>
          <p:nvPr/>
        </p:nvSpPr>
        <p:spPr>
          <a:xfrm>
            <a:off x="11489386" y="7429500"/>
            <a:ext cx="4662078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9"/>
              </a:lnSpc>
            </a:pPr>
            <a:r>
              <a:rPr lang="en-US" sz="2999" dirty="0">
                <a:solidFill>
                  <a:srgbClr val="FDFDFD"/>
                </a:solidFill>
                <a:latin typeface="Poppins Bold"/>
              </a:rPr>
              <a:t>Singapore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9C440226-3451-4F36-A70F-FD57A57BF75B}"/>
              </a:ext>
            </a:extLst>
          </p:cNvPr>
          <p:cNvSpPr txBox="1"/>
          <p:nvPr/>
        </p:nvSpPr>
        <p:spPr>
          <a:xfrm>
            <a:off x="11736910" y="6091777"/>
            <a:ext cx="4923105" cy="804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400" dirty="0">
                <a:solidFill>
                  <a:srgbClr val="FDFDFD"/>
                </a:solidFill>
                <a:latin typeface="Poppins Bold"/>
              </a:rPr>
              <a:t>1 Cities with total of 20 restaurants and lower rating.</a:t>
            </a: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61C04239-275D-BF51-241B-37E3C87F9100}"/>
              </a:ext>
            </a:extLst>
          </p:cNvPr>
          <p:cNvSpPr txBox="1"/>
          <p:nvPr/>
        </p:nvSpPr>
        <p:spPr>
          <a:xfrm>
            <a:off x="11715996" y="7962900"/>
            <a:ext cx="4923105" cy="804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400" dirty="0">
                <a:solidFill>
                  <a:srgbClr val="FDFDFD"/>
                </a:solidFill>
                <a:latin typeface="Poppins Bold"/>
              </a:rPr>
              <a:t>1 Cities total  20 restaurants and lower rating.</a:t>
            </a: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6B12B8D9-9ADD-304E-C9E0-9DCA76E4D319}"/>
              </a:ext>
            </a:extLst>
          </p:cNvPr>
          <p:cNvSpPr/>
          <p:nvPr/>
        </p:nvSpPr>
        <p:spPr>
          <a:xfrm>
            <a:off x="10287000" y="4476456"/>
            <a:ext cx="482992" cy="362244"/>
          </a:xfrm>
          <a:custGeom>
            <a:avLst/>
            <a:gdLst/>
            <a:ahLst/>
            <a:cxnLst/>
            <a:rect l="l" t="t" r="r" b="b"/>
            <a:pathLst>
              <a:path w="482992" h="362244">
                <a:moveTo>
                  <a:pt x="0" y="0"/>
                </a:moveTo>
                <a:lnTo>
                  <a:pt x="482991" y="0"/>
                </a:lnTo>
                <a:lnTo>
                  <a:pt x="482991" y="362244"/>
                </a:lnTo>
                <a:lnTo>
                  <a:pt x="0" y="36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F698AD29-A1A2-7AC6-2B8B-F1890F7A18D6}"/>
              </a:ext>
            </a:extLst>
          </p:cNvPr>
          <p:cNvGrpSpPr/>
          <p:nvPr/>
        </p:nvGrpSpPr>
        <p:grpSpPr>
          <a:xfrm>
            <a:off x="10058400" y="5936448"/>
            <a:ext cx="952713" cy="952713"/>
            <a:chOff x="0" y="0"/>
            <a:chExt cx="6350000" cy="6350000"/>
          </a:xfrm>
        </p:grpSpPr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776EF49B-4A52-4D90-1213-FB58F8749DF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</p:grpSp>
      <p:grpSp>
        <p:nvGrpSpPr>
          <p:cNvPr id="31" name="Group 9">
            <a:extLst>
              <a:ext uri="{FF2B5EF4-FFF2-40B4-BE49-F238E27FC236}">
                <a16:creationId xmlns:a16="http://schemas.microsoft.com/office/drawing/2014/main" id="{F441DAB2-8E91-6E2B-2424-0316288C9B4D}"/>
              </a:ext>
            </a:extLst>
          </p:cNvPr>
          <p:cNvGrpSpPr/>
          <p:nvPr/>
        </p:nvGrpSpPr>
        <p:grpSpPr>
          <a:xfrm>
            <a:off x="10058400" y="7499459"/>
            <a:ext cx="952713" cy="952713"/>
            <a:chOff x="0" y="0"/>
            <a:chExt cx="6350000" cy="6350000"/>
          </a:xfrm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EC0252FF-85AB-E259-1B17-B5BEE623261D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34" name="Freeform 13">
            <a:extLst>
              <a:ext uri="{FF2B5EF4-FFF2-40B4-BE49-F238E27FC236}">
                <a16:creationId xmlns:a16="http://schemas.microsoft.com/office/drawing/2014/main" id="{D05E095B-61C3-450C-33E8-F214F5AECD53}"/>
              </a:ext>
            </a:extLst>
          </p:cNvPr>
          <p:cNvSpPr/>
          <p:nvPr/>
        </p:nvSpPr>
        <p:spPr>
          <a:xfrm>
            <a:off x="10363200" y="6241378"/>
            <a:ext cx="482992" cy="362244"/>
          </a:xfrm>
          <a:custGeom>
            <a:avLst/>
            <a:gdLst/>
            <a:ahLst/>
            <a:cxnLst/>
            <a:rect l="l" t="t" r="r" b="b"/>
            <a:pathLst>
              <a:path w="482992" h="362244">
                <a:moveTo>
                  <a:pt x="0" y="0"/>
                </a:moveTo>
                <a:lnTo>
                  <a:pt x="482991" y="0"/>
                </a:lnTo>
                <a:lnTo>
                  <a:pt x="482991" y="362244"/>
                </a:lnTo>
                <a:lnTo>
                  <a:pt x="0" y="36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66ED35CE-60A6-162C-9333-DF16AC3B029F}"/>
              </a:ext>
            </a:extLst>
          </p:cNvPr>
          <p:cNvSpPr/>
          <p:nvPr/>
        </p:nvSpPr>
        <p:spPr>
          <a:xfrm>
            <a:off x="10363200" y="7810500"/>
            <a:ext cx="482992" cy="362244"/>
          </a:xfrm>
          <a:custGeom>
            <a:avLst/>
            <a:gdLst/>
            <a:ahLst/>
            <a:cxnLst/>
            <a:rect l="l" t="t" r="r" b="b"/>
            <a:pathLst>
              <a:path w="482992" h="362244">
                <a:moveTo>
                  <a:pt x="0" y="0"/>
                </a:moveTo>
                <a:lnTo>
                  <a:pt x="482991" y="0"/>
                </a:lnTo>
                <a:lnTo>
                  <a:pt x="482991" y="362244"/>
                </a:lnTo>
                <a:lnTo>
                  <a:pt x="0" y="36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EB22-B5C3-3903-EDDD-584A621E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Restaurants Open Every 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A69A2-BDC3-FBDC-5C25-39AE8324CA91}"/>
              </a:ext>
            </a:extLst>
          </p:cNvPr>
          <p:cNvSpPr txBox="1"/>
          <p:nvPr/>
        </p:nvSpPr>
        <p:spPr>
          <a:xfrm>
            <a:off x="10744200" y="2857500"/>
            <a:ext cx="5897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Restaurants Open every year in recommended Countries</a:t>
            </a:r>
          </a:p>
          <a:p>
            <a:pPr algn="ctr"/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(Canada, Sri Lanka, Indonesia, Qatar, Singapore ) 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F70E66-3DE2-C9C7-D03C-D597DE50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50204"/>
            <a:ext cx="8992431" cy="57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0AF0B-DA56-AA05-9351-E30EF81D8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5CE7-B5BC-7101-A636-67A03BB1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Restaurants Open Every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5C0D7-64E7-AC53-51F5-864B7C90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60" y="2606041"/>
            <a:ext cx="14958060" cy="672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8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594</Words>
  <Application>Microsoft Office PowerPoint</Application>
  <PresentationFormat>Custom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Poppins</vt:lpstr>
      <vt:lpstr>Montserrat Classic</vt:lpstr>
      <vt:lpstr>Loubag Medium</vt:lpstr>
      <vt:lpstr>Nunito Bold</vt:lpstr>
      <vt:lpstr>Calibri</vt:lpstr>
      <vt:lpstr>Poppins Medium</vt:lpstr>
      <vt:lpstr>Montserrat Bold</vt:lpstr>
      <vt:lpstr>Calibri Light</vt:lpstr>
      <vt:lpstr>Poppins Bold</vt:lpstr>
      <vt:lpstr>Poppins Semi-Bold</vt:lpstr>
      <vt:lpstr>Montserrat Medium</vt:lpstr>
      <vt:lpstr>Retrospect</vt:lpstr>
      <vt:lpstr>PowerPoint Presentation</vt:lpstr>
      <vt:lpstr>About Zomato</vt:lpstr>
      <vt:lpstr>Zomato Expansion (Problem Statement)</vt:lpstr>
      <vt:lpstr>Restaurants Data in Each Country</vt:lpstr>
      <vt:lpstr>Restaurants Data in Each Country</vt:lpstr>
      <vt:lpstr>PowerPoint Presentation</vt:lpstr>
      <vt:lpstr>PowerPoint Presentation</vt:lpstr>
      <vt:lpstr>Restaurants Open Every Year</vt:lpstr>
      <vt:lpstr>Restaurants Open Every Year</vt:lpstr>
      <vt:lpstr>Average Rating by Country</vt:lpstr>
      <vt:lpstr>Average Cost_in_USD by Country</vt:lpstr>
      <vt:lpstr>Cities to Expand the Business</vt:lpstr>
      <vt:lpstr>Has Online Delivery vs Average Rating</vt:lpstr>
      <vt:lpstr>Has Table Booking vs Average Rating</vt:lpstr>
      <vt:lpstr>PowerPoint Presentation</vt:lpstr>
      <vt:lpstr>PowerPoint Presentation</vt:lpstr>
      <vt:lpstr>Executive Summary Slides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 your food quickly and safely</dc:title>
  <dc:creator>prakash goyal</dc:creator>
  <cp:lastModifiedBy>prakash goyal</cp:lastModifiedBy>
  <cp:revision>12</cp:revision>
  <dcterms:created xsi:type="dcterms:W3CDTF">2006-08-16T00:00:00Z</dcterms:created>
  <dcterms:modified xsi:type="dcterms:W3CDTF">2025-08-28T17:29:08Z</dcterms:modified>
  <dc:identifier>DAF4AFyULlc</dc:identifier>
</cp:coreProperties>
</file>