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88" r:id="rId5"/>
    <p:sldId id="257" r:id="rId6"/>
    <p:sldId id="289" r:id="rId7"/>
    <p:sldId id="301" r:id="rId8"/>
    <p:sldId id="302" r:id="rId9"/>
    <p:sldId id="306" r:id="rId10"/>
    <p:sldId id="308" r:id="rId11"/>
    <p:sldId id="303" r:id="rId12"/>
    <p:sldId id="309" r:id="rId13"/>
    <p:sldId id="310" r:id="rId14"/>
    <p:sldId id="307" r:id="rId15"/>
    <p:sldId id="290"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49" autoAdjust="0"/>
  </p:normalViewPr>
  <p:slideViewPr>
    <p:cSldViewPr snapToGrid="0">
      <p:cViewPr>
        <p:scale>
          <a:sx n="66" d="100"/>
          <a:sy n="66" d="100"/>
        </p:scale>
        <p:origin x="668" y="2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9/7/2025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8B55D-E36D-C84C-6C8E-53E554550B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A5866-B319-E90A-6A3E-BA4BBF9B51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C78FBC-66A2-C264-FA7D-8B0A6C2E43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F6EA59-C00F-BBA2-CBB6-8F76BA11DD23}"/>
              </a:ext>
            </a:extLst>
          </p:cNvPr>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408067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A5045-09D3-8BD3-33CD-A7EFFF5CD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93F5D-EBE1-B0A7-7304-0F8247C5F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7DA332-DF59-7129-6D65-619458C96F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287F32-314F-BE30-8D37-C881D3381C14}"/>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5064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7400-6A3F-7939-1977-152BDD1844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3A3300-7C1C-8DFD-3B4A-73935790D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21886-69D9-6608-A499-2DC199F9F3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FB1A17-53A6-227F-2EBE-15AF1256C1A1}"/>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86204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D2953-5528-6431-C1B0-7A8689558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32B32-EDAB-9104-0F48-7848F6D0B8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9CFC-79B7-0F30-B182-FE46DDABC1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B3272B-7BE7-DB8E-C36B-A9AB194FB16E}"/>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27863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67C80-C851-C353-629F-BB0FCDEA3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0D671-C967-3F48-9E2C-9AA257438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4DDD5C-BC6D-B48F-A089-BB2FD1245C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B09525-D7B9-77E2-DFB7-A64933B9EE78}"/>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4314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B261A-6C55-3F84-C507-BE9ED6ACE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B8219-0BEE-E953-975C-FDD77BDE2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B5C97-D274-6F34-E44B-A63D5A4EF0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3E5ED9-EF42-BAB3-6196-6C0591338C37}"/>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13655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6D5F1-65FD-CC59-D722-6820E9C93D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FF5F4-97E1-8B42-E349-E07D0BE22F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2A6C01-F28C-B13A-1E36-645498F02D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55A6FF-5C79-7D8B-4AF6-0BA1D68CA58B}"/>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13696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1" r:id="rId4"/>
    <p:sldLayoutId id="2147483659" r:id="rId5"/>
    <p:sldLayoutId id="2147483668" r:id="rId6"/>
    <p:sldLayoutId id="2147483669" r:id="rId7"/>
    <p:sldLayoutId id="2147483677"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4487333" y="457200"/>
            <a:ext cx="7620001" cy="3200400"/>
          </a:xfrm>
        </p:spPr>
        <p:txBody>
          <a:bodyPr/>
          <a:lstStyle/>
          <a:p>
            <a:r>
              <a:rPr lang="en-US" u="sng" dirty="0"/>
              <a:t>Analytical CRM Development </a:t>
            </a:r>
            <a:br>
              <a:rPr lang="en-US" u="sng" dirty="0"/>
            </a:br>
            <a:r>
              <a:rPr lang="en-US" u="sng" dirty="0"/>
              <a:t>for a Bank</a:t>
            </a:r>
            <a:endParaRPr lang="en-US" dirty="0"/>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4487333" y="3733800"/>
            <a:ext cx="7154334" cy="1828800"/>
          </a:xfrm>
        </p:spPr>
        <p:txBody>
          <a:bodyPr/>
          <a:lstStyle/>
          <a:p>
            <a:r>
              <a:rPr lang="en-IN" dirty="0"/>
              <a:t>Capstone Project Presentation</a:t>
            </a:r>
            <a:endParaRPr lang="en-US" dirty="0"/>
          </a:p>
        </p:txBody>
      </p:sp>
      <p:pic>
        <p:nvPicPr>
          <p:cNvPr id="7" name="Picture Placeholder 6">
            <a:extLst>
              <a:ext uri="{FF2B5EF4-FFF2-40B4-BE49-F238E27FC236}">
                <a16:creationId xmlns:a16="http://schemas.microsoft.com/office/drawing/2014/main" id="{4CC72DFA-6DAD-DAB7-B16C-07E32E7DBE99}"/>
              </a:ext>
            </a:extLst>
          </p:cNvPr>
          <p:cNvPicPr>
            <a:picLocks noGrp="1" noChangeAspect="1"/>
          </p:cNvPicPr>
          <p:nvPr>
            <p:ph type="pic" sz="quarter" idx="10"/>
          </p:nvPr>
        </p:nvPicPr>
        <p:blipFill>
          <a:blip r:embed="rId3"/>
          <a:srcRect l="6770" r="6770"/>
          <a:stretch/>
        </p:blipFill>
        <p:spPr>
          <a:xfrm>
            <a:off x="304800" y="818521"/>
            <a:ext cx="3618353" cy="3634945"/>
          </a:xfrm>
        </p:spPr>
      </p:pic>
      <p:sp>
        <p:nvSpPr>
          <p:cNvPr id="8" name="TextBox 7">
            <a:extLst>
              <a:ext uri="{FF2B5EF4-FFF2-40B4-BE49-F238E27FC236}">
                <a16:creationId xmlns:a16="http://schemas.microsoft.com/office/drawing/2014/main" id="{A264CD3F-6B56-0259-618D-4FABD145B137}"/>
              </a:ext>
            </a:extLst>
          </p:cNvPr>
          <p:cNvSpPr txBox="1"/>
          <p:nvPr/>
        </p:nvSpPr>
        <p:spPr>
          <a:xfrm>
            <a:off x="4487333" y="5300990"/>
            <a:ext cx="3118546" cy="523220"/>
          </a:xfrm>
          <a:prstGeom prst="rect">
            <a:avLst/>
          </a:prstGeom>
          <a:noFill/>
        </p:spPr>
        <p:txBody>
          <a:bodyPr wrap="none" rtlCol="0">
            <a:spAutoFit/>
          </a:bodyPr>
          <a:lstStyle/>
          <a:p>
            <a:r>
              <a:rPr lang="en-US" sz="2800" dirty="0"/>
              <a:t>By: Kumar Prakash</a:t>
            </a:r>
            <a:endParaRPr lang="en-IN" sz="2800" dirty="0"/>
          </a:p>
        </p:txBody>
      </p:sp>
    </p:spTree>
    <p:extLst>
      <p:ext uri="{BB962C8B-B14F-4D97-AF65-F5344CB8AC3E}">
        <p14:creationId xmlns:p14="http://schemas.microsoft.com/office/powerpoint/2010/main" val="77975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0B03B-9BEE-A5F5-5DC3-524E689B3B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C3E6E6-56D7-BECE-678F-F61A254EC8B7}"/>
              </a:ext>
            </a:extLst>
          </p:cNvPr>
          <p:cNvSpPr>
            <a:spLocks noGrp="1"/>
          </p:cNvSpPr>
          <p:nvPr>
            <p:ph type="title"/>
          </p:nvPr>
        </p:nvSpPr>
        <p:spPr>
          <a:xfrm>
            <a:off x="1167492" y="45085"/>
            <a:ext cx="10171068" cy="1600835"/>
          </a:xfrm>
        </p:spPr>
        <p:txBody>
          <a:bodyPr/>
          <a:lstStyle/>
          <a:p>
            <a:r>
              <a:rPr lang="en-US" dirty="0"/>
              <a:t>Customer Exit Reasons Exploration</a:t>
            </a:r>
          </a:p>
        </p:txBody>
      </p:sp>
      <p:sp>
        <p:nvSpPr>
          <p:cNvPr id="3" name="Content Placeholder 2">
            <a:extLst>
              <a:ext uri="{FF2B5EF4-FFF2-40B4-BE49-F238E27FC236}">
                <a16:creationId xmlns:a16="http://schemas.microsoft.com/office/drawing/2014/main" id="{4AEED943-3DBB-B4C0-6B1E-2D1B71A2743C}"/>
              </a:ext>
            </a:extLst>
          </p:cNvPr>
          <p:cNvSpPr>
            <a:spLocks noGrp="1"/>
          </p:cNvSpPr>
          <p:nvPr>
            <p:ph idx="14"/>
          </p:nvPr>
        </p:nvSpPr>
        <p:spPr>
          <a:xfrm>
            <a:off x="1166812" y="2772076"/>
            <a:ext cx="9854113" cy="3837270"/>
          </a:xfrm>
        </p:spPr>
        <p:txBody>
          <a:bodyPr>
            <a:normAutofit/>
          </a:bodyPr>
          <a:lstStyle/>
          <a:p>
            <a:pPr lvl="1"/>
            <a:r>
              <a:rPr lang="en-US" dirty="0"/>
              <a:t>The average credit score of customers who exited is relatively low at around 645, indicating potentially higher credit risk. 	</a:t>
            </a:r>
          </a:p>
          <a:p>
            <a:pPr lvl="1"/>
            <a:r>
              <a:rPr lang="en-US" dirty="0"/>
              <a:t>Their average balance is moderately high (about ₹91,108), suggesting they had significant funds, which might make their churn impactful. 	</a:t>
            </a:r>
          </a:p>
          <a:p>
            <a:pPr lvl="1"/>
            <a:r>
              <a:rPr lang="en-US" dirty="0"/>
              <a:t>The average number of products held (1.475) shows they were engaged but not deeply diversified in bank offerings. 	</a:t>
            </a:r>
          </a:p>
          <a:p>
            <a:pPr lvl="1"/>
            <a:r>
              <a:rPr lang="en-US" dirty="0"/>
              <a:t>These trends suggest that customers leaving may be financially valuable but perhaps dissatisfied or seeking better options, emphasizing the need for proactive retention strategies focused on service quality and personalized offers.</a:t>
            </a:r>
          </a:p>
        </p:txBody>
      </p:sp>
    </p:spTree>
    <p:extLst>
      <p:ext uri="{BB962C8B-B14F-4D97-AF65-F5344CB8AC3E}">
        <p14:creationId xmlns:p14="http://schemas.microsoft.com/office/powerpoint/2010/main" val="207860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652B-628E-9AC2-CAE7-A78E8A2DD787}"/>
              </a:ext>
            </a:extLst>
          </p:cNvPr>
          <p:cNvSpPr>
            <a:spLocks noGrp="1"/>
          </p:cNvSpPr>
          <p:nvPr>
            <p:ph type="ctrTitle"/>
          </p:nvPr>
        </p:nvSpPr>
        <p:spPr>
          <a:xfrm>
            <a:off x="1049154" y="177553"/>
            <a:ext cx="6364252" cy="3990186"/>
          </a:xfrm>
        </p:spPr>
        <p:txBody>
          <a:bodyPr/>
          <a:lstStyle/>
          <a:p>
            <a:r>
              <a:rPr lang="en-US" dirty="0"/>
              <a:t>Recommendation &amp; Next Steps</a:t>
            </a:r>
            <a:endParaRPr lang="en-IN" dirty="0"/>
          </a:p>
        </p:txBody>
      </p:sp>
    </p:spTree>
    <p:extLst>
      <p:ext uri="{BB962C8B-B14F-4D97-AF65-F5344CB8AC3E}">
        <p14:creationId xmlns:p14="http://schemas.microsoft.com/office/powerpoint/2010/main" val="415368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962526" y="712269"/>
            <a:ext cx="8210349" cy="5717407"/>
          </a:xfrm>
        </p:spPr>
        <p:txBody>
          <a:bodyPr>
            <a:normAutofit fontScale="92500" lnSpcReduction="20000"/>
          </a:bodyPr>
          <a:lstStyle/>
          <a:p>
            <a:pPr marL="59436"/>
            <a:r>
              <a:rPr lang="en-US" sz="2400" dirty="0"/>
              <a:t>Retention Strategies: </a:t>
            </a:r>
          </a:p>
          <a:p>
            <a:pPr marL="626364" lvl="1" indent="-342900"/>
            <a:r>
              <a:rPr lang="en-US" dirty="0"/>
              <a:t>Reactivate inactive cohorts with engagement campaigns and onboarding flows for first 90-180 days</a:t>
            </a:r>
          </a:p>
          <a:p>
            <a:pPr marL="626364" lvl="1" indent="-342900"/>
            <a:r>
              <a:rPr lang="en-US" dirty="0"/>
              <a:t>Geography-specific offers focusing on high-churn regions (Germany, France)</a:t>
            </a:r>
          </a:p>
          <a:p>
            <a:pPr marL="685800" lvl="1" indent="-342900"/>
            <a:endParaRPr lang="en-US" sz="2400" dirty="0"/>
          </a:p>
          <a:p>
            <a:pPr marL="59436"/>
            <a:r>
              <a:rPr lang="en-US" sz="2400" dirty="0"/>
              <a:t>Cross-Selling &amp; Upselling:</a:t>
            </a:r>
          </a:p>
          <a:p>
            <a:pPr marL="626364" lvl="1" indent="-342900"/>
            <a:r>
              <a:rPr lang="en-US" dirty="0"/>
              <a:t>Promote product bundles and credit card rewards to increase engagement</a:t>
            </a:r>
          </a:p>
          <a:p>
            <a:pPr marL="59436"/>
            <a:endParaRPr lang="en-US" sz="2400" dirty="0"/>
          </a:p>
          <a:p>
            <a:pPr marL="59436"/>
            <a:r>
              <a:rPr lang="en-US" sz="2400" dirty="0"/>
              <a:t>Data Quality &amp; Operational Improvement:</a:t>
            </a:r>
          </a:p>
          <a:p>
            <a:pPr marL="626364" lvl="1" indent="-342900"/>
            <a:r>
              <a:rPr lang="en-US" dirty="0"/>
              <a:t>Fix data pipeline issues for </a:t>
            </a:r>
            <a:r>
              <a:rPr lang="en-US" dirty="0" err="1"/>
              <a:t>IsActiveMember</a:t>
            </a:r>
            <a:r>
              <a:rPr lang="en-US" dirty="0"/>
              <a:t> flag</a:t>
            </a:r>
          </a:p>
          <a:p>
            <a:pPr marL="626364" lvl="1" indent="-342900"/>
            <a:r>
              <a:rPr lang="en-US" dirty="0"/>
              <a:t>Implement monthly churn reviews with leading indicators</a:t>
            </a:r>
          </a:p>
          <a:p>
            <a:pPr marL="59436"/>
            <a:endParaRPr lang="en-US" sz="2400" dirty="0"/>
          </a:p>
          <a:p>
            <a:pPr marL="59436"/>
            <a:r>
              <a:rPr lang="en-US" sz="2400" dirty="0"/>
              <a:t>Future Initiatives:</a:t>
            </a:r>
          </a:p>
          <a:p>
            <a:pPr marL="626364" lvl="1" indent="-342900"/>
            <a:r>
              <a:rPr lang="en-US" dirty="0"/>
              <a:t>Build predictive churn propensity models</a:t>
            </a:r>
          </a:p>
          <a:p>
            <a:pPr marL="626364" lvl="1" indent="-342900"/>
            <a:r>
              <a:rPr lang="en-US" dirty="0"/>
              <a:t>Run A/B tests on retention strategies and track KPIs monthly</a:t>
            </a:r>
          </a:p>
          <a:p>
            <a:pPr lvl="1"/>
            <a:endParaRPr lang="en-US" sz="2400" dirty="0"/>
          </a:p>
        </p:txBody>
      </p:sp>
    </p:spTree>
    <p:extLst>
      <p:ext uri="{BB962C8B-B14F-4D97-AF65-F5344CB8AC3E}">
        <p14:creationId xmlns:p14="http://schemas.microsoft.com/office/powerpoint/2010/main" val="126593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Conclusion</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1167492" y="2087561"/>
            <a:ext cx="9930436" cy="3890543"/>
          </a:xfrm>
        </p:spPr>
        <p:txBody>
          <a:bodyPr/>
          <a:lstStyle/>
          <a:p>
            <a:r>
              <a:rPr lang="en-US" dirty="0"/>
              <a:t>Summary: </a:t>
            </a:r>
          </a:p>
          <a:p>
            <a:pPr marL="800100" lvl="1" indent="-342900">
              <a:buFont typeface="Arial" panose="020B0604020202020204" pitchFamily="34" charset="0"/>
              <a:buChar char="•"/>
            </a:pPr>
            <a:r>
              <a:rPr lang="en-US" dirty="0"/>
              <a:t>Churn concentrates primarily in low-tenure, low-engagement, and low-product groups</a:t>
            </a:r>
          </a:p>
          <a:p>
            <a:pPr marL="800100" lvl="1" indent="-342900">
              <a:buFont typeface="Arial" panose="020B0604020202020204" pitchFamily="34" charset="0"/>
              <a:buChar char="•"/>
            </a:pPr>
            <a:r>
              <a:rPr lang="en-US" dirty="0"/>
              <a:t>Data supported segmentation enables targeted, testable retention actions</a:t>
            </a:r>
          </a:p>
          <a:p>
            <a:pPr marL="800100" lvl="1" indent="-342900">
              <a:buFont typeface="Arial" panose="020B0604020202020204" pitchFamily="34" charset="0"/>
              <a:buChar char="•"/>
            </a:pPr>
            <a:r>
              <a:rPr lang="en-US" dirty="0"/>
              <a:t>Interactive dashboards empower leadership with ongoing KPI tracking</a:t>
            </a:r>
          </a:p>
          <a:p>
            <a:endParaRPr lang="en-US" dirty="0"/>
          </a:p>
          <a:p>
            <a:endParaRPr lang="en-US" dirty="0"/>
          </a:p>
        </p:txBody>
      </p:sp>
    </p:spTree>
    <p:extLst>
      <p:ext uri="{BB962C8B-B14F-4D97-AF65-F5344CB8AC3E}">
        <p14:creationId xmlns:p14="http://schemas.microsoft.com/office/powerpoint/2010/main" val="90791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Kumar Prakash</a:t>
            </a:r>
          </a:p>
          <a:p>
            <a:r>
              <a:rPr lang="en-US" dirty="0"/>
              <a:t>prakashgoyal.16417@gmail.com</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4" y="1979367"/>
            <a:ext cx="9779182" cy="4294433"/>
          </a:xfrm>
        </p:spPr>
        <p:txBody>
          <a:bodyPr vert="horz" lIns="91440" tIns="45720" rIns="91440" bIns="45720" rtlCol="0" anchor="t">
            <a:normAutofit/>
          </a:bodyPr>
          <a:lstStyle/>
          <a:p>
            <a:pPr marL="514350" indent="-514350">
              <a:buFont typeface="Wingdings" panose="05000000000000000000" pitchFamily="2" charset="2"/>
              <a:buChar char="v"/>
            </a:pPr>
            <a:r>
              <a:rPr lang="en-US" dirty="0"/>
              <a:t>Introduction &amp; Objectives </a:t>
            </a:r>
          </a:p>
          <a:p>
            <a:pPr marL="514350" indent="-514350">
              <a:buFont typeface="Wingdings" panose="05000000000000000000" pitchFamily="2" charset="2"/>
              <a:buChar char="v"/>
            </a:pPr>
            <a:r>
              <a:rPr lang="en-US" dirty="0"/>
              <a:t>Business context &amp; Approach</a:t>
            </a:r>
          </a:p>
          <a:p>
            <a:pPr marL="514350" indent="-514350">
              <a:buFont typeface="Wingdings" panose="05000000000000000000" pitchFamily="2" charset="2"/>
              <a:buChar char="v"/>
            </a:pPr>
            <a:r>
              <a:rPr lang="en-US" dirty="0"/>
              <a:t>Data Preparation &amp; Analysis</a:t>
            </a:r>
          </a:p>
          <a:p>
            <a:pPr marL="514350" indent="-514350">
              <a:buFont typeface="Wingdings" panose="05000000000000000000" pitchFamily="2" charset="2"/>
              <a:buChar char="v"/>
            </a:pPr>
            <a:r>
              <a:rPr lang="en-US" dirty="0"/>
              <a:t>Key Insights &amp; KPIs</a:t>
            </a:r>
          </a:p>
          <a:p>
            <a:pPr marL="514350" indent="-514350">
              <a:buFont typeface="Wingdings" panose="05000000000000000000" pitchFamily="2" charset="2"/>
              <a:buChar char="v"/>
            </a:pPr>
            <a:r>
              <a:rPr lang="en-US" dirty="0"/>
              <a:t>Recommendations &amp; Next Steps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Objectives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743199"/>
            <a:ext cx="9780587" cy="3866147"/>
          </a:xfrm>
        </p:spPr>
        <p:txBody>
          <a:bodyPr>
            <a:normAutofit fontScale="85000" lnSpcReduction="20000"/>
          </a:bodyPr>
          <a:lstStyle/>
          <a:p>
            <a:pPr marL="59436" indent="0">
              <a:buNone/>
            </a:pPr>
            <a:r>
              <a:rPr lang="en-US" sz="2400" dirty="0"/>
              <a:t>Primary Objectives: </a:t>
            </a:r>
          </a:p>
          <a:p>
            <a:pPr lvl="1"/>
            <a:r>
              <a:rPr lang="en-US" dirty="0"/>
              <a:t>Identify key churn drivers</a:t>
            </a:r>
          </a:p>
          <a:p>
            <a:pPr lvl="1"/>
            <a:r>
              <a:rPr lang="en-US" dirty="0"/>
              <a:t>Segment profitable and at-risk customers</a:t>
            </a:r>
          </a:p>
          <a:p>
            <a:pPr lvl="1"/>
            <a:r>
              <a:rPr lang="en-US" dirty="0"/>
              <a:t>Recommend actionable retention strategies</a:t>
            </a:r>
          </a:p>
          <a:p>
            <a:pPr marL="59436" indent="0">
              <a:buNone/>
            </a:pPr>
            <a:endParaRPr lang="en-US" sz="2400" dirty="0"/>
          </a:p>
          <a:p>
            <a:pPr marL="59436" indent="0">
              <a:buNone/>
            </a:pPr>
            <a:r>
              <a:rPr lang="en-US" sz="2400" dirty="0"/>
              <a:t>Project Scope: </a:t>
            </a:r>
          </a:p>
          <a:p>
            <a:pPr lvl="1"/>
            <a:r>
              <a:rPr lang="en-US" dirty="0"/>
              <a:t>Data preparation and cleaning using SQL</a:t>
            </a:r>
          </a:p>
          <a:p>
            <a:pPr lvl="1"/>
            <a:r>
              <a:rPr lang="en-US" dirty="0"/>
              <a:t>Data analysis and visualization with Power BI dashboards</a:t>
            </a:r>
          </a:p>
          <a:p>
            <a:pPr lvl="1"/>
            <a:r>
              <a:rPr lang="en-US" dirty="0"/>
              <a:t>KPI tracking and storytelling to support business decisions</a:t>
            </a:r>
          </a:p>
          <a:p>
            <a:pPr marL="59436" indent="0">
              <a:buNone/>
            </a:pPr>
            <a:endParaRPr lang="en-US" sz="2400" dirty="0"/>
          </a:p>
          <a:p>
            <a:pPr marL="283464" lvl="1" indent="0">
              <a:buNone/>
            </a:pPr>
            <a:br>
              <a:rPr lang="en-US" sz="2400" dirty="0"/>
            </a:br>
            <a:r>
              <a:rPr lang="en-US" sz="2400" dirty="0"/>
              <a:t>	</a:t>
            </a:r>
          </a:p>
          <a:p>
            <a:pPr lvl="1"/>
            <a:endParaRPr lang="en-US" sz="2400" dirty="0"/>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9C9D3-80F9-C6D9-8BE5-2614471290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0760FA-3F7D-F1B3-F2A5-D2E949057C37}"/>
              </a:ext>
            </a:extLst>
          </p:cNvPr>
          <p:cNvSpPr>
            <a:spLocks noGrp="1"/>
          </p:cNvSpPr>
          <p:nvPr>
            <p:ph type="title"/>
          </p:nvPr>
        </p:nvSpPr>
        <p:spPr>
          <a:xfrm>
            <a:off x="1167492" y="45085"/>
            <a:ext cx="9779183" cy="1600835"/>
          </a:xfrm>
        </p:spPr>
        <p:txBody>
          <a:bodyPr/>
          <a:lstStyle/>
          <a:p>
            <a:r>
              <a:rPr lang="en-US" dirty="0"/>
              <a:t>Business context &amp; Approach </a:t>
            </a:r>
          </a:p>
        </p:txBody>
      </p:sp>
      <p:sp>
        <p:nvSpPr>
          <p:cNvPr id="3" name="Content Placeholder 2">
            <a:extLst>
              <a:ext uri="{FF2B5EF4-FFF2-40B4-BE49-F238E27FC236}">
                <a16:creationId xmlns:a16="http://schemas.microsoft.com/office/drawing/2014/main" id="{0E8DFF71-EACB-BC47-343D-325C3BB1F317}"/>
              </a:ext>
            </a:extLst>
          </p:cNvPr>
          <p:cNvSpPr>
            <a:spLocks noGrp="1"/>
          </p:cNvSpPr>
          <p:nvPr>
            <p:ph idx="14"/>
          </p:nvPr>
        </p:nvSpPr>
        <p:spPr>
          <a:xfrm>
            <a:off x="1166813" y="2743199"/>
            <a:ext cx="9780587" cy="4196616"/>
          </a:xfrm>
        </p:spPr>
        <p:txBody>
          <a:bodyPr>
            <a:normAutofit fontScale="85000" lnSpcReduction="20000"/>
          </a:bodyPr>
          <a:lstStyle/>
          <a:p>
            <a:pPr marL="59436" indent="0">
              <a:buNone/>
            </a:pPr>
            <a:r>
              <a:rPr lang="en-US" sz="2400" dirty="0"/>
              <a:t>Business Context: </a:t>
            </a:r>
          </a:p>
          <a:p>
            <a:pPr lvl="1"/>
            <a:r>
              <a:rPr lang="en-US" dirty="0"/>
              <a:t>The bank aims to reduce customer churn, improve service delivery, and boost customer satisfaction using analytics.</a:t>
            </a:r>
          </a:p>
          <a:p>
            <a:pPr marL="59436" indent="0">
              <a:buNone/>
            </a:pPr>
            <a:endParaRPr lang="en-US" sz="2400" dirty="0"/>
          </a:p>
          <a:p>
            <a:pPr marL="59436" indent="0">
              <a:buNone/>
            </a:pPr>
            <a:r>
              <a:rPr lang="en-US" sz="2400" dirty="0"/>
              <a:t>Analytical Approach:</a:t>
            </a:r>
          </a:p>
          <a:p>
            <a:pPr lvl="1"/>
            <a:r>
              <a:rPr lang="en-US" dirty="0"/>
              <a:t>SQL for data consolidation, cleaning, and querying</a:t>
            </a:r>
          </a:p>
          <a:p>
            <a:pPr lvl="1"/>
            <a:r>
              <a:rPr lang="en-US" dirty="0"/>
              <a:t>Power BI for creating interactive dashboard and KPI monitoring</a:t>
            </a:r>
          </a:p>
          <a:p>
            <a:pPr marL="59436" indent="0">
              <a:buNone/>
            </a:pPr>
            <a:endParaRPr lang="en-US" sz="2400" dirty="0"/>
          </a:p>
          <a:p>
            <a:pPr marL="59436" indent="0">
              <a:buNone/>
            </a:pPr>
            <a:r>
              <a:rPr lang="en-US" sz="2400" dirty="0"/>
              <a:t>Data Sources:</a:t>
            </a:r>
          </a:p>
          <a:p>
            <a:pPr lvl="1"/>
            <a:r>
              <a:rPr lang="en-US" dirty="0"/>
              <a:t>Customer demographics, transaction records, churn status, product usage, and geography</a:t>
            </a:r>
          </a:p>
          <a:p>
            <a:pPr marL="59436" indent="0">
              <a:buNone/>
            </a:pPr>
            <a:endParaRPr lang="en-US" sz="2400" dirty="0"/>
          </a:p>
          <a:p>
            <a:pPr marL="283464" lvl="1" indent="0">
              <a:buNone/>
            </a:pPr>
            <a:br>
              <a:rPr lang="en-US" sz="2400" dirty="0"/>
            </a:br>
            <a:r>
              <a:rPr lang="en-US" sz="2400" dirty="0"/>
              <a:t>	</a:t>
            </a:r>
          </a:p>
          <a:p>
            <a:pPr lvl="1"/>
            <a:endParaRPr lang="en-US" sz="2400" dirty="0"/>
          </a:p>
        </p:txBody>
      </p:sp>
    </p:spTree>
    <p:extLst>
      <p:ext uri="{BB962C8B-B14F-4D97-AF65-F5344CB8AC3E}">
        <p14:creationId xmlns:p14="http://schemas.microsoft.com/office/powerpoint/2010/main" val="343211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4788B-C6E6-6502-11AB-9BF72239C2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1E6ACD-34E5-B935-D249-D97C7296CECD}"/>
              </a:ext>
            </a:extLst>
          </p:cNvPr>
          <p:cNvSpPr>
            <a:spLocks noGrp="1"/>
          </p:cNvSpPr>
          <p:nvPr>
            <p:ph type="title"/>
          </p:nvPr>
        </p:nvSpPr>
        <p:spPr>
          <a:xfrm>
            <a:off x="1167492" y="45085"/>
            <a:ext cx="9779183" cy="1600835"/>
          </a:xfrm>
        </p:spPr>
        <p:txBody>
          <a:bodyPr/>
          <a:lstStyle/>
          <a:p>
            <a:r>
              <a:rPr lang="en-US" dirty="0"/>
              <a:t>Data Preparation &amp; Methodology</a:t>
            </a:r>
          </a:p>
        </p:txBody>
      </p:sp>
      <p:sp>
        <p:nvSpPr>
          <p:cNvPr id="3" name="Content Placeholder 2">
            <a:extLst>
              <a:ext uri="{FF2B5EF4-FFF2-40B4-BE49-F238E27FC236}">
                <a16:creationId xmlns:a16="http://schemas.microsoft.com/office/drawing/2014/main" id="{6ABDAC43-C358-C7FB-72DB-9B9EC3A1AE15}"/>
              </a:ext>
            </a:extLst>
          </p:cNvPr>
          <p:cNvSpPr>
            <a:spLocks noGrp="1"/>
          </p:cNvSpPr>
          <p:nvPr>
            <p:ph idx="14"/>
          </p:nvPr>
        </p:nvSpPr>
        <p:spPr>
          <a:xfrm>
            <a:off x="1166813" y="2743199"/>
            <a:ext cx="9780587" cy="3866147"/>
          </a:xfrm>
        </p:spPr>
        <p:txBody>
          <a:bodyPr>
            <a:normAutofit fontScale="70000" lnSpcReduction="20000"/>
          </a:bodyPr>
          <a:lstStyle/>
          <a:p>
            <a:pPr marL="59436" indent="0">
              <a:buNone/>
            </a:pPr>
            <a:r>
              <a:rPr lang="en-US" sz="2900" dirty="0"/>
              <a:t>Data Preparation: </a:t>
            </a:r>
          </a:p>
          <a:p>
            <a:pPr lvl="1"/>
            <a:r>
              <a:rPr lang="en-US" sz="2400" dirty="0"/>
              <a:t>Dataset consolidation from multiple tables (</a:t>
            </a:r>
            <a:r>
              <a:rPr lang="en-US" sz="2400" dirty="0" err="1"/>
              <a:t>CustomerInfo</a:t>
            </a:r>
            <a:r>
              <a:rPr lang="en-US" sz="2400" dirty="0"/>
              <a:t>, </a:t>
            </a:r>
            <a:r>
              <a:rPr lang="en-US" sz="2400" dirty="0" err="1"/>
              <a:t>BankChurn</a:t>
            </a:r>
            <a:r>
              <a:rPr lang="en-US" sz="2400" dirty="0"/>
              <a:t>, Geography, etc.)</a:t>
            </a:r>
          </a:p>
          <a:p>
            <a:pPr lvl="1"/>
            <a:r>
              <a:rPr lang="en-US" sz="2400" dirty="0"/>
              <a:t>Standardized data formats and trimmed categorical fields (SQL queries used)</a:t>
            </a:r>
          </a:p>
          <a:p>
            <a:pPr lvl="1"/>
            <a:r>
              <a:rPr lang="en-US" sz="2400" dirty="0"/>
              <a:t>Null checks and correction of discrepant data points (e.g., active members flagged incorrect when Exited = 1)</a:t>
            </a:r>
          </a:p>
          <a:p>
            <a:pPr marL="59436" indent="0">
              <a:buNone/>
            </a:pPr>
            <a:endParaRPr lang="en-US" sz="2400" dirty="0"/>
          </a:p>
          <a:p>
            <a:pPr marL="59436" indent="0">
              <a:buNone/>
            </a:pPr>
            <a:r>
              <a:rPr lang="en-US" sz="2900" dirty="0"/>
              <a:t>Methodology</a:t>
            </a:r>
            <a:r>
              <a:rPr lang="en-US" sz="2600" dirty="0"/>
              <a:t>: </a:t>
            </a:r>
          </a:p>
          <a:p>
            <a:pPr lvl="1"/>
            <a:r>
              <a:rPr lang="en-US" sz="2400" dirty="0"/>
              <a:t>SQL queries for exploratory analysis and feature engineering</a:t>
            </a:r>
          </a:p>
          <a:p>
            <a:pPr lvl="1"/>
            <a:r>
              <a:rPr lang="en-US" sz="2400" dirty="0"/>
              <a:t>Power BI data model relationships: </a:t>
            </a:r>
            <a:r>
              <a:rPr lang="en-US" sz="2400" dirty="0" err="1"/>
              <a:t>CustomerID</a:t>
            </a:r>
            <a:r>
              <a:rPr lang="en-US" sz="2400" dirty="0"/>
              <a:t>, </a:t>
            </a:r>
            <a:r>
              <a:rPr lang="en-US" sz="2400" dirty="0" err="1"/>
              <a:t>GeographyID</a:t>
            </a:r>
            <a:r>
              <a:rPr lang="en-US" sz="2400" dirty="0"/>
              <a:t>, </a:t>
            </a:r>
            <a:r>
              <a:rPr lang="en-US" sz="2400" dirty="0" err="1"/>
              <a:t>GenderID</a:t>
            </a:r>
            <a:r>
              <a:rPr lang="en-US" sz="2400" dirty="0"/>
              <a:t>, </a:t>
            </a:r>
            <a:r>
              <a:rPr lang="en-US" sz="2400" dirty="0" err="1"/>
              <a:t>etc</a:t>
            </a:r>
            <a:endParaRPr lang="en-US" sz="2400" dirty="0"/>
          </a:p>
          <a:p>
            <a:pPr lvl="1"/>
            <a:r>
              <a:rPr lang="en-US" sz="2400" dirty="0"/>
              <a:t>Bucketing features: Age, Tenure, </a:t>
            </a:r>
            <a:r>
              <a:rPr lang="en-US" sz="2400" dirty="0" err="1"/>
              <a:t>CreditScore</a:t>
            </a:r>
            <a:r>
              <a:rPr lang="en-US" sz="2400" dirty="0"/>
              <a:t>, Engagement</a:t>
            </a:r>
          </a:p>
          <a:p>
            <a:pPr marL="59436" indent="0">
              <a:buNone/>
            </a:pPr>
            <a:endParaRPr lang="en-US" sz="2400" dirty="0"/>
          </a:p>
          <a:p>
            <a:pPr marL="283464" lvl="1" indent="0">
              <a:buNone/>
            </a:pPr>
            <a:br>
              <a:rPr lang="en-US" sz="2400" dirty="0"/>
            </a:br>
            <a:r>
              <a:rPr lang="en-US" sz="2400" dirty="0"/>
              <a:t>	</a:t>
            </a:r>
          </a:p>
          <a:p>
            <a:pPr lvl="1"/>
            <a:endParaRPr lang="en-US" sz="2400" dirty="0"/>
          </a:p>
        </p:txBody>
      </p:sp>
    </p:spTree>
    <p:extLst>
      <p:ext uri="{BB962C8B-B14F-4D97-AF65-F5344CB8AC3E}">
        <p14:creationId xmlns:p14="http://schemas.microsoft.com/office/powerpoint/2010/main" val="156519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9F8DE-899A-B466-1CEC-772AB2B937F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8C9D9F-D3B4-93BA-56D3-A96888CCF2D4}"/>
              </a:ext>
            </a:extLst>
          </p:cNvPr>
          <p:cNvSpPr>
            <a:spLocks noGrp="1"/>
          </p:cNvSpPr>
          <p:nvPr>
            <p:ph type="title"/>
          </p:nvPr>
        </p:nvSpPr>
        <p:spPr>
          <a:xfrm>
            <a:off x="1167492" y="45085"/>
            <a:ext cx="9779183" cy="1600835"/>
          </a:xfrm>
        </p:spPr>
        <p:txBody>
          <a:bodyPr/>
          <a:lstStyle/>
          <a:p>
            <a:r>
              <a:rPr lang="en-US" dirty="0"/>
              <a:t>Key Insights &amp; KPIs</a:t>
            </a:r>
          </a:p>
        </p:txBody>
      </p:sp>
      <p:sp>
        <p:nvSpPr>
          <p:cNvPr id="3" name="Content Placeholder 2">
            <a:extLst>
              <a:ext uri="{FF2B5EF4-FFF2-40B4-BE49-F238E27FC236}">
                <a16:creationId xmlns:a16="http://schemas.microsoft.com/office/drawing/2014/main" id="{F46855F7-E494-9735-0437-DF3CAEBAD23B}"/>
              </a:ext>
            </a:extLst>
          </p:cNvPr>
          <p:cNvSpPr>
            <a:spLocks noGrp="1"/>
          </p:cNvSpPr>
          <p:nvPr>
            <p:ph idx="14"/>
          </p:nvPr>
        </p:nvSpPr>
        <p:spPr>
          <a:xfrm>
            <a:off x="1166813" y="2743199"/>
            <a:ext cx="9780587" cy="3866147"/>
          </a:xfrm>
        </p:spPr>
        <p:txBody>
          <a:bodyPr>
            <a:normAutofit/>
          </a:bodyPr>
          <a:lstStyle/>
          <a:p>
            <a:pPr marL="59436" indent="0">
              <a:buNone/>
            </a:pPr>
            <a:r>
              <a:rPr lang="en-US" sz="2400" dirty="0"/>
              <a:t>Content: </a:t>
            </a:r>
          </a:p>
          <a:p>
            <a:r>
              <a:rPr lang="en-US" sz="1800" dirty="0"/>
              <a:t>Overall churn rate: approx. 20%</a:t>
            </a:r>
          </a:p>
          <a:p>
            <a:r>
              <a:rPr lang="en-US" sz="1800" dirty="0"/>
              <a:t>High churn among customers with low tenure and product usage</a:t>
            </a:r>
          </a:p>
          <a:p>
            <a:r>
              <a:rPr lang="en-US" sz="1800" dirty="0"/>
              <a:t>Customers with credit cards show slightly lower churn risk</a:t>
            </a:r>
          </a:p>
          <a:p>
            <a:r>
              <a:rPr lang="en-US" sz="1800" dirty="0"/>
              <a:t>Geographic trends: Germany and France show elevated churn rates</a:t>
            </a:r>
          </a:p>
          <a:p>
            <a:r>
              <a:rPr lang="en-US" sz="1800" dirty="0"/>
              <a:t>Aging cohorts (30-50) have the highest churn counts</a:t>
            </a:r>
          </a:p>
          <a:p>
            <a:r>
              <a:rPr lang="en-US" sz="1800" dirty="0"/>
              <a:t>KPIs displayed: Churn rate, average balance, active member distribution</a:t>
            </a:r>
          </a:p>
          <a:p>
            <a:r>
              <a:rPr lang="en-US" sz="1800" dirty="0"/>
              <a:t>Interactive slicers in dashboard to segment by Geography, Gender, Age, Credit Score</a:t>
            </a:r>
          </a:p>
          <a:p>
            <a:pPr marL="59436" indent="0">
              <a:buNone/>
            </a:pPr>
            <a:br>
              <a:rPr lang="en-US" dirty="0"/>
            </a:br>
            <a:endParaRPr lang="en-US" sz="2400" dirty="0"/>
          </a:p>
        </p:txBody>
      </p:sp>
    </p:spTree>
    <p:extLst>
      <p:ext uri="{BB962C8B-B14F-4D97-AF65-F5344CB8AC3E}">
        <p14:creationId xmlns:p14="http://schemas.microsoft.com/office/powerpoint/2010/main" val="203708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7E3F4-CF5D-CA18-6CDC-7F2B63D1944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1F1F0E-1566-C966-15DF-620E1BC33A08}"/>
              </a:ext>
            </a:extLst>
          </p:cNvPr>
          <p:cNvSpPr>
            <a:spLocks noGrp="1"/>
          </p:cNvSpPr>
          <p:nvPr>
            <p:ph type="title"/>
          </p:nvPr>
        </p:nvSpPr>
        <p:spPr>
          <a:xfrm>
            <a:off x="1167492" y="45085"/>
            <a:ext cx="10773465" cy="2207516"/>
          </a:xfrm>
        </p:spPr>
        <p:txBody>
          <a:bodyPr/>
          <a:lstStyle/>
          <a:p>
            <a:r>
              <a:rPr lang="en-US" dirty="0"/>
              <a:t>KPI Dashboard Highlights</a:t>
            </a:r>
            <a:br>
              <a:rPr lang="en-US" u="sng" dirty="0"/>
            </a:br>
            <a:br>
              <a:rPr lang="en-US" dirty="0"/>
            </a:br>
            <a:r>
              <a:rPr lang="en-US" sz="2300" b="0" i="1" dirty="0"/>
              <a:t>This dashboard summarizes key retention and churn KPIs across segments and time</a:t>
            </a:r>
            <a:endParaRPr lang="en-US" sz="2300" dirty="0"/>
          </a:p>
        </p:txBody>
      </p:sp>
      <p:sp>
        <p:nvSpPr>
          <p:cNvPr id="3" name="Content Placeholder 2">
            <a:extLst>
              <a:ext uri="{FF2B5EF4-FFF2-40B4-BE49-F238E27FC236}">
                <a16:creationId xmlns:a16="http://schemas.microsoft.com/office/drawing/2014/main" id="{19E9E001-6BBE-FF63-E3C1-52C0221687FD}"/>
              </a:ext>
            </a:extLst>
          </p:cNvPr>
          <p:cNvSpPr>
            <a:spLocks noGrp="1"/>
          </p:cNvSpPr>
          <p:nvPr>
            <p:ph idx="14"/>
          </p:nvPr>
        </p:nvSpPr>
        <p:spPr>
          <a:xfrm>
            <a:off x="4086132" y="2363842"/>
            <a:ext cx="4645487" cy="423333"/>
          </a:xfrm>
        </p:spPr>
        <p:txBody>
          <a:bodyPr>
            <a:noAutofit/>
          </a:bodyPr>
          <a:lstStyle/>
          <a:p>
            <a:pPr marL="59436" indent="0">
              <a:buNone/>
            </a:pPr>
            <a:r>
              <a:rPr lang="en-US" sz="1900" dirty="0"/>
              <a:t>Engagement Score by Active Member</a:t>
            </a:r>
          </a:p>
        </p:txBody>
      </p:sp>
      <p:sp>
        <p:nvSpPr>
          <p:cNvPr id="4" name="Content Placeholder 2">
            <a:extLst>
              <a:ext uri="{FF2B5EF4-FFF2-40B4-BE49-F238E27FC236}">
                <a16:creationId xmlns:a16="http://schemas.microsoft.com/office/drawing/2014/main" id="{02D756FC-028B-BA5A-CC70-A4A96B2619A5}"/>
              </a:ext>
            </a:extLst>
          </p:cNvPr>
          <p:cNvSpPr txBox="1">
            <a:spLocks/>
          </p:cNvSpPr>
          <p:nvPr/>
        </p:nvSpPr>
        <p:spPr>
          <a:xfrm>
            <a:off x="8218736" y="2372182"/>
            <a:ext cx="4377866" cy="423333"/>
          </a:xfrm>
          <a:prstGeom prst="rect">
            <a:avLst/>
          </a:prstGeom>
        </p:spPr>
        <p:txBody>
          <a:bodyPr vert="horz" lIns="91440" tIns="45720" rIns="91440" bIns="45720" rtlCol="0">
            <a:no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Font typeface="Arial" panose="020B0604020202020204" pitchFamily="34" charset="0"/>
              <a:buNone/>
            </a:pPr>
            <a:r>
              <a:rPr lang="en-US" sz="1900" dirty="0"/>
              <a:t>%ag Count of Active Member by Year</a:t>
            </a:r>
          </a:p>
        </p:txBody>
      </p:sp>
      <p:sp>
        <p:nvSpPr>
          <p:cNvPr id="8" name="Content Placeholder 2">
            <a:extLst>
              <a:ext uri="{FF2B5EF4-FFF2-40B4-BE49-F238E27FC236}">
                <a16:creationId xmlns:a16="http://schemas.microsoft.com/office/drawing/2014/main" id="{02D02E63-192C-E47B-25FF-52810C6BBA39}"/>
              </a:ext>
            </a:extLst>
          </p:cNvPr>
          <p:cNvSpPr txBox="1">
            <a:spLocks/>
          </p:cNvSpPr>
          <p:nvPr/>
        </p:nvSpPr>
        <p:spPr>
          <a:xfrm>
            <a:off x="985372" y="4538584"/>
            <a:ext cx="3283854" cy="1371149"/>
          </a:xfrm>
          <a:prstGeom prst="rect">
            <a:avLst/>
          </a:prstGeom>
        </p:spPr>
        <p:txBody>
          <a:bodyPr vert="horz" lIns="91440" tIns="45720" rIns="91440" bIns="45720" rtlCol="0">
            <a:norm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Font typeface="Arial" panose="020B0604020202020204" pitchFamily="34" charset="0"/>
              <a:buNone/>
            </a:pPr>
            <a:r>
              <a:rPr lang="en-US" sz="1800" dirty="0"/>
              <a:t>Conclusion:</a:t>
            </a:r>
          </a:p>
          <a:p>
            <a:pPr lvl="1"/>
            <a:r>
              <a:rPr lang="en-US" sz="1400" dirty="0"/>
              <a:t>The 50+ age group has higher Churn Rate</a:t>
            </a:r>
          </a:p>
          <a:p>
            <a:pPr lvl="1"/>
            <a:r>
              <a:rPr lang="en-US" sz="1400" dirty="0"/>
              <a:t>18-30 age group has lower Churn Rate</a:t>
            </a:r>
          </a:p>
        </p:txBody>
      </p:sp>
      <p:pic>
        <p:nvPicPr>
          <p:cNvPr id="21" name="Picture 20">
            <a:extLst>
              <a:ext uri="{FF2B5EF4-FFF2-40B4-BE49-F238E27FC236}">
                <a16:creationId xmlns:a16="http://schemas.microsoft.com/office/drawing/2014/main" id="{D17BD2A0-6778-FFBB-72C0-7D9C1EC8FDDE}"/>
              </a:ext>
            </a:extLst>
          </p:cNvPr>
          <p:cNvPicPr>
            <a:picLocks noChangeAspect="1"/>
          </p:cNvPicPr>
          <p:nvPr/>
        </p:nvPicPr>
        <p:blipFill>
          <a:blip r:embed="rId3"/>
          <a:stretch>
            <a:fillRect/>
          </a:stretch>
        </p:blipFill>
        <p:spPr>
          <a:xfrm>
            <a:off x="1080347" y="2778834"/>
            <a:ext cx="3004777" cy="1658632"/>
          </a:xfrm>
          <a:prstGeom prst="rect">
            <a:avLst/>
          </a:prstGeom>
        </p:spPr>
      </p:pic>
      <p:sp>
        <p:nvSpPr>
          <p:cNvPr id="24" name="Content Placeholder 2">
            <a:extLst>
              <a:ext uri="{FF2B5EF4-FFF2-40B4-BE49-F238E27FC236}">
                <a16:creationId xmlns:a16="http://schemas.microsoft.com/office/drawing/2014/main" id="{B83088C7-7AB9-1CDA-D90A-4B534B8D2297}"/>
              </a:ext>
            </a:extLst>
          </p:cNvPr>
          <p:cNvSpPr txBox="1">
            <a:spLocks/>
          </p:cNvSpPr>
          <p:nvPr/>
        </p:nvSpPr>
        <p:spPr>
          <a:xfrm>
            <a:off x="923055" y="2372182"/>
            <a:ext cx="3408489" cy="423333"/>
          </a:xfrm>
          <a:prstGeom prst="rect">
            <a:avLst/>
          </a:prstGeom>
        </p:spPr>
        <p:txBody>
          <a:bodyPr vert="horz" lIns="91440" tIns="45720" rIns="91440" bIns="45720" rtlCol="0">
            <a:no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Font typeface="Arial" panose="020B0604020202020204" pitchFamily="34" charset="0"/>
              <a:buNone/>
            </a:pPr>
            <a:r>
              <a:rPr lang="en-US" sz="1900" dirty="0"/>
              <a:t>Churn Rate by Age Bucket</a:t>
            </a:r>
          </a:p>
        </p:txBody>
      </p:sp>
      <p:sp>
        <p:nvSpPr>
          <p:cNvPr id="30" name="Content Placeholder 2">
            <a:extLst>
              <a:ext uri="{FF2B5EF4-FFF2-40B4-BE49-F238E27FC236}">
                <a16:creationId xmlns:a16="http://schemas.microsoft.com/office/drawing/2014/main" id="{BC4240DE-082A-F5DB-5854-E08EE7566D58}"/>
              </a:ext>
            </a:extLst>
          </p:cNvPr>
          <p:cNvSpPr txBox="1">
            <a:spLocks/>
          </p:cNvSpPr>
          <p:nvPr/>
        </p:nvSpPr>
        <p:spPr>
          <a:xfrm>
            <a:off x="8343837" y="4538583"/>
            <a:ext cx="3283854" cy="1371149"/>
          </a:xfrm>
          <a:prstGeom prst="rect">
            <a:avLst/>
          </a:prstGeom>
        </p:spPr>
        <p:txBody>
          <a:bodyPr vert="horz" lIns="91440" tIns="45720" rIns="91440" bIns="45720" rtlCol="0">
            <a:norm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Font typeface="Arial" panose="020B0604020202020204" pitchFamily="34" charset="0"/>
              <a:buNone/>
            </a:pPr>
            <a:r>
              <a:rPr lang="en-US" sz="1800" dirty="0"/>
              <a:t>Conclusion:</a:t>
            </a:r>
          </a:p>
          <a:p>
            <a:pPr lvl="1"/>
            <a:r>
              <a:rPr lang="en-US" sz="1400" dirty="0"/>
              <a:t>Active Member Over the year increases</a:t>
            </a:r>
          </a:p>
          <a:p>
            <a:pPr lvl="1"/>
            <a:r>
              <a:rPr lang="en-US" sz="1400" dirty="0"/>
              <a:t>In three year Active members become double </a:t>
            </a:r>
          </a:p>
        </p:txBody>
      </p:sp>
      <p:sp>
        <p:nvSpPr>
          <p:cNvPr id="31" name="Content Placeholder 2">
            <a:extLst>
              <a:ext uri="{FF2B5EF4-FFF2-40B4-BE49-F238E27FC236}">
                <a16:creationId xmlns:a16="http://schemas.microsoft.com/office/drawing/2014/main" id="{CA9A67BF-DECF-8E47-8AE1-45E4D2E4DA1D}"/>
              </a:ext>
            </a:extLst>
          </p:cNvPr>
          <p:cNvSpPr txBox="1">
            <a:spLocks/>
          </p:cNvSpPr>
          <p:nvPr/>
        </p:nvSpPr>
        <p:spPr>
          <a:xfrm>
            <a:off x="4260750" y="4518574"/>
            <a:ext cx="3585555" cy="2161357"/>
          </a:xfrm>
          <a:prstGeom prst="rect">
            <a:avLst/>
          </a:prstGeom>
        </p:spPr>
        <p:txBody>
          <a:bodyPr vert="horz" lIns="91440" tIns="45720" rIns="91440" bIns="45720" rtlCol="0">
            <a:normAutofit/>
          </a:bodyPr>
          <a:lstStyle>
            <a:lvl1pPr marL="3429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109728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371600"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36" indent="0">
              <a:buFont typeface="Arial" panose="020B0604020202020204" pitchFamily="34" charset="0"/>
              <a:buNone/>
            </a:pPr>
            <a:r>
              <a:rPr lang="en-US" sz="1800" dirty="0"/>
              <a:t>Conclusion:</a:t>
            </a:r>
          </a:p>
          <a:p>
            <a:pPr lvl="1"/>
            <a:r>
              <a:rPr lang="en-US" sz="1400" dirty="0"/>
              <a:t>Most of the member has Engagement Score = 3.</a:t>
            </a:r>
          </a:p>
          <a:p>
            <a:pPr lvl="1"/>
            <a:r>
              <a:rPr lang="en-US" sz="1400" dirty="0"/>
              <a:t>Least of the member has Engagement Score = 6</a:t>
            </a:r>
          </a:p>
          <a:p>
            <a:pPr lvl="1"/>
            <a:r>
              <a:rPr lang="en-US" sz="1400" dirty="0"/>
              <a:t>No Active member has Engagement score = 1</a:t>
            </a:r>
          </a:p>
        </p:txBody>
      </p:sp>
      <p:pic>
        <p:nvPicPr>
          <p:cNvPr id="37" name="Picture 36">
            <a:extLst>
              <a:ext uri="{FF2B5EF4-FFF2-40B4-BE49-F238E27FC236}">
                <a16:creationId xmlns:a16="http://schemas.microsoft.com/office/drawing/2014/main" id="{A9EE7208-B6F9-E77A-281B-6BD4F19EB262}"/>
              </a:ext>
            </a:extLst>
          </p:cNvPr>
          <p:cNvPicPr>
            <a:picLocks noChangeAspect="1"/>
          </p:cNvPicPr>
          <p:nvPr/>
        </p:nvPicPr>
        <p:blipFill>
          <a:blip r:embed="rId4"/>
          <a:stretch>
            <a:fillRect/>
          </a:stretch>
        </p:blipFill>
        <p:spPr>
          <a:xfrm>
            <a:off x="8409465" y="2788958"/>
            <a:ext cx="3531492" cy="1638384"/>
          </a:xfrm>
          <a:prstGeom prst="rect">
            <a:avLst/>
          </a:prstGeom>
        </p:spPr>
      </p:pic>
      <p:pic>
        <p:nvPicPr>
          <p:cNvPr id="41" name="Picture 40">
            <a:extLst>
              <a:ext uri="{FF2B5EF4-FFF2-40B4-BE49-F238E27FC236}">
                <a16:creationId xmlns:a16="http://schemas.microsoft.com/office/drawing/2014/main" id="{A131B057-43CE-FB99-4F4A-FB7678A96EF0}"/>
              </a:ext>
            </a:extLst>
          </p:cNvPr>
          <p:cNvPicPr>
            <a:picLocks noChangeAspect="1"/>
          </p:cNvPicPr>
          <p:nvPr/>
        </p:nvPicPr>
        <p:blipFill>
          <a:blip r:embed="rId5"/>
          <a:stretch>
            <a:fillRect/>
          </a:stretch>
        </p:blipFill>
        <p:spPr>
          <a:xfrm>
            <a:off x="4314837" y="2795515"/>
            <a:ext cx="3848208" cy="1651090"/>
          </a:xfrm>
          <a:prstGeom prst="rect">
            <a:avLst/>
          </a:prstGeom>
        </p:spPr>
      </p:pic>
    </p:spTree>
    <p:extLst>
      <p:ext uri="{BB962C8B-B14F-4D97-AF65-F5344CB8AC3E}">
        <p14:creationId xmlns:p14="http://schemas.microsoft.com/office/powerpoint/2010/main" val="23673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FD9D-87EE-C4B2-FA71-A692CDF0ADB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311881-79EB-EE38-1ABA-B69FC3F6F024}"/>
              </a:ext>
            </a:extLst>
          </p:cNvPr>
          <p:cNvSpPr>
            <a:spLocks noGrp="1"/>
          </p:cNvSpPr>
          <p:nvPr>
            <p:ph type="title"/>
          </p:nvPr>
        </p:nvSpPr>
        <p:spPr>
          <a:xfrm>
            <a:off x="1167492" y="45085"/>
            <a:ext cx="10171068" cy="1600835"/>
          </a:xfrm>
        </p:spPr>
        <p:txBody>
          <a:bodyPr/>
          <a:lstStyle/>
          <a:p>
            <a:r>
              <a:rPr lang="en-US" dirty="0"/>
              <a:t>Customer Segmentation &amp; Churn Analysis</a:t>
            </a:r>
          </a:p>
        </p:txBody>
      </p:sp>
      <p:sp>
        <p:nvSpPr>
          <p:cNvPr id="3" name="Content Placeholder 2">
            <a:extLst>
              <a:ext uri="{FF2B5EF4-FFF2-40B4-BE49-F238E27FC236}">
                <a16:creationId xmlns:a16="http://schemas.microsoft.com/office/drawing/2014/main" id="{14CE10B1-9BD6-C47F-169C-372D7CD9DB24}"/>
              </a:ext>
            </a:extLst>
          </p:cNvPr>
          <p:cNvSpPr>
            <a:spLocks noGrp="1"/>
          </p:cNvSpPr>
          <p:nvPr>
            <p:ph idx="14"/>
          </p:nvPr>
        </p:nvSpPr>
        <p:spPr>
          <a:xfrm>
            <a:off x="1166812" y="2772076"/>
            <a:ext cx="9854113" cy="3837270"/>
          </a:xfrm>
        </p:spPr>
        <p:txBody>
          <a:bodyPr>
            <a:normAutofit fontScale="92500"/>
          </a:bodyPr>
          <a:lstStyle/>
          <a:p>
            <a:pPr marL="59436" indent="0">
              <a:buNone/>
            </a:pPr>
            <a:r>
              <a:rPr lang="en-US" sz="2400" dirty="0"/>
              <a:t>Credit Score Segmentation: </a:t>
            </a:r>
          </a:p>
          <a:p>
            <a:pPr lvl="1"/>
            <a:r>
              <a:rPr lang="en-US" dirty="0"/>
              <a:t>Poor credit score segments have highest exit rates (~22%)</a:t>
            </a:r>
          </a:p>
          <a:p>
            <a:pPr lvl="1"/>
            <a:r>
              <a:rPr lang="en-US" dirty="0"/>
              <a:t>Excellent credit score segments show lowest churn</a:t>
            </a:r>
          </a:p>
          <a:p>
            <a:pPr marL="283464" lvl="1" indent="0">
              <a:buNone/>
            </a:pPr>
            <a:endParaRPr lang="en-US" dirty="0"/>
          </a:p>
          <a:p>
            <a:pPr marL="59436" indent="0">
              <a:buNone/>
            </a:pPr>
            <a:r>
              <a:rPr lang="en-US" sz="2400" dirty="0"/>
              <a:t>High-Value Customers: </a:t>
            </a:r>
          </a:p>
          <a:p>
            <a:pPr lvl="1"/>
            <a:r>
              <a:rPr lang="en-US" dirty="0"/>
              <a:t>Combination of high balance, multiple products, and active membership indicates high lifetime value (LTV)</a:t>
            </a:r>
          </a:p>
          <a:p>
            <a:pPr marL="59436" indent="0">
              <a:buNone/>
            </a:pPr>
            <a:endParaRPr lang="en-US" dirty="0"/>
          </a:p>
          <a:p>
            <a:pPr marL="59436" indent="0">
              <a:buNone/>
            </a:pPr>
            <a:r>
              <a:rPr lang="en-US" sz="2400" dirty="0"/>
              <a:t>Churn Patterns: </a:t>
            </a:r>
          </a:p>
          <a:p>
            <a:pPr lvl="1"/>
            <a:r>
              <a:rPr lang="en-US" dirty="0"/>
              <a:t>Customers aged 30-50 with low engagement and product adoption are at highest risk</a:t>
            </a:r>
          </a:p>
          <a:p>
            <a:pPr marL="59436" indent="0">
              <a:buNone/>
            </a:pPr>
            <a:endParaRPr lang="en-US" dirty="0"/>
          </a:p>
          <a:p>
            <a:pPr marL="59436" indent="0">
              <a:buNone/>
            </a:pPr>
            <a:endParaRPr lang="en-US" dirty="0"/>
          </a:p>
        </p:txBody>
      </p:sp>
    </p:spTree>
    <p:extLst>
      <p:ext uri="{BB962C8B-B14F-4D97-AF65-F5344CB8AC3E}">
        <p14:creationId xmlns:p14="http://schemas.microsoft.com/office/powerpoint/2010/main" val="185212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96AFB-5D7D-D4F8-25AB-3449DA087FD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6552ED-6545-08DE-C53A-E107327514B0}"/>
              </a:ext>
            </a:extLst>
          </p:cNvPr>
          <p:cNvSpPr>
            <a:spLocks noGrp="1"/>
          </p:cNvSpPr>
          <p:nvPr>
            <p:ph type="title"/>
          </p:nvPr>
        </p:nvSpPr>
        <p:spPr>
          <a:xfrm>
            <a:off x="1167492" y="45085"/>
            <a:ext cx="10171068" cy="1600835"/>
          </a:xfrm>
        </p:spPr>
        <p:txBody>
          <a:bodyPr/>
          <a:lstStyle/>
          <a:p>
            <a:r>
              <a:rPr lang="en-US" dirty="0"/>
              <a:t>Marketing Campaign Effectiveness</a:t>
            </a:r>
          </a:p>
        </p:txBody>
      </p:sp>
      <p:sp>
        <p:nvSpPr>
          <p:cNvPr id="3" name="Content Placeholder 2">
            <a:extLst>
              <a:ext uri="{FF2B5EF4-FFF2-40B4-BE49-F238E27FC236}">
                <a16:creationId xmlns:a16="http://schemas.microsoft.com/office/drawing/2014/main" id="{432822F3-A81A-C186-46FA-CAA1FC7AF9A0}"/>
              </a:ext>
            </a:extLst>
          </p:cNvPr>
          <p:cNvSpPr>
            <a:spLocks noGrp="1"/>
          </p:cNvSpPr>
          <p:nvPr>
            <p:ph idx="14"/>
          </p:nvPr>
        </p:nvSpPr>
        <p:spPr>
          <a:xfrm>
            <a:off x="1166812" y="2772076"/>
            <a:ext cx="9854113" cy="3837270"/>
          </a:xfrm>
        </p:spPr>
        <p:txBody>
          <a:bodyPr>
            <a:normAutofit/>
          </a:bodyPr>
          <a:lstStyle/>
          <a:p>
            <a:pPr marL="59436" indent="0">
              <a:buNone/>
            </a:pPr>
            <a:r>
              <a:rPr lang="en-US" sz="2400" dirty="0"/>
              <a:t>Evaluate how marketing campaigns influence: </a:t>
            </a:r>
          </a:p>
          <a:p>
            <a:pPr lvl="1"/>
            <a:r>
              <a:rPr lang="en-US" dirty="0"/>
              <a:t>Customer retention (preventing churn)</a:t>
            </a:r>
          </a:p>
          <a:p>
            <a:pPr lvl="1"/>
            <a:r>
              <a:rPr lang="en-US" dirty="0"/>
              <a:t>Customer acquisition (bringing in new customers)</a:t>
            </a:r>
          </a:p>
          <a:p>
            <a:pPr marL="59436" indent="0">
              <a:buNone/>
            </a:pPr>
            <a:endParaRPr lang="en-US" dirty="0"/>
          </a:p>
        </p:txBody>
      </p:sp>
    </p:spTree>
    <p:extLst>
      <p:ext uri="{BB962C8B-B14F-4D97-AF65-F5344CB8AC3E}">
        <p14:creationId xmlns:p14="http://schemas.microsoft.com/office/powerpoint/2010/main" val="113547416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71af3243-3dd4-4a8d-8c0d-dd76da1f02a5"/>
    <ds:schemaRef ds:uri="http://schemas.microsoft.com/office/2006/documentManagement/types"/>
    <ds:schemaRef ds:uri="http://schemas.microsoft.com/office/2006/metadata/properties"/>
    <ds:schemaRef ds:uri="http://purl.org/dc/dcmitype/"/>
    <ds:schemaRef ds:uri="http://schemas.microsoft.com/office/infopath/2007/PartnerControls"/>
    <ds:schemaRef ds:uri="230e9df3-be65-4c73-a93b-d1236ebd677e"/>
    <ds:schemaRef ds:uri="http://schemas.openxmlformats.org/package/2006/metadata/core-properties"/>
    <ds:schemaRef ds:uri="http://purl.org/dc/elements/1.1/"/>
    <ds:schemaRef ds:uri="http://www.w3.org/XML/1998/namespace"/>
    <ds:schemaRef ds:uri="http://schemas.microsoft.com/sharepoint/v3"/>
    <ds:schemaRef ds:uri="16c05727-aa75-4e4a-9b5f-8a80a1165891"/>
    <ds:schemaRef ds:uri="http://purl.org/dc/terms/"/>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7300</TotalTime>
  <Words>745</Words>
  <Application>Microsoft Office PowerPoint</Application>
  <PresentationFormat>Widescreen</PresentationFormat>
  <Paragraphs>124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Tenorite</vt:lpstr>
      <vt:lpstr>Wingdings</vt:lpstr>
      <vt:lpstr>Custom</vt:lpstr>
      <vt:lpstr>Analytical CRM Development  for a Bank</vt:lpstr>
      <vt:lpstr>Agenda</vt:lpstr>
      <vt:lpstr>Objectives</vt:lpstr>
      <vt:lpstr>Business context &amp; Approach </vt:lpstr>
      <vt:lpstr>Data Preparation &amp; Methodology</vt:lpstr>
      <vt:lpstr>Key Insights &amp; KPIs</vt:lpstr>
      <vt:lpstr>KPI Dashboard Highlights  This dashboard summarizes key retention and churn KPIs across segments and time</vt:lpstr>
      <vt:lpstr>Customer Segmentation &amp; Churn Analysis</vt:lpstr>
      <vt:lpstr>Marketing Campaign Effectiveness</vt:lpstr>
      <vt:lpstr>Customer Exit Reasons Exploration</vt:lpstr>
      <vt:lpstr>Recommendation &amp; Next Steps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goyal</dc:creator>
  <cp:lastModifiedBy>prakash goyal</cp:lastModifiedBy>
  <cp:revision>4</cp:revision>
  <dcterms:created xsi:type="dcterms:W3CDTF">2025-09-07T05:33:15Z</dcterms:created>
  <dcterms:modified xsi:type="dcterms:W3CDTF">2025-09-12T07:13:52Z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