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embeddedFontLs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 uri="GoogleSlidesCustomDataVersion2">
      <go:slidesCustomData xmlns:go="http://customooxmlschemas.google.com/" r:id="rId34" roundtripDataSignature="AMtx7miMRpusmwZstaWds7JsubHhewx/n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6.xml"/><Relationship Id="rId33" Type="http://schemas.openxmlformats.org/officeDocument/2006/relationships/font" Target="fonts/Lato-boldItalic.fntdata"/><Relationship Id="rId10" Type="http://schemas.openxmlformats.org/officeDocument/2006/relationships/slide" Target="slides/slide5.xml"/><Relationship Id="rId32" Type="http://schemas.openxmlformats.org/officeDocument/2006/relationships/font" Target="fonts/Lato-italic.fntdata"/><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p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1" name="Google Shape;5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5" name="Google Shape;105;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1" name="Google Shape;111;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9" name="Google Shape;129;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5" name="Google Shape;13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p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1" name="Google Shape;141;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6" name="Google Shape;146;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p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2" name="Google Shape;15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8" name="Google Shape;158;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690eae7546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690eae7546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3" name="Google Shape;17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8" name="Google Shape;178;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690eae754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83" name="Google Shape;183;g2690eae7546_0_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91" name="Google Shape;191;p2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p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3" name="Google Shape;63;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p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69" name="Google Shape;6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5" name="Google Shape;7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p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7" name="Google Shape;8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p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4" name="Google Shape;94;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9" name="Google Shape;99;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6"/>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5200"/>
              <a:buFont typeface="Arial"/>
              <a:buChar char="■"/>
              <a:defRPr b="0" i="0" sz="5200" u="none" cap="none" strike="noStrike">
                <a:solidFill>
                  <a:srgbClr val="000000"/>
                </a:solidFill>
                <a:latin typeface="Arial"/>
                <a:ea typeface="Arial"/>
                <a:cs typeface="Arial"/>
                <a:sym typeface="Arial"/>
              </a:defRPr>
            </a:lvl9pPr>
          </a:lstStyle>
          <a:p/>
        </p:txBody>
      </p:sp>
      <p:sp>
        <p:nvSpPr>
          <p:cNvPr id="10" name="Google Shape;10;p26"/>
          <p:cNvSpPr txBox="1"/>
          <p:nvPr>
            <p:ph idx="1" type="subTitle"/>
          </p:nvPr>
        </p:nvSpPr>
        <p:spPr>
          <a:xfrm>
            <a:off x="311700" y="2834125"/>
            <a:ext cx="8520600" cy="7926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800"/>
              <a:buFont typeface="Arial"/>
              <a:buNone/>
              <a:defRPr b="0" i="0" sz="2800" u="none" cap="none" strike="noStrike">
                <a:solidFill>
                  <a:srgbClr val="000000"/>
                </a:solidFill>
                <a:latin typeface="Arial"/>
                <a:ea typeface="Arial"/>
                <a:cs typeface="Arial"/>
                <a:sym typeface="Arial"/>
              </a:defRPr>
            </a:lvl9pPr>
          </a:lstStyle>
          <a:p/>
        </p:txBody>
      </p:sp>
      <p:sp>
        <p:nvSpPr>
          <p:cNvPr id="11" name="Google Shape;11;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2" name="Shape 42"/>
        <p:cNvGrpSpPr/>
        <p:nvPr/>
      </p:nvGrpSpPr>
      <p:grpSpPr>
        <a:xfrm>
          <a:off x="0" y="0"/>
          <a:ext cx="0" cy="0"/>
          <a:chOff x="0" y="0"/>
          <a:chExt cx="0" cy="0"/>
        </a:xfrm>
      </p:grpSpPr>
      <p:sp>
        <p:nvSpPr>
          <p:cNvPr id="43" name="Google Shape;43;p35"/>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stStyle>
          <a:p/>
        </p:txBody>
      </p:sp>
      <p:sp>
        <p:nvSpPr>
          <p:cNvPr id="44" name="Google Shape;44;p3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5" name="Shape 45"/>
        <p:cNvGrpSpPr/>
        <p:nvPr/>
      </p:nvGrpSpPr>
      <p:grpSpPr>
        <a:xfrm>
          <a:off x="0" y="0"/>
          <a:ext cx="0" cy="0"/>
          <a:chOff x="0" y="0"/>
          <a:chExt cx="0" cy="0"/>
        </a:xfrm>
      </p:grpSpPr>
      <p:sp>
        <p:nvSpPr>
          <p:cNvPr id="46" name="Google Shape;46;p36"/>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12000"/>
              <a:buFont typeface="Arial"/>
              <a:buChar char="■"/>
              <a:defRPr b="0" i="0" sz="12000" u="none" cap="none" strike="noStrike">
                <a:solidFill>
                  <a:srgbClr val="000000"/>
                </a:solidFill>
                <a:latin typeface="Arial"/>
                <a:ea typeface="Arial"/>
                <a:cs typeface="Arial"/>
                <a:sym typeface="Arial"/>
              </a:defRPr>
            </a:lvl9pPr>
          </a:lstStyle>
          <a:p>
            <a:r>
              <a:t>xx%</a:t>
            </a:r>
          </a:p>
        </p:txBody>
      </p:sp>
      <p:sp>
        <p:nvSpPr>
          <p:cNvPr id="47" name="Google Shape;47;p36"/>
          <p:cNvSpPr txBox="1"/>
          <p:nvPr>
            <p:ph idx="1" type="body"/>
          </p:nvPr>
        </p:nvSpPr>
        <p:spPr>
          <a:xfrm>
            <a:off x="311700" y="3152225"/>
            <a:ext cx="8520600" cy="1300800"/>
          </a:xfrm>
          <a:prstGeom prst="rect">
            <a:avLst/>
          </a:prstGeom>
          <a:noFill/>
          <a:ln>
            <a:noFill/>
          </a:ln>
        </p:spPr>
        <p:txBody>
          <a:bodyPr anchorCtr="0" anchor="ctr" bIns="91425" lIns="91425" spcFirstLastPara="1" rIns="91425" wrap="square" tIns="91425">
            <a:noAutofit/>
          </a:bodyPr>
          <a:lstStyle>
            <a:lvl1pPr indent="-317500" lvl="0" marL="457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ctr">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8" name="Google Shape;48;p3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 name="Shape 12"/>
        <p:cNvGrpSpPr/>
        <p:nvPr/>
      </p:nvGrpSpPr>
      <p:grpSpPr>
        <a:xfrm>
          <a:off x="0" y="0"/>
          <a:ext cx="0" cy="0"/>
          <a:chOff x="0" y="0"/>
          <a:chExt cx="0" cy="0"/>
        </a:xfrm>
      </p:grpSpPr>
      <p:sp>
        <p:nvSpPr>
          <p:cNvPr id="13" name="Google Shape;13;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28"/>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3600"/>
              <a:buFont typeface="Arial"/>
              <a:buChar char="■"/>
              <a:defRPr b="0" i="0" sz="3600" u="none" cap="none" strike="noStrike">
                <a:solidFill>
                  <a:srgbClr val="000000"/>
                </a:solidFill>
                <a:latin typeface="Arial"/>
                <a:ea typeface="Arial"/>
                <a:cs typeface="Arial"/>
                <a:sym typeface="Arial"/>
              </a:defRPr>
            </a:lvl9pPr>
          </a:lstStyle>
          <a:p/>
        </p:txBody>
      </p:sp>
      <p:sp>
        <p:nvSpPr>
          <p:cNvPr id="16" name="Google Shape;16;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29"/>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19" name="Google Shape;19;p29"/>
          <p:cNvSpPr txBox="1"/>
          <p:nvPr>
            <p:ph idx="1" type="body"/>
          </p:nvPr>
        </p:nvSpPr>
        <p:spPr>
          <a:xfrm>
            <a:off x="311700" y="1152475"/>
            <a:ext cx="85206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0" name="Google Shape;20;p29"/>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30"/>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3" name="Google Shape;23;p30"/>
          <p:cNvSpPr txBox="1"/>
          <p:nvPr>
            <p:ph idx="1" type="body"/>
          </p:nvPr>
        </p:nvSpPr>
        <p:spPr>
          <a:xfrm>
            <a:off x="3117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4" name="Google Shape;24;p30"/>
          <p:cNvSpPr txBox="1"/>
          <p:nvPr>
            <p:ph idx="2" type="body"/>
          </p:nvPr>
        </p:nvSpPr>
        <p:spPr>
          <a:xfrm>
            <a:off x="4832400" y="1152475"/>
            <a:ext cx="3999900" cy="34164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25" name="Google Shape;25;p3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31"/>
          <p:cNvSpPr txBox="1"/>
          <p:nvPr>
            <p:ph type="title"/>
          </p:nvPr>
        </p:nvSpPr>
        <p:spPr>
          <a:xfrm>
            <a:off x="311700" y="445025"/>
            <a:ext cx="8520600" cy="5727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28" name="Google Shape;28;p3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32"/>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2400"/>
              <a:buFont typeface="Arial"/>
              <a:buChar char="■"/>
              <a:defRPr b="0" i="0" sz="2400" u="none" cap="none" strike="noStrike">
                <a:solidFill>
                  <a:srgbClr val="000000"/>
                </a:solidFill>
                <a:latin typeface="Arial"/>
                <a:ea typeface="Arial"/>
                <a:cs typeface="Arial"/>
                <a:sym typeface="Arial"/>
              </a:defRPr>
            </a:lvl9pPr>
          </a:lstStyle>
          <a:p/>
        </p:txBody>
      </p:sp>
      <p:sp>
        <p:nvSpPr>
          <p:cNvPr id="31" name="Google Shape;31;p32"/>
          <p:cNvSpPr txBox="1"/>
          <p:nvPr>
            <p:ph idx="1" type="body"/>
          </p:nvPr>
        </p:nvSpPr>
        <p:spPr>
          <a:xfrm>
            <a:off x="311700" y="1389600"/>
            <a:ext cx="2808000" cy="3179400"/>
          </a:xfrm>
          <a:prstGeom prst="rect">
            <a:avLst/>
          </a:prstGeom>
          <a:noFill/>
          <a:ln>
            <a:noFill/>
          </a:ln>
        </p:spPr>
        <p:txBody>
          <a:bodyPr anchorCtr="0" anchor="ctr" bIns="91425" lIns="91425" spcFirstLastPara="1" rIns="91425" wrap="square" tIns="91425">
            <a:noAutofit/>
          </a:bodyPr>
          <a:lstStyle>
            <a:lvl1pPr indent="-304800" lvl="0" marL="457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1pPr>
            <a:lvl2pPr indent="-304800" lvl="1" marL="914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2pPr>
            <a:lvl3pPr indent="-304800" lvl="2" marL="1371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3pPr>
            <a:lvl4pPr indent="-304800" lvl="3" marL="1828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4pPr>
            <a:lvl5pPr indent="-304800" lvl="4" marL="22860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5pPr>
            <a:lvl6pPr indent="-304800" lvl="5" marL="27432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6pPr>
            <a:lvl7pPr indent="-304800" lvl="6" marL="32004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7pPr>
            <a:lvl8pPr indent="-304800" lvl="7" marL="36576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8pPr>
            <a:lvl9pPr indent="-304800" lvl="8" marL="4114800" marR="0" rtl="0" algn="l">
              <a:lnSpc>
                <a:spcPct val="100000"/>
              </a:lnSpc>
              <a:spcBef>
                <a:spcPts val="0"/>
              </a:spcBef>
              <a:spcAft>
                <a:spcPts val="0"/>
              </a:spcAft>
              <a:buClr>
                <a:srgbClr val="000000"/>
              </a:buClr>
              <a:buSzPts val="1200"/>
              <a:buFont typeface="Arial"/>
              <a:buChar char="■"/>
              <a:defRPr b="0" i="0" sz="1200" u="none" cap="none" strike="noStrike">
                <a:solidFill>
                  <a:srgbClr val="000000"/>
                </a:solidFill>
                <a:latin typeface="Arial"/>
                <a:ea typeface="Arial"/>
                <a:cs typeface="Arial"/>
                <a:sym typeface="Arial"/>
              </a:defRPr>
            </a:lvl9pPr>
          </a:lstStyle>
          <a:p/>
        </p:txBody>
      </p:sp>
      <p:sp>
        <p:nvSpPr>
          <p:cNvPr id="32" name="Google Shape;32;p3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3" name="Shape 33"/>
        <p:cNvGrpSpPr/>
        <p:nvPr/>
      </p:nvGrpSpPr>
      <p:grpSpPr>
        <a:xfrm>
          <a:off x="0" y="0"/>
          <a:ext cx="0" cy="0"/>
          <a:chOff x="0" y="0"/>
          <a:chExt cx="0" cy="0"/>
        </a:xfrm>
      </p:grpSpPr>
      <p:sp>
        <p:nvSpPr>
          <p:cNvPr id="34" name="Google Shape;34;p33"/>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4800"/>
              <a:buFont typeface="Arial"/>
              <a:buChar char="■"/>
              <a:defRPr b="0" i="0" sz="4800" u="none" cap="none" strike="noStrike">
                <a:solidFill>
                  <a:srgbClr val="000000"/>
                </a:solidFill>
                <a:latin typeface="Arial"/>
                <a:ea typeface="Arial"/>
                <a:cs typeface="Arial"/>
                <a:sym typeface="Arial"/>
              </a:defRPr>
            </a:lvl9pPr>
          </a:lstStyle>
          <a:p/>
        </p:txBody>
      </p:sp>
      <p:sp>
        <p:nvSpPr>
          <p:cNvPr id="35" name="Google Shape;35;p3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34"/>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34"/>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4200"/>
              <a:buFont typeface="Arial"/>
              <a:buChar char="■"/>
              <a:defRPr b="0" i="0" sz="4200" u="none" cap="none" strike="noStrike">
                <a:solidFill>
                  <a:srgbClr val="000000"/>
                </a:solidFill>
                <a:latin typeface="Arial"/>
                <a:ea typeface="Arial"/>
                <a:cs typeface="Arial"/>
                <a:sym typeface="Arial"/>
              </a:defRPr>
            </a:lvl9pPr>
          </a:lstStyle>
          <a:p/>
        </p:txBody>
      </p:sp>
      <p:sp>
        <p:nvSpPr>
          <p:cNvPr id="39" name="Google Shape;39;p34"/>
          <p:cNvSpPr txBox="1"/>
          <p:nvPr>
            <p:ph idx="1" type="subTitle"/>
          </p:nvPr>
        </p:nvSpPr>
        <p:spPr>
          <a:xfrm>
            <a:off x="265500" y="2803075"/>
            <a:ext cx="4045200" cy="1235100"/>
          </a:xfrm>
          <a:prstGeom prst="rect">
            <a:avLst/>
          </a:prstGeom>
          <a:noFill/>
          <a:ln>
            <a:noFill/>
          </a:ln>
        </p:spPr>
        <p:txBody>
          <a:bodyPr anchorCtr="0" anchor="ctr" bIns="91425" lIns="91425" spcFirstLastPara="1" rIns="91425" wrap="square" tIns="91425">
            <a:noAutofit/>
          </a:bodyPr>
          <a:lstStyle>
            <a:lvl1pPr lvl="0"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1pPr>
            <a:lvl2pPr lvl="1"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2pPr>
            <a:lvl3pPr lvl="2"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3pPr>
            <a:lvl4pPr lvl="3"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4pPr>
            <a:lvl5pPr lvl="4"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5pPr>
            <a:lvl6pPr lvl="5"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6pPr>
            <a:lvl7pPr lvl="6"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7pPr>
            <a:lvl8pPr lvl="7"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8pPr>
            <a:lvl9pPr lvl="8" marR="0" rtl="0" algn="ctr">
              <a:lnSpc>
                <a:spcPct val="100000"/>
              </a:lnSpc>
              <a:spcBef>
                <a:spcPts val="0"/>
              </a:spcBef>
              <a:spcAft>
                <a:spcPts val="0"/>
              </a:spcAft>
              <a:buClr>
                <a:srgbClr val="000000"/>
              </a:buClr>
              <a:buSzPts val="2100"/>
              <a:buFont typeface="Arial"/>
              <a:buNone/>
              <a:defRPr b="0" i="0" sz="2100" u="none" cap="none" strike="noStrike">
                <a:solidFill>
                  <a:srgbClr val="000000"/>
                </a:solidFill>
                <a:latin typeface="Arial"/>
                <a:ea typeface="Arial"/>
                <a:cs typeface="Arial"/>
                <a:sym typeface="Arial"/>
              </a:defRPr>
            </a:lvl9pPr>
          </a:lstStyle>
          <a:p/>
        </p:txBody>
      </p:sp>
      <p:sp>
        <p:nvSpPr>
          <p:cNvPr id="40" name="Google Shape;40;p34"/>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400" u="none" cap="none" strike="noStrike">
                <a:solidFill>
                  <a:srgbClr val="000000"/>
                </a:solidFill>
                <a:latin typeface="Arial"/>
                <a:ea typeface="Arial"/>
                <a:cs typeface="Arial"/>
                <a:sym typeface="Arial"/>
              </a:defRPr>
            </a:lvl9pPr>
          </a:lstStyle>
          <a:p/>
        </p:txBody>
      </p:sp>
      <p:sp>
        <p:nvSpPr>
          <p:cNvPr id="41" name="Google Shape;41;p3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GB"/>
              <a:t>‹#›</a:t>
            </a:fld>
            <a:endParaRPr/>
          </a:p>
        </p:txBody>
      </p:sp>
      <p:pic>
        <p:nvPicPr>
          <p:cNvPr id="7" name="Google Shape;7;p25"/>
          <p:cNvPicPr preferRelativeResize="0"/>
          <p:nvPr/>
        </p:nvPicPr>
        <p:blipFill rotWithShape="1">
          <a:blip r:embed="rId1">
            <a:alphaModFix/>
          </a:blip>
          <a:srcRect b="22214" l="0" r="8239" t="0"/>
          <a:stretch/>
        </p:blipFill>
        <p:spPr>
          <a:xfrm>
            <a:off x="6714375" y="0"/>
            <a:ext cx="2429625" cy="52605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8.jp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7.gif"/><Relationship Id="rId4" Type="http://schemas.openxmlformats.org/officeDocument/2006/relationships/image" Target="../media/image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5.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hyperlink" Target="https://drive.google.com/drive/folders/1Wzohnq1gzFFO3vNcxFx9SGzp9LDPw3IC?usp=sharing" TargetMode="Externa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gif"/></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
          <p:cNvSpPr txBox="1"/>
          <p:nvPr/>
        </p:nvSpPr>
        <p:spPr>
          <a:xfrm>
            <a:off x="733200" y="3550575"/>
            <a:ext cx="7677600" cy="9234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chemeClr val="dk1"/>
              </a:buClr>
              <a:buSzPts val="1100"/>
              <a:buFont typeface="Arial"/>
              <a:buNone/>
            </a:pPr>
            <a:r>
              <a:rPr b="1" i="0" lang="en-GB" sz="2400" u="none" cap="none" strike="noStrike">
                <a:solidFill>
                  <a:srgbClr val="000000"/>
                </a:solidFill>
                <a:latin typeface="Lato"/>
                <a:ea typeface="Lato"/>
                <a:cs typeface="Lato"/>
                <a:sym typeface="Lato"/>
              </a:rPr>
              <a:t>Capstone Project: </a:t>
            </a:r>
            <a:endParaRPr b="1" i="0" sz="24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chemeClr val="dk1"/>
              </a:buClr>
              <a:buSzPts val="1100"/>
              <a:buFont typeface="Arial"/>
              <a:buNone/>
            </a:pPr>
            <a:r>
              <a:rPr b="1" i="0" lang="en-GB" sz="2400" u="none" cap="none" strike="noStrike">
                <a:solidFill>
                  <a:srgbClr val="000000"/>
                </a:solidFill>
                <a:latin typeface="Lato"/>
                <a:ea typeface="Lato"/>
                <a:cs typeface="Lato"/>
                <a:sym typeface="Lato"/>
              </a:rPr>
              <a:t>Analytical CRM Development for a Bank</a:t>
            </a:r>
            <a:endParaRPr b="1" i="0" sz="2400" u="none" cap="none" strike="noStrike">
              <a:solidFill>
                <a:schemeClr val="dk1"/>
              </a:solidFill>
              <a:latin typeface="Lato"/>
              <a:ea typeface="Lato"/>
              <a:cs typeface="Lato"/>
              <a:sym typeface="Lato"/>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0"/>
          <p:cNvSpPr txBox="1"/>
          <p:nvPr/>
        </p:nvSpPr>
        <p:spPr>
          <a:xfrm>
            <a:off x="701850" y="615325"/>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Pointers for Analysis</a:t>
            </a:r>
            <a:endParaRPr b="0" i="0" sz="1800" u="none" cap="none" strike="noStrike">
              <a:solidFill>
                <a:srgbClr val="000000"/>
              </a:solidFill>
              <a:latin typeface="Lato"/>
              <a:ea typeface="Lato"/>
              <a:cs typeface="Lato"/>
              <a:sym typeface="Lato"/>
            </a:endParaRPr>
          </a:p>
        </p:txBody>
      </p:sp>
      <p:sp>
        <p:nvSpPr>
          <p:cNvPr id="108" name="Google Shape;108;p10"/>
          <p:cNvSpPr txBox="1"/>
          <p:nvPr/>
        </p:nvSpPr>
        <p:spPr>
          <a:xfrm>
            <a:off x="701850" y="1184450"/>
            <a:ext cx="7896300" cy="31191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5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Data Consolidation and Preprocessing with Power BI/Excel:</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Import the different Excel and CSV datasets into a single Excel workbook.</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150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Perform data cleaning to resolve inconsistencies and missing values.</a:t>
            </a:r>
            <a:endParaRPr b="0" i="0" sz="1600" u="none" cap="none" strike="noStrike">
              <a:solidFill>
                <a:schemeClr val="dk1"/>
              </a:solidFill>
              <a:latin typeface="Lato"/>
              <a:ea typeface="Lato"/>
              <a:cs typeface="Lato"/>
              <a:sym typeface="Lato"/>
            </a:endParaRPr>
          </a:p>
          <a:p>
            <a:pPr indent="0" lvl="0" marL="914400" marR="0" rtl="0" algn="l">
              <a:lnSpc>
                <a:spcPct val="115000"/>
              </a:lnSpc>
              <a:spcBef>
                <a:spcPts val="1500"/>
              </a:spcBef>
              <a:spcAft>
                <a:spcPts val="0"/>
              </a:spcAft>
              <a:buClr>
                <a:srgbClr val="000000"/>
              </a:buClr>
              <a:buSzPts val="1600"/>
              <a:buFont typeface="Arial"/>
              <a:buNone/>
            </a:pPr>
            <a:r>
              <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000"/>
              </a:spcBef>
              <a:spcAft>
                <a:spcPts val="0"/>
              </a:spcAft>
              <a:buNone/>
            </a:pPr>
            <a:r>
              <a:rPr lang="en-GB" sz="1600">
                <a:solidFill>
                  <a:schemeClr val="dk1"/>
                </a:solidFill>
                <a:latin typeface="Lato"/>
                <a:ea typeface="Lato"/>
                <a:cs typeface="Lato"/>
                <a:sym typeface="Lato"/>
              </a:rPr>
              <a:t> </a:t>
            </a:r>
            <a:r>
              <a:rPr b="1" lang="en-GB" sz="1600">
                <a:solidFill>
                  <a:schemeClr val="dk1"/>
                </a:solidFill>
                <a:latin typeface="Lato"/>
                <a:ea typeface="Lato"/>
                <a:cs typeface="Lato"/>
                <a:sym typeface="Lato"/>
              </a:rPr>
              <a:t>2.</a:t>
            </a:r>
            <a:r>
              <a:rPr lang="en-GB" sz="1600">
                <a:solidFill>
                  <a:schemeClr val="dk1"/>
                </a:solidFill>
                <a:latin typeface="Lato"/>
                <a:ea typeface="Lato"/>
                <a:cs typeface="Lato"/>
                <a:sym typeface="Lato"/>
              </a:rPr>
              <a:t>	</a:t>
            </a:r>
            <a:r>
              <a:rPr b="0" i="0" lang="en-GB" sz="1600" u="none" cap="none" strike="noStrike">
                <a:solidFill>
                  <a:schemeClr val="dk1"/>
                </a:solidFill>
                <a:latin typeface="Lato"/>
                <a:ea typeface="Lato"/>
                <a:cs typeface="Lato"/>
                <a:sym typeface="Lato"/>
              </a:rPr>
              <a:t>Data Storage and Manipulation with SQL:</a:t>
            </a:r>
            <a:endParaRPr b="0" i="0" sz="1600" u="none" cap="none" strike="noStrike">
              <a:solidFill>
                <a:schemeClr val="dk1"/>
              </a:solidFill>
              <a:latin typeface="Lato"/>
              <a:ea typeface="Lato"/>
              <a:cs typeface="Lato"/>
              <a:sym typeface="Lato"/>
            </a:endParaRPr>
          </a:p>
          <a:p>
            <a:pPr indent="-330200" lvl="0" marL="914400" marR="0" rtl="0" algn="l">
              <a:lnSpc>
                <a:spcPct val="115000"/>
              </a:lnSpc>
              <a:spcBef>
                <a:spcPts val="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Import the unified Excel data into a SQL database.</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1500"/>
              </a:spcBef>
              <a:spcAft>
                <a:spcPts val="1000"/>
              </a:spcAft>
              <a:buClr>
                <a:schemeClr val="dk1"/>
              </a:buClr>
              <a:buSzPts val="1600"/>
              <a:buFont typeface="Lato"/>
              <a:buAutoNum type="alphaLcPeriod" startAt="2"/>
            </a:pPr>
            <a:r>
              <a:rPr b="0" i="0" lang="en-GB" sz="1600" u="none" cap="none" strike="noStrike">
                <a:solidFill>
                  <a:schemeClr val="dk1"/>
                </a:solidFill>
                <a:latin typeface="Lato"/>
                <a:ea typeface="Lato"/>
                <a:cs typeface="Lato"/>
                <a:sym typeface="Lato"/>
              </a:rPr>
              <a:t>Analyze customer churn by writing SQL queries to correlate customer attributes with churn rates.</a:t>
            </a:r>
            <a:endParaRPr b="0" i="0" sz="1600" u="none" cap="none" strike="noStrike">
              <a:solidFill>
                <a:schemeClr val="dk1"/>
              </a:solidFill>
              <a:latin typeface="Lato"/>
              <a:ea typeface="Lato"/>
              <a:cs typeface="Lato"/>
              <a:sym typeface="La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1"/>
          <p:cNvSpPr txBox="1"/>
          <p:nvPr/>
        </p:nvSpPr>
        <p:spPr>
          <a:xfrm>
            <a:off x="701850" y="4004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Pointers for Analysis</a:t>
            </a:r>
            <a:endParaRPr b="0" i="0" sz="1800" u="none" cap="none" strike="noStrike">
              <a:solidFill>
                <a:srgbClr val="000000"/>
              </a:solidFill>
              <a:latin typeface="Lato"/>
              <a:ea typeface="Lato"/>
              <a:cs typeface="Lato"/>
              <a:sym typeface="Lato"/>
            </a:endParaRPr>
          </a:p>
        </p:txBody>
      </p:sp>
      <p:sp>
        <p:nvSpPr>
          <p:cNvPr id="114" name="Google Shape;114;p11"/>
          <p:cNvSpPr txBox="1"/>
          <p:nvPr/>
        </p:nvSpPr>
        <p:spPr>
          <a:xfrm>
            <a:off x="701850" y="862150"/>
            <a:ext cx="8232000" cy="35946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3</a:t>
            </a:r>
            <a:r>
              <a:rPr b="0" i="0" lang="en-GB" sz="1600" u="none" cap="none" strike="noStrike">
                <a:solidFill>
                  <a:schemeClr val="dk1"/>
                </a:solidFill>
                <a:latin typeface="Lato"/>
                <a:ea typeface="Lato"/>
                <a:cs typeface="Lato"/>
                <a:sym typeface="Lato"/>
              </a:rPr>
              <a:t>.	Data Analysis and Visualization with Power BI:</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0"/>
              </a:spcBef>
              <a:spcAft>
                <a:spcPts val="0"/>
              </a:spcAft>
              <a:buClr>
                <a:schemeClr val="dk1"/>
              </a:buClr>
              <a:buSzPts val="1600"/>
              <a:buFont typeface="Lato"/>
              <a:buAutoNum type="alphaLcPeriod"/>
            </a:pPr>
            <a:r>
              <a:rPr lang="en-GB" sz="1600">
                <a:solidFill>
                  <a:schemeClr val="dk1"/>
                </a:solidFill>
                <a:latin typeface="Lato"/>
                <a:ea typeface="Lato"/>
                <a:cs typeface="Lato"/>
                <a:sym typeface="Lato"/>
              </a:rPr>
              <a:t>Use the Queries Output and the original files</a:t>
            </a:r>
            <a:r>
              <a:rPr b="0" i="0" lang="en-GB" sz="1600" u="none" cap="none" strike="noStrike">
                <a:solidFill>
                  <a:schemeClr val="dk1"/>
                </a:solidFill>
                <a:latin typeface="Lato"/>
                <a:ea typeface="Lato"/>
                <a:cs typeface="Lato"/>
                <a:sym typeface="Lato"/>
              </a:rPr>
              <a:t> to process</a:t>
            </a:r>
            <a:r>
              <a:rPr lang="en-GB" sz="1600">
                <a:solidFill>
                  <a:schemeClr val="dk1"/>
                </a:solidFill>
                <a:latin typeface="Lato"/>
                <a:ea typeface="Lato"/>
                <a:cs typeface="Lato"/>
                <a:sym typeface="Lato"/>
              </a:rPr>
              <a:t> </a:t>
            </a:r>
            <a:r>
              <a:rPr b="0" i="0" lang="en-GB" sz="1600" u="none" cap="none" strike="noStrike">
                <a:solidFill>
                  <a:schemeClr val="dk1"/>
                </a:solidFill>
                <a:latin typeface="Lato"/>
                <a:ea typeface="Lato"/>
                <a:cs typeface="Lato"/>
                <a:sym typeface="Lato"/>
              </a:rPr>
              <a:t>data in PowerBI.</a:t>
            </a:r>
            <a:endParaRPr b="0" i="0" sz="1600" u="none" cap="none" strike="noStrike">
              <a:solidFill>
                <a:schemeClr val="dk1"/>
              </a:solidFill>
              <a:latin typeface="Lato"/>
              <a:ea typeface="Lato"/>
              <a:cs typeface="Lato"/>
              <a:sym typeface="Lato"/>
            </a:endParaRPr>
          </a:p>
          <a:p>
            <a:pPr indent="-330200" lvl="1" marL="914400" marR="0" rtl="0" algn="l">
              <a:lnSpc>
                <a:spcPct val="115000"/>
              </a:lnSpc>
              <a:spcBef>
                <a:spcPts val="1500"/>
              </a:spcBef>
              <a:spcAft>
                <a:spcPts val="0"/>
              </a:spcAft>
              <a:buClr>
                <a:schemeClr val="dk1"/>
              </a:buClr>
              <a:buSzPts val="1600"/>
              <a:buFont typeface="Lato"/>
              <a:buAutoNum type="alphaLcPeriod"/>
            </a:pPr>
            <a:r>
              <a:rPr b="0" i="0" lang="en-GB" sz="1600" u="none" cap="none" strike="noStrike">
                <a:solidFill>
                  <a:schemeClr val="dk1"/>
                </a:solidFill>
                <a:latin typeface="Lato"/>
                <a:ea typeface="Lato"/>
                <a:cs typeface="Lato"/>
                <a:sym typeface="Lato"/>
              </a:rPr>
              <a:t>Develop interactive dashboards to display customer segmentation, churn rates, and credit card usage.</a:t>
            </a:r>
            <a:endParaRPr b="0" i="0" sz="1600" u="none" cap="none" strike="noStrike">
              <a:solidFill>
                <a:schemeClr val="dk1"/>
              </a:solidFill>
              <a:latin typeface="Lato"/>
              <a:ea typeface="Lato"/>
              <a:cs typeface="Lato"/>
              <a:sym typeface="Lato"/>
            </a:endParaRPr>
          </a:p>
          <a:p>
            <a:pPr indent="0" lvl="0" marL="914400" marR="0" rtl="0" algn="l">
              <a:lnSpc>
                <a:spcPct val="115000"/>
              </a:lnSpc>
              <a:spcBef>
                <a:spcPts val="1500"/>
              </a:spcBef>
              <a:spcAft>
                <a:spcPts val="0"/>
              </a:spcAft>
              <a:buClr>
                <a:srgbClr val="000000"/>
              </a:buClr>
              <a:buSzPts val="1600"/>
              <a:buFont typeface="Arial"/>
              <a:buNone/>
            </a:pPr>
            <a:r>
              <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0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4</a:t>
            </a:r>
            <a:r>
              <a:rPr b="0" i="0" lang="en-GB" sz="1600" u="none" cap="none" strike="noStrike">
                <a:solidFill>
                  <a:schemeClr val="dk1"/>
                </a:solidFill>
                <a:latin typeface="Lato"/>
                <a:ea typeface="Lato"/>
                <a:cs typeface="Lato"/>
                <a:sym typeface="Lato"/>
              </a:rPr>
              <a:t>.	Objectives to Achieve with the Analysis</a:t>
            </a:r>
            <a:endParaRPr b="0" i="0" sz="1600" u="none" cap="none" strike="noStrike">
              <a:solidFill>
                <a:schemeClr val="dk1"/>
              </a:solidFill>
              <a:latin typeface="Lato"/>
              <a:ea typeface="Lato"/>
              <a:cs typeface="Lato"/>
              <a:sym typeface="Lato"/>
            </a:endParaRPr>
          </a:p>
          <a:p>
            <a:pPr indent="45720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a.	Determine the key factors contributing to customer churn.</a:t>
            </a:r>
            <a:endParaRPr b="0" i="0" sz="1600" u="none" cap="none" strike="noStrike">
              <a:solidFill>
                <a:schemeClr val="dk1"/>
              </a:solidFill>
              <a:latin typeface="Lato"/>
              <a:ea typeface="Lato"/>
              <a:cs typeface="Lato"/>
              <a:sym typeface="Lato"/>
            </a:endParaRPr>
          </a:p>
          <a:p>
            <a:pPr indent="457200" lvl="0" marL="0" marR="0" rtl="0" algn="l">
              <a:lnSpc>
                <a:spcPct val="115000"/>
              </a:lnSpc>
              <a:spcBef>
                <a:spcPts val="150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b.	Identify profitable customer segments and target them with tailored services.</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1000"/>
              </a:spcAft>
              <a:buClr>
                <a:srgbClr val="000000"/>
              </a:buClr>
              <a:buSzPts val="1600"/>
              <a:buFont typeface="Arial"/>
              <a:buNone/>
            </a:pPr>
            <a:r>
              <a:t/>
            </a:r>
            <a:endParaRPr b="0" i="0" sz="1600" u="none" cap="none" strike="noStrike">
              <a:solidFill>
                <a:schemeClr val="dk1"/>
              </a:solidFill>
              <a:latin typeface="Lato"/>
              <a:ea typeface="Lato"/>
              <a:cs typeface="Lato"/>
              <a:sym typeface="La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2"/>
          <p:cNvSpPr txBox="1"/>
          <p:nvPr/>
        </p:nvSpPr>
        <p:spPr>
          <a:xfrm>
            <a:off x="785100" y="622150"/>
            <a:ext cx="7573800" cy="44442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15000"/>
              </a:lnSpc>
              <a:spcBef>
                <a:spcPts val="15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What is the distribution of account balance across different regions?</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Identify the top 5 customers with the highest Estimated Salary in the last quarter of the year. (SQL)</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Calculate the average number of products used by customers who have a credit card. (SQL)</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Determine the churn rate by gender for the most recent year in the dataset.</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0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Compare the average credit score of customers who have exited and those who remain. (SQL)</a:t>
            </a:r>
            <a:endParaRPr b="0" i="0" sz="1600" u="none" cap="none" strike="noStrike">
              <a:solidFill>
                <a:schemeClr val="dk1"/>
              </a:solidFill>
              <a:latin typeface="Lato"/>
              <a:ea typeface="Lato"/>
              <a:cs typeface="Lato"/>
              <a:sym typeface="Lato"/>
            </a:endParaRPr>
          </a:p>
          <a:p>
            <a:pPr indent="-330200" lvl="0" marL="457200" marR="0" rtl="0" algn="l">
              <a:lnSpc>
                <a:spcPct val="115000"/>
              </a:lnSpc>
              <a:spcBef>
                <a:spcPts val="1500"/>
              </a:spcBef>
              <a:spcAft>
                <a:spcPts val="0"/>
              </a:spcAft>
              <a:buClr>
                <a:schemeClr val="dk1"/>
              </a:buClr>
              <a:buSzPts val="1600"/>
              <a:buFont typeface="Lato"/>
              <a:buAutoNum type="arabicPeriod"/>
            </a:pPr>
            <a:r>
              <a:rPr b="0" i="0" lang="en-GB" sz="1600" u="none" cap="none" strike="noStrike">
                <a:solidFill>
                  <a:schemeClr val="dk1"/>
                </a:solidFill>
                <a:latin typeface="Lato"/>
                <a:ea typeface="Lato"/>
                <a:cs typeface="Lato"/>
                <a:sym typeface="Lato"/>
              </a:rPr>
              <a:t>Which gender has a higher average estimated salary, and how does it relate to the number of active accounts? (SQL)</a:t>
            </a:r>
            <a:endParaRPr sz="1600">
              <a:solidFill>
                <a:schemeClr val="dk1"/>
              </a:solidFill>
              <a:latin typeface="Lato"/>
              <a:ea typeface="Lato"/>
              <a:cs typeface="Lato"/>
              <a:sym typeface="Lato"/>
            </a:endParaRPr>
          </a:p>
          <a:p>
            <a:pPr indent="-330200" lvl="0" marL="457200" rtl="0" algn="l">
              <a:lnSpc>
                <a:spcPct val="115000"/>
              </a:lnSpc>
              <a:spcBef>
                <a:spcPts val="1500"/>
              </a:spcBef>
              <a:spcAft>
                <a:spcPts val="0"/>
              </a:spcAft>
              <a:buClr>
                <a:schemeClr val="dk1"/>
              </a:buClr>
              <a:buSzPts val="1600"/>
              <a:buFont typeface="Lato"/>
              <a:buAutoNum type="arabicPeriod"/>
            </a:pPr>
            <a:r>
              <a:rPr lang="en-GB" sz="1600">
                <a:solidFill>
                  <a:schemeClr val="dk1"/>
                </a:solidFill>
                <a:latin typeface="Lato"/>
                <a:ea typeface="Lato"/>
                <a:cs typeface="Lato"/>
                <a:sym typeface="Lato"/>
              </a:rPr>
              <a:t>Segment the customers based on their credit score and identify the segment with the highest exit rate. (SQL)</a:t>
            </a:r>
            <a:endParaRPr sz="1600">
              <a:solidFill>
                <a:schemeClr val="dk1"/>
              </a:solidFill>
              <a:latin typeface="Lato"/>
              <a:ea typeface="Lato"/>
              <a:cs typeface="Lato"/>
              <a:sym typeface="Lato"/>
            </a:endParaRPr>
          </a:p>
        </p:txBody>
      </p:sp>
      <p:sp>
        <p:nvSpPr>
          <p:cNvPr id="120" name="Google Shape;120;p12"/>
          <p:cNvSpPr txBox="1"/>
          <p:nvPr/>
        </p:nvSpPr>
        <p:spPr>
          <a:xfrm>
            <a:off x="785100" y="1604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3"/>
          <p:cNvSpPr txBox="1"/>
          <p:nvPr/>
        </p:nvSpPr>
        <p:spPr>
          <a:xfrm>
            <a:off x="660775" y="511250"/>
            <a:ext cx="7493400" cy="44400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8</a:t>
            </a:r>
            <a:r>
              <a:rPr b="0" i="0" lang="en-GB" sz="1600" u="none" cap="none" strike="noStrike">
                <a:solidFill>
                  <a:schemeClr val="dk1"/>
                </a:solidFill>
                <a:latin typeface="Lato"/>
                <a:ea typeface="Lato"/>
                <a:cs typeface="Lato"/>
                <a:sym typeface="Lato"/>
              </a:rPr>
              <a:t>.	Find out which geographic region has the highest number of active customers with a tenure greater than 5 years. (SQL)</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9</a:t>
            </a:r>
            <a:r>
              <a:rPr b="0" i="0" lang="en-GB" sz="1600" u="none" cap="none" strike="noStrike">
                <a:solidFill>
                  <a:schemeClr val="dk1"/>
                </a:solidFill>
                <a:latin typeface="Lato"/>
                <a:ea typeface="Lato"/>
                <a:cs typeface="Lato"/>
                <a:sym typeface="Lato"/>
              </a:rPr>
              <a:t>.	What is the impact of having a credit card on customer churn, based on the available data?</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10</a:t>
            </a:r>
            <a:r>
              <a:rPr b="0" i="0" lang="en-GB" sz="1600" u="none" cap="none" strike="noStrike">
                <a:solidFill>
                  <a:schemeClr val="dk1"/>
                </a:solidFill>
                <a:latin typeface="Lato"/>
                <a:ea typeface="Lato"/>
                <a:cs typeface="Lato"/>
                <a:sym typeface="Lato"/>
              </a:rPr>
              <a:t>.	For customers who have exited, what is the most common number of products they had used?</a:t>
            </a:r>
            <a:endParaRPr b="0" i="0" sz="16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11</a:t>
            </a:r>
            <a:r>
              <a:rPr b="0" i="0" lang="en-GB" sz="1600" u="none" cap="none" strike="noStrike">
                <a:solidFill>
                  <a:schemeClr val="dk1"/>
                </a:solidFill>
                <a:latin typeface="Lato"/>
                <a:ea typeface="Lato"/>
                <a:cs typeface="Lato"/>
                <a:sym typeface="Lato"/>
              </a:rPr>
              <a:t>.	Examine the trend of customer joining over time and identify any seasonal patterns (yearly or monthly). Prepare the data through SQL and then visualize it.</a:t>
            </a:r>
            <a:endParaRPr b="0" i="0" sz="1600" u="none" cap="none" strike="noStrike">
              <a:solidFill>
                <a:schemeClr val="dk1"/>
              </a:solidFill>
              <a:latin typeface="Lato"/>
              <a:ea typeface="Lato"/>
              <a:cs typeface="Lato"/>
              <a:sym typeface="Lato"/>
            </a:endParaRPr>
          </a:p>
          <a:p>
            <a:pPr indent="0" lvl="0" marL="0" rtl="0" algn="l">
              <a:lnSpc>
                <a:spcPct val="115000"/>
              </a:lnSpc>
              <a:spcBef>
                <a:spcPts val="1500"/>
              </a:spcBef>
              <a:spcAft>
                <a:spcPts val="0"/>
              </a:spcAft>
              <a:buClr>
                <a:schemeClr val="dk1"/>
              </a:buClr>
              <a:buSzPts val="1100"/>
              <a:buFont typeface="Arial"/>
              <a:buNone/>
            </a:pPr>
            <a:r>
              <a:rPr b="1" lang="en-GB" sz="1500">
                <a:solidFill>
                  <a:schemeClr val="dk1"/>
                </a:solidFill>
                <a:latin typeface="Lato"/>
                <a:ea typeface="Lato"/>
                <a:cs typeface="Lato"/>
                <a:sym typeface="Lato"/>
              </a:rPr>
              <a:t>12</a:t>
            </a:r>
            <a:r>
              <a:rPr lang="en-GB" sz="1500">
                <a:solidFill>
                  <a:schemeClr val="dk1"/>
                </a:solidFill>
                <a:latin typeface="Lato"/>
                <a:ea typeface="Lato"/>
                <a:cs typeface="Lato"/>
                <a:sym typeface="Lato"/>
              </a:rPr>
              <a:t>.	Analyze the relationship between the number of products and the account balance for customers who have exited.</a:t>
            </a:r>
            <a:endParaRPr sz="1500">
              <a:solidFill>
                <a:schemeClr val="dk1"/>
              </a:solidFill>
              <a:latin typeface="Lato"/>
              <a:ea typeface="Lato"/>
              <a:cs typeface="Lato"/>
              <a:sym typeface="Lato"/>
            </a:endParaRPr>
          </a:p>
          <a:p>
            <a:pPr indent="0" lvl="0" marL="0" rtl="0" algn="l">
              <a:lnSpc>
                <a:spcPct val="115000"/>
              </a:lnSpc>
              <a:spcBef>
                <a:spcPts val="1500"/>
              </a:spcBef>
              <a:spcAft>
                <a:spcPts val="0"/>
              </a:spcAft>
              <a:buClr>
                <a:schemeClr val="dk1"/>
              </a:buClr>
              <a:buSzPts val="1600"/>
              <a:buFont typeface="Arial"/>
              <a:buNone/>
            </a:pPr>
            <a:r>
              <a:rPr b="1" lang="en-GB" sz="1500">
                <a:solidFill>
                  <a:schemeClr val="dk1"/>
                </a:solidFill>
                <a:latin typeface="Lato"/>
                <a:ea typeface="Lato"/>
                <a:cs typeface="Lato"/>
                <a:sym typeface="Lato"/>
              </a:rPr>
              <a:t>13</a:t>
            </a:r>
            <a:r>
              <a:rPr lang="en-GB" sz="1500">
                <a:solidFill>
                  <a:schemeClr val="dk1"/>
                </a:solidFill>
                <a:latin typeface="Lato"/>
                <a:ea typeface="Lato"/>
                <a:cs typeface="Lato"/>
                <a:sym typeface="Lato"/>
              </a:rPr>
              <a:t>.	Identify any potential outliers in terms of balance among customers who have remained with the bank.</a:t>
            </a:r>
            <a:endParaRPr sz="1500">
              <a:solidFill>
                <a:schemeClr val="dk1"/>
              </a:solidFill>
              <a:latin typeface="Lato"/>
              <a:ea typeface="Lato"/>
              <a:cs typeface="Lato"/>
              <a:sym typeface="Lato"/>
            </a:endParaRPr>
          </a:p>
        </p:txBody>
      </p:sp>
      <p:sp>
        <p:nvSpPr>
          <p:cNvPr id="126" name="Google Shape;126;p13"/>
          <p:cNvSpPr txBox="1"/>
          <p:nvPr/>
        </p:nvSpPr>
        <p:spPr>
          <a:xfrm>
            <a:off x="701850" y="495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 (Cont..)</a:t>
            </a:r>
            <a:endParaRPr b="0" i="0" sz="1800" u="none" cap="none" strike="noStrike">
              <a:solidFill>
                <a:srgbClr val="000000"/>
              </a:solidFill>
              <a:latin typeface="Lato"/>
              <a:ea typeface="Lato"/>
              <a:cs typeface="Lato"/>
              <a:sym typeface="La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14"/>
          <p:cNvSpPr txBox="1"/>
          <p:nvPr/>
        </p:nvSpPr>
        <p:spPr>
          <a:xfrm>
            <a:off x="701850" y="324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 (Cont..)</a:t>
            </a:r>
            <a:endParaRPr b="0" i="0" sz="1800" u="none" cap="none" strike="noStrike">
              <a:solidFill>
                <a:srgbClr val="000000"/>
              </a:solidFill>
              <a:latin typeface="Lato"/>
              <a:ea typeface="Lato"/>
              <a:cs typeface="Lato"/>
              <a:sym typeface="Lato"/>
            </a:endParaRPr>
          </a:p>
        </p:txBody>
      </p:sp>
      <p:sp>
        <p:nvSpPr>
          <p:cNvPr id="132" name="Google Shape;132;p14"/>
          <p:cNvSpPr txBox="1"/>
          <p:nvPr/>
        </p:nvSpPr>
        <p:spPr>
          <a:xfrm>
            <a:off x="845450" y="453050"/>
            <a:ext cx="7332000" cy="51168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500"/>
              </a:spcBef>
              <a:spcAft>
                <a:spcPts val="0"/>
              </a:spcAft>
              <a:buClr>
                <a:schemeClr val="dk1"/>
              </a:buClr>
              <a:buSzPts val="1100"/>
              <a:buFont typeface="Arial"/>
              <a:buNone/>
            </a:pPr>
            <a:r>
              <a:rPr b="1" i="0" lang="en-GB" sz="1500" u="none" cap="none" strike="noStrike">
                <a:solidFill>
                  <a:schemeClr val="dk1"/>
                </a:solidFill>
                <a:latin typeface="Lato"/>
                <a:ea typeface="Lato"/>
                <a:cs typeface="Lato"/>
                <a:sym typeface="Lato"/>
              </a:rPr>
              <a:t>14</a:t>
            </a:r>
            <a:r>
              <a:rPr b="0" i="0" lang="en-GB" sz="1500" u="none" cap="none" strike="noStrike">
                <a:solidFill>
                  <a:schemeClr val="dk1"/>
                </a:solidFill>
                <a:latin typeface="Lato"/>
                <a:ea typeface="Lato"/>
                <a:cs typeface="Lato"/>
                <a:sym typeface="Lato"/>
              </a:rPr>
              <a:t>.	How </a:t>
            </a:r>
            <a:r>
              <a:rPr lang="en-GB" sz="1500">
                <a:solidFill>
                  <a:schemeClr val="dk1"/>
                </a:solidFill>
                <a:latin typeface="Lato"/>
                <a:ea typeface="Lato"/>
                <a:cs typeface="Lato"/>
                <a:sym typeface="Lato"/>
              </a:rPr>
              <a:t>many different tables are given in the dataset, out of these tables which table only consist of categorical variables?</a:t>
            </a:r>
            <a:endParaRPr b="0" i="0" sz="15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chemeClr val="dk1"/>
              </a:buClr>
              <a:buSzPts val="1100"/>
              <a:buFont typeface="Arial"/>
              <a:buNone/>
            </a:pPr>
            <a:r>
              <a:rPr b="1" i="0" lang="en-GB" sz="1500" u="none" cap="none" strike="noStrike">
                <a:solidFill>
                  <a:schemeClr val="dk1"/>
                </a:solidFill>
                <a:latin typeface="Lato"/>
                <a:ea typeface="Lato"/>
                <a:cs typeface="Lato"/>
                <a:sym typeface="Lato"/>
              </a:rPr>
              <a:t>15</a:t>
            </a:r>
            <a:r>
              <a:rPr b="0" i="0" lang="en-GB" sz="1500" u="none" cap="none" strike="noStrike">
                <a:solidFill>
                  <a:schemeClr val="dk1"/>
                </a:solidFill>
                <a:latin typeface="Lato"/>
                <a:ea typeface="Lato"/>
                <a:cs typeface="Lato"/>
                <a:sym typeface="Lato"/>
              </a:rPr>
              <a:t>. Using SQL, write a query to find out the gender wise average income of male and female in each geography id. Also rank the gender according to the average value. (SQL)</a:t>
            </a:r>
            <a:endParaRPr b="0" i="0" sz="1500" u="none" cap="none" strike="noStrike">
              <a:solidFill>
                <a:schemeClr val="dk1"/>
              </a:solidFill>
              <a:latin typeface="Lato"/>
              <a:ea typeface="Lato"/>
              <a:cs typeface="Lato"/>
              <a:sym typeface="Lato"/>
            </a:endParaRPr>
          </a:p>
          <a:p>
            <a:pPr indent="0" lvl="0" marL="0" marR="0" rtl="0" algn="l">
              <a:lnSpc>
                <a:spcPct val="115000"/>
              </a:lnSpc>
              <a:spcBef>
                <a:spcPts val="1500"/>
              </a:spcBef>
              <a:spcAft>
                <a:spcPts val="0"/>
              </a:spcAft>
              <a:buClr>
                <a:schemeClr val="dk1"/>
              </a:buClr>
              <a:buSzPts val="1100"/>
              <a:buFont typeface="Arial"/>
              <a:buNone/>
            </a:pPr>
            <a:r>
              <a:rPr b="1" i="0" lang="en-GB" sz="1500" u="none" cap="none" strike="noStrike">
                <a:solidFill>
                  <a:schemeClr val="dk1"/>
                </a:solidFill>
                <a:latin typeface="Lato"/>
                <a:ea typeface="Lato"/>
                <a:cs typeface="Lato"/>
                <a:sym typeface="Lato"/>
              </a:rPr>
              <a:t>16</a:t>
            </a:r>
            <a:r>
              <a:rPr b="0" i="0" lang="en-GB" sz="1500" u="none" cap="none" strike="noStrike">
                <a:solidFill>
                  <a:schemeClr val="dk1"/>
                </a:solidFill>
                <a:latin typeface="Lato"/>
                <a:ea typeface="Lato"/>
                <a:cs typeface="Lato"/>
                <a:sym typeface="Lato"/>
              </a:rPr>
              <a:t>. Using SQL, write a query to find out the average tenure of the people who have exited in each age bracket (18-30, 30-50, 50+).</a:t>
            </a:r>
            <a:endParaRPr b="0" i="0" sz="1500" u="none" cap="none" strike="noStrike">
              <a:solidFill>
                <a:schemeClr val="dk1"/>
              </a:solidFill>
              <a:latin typeface="Lato"/>
              <a:ea typeface="Lato"/>
              <a:cs typeface="Lato"/>
              <a:sym typeface="Lato"/>
            </a:endParaRPr>
          </a:p>
          <a:p>
            <a:pPr indent="0" lvl="0" marL="0" rtl="0" algn="l">
              <a:lnSpc>
                <a:spcPct val="115000"/>
              </a:lnSpc>
              <a:spcBef>
                <a:spcPts val="1500"/>
              </a:spcBef>
              <a:spcAft>
                <a:spcPts val="0"/>
              </a:spcAft>
              <a:buClr>
                <a:schemeClr val="dk1"/>
              </a:buClr>
              <a:buSzPts val="1100"/>
              <a:buFont typeface="Arial"/>
              <a:buNone/>
            </a:pPr>
            <a:r>
              <a:rPr b="1" lang="en-GB" sz="1500">
                <a:solidFill>
                  <a:schemeClr val="dk1"/>
                </a:solidFill>
                <a:latin typeface="Lato"/>
                <a:ea typeface="Lato"/>
                <a:cs typeface="Lato"/>
                <a:sym typeface="Lato"/>
              </a:rPr>
              <a:t>17</a:t>
            </a:r>
            <a:r>
              <a:rPr lang="en-GB" sz="1500">
                <a:solidFill>
                  <a:schemeClr val="dk1"/>
                </a:solidFill>
                <a:latin typeface="Lato"/>
                <a:ea typeface="Lato"/>
                <a:cs typeface="Lato"/>
                <a:sym typeface="Lato"/>
              </a:rPr>
              <a:t>. Is there any direct correlation between salary and balance of the customers? And is it different for people who have exited or not?</a:t>
            </a:r>
            <a:endParaRPr sz="1500">
              <a:solidFill>
                <a:schemeClr val="dk1"/>
              </a:solidFill>
              <a:latin typeface="Lato"/>
              <a:ea typeface="Lato"/>
              <a:cs typeface="Lato"/>
              <a:sym typeface="Lato"/>
            </a:endParaRPr>
          </a:p>
          <a:p>
            <a:pPr indent="0" lvl="0" marL="0" rtl="0" algn="l">
              <a:spcBef>
                <a:spcPts val="1500"/>
              </a:spcBef>
              <a:spcAft>
                <a:spcPts val="0"/>
              </a:spcAft>
              <a:buClr>
                <a:schemeClr val="dk1"/>
              </a:buClr>
              <a:buSzPts val="1100"/>
              <a:buFont typeface="Arial"/>
              <a:buNone/>
            </a:pPr>
            <a:r>
              <a:rPr b="1" lang="en-GB" sz="1500">
                <a:solidFill>
                  <a:schemeClr val="dk1"/>
                </a:solidFill>
                <a:latin typeface="Lato"/>
                <a:ea typeface="Lato"/>
                <a:cs typeface="Lato"/>
                <a:sym typeface="Lato"/>
              </a:rPr>
              <a:t>18</a:t>
            </a:r>
            <a:r>
              <a:rPr lang="en-GB" sz="1500">
                <a:solidFill>
                  <a:schemeClr val="dk1"/>
                </a:solidFill>
                <a:latin typeface="Lato"/>
                <a:ea typeface="Lato"/>
                <a:cs typeface="Lato"/>
                <a:sym typeface="Lato"/>
              </a:rPr>
              <a:t>. Is there any correlation between salary and Credit score of customers?</a:t>
            </a:r>
            <a:endParaRPr sz="1500">
              <a:solidFill>
                <a:schemeClr val="dk1"/>
              </a:solidFill>
              <a:latin typeface="Lato"/>
              <a:ea typeface="Lato"/>
              <a:cs typeface="Lato"/>
              <a:sym typeface="Lato"/>
            </a:endParaRPr>
          </a:p>
          <a:p>
            <a:pPr indent="0" lvl="0" marL="0" rtl="0" algn="l">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19</a:t>
            </a:r>
            <a:r>
              <a:rPr lang="en-GB">
                <a:solidFill>
                  <a:schemeClr val="dk1"/>
                </a:solidFill>
                <a:latin typeface="Lato"/>
                <a:ea typeface="Lato"/>
                <a:cs typeface="Lato"/>
                <a:sym typeface="Lato"/>
              </a:rPr>
              <a:t>. Rank each bucket of credit score as per the number of customers who have churned the bank.</a:t>
            </a:r>
            <a:endParaRPr>
              <a:solidFill>
                <a:schemeClr val="dk1"/>
              </a:solidFill>
              <a:latin typeface="Lato"/>
              <a:ea typeface="Lato"/>
              <a:cs typeface="Lato"/>
              <a:sym typeface="Lato"/>
            </a:endParaRPr>
          </a:p>
          <a:p>
            <a:pPr indent="0" lvl="0" marL="0" rtl="0" algn="l">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20</a:t>
            </a:r>
            <a:r>
              <a:rPr lang="en-GB">
                <a:solidFill>
                  <a:schemeClr val="dk1"/>
                </a:solidFill>
                <a:latin typeface="Lato"/>
                <a:ea typeface="Lato"/>
                <a:cs typeface="Lato"/>
                <a:sym typeface="Lato"/>
              </a:rPr>
              <a:t>. According to the age buckets find the number of customers who have a credit card. Also retrieve those buckets who have lesser than average number of credit cards per bucket.</a:t>
            </a:r>
            <a:endParaRPr>
              <a:solidFill>
                <a:schemeClr val="dk1"/>
              </a:solidFill>
              <a:latin typeface="Lato"/>
              <a:ea typeface="Lato"/>
              <a:cs typeface="Lato"/>
              <a:sym typeface="Lato"/>
            </a:endParaRPr>
          </a:p>
          <a:p>
            <a:pPr indent="0" lvl="0" marL="0" rtl="0" algn="l">
              <a:spcBef>
                <a:spcPts val="1500"/>
              </a:spcBef>
              <a:spcAft>
                <a:spcPts val="0"/>
              </a:spcAft>
              <a:buClr>
                <a:schemeClr val="dk1"/>
              </a:buClr>
              <a:buSzPts val="1100"/>
              <a:buFont typeface="Arial"/>
              <a:buNone/>
            </a:pPr>
            <a:r>
              <a:t/>
            </a:r>
            <a:endParaRPr sz="1500">
              <a:solidFill>
                <a:schemeClr val="dk1"/>
              </a:solidFill>
              <a:latin typeface="Lato"/>
              <a:ea typeface="Lato"/>
              <a:cs typeface="Lato"/>
              <a:sym typeface="La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5"/>
          <p:cNvSpPr txBox="1"/>
          <p:nvPr/>
        </p:nvSpPr>
        <p:spPr>
          <a:xfrm>
            <a:off x="701850" y="34050"/>
            <a:ext cx="52545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800"/>
              <a:buFont typeface="Arial"/>
              <a:buNone/>
            </a:pPr>
            <a:r>
              <a:rPr b="1" i="0" lang="en-GB" sz="1800" u="none" cap="none" strike="noStrike">
                <a:solidFill>
                  <a:schemeClr val="dk1"/>
                </a:solidFill>
                <a:latin typeface="Lato"/>
                <a:ea typeface="Lato"/>
                <a:cs typeface="Lato"/>
                <a:sym typeface="Lato"/>
              </a:rPr>
              <a:t>Objective Questions (Cont..)</a:t>
            </a:r>
            <a:endParaRPr b="0" i="0" sz="1800" u="none" cap="none" strike="noStrike">
              <a:solidFill>
                <a:srgbClr val="000000"/>
              </a:solidFill>
              <a:latin typeface="Lato"/>
              <a:ea typeface="Lato"/>
              <a:cs typeface="Lato"/>
              <a:sym typeface="Lato"/>
            </a:endParaRPr>
          </a:p>
        </p:txBody>
      </p:sp>
      <p:sp>
        <p:nvSpPr>
          <p:cNvPr id="138" name="Google Shape;138;p15"/>
          <p:cNvSpPr txBox="1"/>
          <p:nvPr/>
        </p:nvSpPr>
        <p:spPr>
          <a:xfrm>
            <a:off x="906000" y="495750"/>
            <a:ext cx="7332000" cy="41868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1000"/>
              </a:spcBef>
              <a:spcAft>
                <a:spcPts val="0"/>
              </a:spcAft>
              <a:buClr>
                <a:schemeClr val="dk1"/>
              </a:buClr>
              <a:buSzPts val="1100"/>
              <a:buFont typeface="Arial"/>
              <a:buNone/>
            </a:pPr>
            <a:r>
              <a:rPr b="1" i="0" lang="en-GB" u="none" cap="none" strike="noStrike">
                <a:solidFill>
                  <a:schemeClr val="dk1"/>
                </a:solidFill>
                <a:latin typeface="Lato"/>
                <a:ea typeface="Lato"/>
                <a:cs typeface="Lato"/>
                <a:sym typeface="Lato"/>
              </a:rPr>
              <a:t>21</a:t>
            </a:r>
            <a:r>
              <a:rPr b="0" i="0" lang="en-GB" u="none" cap="none" strike="noStrike">
                <a:solidFill>
                  <a:schemeClr val="dk1"/>
                </a:solidFill>
                <a:latin typeface="Lato"/>
                <a:ea typeface="Lato"/>
                <a:cs typeface="Lato"/>
                <a:sym typeface="Lato"/>
              </a:rPr>
              <a:t>. Rank the Locations as per the number of people who have churned the bank and average balance of the learners.</a:t>
            </a:r>
            <a:endParaRPr b="0" i="0" u="none" cap="none" strike="noStrike">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22.</a:t>
            </a:r>
            <a:r>
              <a:rPr lang="en-GB">
                <a:solidFill>
                  <a:schemeClr val="dk1"/>
                </a:solidFill>
                <a:latin typeface="Lato"/>
                <a:ea typeface="Lato"/>
                <a:cs typeface="Lato"/>
                <a:sym typeface="Lato"/>
              </a:rPr>
              <a:t> As we can see that the “CustomerInfo” table has the CustomerID and Surname, now if we have to join it with a table </a:t>
            </a:r>
            <a:r>
              <a:rPr lang="en-GB">
                <a:solidFill>
                  <a:schemeClr val="dk1"/>
                </a:solidFill>
                <a:latin typeface="Lato"/>
                <a:ea typeface="Lato"/>
                <a:cs typeface="Lato"/>
                <a:sym typeface="Lato"/>
              </a:rPr>
              <a:t>where</a:t>
            </a:r>
            <a:r>
              <a:rPr lang="en-GB">
                <a:solidFill>
                  <a:schemeClr val="dk1"/>
                </a:solidFill>
                <a:latin typeface="Lato"/>
                <a:ea typeface="Lato"/>
                <a:cs typeface="Lato"/>
                <a:sym typeface="Lato"/>
              </a:rPr>
              <a:t> the primary key is also a combination of CustomerID and Surname, come up with a column where the format is “CustomerID_Surname”.</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23.</a:t>
            </a:r>
            <a:r>
              <a:rPr lang="en-GB">
                <a:solidFill>
                  <a:schemeClr val="dk1"/>
                </a:solidFill>
                <a:latin typeface="Lato"/>
                <a:ea typeface="Lato"/>
                <a:cs typeface="Lato"/>
                <a:sym typeface="Lato"/>
              </a:rPr>
              <a:t> Without using “Join”, can we get the “ExitCategory” from ExitCustomers table to Bank_Churn table? If yes do this using SQL.</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24</a:t>
            </a:r>
            <a:r>
              <a:rPr lang="en-GB">
                <a:solidFill>
                  <a:schemeClr val="dk1"/>
                </a:solidFill>
                <a:latin typeface="Lato"/>
                <a:ea typeface="Lato"/>
                <a:cs typeface="Lato"/>
                <a:sym typeface="Lato"/>
              </a:rPr>
              <a:t>. Were there any missing values in the data, using which tool did you replace them and what are the ways to handle them?</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25.</a:t>
            </a:r>
            <a:r>
              <a:rPr lang="en-GB">
                <a:solidFill>
                  <a:schemeClr val="dk1"/>
                </a:solidFill>
                <a:latin typeface="Lato"/>
                <a:ea typeface="Lato"/>
                <a:cs typeface="Lato"/>
                <a:sym typeface="Lato"/>
              </a:rPr>
              <a:t> Write the query to get the customer ids, their last name and whether they are active or not for the customers whose </a:t>
            </a:r>
            <a:r>
              <a:rPr lang="en-GB">
                <a:solidFill>
                  <a:schemeClr val="dk1"/>
                </a:solidFill>
                <a:latin typeface="Lato"/>
                <a:ea typeface="Lato"/>
                <a:cs typeface="Lato"/>
                <a:sym typeface="Lato"/>
              </a:rPr>
              <a:t>surname </a:t>
            </a:r>
            <a:r>
              <a:rPr lang="en-GB">
                <a:solidFill>
                  <a:schemeClr val="dk1"/>
                </a:solidFill>
                <a:latin typeface="Lato"/>
                <a:ea typeface="Lato"/>
                <a:cs typeface="Lato"/>
                <a:sym typeface="Lato"/>
              </a:rPr>
              <a:t> ends with “on”.</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rPr b="1" lang="en-GB">
                <a:solidFill>
                  <a:schemeClr val="dk1"/>
                </a:solidFill>
                <a:latin typeface="Lato"/>
                <a:ea typeface="Lato"/>
                <a:cs typeface="Lato"/>
                <a:sym typeface="Lato"/>
              </a:rPr>
              <a:t>26</a:t>
            </a:r>
            <a:r>
              <a:rPr lang="en-GB">
                <a:solidFill>
                  <a:schemeClr val="dk1"/>
                </a:solidFill>
                <a:latin typeface="Lato"/>
                <a:ea typeface="Lato"/>
                <a:cs typeface="Lato"/>
                <a:sym typeface="Lato"/>
              </a:rPr>
              <a:t>. Can you observe any data disrupency in the Customer’s data? As a hint it’s present in the IsActiveMember and Exited columns. One more point to consider is that the data in the Exited Column is absolutely correct and accurate.</a:t>
            </a:r>
            <a:endParaRPr>
              <a:solidFill>
                <a:schemeClr val="dk1"/>
              </a:solidFill>
              <a:latin typeface="Lato"/>
              <a:ea typeface="Lato"/>
              <a:cs typeface="Lato"/>
              <a:sym typeface="Lato"/>
            </a:endParaRPr>
          </a:p>
          <a:p>
            <a:pPr indent="0" lvl="0" marL="0" marR="0" rtl="0" algn="l">
              <a:lnSpc>
                <a:spcPct val="100000"/>
              </a:lnSpc>
              <a:spcBef>
                <a:spcPts val="1000"/>
              </a:spcBef>
              <a:spcAft>
                <a:spcPts val="0"/>
              </a:spcAft>
              <a:buClr>
                <a:schemeClr val="dk1"/>
              </a:buClr>
              <a:buSzPts val="1100"/>
              <a:buFont typeface="Arial"/>
              <a:buNone/>
            </a:pPr>
            <a:r>
              <a:t/>
            </a:r>
            <a:endParaRPr>
              <a:solidFill>
                <a:schemeClr val="dk1"/>
              </a:solidFill>
              <a:latin typeface="Lato"/>
              <a:ea typeface="Lato"/>
              <a:cs typeface="Lato"/>
              <a:sym typeface="La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6"/>
          <p:cNvSpPr txBox="1"/>
          <p:nvPr/>
        </p:nvSpPr>
        <p:spPr>
          <a:xfrm>
            <a:off x="944525" y="811050"/>
            <a:ext cx="7515000" cy="3419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Lato"/>
                <a:ea typeface="Lato"/>
                <a:cs typeface="Lato"/>
                <a:sym typeface="Lato"/>
              </a:rPr>
              <a:t>In order to answer the next </a:t>
            </a:r>
            <a:r>
              <a:rPr b="1" i="0" lang="en-GB" sz="1700" u="none" cap="none" strike="noStrike">
                <a:solidFill>
                  <a:srgbClr val="000000"/>
                </a:solidFill>
                <a:latin typeface="Lato"/>
                <a:ea typeface="Lato"/>
                <a:cs typeface="Lato"/>
                <a:sym typeface="Lato"/>
              </a:rPr>
              <a:t>data analysis</a:t>
            </a:r>
            <a:r>
              <a:rPr b="0" i="0" lang="en-GB" sz="1700" u="none" cap="none" strike="noStrike">
                <a:solidFill>
                  <a:srgbClr val="000000"/>
                </a:solidFill>
                <a:latin typeface="Lato"/>
                <a:ea typeface="Lato"/>
                <a:cs typeface="Lato"/>
                <a:sym typeface="Lato"/>
              </a:rPr>
              <a:t> questions you will have to perform the analysis mention all problem and then </a:t>
            </a:r>
            <a:r>
              <a:rPr b="1" i="0" lang="en-GB" sz="1700" u="none" cap="none" strike="noStrike">
                <a:solidFill>
                  <a:srgbClr val="000000"/>
                </a:solidFill>
                <a:latin typeface="Lato"/>
                <a:ea typeface="Lato"/>
                <a:cs typeface="Lato"/>
                <a:sym typeface="Lato"/>
              </a:rPr>
              <a:t>create Reports and visualizations </a:t>
            </a:r>
            <a:r>
              <a:rPr b="0" i="0" lang="en-GB" sz="1700" u="none" cap="none" strike="noStrike">
                <a:solidFill>
                  <a:srgbClr val="000000"/>
                </a:solidFill>
                <a:latin typeface="Lato"/>
                <a:ea typeface="Lato"/>
                <a:cs typeface="Lato"/>
                <a:sym typeface="Lato"/>
              </a:rPr>
              <a:t>to answer the questions.</a:t>
            </a:r>
            <a:endParaRPr b="0" i="0" sz="17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t/>
            </a:r>
            <a:endParaRPr b="0" i="0" sz="1700" u="none" cap="none" strike="noStrike">
              <a:solidFill>
                <a:srgbClr val="000000"/>
              </a:solidFill>
              <a:latin typeface="Lato"/>
              <a:ea typeface="Lato"/>
              <a:cs typeface="Lato"/>
              <a:sym typeface="Lato"/>
            </a:endParaRPr>
          </a:p>
          <a:p>
            <a:pPr indent="0" lvl="0" marL="0" marR="0" rtl="0" algn="l">
              <a:lnSpc>
                <a:spcPct val="100000"/>
              </a:lnSpc>
              <a:spcBef>
                <a:spcPts val="0"/>
              </a:spcBef>
              <a:spcAft>
                <a:spcPts val="0"/>
              </a:spcAft>
              <a:buClr>
                <a:srgbClr val="000000"/>
              </a:buClr>
              <a:buSzPts val="1700"/>
              <a:buFont typeface="Arial"/>
              <a:buNone/>
            </a:pPr>
            <a:r>
              <a:rPr b="0" i="0" lang="en-GB" sz="1700" u="none" cap="none" strike="noStrike">
                <a:solidFill>
                  <a:srgbClr val="000000"/>
                </a:solidFill>
                <a:latin typeface="Lato"/>
                <a:ea typeface="Lato"/>
                <a:cs typeface="Lato"/>
                <a:sym typeface="Lato"/>
              </a:rPr>
              <a:t>For answering these questions you need to properly </a:t>
            </a:r>
            <a:r>
              <a:rPr b="1" i="0" lang="en-GB" sz="1700" u="none" cap="none" strike="noStrike">
                <a:solidFill>
                  <a:srgbClr val="000000"/>
                </a:solidFill>
                <a:latin typeface="Lato"/>
                <a:ea typeface="Lato"/>
                <a:cs typeface="Lato"/>
                <a:sym typeface="Lato"/>
              </a:rPr>
              <a:t>analyze the data through summarization, report and visualizations to give the insights</a:t>
            </a:r>
            <a:r>
              <a:rPr b="0" i="0" lang="en-GB" sz="1700" u="none" cap="none" strike="noStrike">
                <a:solidFill>
                  <a:srgbClr val="000000"/>
                </a:solidFill>
                <a:latin typeface="Lato"/>
                <a:ea typeface="Lato"/>
                <a:cs typeface="Lato"/>
                <a:sym typeface="Lato"/>
              </a:rPr>
              <a:t>. Back your suggestions/insights </a:t>
            </a:r>
            <a:r>
              <a:rPr b="1" i="0" lang="en-GB" sz="1700" u="none" cap="none" strike="noStrike">
                <a:solidFill>
                  <a:srgbClr val="000000"/>
                </a:solidFill>
                <a:latin typeface="Lato"/>
                <a:ea typeface="Lato"/>
                <a:cs typeface="Lato"/>
                <a:sym typeface="Lato"/>
              </a:rPr>
              <a:t>with proper reasoning</a:t>
            </a:r>
            <a:r>
              <a:rPr b="0" i="0" lang="en-GB" sz="1700" u="none" cap="none" strike="noStrike">
                <a:solidFill>
                  <a:srgbClr val="000000"/>
                </a:solidFill>
                <a:latin typeface="Lato"/>
                <a:ea typeface="Lato"/>
                <a:cs typeface="Lato"/>
                <a:sym typeface="Lato"/>
              </a:rPr>
              <a:t> considering the data.</a:t>
            </a:r>
            <a:endParaRPr b="0" i="0" sz="1700" u="none" cap="none" strike="noStrike">
              <a:solidFill>
                <a:srgbClr val="000000"/>
              </a:solidFill>
              <a:latin typeface="Lato"/>
              <a:ea typeface="Lato"/>
              <a:cs typeface="Lato"/>
              <a:sym typeface="Lato"/>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17"/>
          <p:cNvSpPr txBox="1"/>
          <p:nvPr/>
        </p:nvSpPr>
        <p:spPr>
          <a:xfrm>
            <a:off x="653550" y="463725"/>
            <a:ext cx="6810600" cy="4926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2000"/>
              <a:buFont typeface="Arial"/>
              <a:buNone/>
            </a:pPr>
            <a:r>
              <a:rPr b="1" i="0" lang="en-GB" sz="2000" u="none" cap="none" strike="noStrike">
                <a:solidFill>
                  <a:schemeClr val="dk1"/>
                </a:solidFill>
                <a:latin typeface="Lato"/>
                <a:ea typeface="Lato"/>
                <a:cs typeface="Lato"/>
                <a:sym typeface="Lato"/>
              </a:rPr>
              <a:t>Data Analysis and Visualizations </a:t>
            </a:r>
            <a:r>
              <a:rPr b="1" i="0" lang="en-GB" sz="1600" u="none" cap="none" strike="noStrike">
                <a:solidFill>
                  <a:schemeClr val="dk1"/>
                </a:solidFill>
                <a:latin typeface="Lato"/>
                <a:ea typeface="Lato"/>
                <a:cs typeface="Lato"/>
                <a:sym typeface="Lato"/>
              </a:rPr>
              <a:t>(Subjective Questions):</a:t>
            </a:r>
            <a:endParaRPr b="0" i="0" sz="1600" u="none" cap="none" strike="noStrike">
              <a:solidFill>
                <a:srgbClr val="000000"/>
              </a:solidFill>
              <a:latin typeface="Lato"/>
              <a:ea typeface="Lato"/>
              <a:cs typeface="Lato"/>
              <a:sym typeface="Lato"/>
            </a:endParaRPr>
          </a:p>
        </p:txBody>
      </p:sp>
      <p:sp>
        <p:nvSpPr>
          <p:cNvPr id="149" name="Google Shape;149;p17"/>
          <p:cNvSpPr txBox="1"/>
          <p:nvPr/>
        </p:nvSpPr>
        <p:spPr>
          <a:xfrm>
            <a:off x="653550" y="1010075"/>
            <a:ext cx="7836900" cy="35607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4000"/>
              </a:lnSpc>
              <a:spcBef>
                <a:spcPts val="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Customer Behavior Analysis:</a:t>
            </a:r>
            <a:r>
              <a:rPr b="0" i="0" lang="en-GB" sz="1500" u="none" cap="none" strike="noStrike">
                <a:solidFill>
                  <a:schemeClr val="dk1"/>
                </a:solidFill>
                <a:latin typeface="Lato"/>
                <a:ea typeface="Lato"/>
                <a:cs typeface="Lato"/>
                <a:sym typeface="Lato"/>
              </a:rPr>
              <a:t> What patterns can be observed in the spending habits of long-term customers compared to new customers, and what might these patterns suggest about customer loyalty?</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Product Affinity Study:</a:t>
            </a:r>
            <a:r>
              <a:rPr b="0" i="0" lang="en-GB" sz="1500" u="none" cap="none" strike="noStrike">
                <a:solidFill>
                  <a:schemeClr val="dk1"/>
                </a:solidFill>
                <a:latin typeface="Lato"/>
                <a:ea typeface="Lato"/>
                <a:cs typeface="Lato"/>
                <a:sym typeface="Lato"/>
              </a:rPr>
              <a:t> Which bank products or services are most commonly used together, and how might this influence cross-selling strategies?</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Geographic Market Trends: </a:t>
            </a:r>
            <a:r>
              <a:rPr b="0" i="0" lang="en-GB" sz="1500" u="none" cap="none" strike="noStrike">
                <a:solidFill>
                  <a:schemeClr val="dk1"/>
                </a:solidFill>
                <a:latin typeface="Lato"/>
                <a:ea typeface="Lato"/>
                <a:cs typeface="Lato"/>
                <a:sym typeface="Lato"/>
              </a:rPr>
              <a:t>How do economic indicators in different geographic regions correlate with the number of active accounts and customer churn rates?</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Risk Management Assessment: </a:t>
            </a:r>
            <a:r>
              <a:rPr b="0" i="0" lang="en-GB" sz="1500" u="none" cap="none" strike="noStrike">
                <a:solidFill>
                  <a:schemeClr val="dk1"/>
                </a:solidFill>
                <a:latin typeface="Lato"/>
                <a:ea typeface="Lato"/>
                <a:cs typeface="Lato"/>
                <a:sym typeface="Lato"/>
              </a:rPr>
              <a:t>Based on customer profiles, which demographic segments appear to pose the highest financial risk to the bank, and why?</a:t>
            </a:r>
            <a:endParaRPr b="0" i="0" sz="1500" u="none" cap="none" strike="noStrike">
              <a:solidFill>
                <a:schemeClr val="dk1"/>
              </a:solidFill>
              <a:latin typeface="Lato"/>
              <a:ea typeface="Lato"/>
              <a:cs typeface="Lato"/>
              <a:sym typeface="Lato"/>
            </a:endParaRPr>
          </a:p>
          <a:p>
            <a:pPr indent="-323850" lvl="0" marL="457200" marR="0" rtl="0" algn="l">
              <a:lnSpc>
                <a:spcPct val="114000"/>
              </a:lnSpc>
              <a:spcBef>
                <a:spcPts val="1000"/>
              </a:spcBef>
              <a:spcAft>
                <a:spcPts val="1000"/>
              </a:spcAft>
              <a:buClr>
                <a:schemeClr val="dk1"/>
              </a:buClr>
              <a:buSzPts val="1500"/>
              <a:buFont typeface="Lato"/>
              <a:buAutoNum type="arabicPeriod"/>
            </a:pPr>
            <a:r>
              <a:rPr b="1" i="0" lang="en-GB" sz="1500" u="none" cap="none" strike="noStrike">
                <a:solidFill>
                  <a:schemeClr val="dk1"/>
                </a:solidFill>
                <a:latin typeface="Lato"/>
                <a:ea typeface="Lato"/>
                <a:cs typeface="Lato"/>
                <a:sym typeface="Lato"/>
              </a:rPr>
              <a:t>Customer Lifetime Value Forecast: </a:t>
            </a:r>
            <a:r>
              <a:rPr b="0" i="0" lang="en-GB" sz="1500" u="none" cap="none" strike="noStrike">
                <a:solidFill>
                  <a:schemeClr val="dk1"/>
                </a:solidFill>
                <a:latin typeface="Lato"/>
                <a:ea typeface="Lato"/>
                <a:cs typeface="Lato"/>
                <a:sym typeface="Lato"/>
              </a:rPr>
              <a:t>How would you use the available data to model and predict the lifetime (tenure) value of different customer segments?</a:t>
            </a:r>
            <a:endParaRPr b="1" i="0" sz="1400" u="none" cap="none" strike="noStrike">
              <a:solidFill>
                <a:schemeClr val="dk1"/>
              </a:solidFill>
              <a:latin typeface="Lato"/>
              <a:ea typeface="Lato"/>
              <a:cs typeface="Lato"/>
              <a:sym typeface="Lato"/>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18"/>
          <p:cNvSpPr txBox="1"/>
          <p:nvPr/>
        </p:nvSpPr>
        <p:spPr>
          <a:xfrm>
            <a:off x="622050" y="576250"/>
            <a:ext cx="6678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900"/>
              <a:buFont typeface="Arial"/>
              <a:buNone/>
            </a:pPr>
            <a:r>
              <a:rPr b="1" i="0" lang="en-GB" sz="1900" u="none" cap="none" strike="noStrike">
                <a:solidFill>
                  <a:schemeClr val="dk1"/>
                </a:solidFill>
                <a:latin typeface="Lato"/>
                <a:ea typeface="Lato"/>
                <a:cs typeface="Lato"/>
                <a:sym typeface="Lato"/>
              </a:rPr>
              <a:t>Data Analysis and Visualizations </a:t>
            </a:r>
            <a:r>
              <a:rPr b="1" i="0" lang="en-GB" sz="1600" u="none" cap="none" strike="noStrike">
                <a:solidFill>
                  <a:schemeClr val="dk1"/>
                </a:solidFill>
                <a:latin typeface="Lato"/>
                <a:ea typeface="Lato"/>
                <a:cs typeface="Lato"/>
                <a:sym typeface="Lato"/>
              </a:rPr>
              <a:t>(Subjective Question) -</a:t>
            </a:r>
            <a:r>
              <a:rPr b="1" i="0" lang="en-GB" sz="1900" u="none" cap="none" strike="noStrike">
                <a:solidFill>
                  <a:schemeClr val="dk1"/>
                </a:solidFill>
                <a:latin typeface="Lato"/>
                <a:ea typeface="Lato"/>
                <a:cs typeface="Lato"/>
                <a:sym typeface="Lato"/>
              </a:rPr>
              <a:t> (Cont…)</a:t>
            </a:r>
            <a:endParaRPr b="0" i="0" sz="1900" u="none" cap="none" strike="noStrike">
              <a:solidFill>
                <a:srgbClr val="000000"/>
              </a:solidFill>
              <a:latin typeface="Lato"/>
              <a:ea typeface="Lato"/>
              <a:cs typeface="Lato"/>
              <a:sym typeface="Lato"/>
            </a:endParaRPr>
          </a:p>
        </p:txBody>
      </p:sp>
      <p:sp>
        <p:nvSpPr>
          <p:cNvPr id="155" name="Google Shape;155;p18"/>
          <p:cNvSpPr txBox="1"/>
          <p:nvPr/>
        </p:nvSpPr>
        <p:spPr>
          <a:xfrm>
            <a:off x="622050" y="1187550"/>
            <a:ext cx="7899900" cy="36111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chemeClr val="dk1"/>
              </a:buClr>
              <a:buSzPts val="1100"/>
              <a:buFont typeface="Arial"/>
              <a:buNone/>
            </a:pPr>
            <a:r>
              <a:rPr b="0" i="0" lang="en-GB" sz="1500" u="none" cap="none" strike="noStrike">
                <a:solidFill>
                  <a:schemeClr val="dk1"/>
                </a:solidFill>
                <a:latin typeface="Lato"/>
                <a:ea typeface="Lato"/>
                <a:cs typeface="Lato"/>
                <a:sym typeface="Lato"/>
              </a:rPr>
              <a:t>6.	</a:t>
            </a:r>
            <a:r>
              <a:rPr b="1" i="0" lang="en-GB" sz="1500" u="none" cap="none" strike="noStrike">
                <a:solidFill>
                  <a:schemeClr val="dk1"/>
                </a:solidFill>
                <a:latin typeface="Lato"/>
                <a:ea typeface="Lato"/>
                <a:cs typeface="Lato"/>
                <a:sym typeface="Lato"/>
              </a:rPr>
              <a:t>Marketing Campaign Effectiveness: </a:t>
            </a:r>
            <a:r>
              <a:rPr b="0" i="0" lang="en-GB" sz="1500" u="none" cap="none" strike="noStrike">
                <a:solidFill>
                  <a:schemeClr val="dk1"/>
                </a:solidFill>
                <a:latin typeface="Lato"/>
                <a:ea typeface="Lato"/>
                <a:cs typeface="Lato"/>
                <a:sym typeface="Lato"/>
              </a:rPr>
              <a:t>How could you assess the impact of marketing campaigns on customer retention and acquisition within the dataset? What extra information would you need to solve this?</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chemeClr val="dk1"/>
              </a:buClr>
              <a:buSzPts val="1100"/>
              <a:buFont typeface="Arial"/>
              <a:buNone/>
            </a:pPr>
            <a:r>
              <a:rPr b="0" i="0" lang="en-GB" sz="1500" u="none" cap="none" strike="noStrike">
                <a:solidFill>
                  <a:schemeClr val="dk1"/>
                </a:solidFill>
                <a:latin typeface="Lato"/>
                <a:ea typeface="Lato"/>
                <a:cs typeface="Lato"/>
                <a:sym typeface="Lato"/>
              </a:rPr>
              <a:t>7.	</a:t>
            </a:r>
            <a:r>
              <a:rPr b="1" i="0" lang="en-GB" sz="1500" u="none" cap="none" strike="noStrike">
                <a:solidFill>
                  <a:schemeClr val="dk1"/>
                </a:solidFill>
                <a:latin typeface="Lato"/>
                <a:ea typeface="Lato"/>
                <a:cs typeface="Lato"/>
                <a:sym typeface="Lato"/>
              </a:rPr>
              <a:t>Customer Exit Reasons Exploration:</a:t>
            </a:r>
            <a:r>
              <a:rPr b="0" i="0" lang="en-GB" sz="1500" u="none" cap="none" strike="noStrike">
                <a:solidFill>
                  <a:schemeClr val="dk1"/>
                </a:solidFill>
                <a:latin typeface="Lato"/>
                <a:ea typeface="Lato"/>
                <a:cs typeface="Lato"/>
                <a:sym typeface="Lato"/>
              </a:rPr>
              <a:t> Can you identify common characteristics or trends</a:t>
            </a:r>
            <a:r>
              <a:rPr b="1" i="0" lang="en-GB" sz="1500" u="none" cap="none" strike="noStrike">
                <a:solidFill>
                  <a:schemeClr val="dk1"/>
                </a:solidFill>
                <a:latin typeface="Lato"/>
                <a:ea typeface="Lato"/>
                <a:cs typeface="Lato"/>
                <a:sym typeface="Lato"/>
              </a:rPr>
              <a:t> </a:t>
            </a:r>
            <a:r>
              <a:rPr b="0" i="0" lang="en-GB" sz="1500" u="none" cap="none" strike="noStrike">
                <a:solidFill>
                  <a:schemeClr val="dk1"/>
                </a:solidFill>
                <a:latin typeface="Lato"/>
                <a:ea typeface="Lato"/>
                <a:cs typeface="Lato"/>
                <a:sym typeface="Lato"/>
              </a:rPr>
              <a:t>among customers who have exited that could explain their reasons for leaving?</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chemeClr val="dk1"/>
              </a:buClr>
              <a:buSzPts val="1100"/>
              <a:buFont typeface="Arial"/>
              <a:buNone/>
            </a:pPr>
            <a:r>
              <a:rPr b="0" i="0" lang="en-GB" sz="1500" u="none" cap="none" strike="noStrike">
                <a:solidFill>
                  <a:schemeClr val="dk1"/>
                </a:solidFill>
                <a:latin typeface="Lato"/>
                <a:ea typeface="Lato"/>
                <a:cs typeface="Lato"/>
                <a:sym typeface="Lato"/>
              </a:rPr>
              <a:t>8.	Are 'Tenure', 'NumOfProducts', 'IsActiveMember', and 'EstimatedSalary' important for predicting if a customer will leave the bank?</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rgbClr val="000000"/>
              </a:buClr>
              <a:buSzPts val="1500"/>
              <a:buFont typeface="Arial"/>
              <a:buNone/>
            </a:pPr>
            <a:r>
              <a:rPr b="0" i="0" lang="en-GB" sz="1500" u="none" cap="none" strike="noStrike">
                <a:solidFill>
                  <a:schemeClr val="dk1"/>
                </a:solidFill>
                <a:latin typeface="Lato"/>
                <a:ea typeface="Lato"/>
                <a:cs typeface="Lato"/>
                <a:sym typeface="Lato"/>
              </a:rPr>
              <a:t>9.	Utilize SQL queries to segment customers based on demographics</a:t>
            </a:r>
            <a:r>
              <a:rPr lang="en-GB" sz="1500">
                <a:solidFill>
                  <a:schemeClr val="dk1"/>
                </a:solidFill>
                <a:latin typeface="Lato"/>
                <a:ea typeface="Lato"/>
                <a:cs typeface="Lato"/>
                <a:sym typeface="Lato"/>
              </a:rPr>
              <a:t> and </a:t>
            </a:r>
            <a:r>
              <a:rPr b="0" i="0" lang="en-GB" sz="1500" u="none" cap="none" strike="noStrike">
                <a:solidFill>
                  <a:schemeClr val="dk1"/>
                </a:solidFill>
                <a:latin typeface="Lato"/>
                <a:ea typeface="Lato"/>
                <a:cs typeface="Lato"/>
                <a:sym typeface="Lato"/>
              </a:rPr>
              <a:t>account details.</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1000"/>
              </a:spcAft>
              <a:buClr>
                <a:srgbClr val="000000"/>
              </a:buClr>
              <a:buSzPts val="1500"/>
              <a:buFont typeface="Arial"/>
              <a:buNone/>
            </a:pPr>
            <a:r>
              <a:rPr b="0" i="0" lang="en-GB" sz="1500" u="none" cap="none" strike="noStrike">
                <a:solidFill>
                  <a:schemeClr val="dk1"/>
                </a:solidFill>
                <a:latin typeface="Lato"/>
                <a:ea typeface="Lato"/>
                <a:cs typeface="Lato"/>
                <a:sym typeface="Lato"/>
              </a:rPr>
              <a:t>10.	</a:t>
            </a:r>
            <a:r>
              <a:rPr b="0" i="0" lang="en-GB" sz="1600" u="none" cap="none" strike="noStrike">
                <a:solidFill>
                  <a:schemeClr val="dk1"/>
                </a:solidFill>
                <a:latin typeface="Lato"/>
                <a:ea typeface="Lato"/>
                <a:cs typeface="Lato"/>
                <a:sym typeface="Lato"/>
              </a:rPr>
              <a:t>How can we create a conditional formatting setup to visually highlight customers at risk of churn and to evaluate the impact of credit card rewards on customer retention?</a:t>
            </a:r>
            <a:endParaRPr b="0" i="0" sz="1600" u="none" cap="none" strike="noStrike">
              <a:solidFill>
                <a:schemeClr val="dk1"/>
              </a:solidFill>
              <a:latin typeface="Lato"/>
              <a:ea typeface="Lato"/>
              <a:cs typeface="Lato"/>
              <a:sym typeface="Lato"/>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9"/>
          <p:cNvSpPr txBox="1"/>
          <p:nvPr/>
        </p:nvSpPr>
        <p:spPr>
          <a:xfrm>
            <a:off x="622050" y="576250"/>
            <a:ext cx="6678300" cy="4770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900"/>
              <a:buFont typeface="Arial"/>
              <a:buNone/>
            </a:pPr>
            <a:r>
              <a:rPr b="1" i="0" lang="en-GB" sz="1900" u="none" cap="none" strike="noStrike">
                <a:solidFill>
                  <a:schemeClr val="dk1"/>
                </a:solidFill>
                <a:latin typeface="Lato"/>
                <a:ea typeface="Lato"/>
                <a:cs typeface="Lato"/>
                <a:sym typeface="Lato"/>
              </a:rPr>
              <a:t>Data Analysis and Visualizations </a:t>
            </a:r>
            <a:r>
              <a:rPr b="1" i="0" lang="en-GB" sz="1600" u="none" cap="none" strike="noStrike">
                <a:solidFill>
                  <a:schemeClr val="dk1"/>
                </a:solidFill>
                <a:latin typeface="Lato"/>
                <a:ea typeface="Lato"/>
                <a:cs typeface="Lato"/>
                <a:sym typeface="Lato"/>
              </a:rPr>
              <a:t>(Subjective Question) -</a:t>
            </a:r>
            <a:r>
              <a:rPr b="1" i="0" lang="en-GB" sz="1900" u="none" cap="none" strike="noStrike">
                <a:solidFill>
                  <a:schemeClr val="dk1"/>
                </a:solidFill>
                <a:latin typeface="Lato"/>
                <a:ea typeface="Lato"/>
                <a:cs typeface="Lato"/>
                <a:sym typeface="Lato"/>
              </a:rPr>
              <a:t> (Cont…)</a:t>
            </a:r>
            <a:endParaRPr b="0" i="0" sz="1900" u="none" cap="none" strike="noStrike">
              <a:solidFill>
                <a:srgbClr val="000000"/>
              </a:solidFill>
              <a:latin typeface="Lato"/>
              <a:ea typeface="Lato"/>
              <a:cs typeface="Lato"/>
              <a:sym typeface="Lato"/>
            </a:endParaRPr>
          </a:p>
        </p:txBody>
      </p:sp>
      <p:sp>
        <p:nvSpPr>
          <p:cNvPr id="161" name="Google Shape;161;p19"/>
          <p:cNvSpPr txBox="1"/>
          <p:nvPr/>
        </p:nvSpPr>
        <p:spPr>
          <a:xfrm>
            <a:off x="622050" y="1167900"/>
            <a:ext cx="7899900" cy="2906100"/>
          </a:xfrm>
          <a:prstGeom prst="rect">
            <a:avLst/>
          </a:prstGeom>
          <a:noFill/>
          <a:ln>
            <a:noFill/>
          </a:ln>
        </p:spPr>
        <p:txBody>
          <a:bodyPr anchorCtr="0" anchor="t" bIns="91425" lIns="91425" spcFirstLastPara="1" rIns="91425" wrap="square" tIns="91425">
            <a:spAutoFit/>
          </a:bodyPr>
          <a:lstStyle/>
          <a:p>
            <a:pPr indent="0" lvl="0" marL="0" marR="0" rtl="0" algn="l">
              <a:lnSpc>
                <a:spcPct val="114000"/>
              </a:lnSpc>
              <a:spcBef>
                <a:spcPts val="0"/>
              </a:spcBef>
              <a:spcAft>
                <a:spcPts val="0"/>
              </a:spcAft>
              <a:buClr>
                <a:srgbClr val="000000"/>
              </a:buClr>
              <a:buSzPts val="1500"/>
              <a:buFont typeface="Arial"/>
              <a:buNone/>
            </a:pPr>
            <a:r>
              <a:rPr b="0" i="0" lang="en-GB" sz="1500" u="none" cap="none" strike="noStrike">
                <a:solidFill>
                  <a:schemeClr val="dk1"/>
                </a:solidFill>
                <a:latin typeface="Lato"/>
                <a:ea typeface="Lato"/>
                <a:cs typeface="Lato"/>
                <a:sym typeface="Lato"/>
              </a:rPr>
              <a:t>11.	What is the current churn rate per year and overall as well in the bank. Can you suggest some insights to the bank about which kind of customers are more likely to churn and what are the different strategies that can be used to decrease the churn rate.</a:t>
            </a:r>
            <a:endParaRPr b="0" i="0" sz="1500" u="none" cap="none" strike="noStrike">
              <a:solidFill>
                <a:schemeClr val="dk1"/>
              </a:solidFill>
              <a:latin typeface="Lato"/>
              <a:ea typeface="Lato"/>
              <a:cs typeface="Lato"/>
              <a:sym typeface="Lato"/>
            </a:endParaRPr>
          </a:p>
          <a:p>
            <a:pPr indent="0" lvl="0" marL="0" marR="0" rtl="0" algn="l">
              <a:lnSpc>
                <a:spcPct val="114000"/>
              </a:lnSpc>
              <a:spcBef>
                <a:spcPts val="1000"/>
              </a:spcBef>
              <a:spcAft>
                <a:spcPts val="0"/>
              </a:spcAft>
              <a:buClr>
                <a:srgbClr val="000000"/>
              </a:buClr>
              <a:buSzPts val="1500"/>
              <a:buFont typeface="Arial"/>
              <a:buNone/>
            </a:pPr>
            <a:r>
              <a:rPr lang="en-GB" sz="1500">
                <a:solidFill>
                  <a:schemeClr val="dk1"/>
                </a:solidFill>
                <a:latin typeface="Lato"/>
                <a:ea typeface="Lato"/>
                <a:cs typeface="Lato"/>
                <a:sym typeface="Lato"/>
              </a:rPr>
              <a:t>12.  	Create a dashboard incorporating all the KPIs and visualization related metrics. Use a slicer in order to assist in selection in the dashboard.</a:t>
            </a:r>
            <a:endParaRPr sz="1500">
              <a:solidFill>
                <a:schemeClr val="dk1"/>
              </a:solidFill>
              <a:latin typeface="Lato"/>
              <a:ea typeface="Lato"/>
              <a:cs typeface="Lato"/>
              <a:sym typeface="Lato"/>
            </a:endParaRPr>
          </a:p>
          <a:p>
            <a:pPr indent="0" lvl="0" marL="0" marR="0" rtl="0" algn="l">
              <a:lnSpc>
                <a:spcPct val="114000"/>
              </a:lnSpc>
              <a:spcBef>
                <a:spcPts val="1000"/>
              </a:spcBef>
              <a:spcAft>
                <a:spcPts val="0"/>
              </a:spcAft>
              <a:buClr>
                <a:srgbClr val="000000"/>
              </a:buClr>
              <a:buSzPts val="1500"/>
              <a:buFont typeface="Arial"/>
              <a:buNone/>
            </a:pPr>
            <a:r>
              <a:rPr lang="en-GB" sz="1500">
                <a:solidFill>
                  <a:schemeClr val="dk1"/>
                </a:solidFill>
                <a:latin typeface="Lato"/>
                <a:ea typeface="Lato"/>
                <a:cs typeface="Lato"/>
                <a:sym typeface="Lato"/>
              </a:rPr>
              <a:t>13.	How would you approach this problem, if the objective and subjective questions weren't given?</a:t>
            </a:r>
            <a:endParaRPr sz="1500">
              <a:solidFill>
                <a:schemeClr val="dk1"/>
              </a:solidFill>
              <a:latin typeface="Lato"/>
              <a:ea typeface="Lato"/>
              <a:cs typeface="Lato"/>
              <a:sym typeface="Lato"/>
            </a:endParaRPr>
          </a:p>
          <a:p>
            <a:pPr indent="0" lvl="0" marL="0" marR="0" rtl="0" algn="l">
              <a:lnSpc>
                <a:spcPct val="114000"/>
              </a:lnSpc>
              <a:spcBef>
                <a:spcPts val="1000"/>
              </a:spcBef>
              <a:spcAft>
                <a:spcPts val="1000"/>
              </a:spcAft>
              <a:buClr>
                <a:srgbClr val="000000"/>
              </a:buClr>
              <a:buSzPts val="1500"/>
              <a:buFont typeface="Arial"/>
              <a:buNone/>
            </a:pPr>
            <a:r>
              <a:rPr lang="en-GB" sz="1500">
                <a:solidFill>
                  <a:schemeClr val="dk1"/>
                </a:solidFill>
                <a:latin typeface="Lato"/>
                <a:ea typeface="Lato"/>
                <a:cs typeface="Lato"/>
                <a:sym typeface="Lato"/>
              </a:rPr>
              <a:t>14.	In the “Bank_Churn” table how can you modify the name of “HasCrCard” column to “Has_creditcard”?</a:t>
            </a:r>
            <a:endParaRPr sz="1500">
              <a:solidFill>
                <a:schemeClr val="dk1"/>
              </a:solidFill>
              <a:latin typeface="Lato"/>
              <a:ea typeface="Lato"/>
              <a:cs typeface="Lato"/>
              <a:sym typeface="La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2"/>
          <p:cNvSpPr txBox="1"/>
          <p:nvPr/>
        </p:nvSpPr>
        <p:spPr>
          <a:xfrm>
            <a:off x="486275" y="1384950"/>
            <a:ext cx="4920600" cy="2373600"/>
          </a:xfrm>
          <a:prstGeom prst="rect">
            <a:avLst/>
          </a:prstGeom>
          <a:noFill/>
          <a:ln>
            <a:noFill/>
          </a:ln>
        </p:spPr>
        <p:txBody>
          <a:bodyPr anchorCtr="0" anchor="t" bIns="91425" lIns="91425" spcFirstLastPara="1" rIns="91425" wrap="square" tIns="91425">
            <a:spAutoFit/>
          </a:bodyPr>
          <a:lstStyle/>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Problem Statement</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Data Description</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Objective Key Metrics and Visualizations</a:t>
            </a:r>
            <a:endParaRPr b="0" i="0" sz="1800" u="none" cap="none" strike="noStrike">
              <a:solidFill>
                <a:srgbClr val="000000"/>
              </a:solidFill>
              <a:latin typeface="Lato"/>
              <a:ea typeface="Lato"/>
              <a:cs typeface="Lato"/>
              <a:sym typeface="Lato"/>
            </a:endParaRPr>
          </a:p>
          <a:p>
            <a:pPr indent="0" lvl="0" marL="457200" marR="0" rtl="0" algn="l">
              <a:lnSpc>
                <a:spcPct val="115000"/>
              </a:lnSpc>
              <a:spcBef>
                <a:spcPts val="0"/>
              </a:spcBef>
              <a:spcAft>
                <a:spcPts val="0"/>
              </a:spcAft>
              <a:buClr>
                <a:srgbClr val="000000"/>
              </a:buClr>
              <a:buSzPts val="1800"/>
              <a:buFont typeface="Arial"/>
              <a:buNone/>
            </a:pPr>
            <a:r>
              <a:t/>
            </a:r>
            <a:endParaRPr b="0" i="0" sz="1800" u="none" cap="none" strike="noStrike">
              <a:solidFill>
                <a:srgbClr val="000000"/>
              </a:solidFill>
              <a:latin typeface="Lato"/>
              <a:ea typeface="Lato"/>
              <a:cs typeface="Lato"/>
              <a:sym typeface="Lato"/>
            </a:endParaRPr>
          </a:p>
          <a:p>
            <a:pPr indent="-342900" lvl="0" marL="457200" marR="0" rtl="0" algn="l">
              <a:lnSpc>
                <a:spcPct val="115000"/>
              </a:lnSpc>
              <a:spcBef>
                <a:spcPts val="0"/>
              </a:spcBef>
              <a:spcAft>
                <a:spcPts val="0"/>
              </a:spcAft>
              <a:buClr>
                <a:srgbClr val="000000"/>
              </a:buClr>
              <a:buSzPts val="1800"/>
              <a:buFont typeface="Lato"/>
              <a:buChar char="❏"/>
            </a:pPr>
            <a:r>
              <a:rPr b="0" i="0" lang="en-GB" sz="1800" u="none" cap="none" strike="noStrike">
                <a:solidFill>
                  <a:srgbClr val="000000"/>
                </a:solidFill>
                <a:latin typeface="Lato"/>
                <a:ea typeface="Lato"/>
                <a:cs typeface="Lato"/>
                <a:sym typeface="Lato"/>
              </a:rPr>
              <a:t>Subjective Question for Insights</a:t>
            </a:r>
            <a:endParaRPr b="0" i="0" sz="1800" u="none" cap="none" strike="noStrike">
              <a:solidFill>
                <a:srgbClr val="000000"/>
              </a:solidFill>
              <a:latin typeface="Lato"/>
              <a:ea typeface="Lato"/>
              <a:cs typeface="Lato"/>
              <a:sym typeface="Lato"/>
            </a:endParaRPr>
          </a:p>
        </p:txBody>
      </p:sp>
      <p:sp>
        <p:nvSpPr>
          <p:cNvPr id="59" name="Google Shape;59;p2"/>
          <p:cNvSpPr txBox="1"/>
          <p:nvPr/>
        </p:nvSpPr>
        <p:spPr>
          <a:xfrm>
            <a:off x="558525" y="403650"/>
            <a:ext cx="4145400" cy="486000"/>
          </a:xfrm>
          <a:prstGeom prst="rect">
            <a:avLst/>
          </a:prstGeom>
          <a:noFill/>
          <a:ln>
            <a:noFill/>
          </a:ln>
        </p:spPr>
        <p:txBody>
          <a:bodyPr anchorCtr="0" anchor="b" bIns="45700" lIns="91425" spcFirstLastPara="1" rIns="91425" wrap="square" tIns="45700">
            <a:noAutofit/>
          </a:bodyPr>
          <a:lstStyle/>
          <a:p>
            <a:pPr indent="0" lvl="0" marL="0" marR="0" rtl="0" algn="l">
              <a:lnSpc>
                <a:spcPct val="9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Agenda</a:t>
            </a:r>
            <a:endParaRPr b="0" i="0" sz="2400" u="none" cap="none" strike="noStrike">
              <a:solidFill>
                <a:srgbClr val="000000"/>
              </a:solidFill>
              <a:latin typeface="Lato"/>
              <a:ea typeface="Lato"/>
              <a:cs typeface="Lato"/>
              <a:sym typeface="Lato"/>
            </a:endParaRPr>
          </a:p>
        </p:txBody>
      </p:sp>
      <p:pic>
        <p:nvPicPr>
          <p:cNvPr id="60" name="Google Shape;60;p2"/>
          <p:cNvPicPr preferRelativeResize="0"/>
          <p:nvPr/>
        </p:nvPicPr>
        <p:blipFill rotWithShape="1">
          <a:blip r:embed="rId3">
            <a:alphaModFix/>
          </a:blip>
          <a:srcRect b="0" l="0" r="0" t="0"/>
          <a:stretch/>
        </p:blipFill>
        <p:spPr>
          <a:xfrm>
            <a:off x="5874425" y="1045738"/>
            <a:ext cx="2796950" cy="305202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g2690eae7546_0_87"/>
          <p:cNvSpPr txBox="1"/>
          <p:nvPr/>
        </p:nvSpPr>
        <p:spPr>
          <a:xfrm>
            <a:off x="846675" y="677325"/>
            <a:ext cx="7531200" cy="28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167" name="Google Shape;167;g2690eae7546_0_87"/>
          <p:cNvPicPr preferRelativeResize="0"/>
          <p:nvPr/>
        </p:nvPicPr>
        <p:blipFill>
          <a:blip r:embed="rId3">
            <a:alphaModFix/>
          </a:blip>
          <a:stretch>
            <a:fillRect/>
          </a:stretch>
        </p:blipFill>
        <p:spPr>
          <a:xfrm>
            <a:off x="2359750" y="1148412"/>
            <a:ext cx="4424525" cy="3041850"/>
          </a:xfrm>
          <a:prstGeom prst="rect">
            <a:avLst/>
          </a:prstGeom>
          <a:noFill/>
          <a:ln>
            <a:noFill/>
          </a:ln>
        </p:spPr>
      </p:pic>
      <p:sp>
        <p:nvSpPr>
          <p:cNvPr id="168" name="Google Shape;168;g2690eae7546_0_87"/>
          <p:cNvSpPr txBox="1"/>
          <p:nvPr/>
        </p:nvSpPr>
        <p:spPr>
          <a:xfrm>
            <a:off x="703050" y="4377525"/>
            <a:ext cx="7737900" cy="54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Look at the arrows and the comments to get familiar with the UI while submission and uploading the files on the platform. There is a space to paste the drive link and upload the zip file.</a:t>
            </a:r>
            <a:endParaRPr/>
          </a:p>
        </p:txBody>
      </p:sp>
      <p:sp>
        <p:nvSpPr>
          <p:cNvPr id="169" name="Google Shape;169;g2690eae7546_0_87"/>
          <p:cNvSpPr txBox="1"/>
          <p:nvPr/>
        </p:nvSpPr>
        <p:spPr>
          <a:xfrm>
            <a:off x="2096388" y="374975"/>
            <a:ext cx="4951200" cy="36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t>Submission UI</a:t>
            </a:r>
            <a:endParaRPr b="1" sz="1600"/>
          </a:p>
        </p:txBody>
      </p:sp>
      <p:sp>
        <p:nvSpPr>
          <p:cNvPr id="170" name="Google Shape;170;g2690eae7546_0_87"/>
          <p:cNvSpPr txBox="1"/>
          <p:nvPr/>
        </p:nvSpPr>
        <p:spPr>
          <a:xfrm>
            <a:off x="1544100" y="752125"/>
            <a:ext cx="6055800" cy="44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a:t>The submission UI can be changed a bit from the video, kindly refer here.</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0"/>
          <p:cNvSpPr txBox="1"/>
          <p:nvPr/>
        </p:nvSpPr>
        <p:spPr>
          <a:xfrm>
            <a:off x="995850" y="667325"/>
            <a:ext cx="7237800" cy="3797700"/>
          </a:xfrm>
          <a:prstGeom prst="rect">
            <a:avLst/>
          </a:prstGeom>
          <a:noFill/>
          <a:ln>
            <a:noFill/>
          </a:ln>
        </p:spPr>
        <p:txBody>
          <a:bodyPr anchorCtr="0" anchor="t"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900"/>
              <a:buFont typeface="Arial"/>
              <a:buNone/>
            </a:pPr>
            <a:r>
              <a:t/>
            </a:r>
            <a:endParaRPr b="0" i="0" sz="1900" u="none" cap="none" strike="noStrike">
              <a:solidFill>
                <a:schemeClr val="dk1"/>
              </a:solidFill>
              <a:latin typeface="Lato"/>
              <a:ea typeface="Lato"/>
              <a:cs typeface="Lato"/>
              <a:sym typeface="Lato"/>
            </a:endParaRPr>
          </a:p>
          <a:p>
            <a:pPr indent="457200" lvl="0" marL="1828800" marR="0" rtl="0" algn="l">
              <a:lnSpc>
                <a:spcPct val="100000"/>
              </a:lnSpc>
              <a:spcBef>
                <a:spcPts val="0"/>
              </a:spcBef>
              <a:spcAft>
                <a:spcPts val="0"/>
              </a:spcAft>
              <a:buClr>
                <a:srgbClr val="000000"/>
              </a:buClr>
              <a:buSzPts val="2100"/>
              <a:buFont typeface="Arial"/>
              <a:buNone/>
            </a:pPr>
            <a:r>
              <a:rPr b="1" i="0" lang="en-GB" sz="2100" u="none" cap="none" strike="noStrike">
                <a:solidFill>
                  <a:schemeClr val="dk1"/>
                </a:solidFill>
                <a:latin typeface="Lato"/>
                <a:ea typeface="Lato"/>
                <a:cs typeface="Lato"/>
                <a:sym typeface="Lato"/>
              </a:rPr>
              <a:t>SUBMISSION FLOW</a:t>
            </a:r>
            <a:endParaRPr b="1" i="0" sz="21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2100"/>
              <a:buFont typeface="Arial"/>
              <a:buNone/>
            </a:pPr>
            <a:r>
              <a:t/>
            </a:r>
            <a:endParaRPr b="1" i="0" sz="21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The candidates are supposed to </a:t>
            </a:r>
            <a:r>
              <a:rPr b="1" i="0" lang="en-GB" sz="1400" u="none" cap="none" strike="noStrike">
                <a:solidFill>
                  <a:schemeClr val="dk1"/>
                </a:solidFill>
                <a:latin typeface="Lato"/>
                <a:ea typeface="Lato"/>
                <a:cs typeface="Lato"/>
                <a:sym typeface="Lato"/>
              </a:rPr>
              <a:t>submit the project within 10 days</a:t>
            </a:r>
            <a:r>
              <a:rPr b="0" i="0" lang="en-GB" sz="1400" u="none" cap="none" strike="noStrike">
                <a:solidFill>
                  <a:schemeClr val="dk1"/>
                </a:solidFill>
                <a:latin typeface="Lato"/>
                <a:ea typeface="Lato"/>
                <a:cs typeface="Lato"/>
                <a:sym typeface="Lato"/>
              </a:rPr>
              <a:t>.</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After the submission, candidates will receive the feedback on their project, which they are supposed to </a:t>
            </a:r>
            <a:r>
              <a:rPr b="1" i="0" lang="en-GB" sz="1400" u="none" cap="none" strike="noStrike">
                <a:solidFill>
                  <a:schemeClr val="dk1"/>
                </a:solidFill>
                <a:latin typeface="Lato"/>
                <a:ea typeface="Lato"/>
                <a:cs typeface="Lato"/>
                <a:sym typeface="Lato"/>
              </a:rPr>
              <a:t>incorporate and re-submit</a:t>
            </a:r>
            <a:r>
              <a:rPr b="0" i="0" lang="en-GB" sz="1400" u="none" cap="none" strike="noStrike">
                <a:solidFill>
                  <a:schemeClr val="dk1"/>
                </a:solidFill>
                <a:latin typeface="Lato"/>
                <a:ea typeface="Lato"/>
                <a:cs typeface="Lato"/>
                <a:sym typeface="Lato"/>
              </a:rPr>
              <a:t>.</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All the candidates are supposed to get a total of </a:t>
            </a:r>
            <a:r>
              <a:rPr b="1" i="0" lang="en-GB" sz="1400" u="none" cap="none" strike="noStrike">
                <a:solidFill>
                  <a:schemeClr val="dk1"/>
                </a:solidFill>
                <a:latin typeface="Lato"/>
                <a:ea typeface="Lato"/>
                <a:cs typeface="Lato"/>
                <a:sym typeface="Lato"/>
              </a:rPr>
              <a:t>&gt;= 8 marks</a:t>
            </a:r>
            <a:r>
              <a:rPr b="0" i="0" lang="en-GB" sz="1400" u="none" cap="none" strike="noStrike">
                <a:solidFill>
                  <a:schemeClr val="dk1"/>
                </a:solidFill>
                <a:latin typeface="Lato"/>
                <a:ea typeface="Lato"/>
                <a:cs typeface="Lato"/>
                <a:sym typeface="Lato"/>
              </a:rPr>
              <a:t> in order to be prioritized in placements. They are necessary in Placements.</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Arial"/>
              <a:buAutoNum type="arabicPeriod"/>
            </a:pPr>
            <a:r>
              <a:rPr b="0" i="0" lang="en-GB" sz="1400" u="none" cap="none" strike="noStrike">
                <a:solidFill>
                  <a:schemeClr val="dk1"/>
                </a:solidFill>
                <a:latin typeface="Lato"/>
                <a:ea typeface="Lato"/>
                <a:cs typeface="Lato"/>
                <a:sym typeface="Lato"/>
              </a:rPr>
              <a:t>The </a:t>
            </a:r>
            <a:r>
              <a:rPr b="1" i="0" lang="en-GB" sz="1400" u="none" cap="none" strike="noStrike">
                <a:solidFill>
                  <a:schemeClr val="dk1"/>
                </a:solidFill>
                <a:latin typeface="Lato"/>
                <a:ea typeface="Lato"/>
                <a:cs typeface="Lato"/>
                <a:sym typeface="Lato"/>
              </a:rPr>
              <a:t>re-submissions</a:t>
            </a:r>
            <a:r>
              <a:rPr b="0" i="0" lang="en-GB" sz="1400" u="none" cap="none" strike="noStrike">
                <a:solidFill>
                  <a:schemeClr val="dk1"/>
                </a:solidFill>
                <a:latin typeface="Lato"/>
                <a:ea typeface="Lato"/>
                <a:cs typeface="Lato"/>
                <a:sym typeface="Lato"/>
              </a:rPr>
              <a:t> after </a:t>
            </a:r>
            <a:r>
              <a:rPr b="1" i="0" lang="en-GB" sz="1400" u="none" cap="none" strike="noStrike">
                <a:solidFill>
                  <a:schemeClr val="dk1"/>
                </a:solidFill>
                <a:latin typeface="Lato"/>
                <a:ea typeface="Lato"/>
                <a:cs typeface="Lato"/>
                <a:sym typeface="Lato"/>
              </a:rPr>
              <a:t>3 weeks</a:t>
            </a:r>
            <a:r>
              <a:rPr b="0" i="0" lang="en-GB" sz="1400" u="none" cap="none" strike="noStrike">
                <a:solidFill>
                  <a:schemeClr val="dk1"/>
                </a:solidFill>
                <a:latin typeface="Lato"/>
                <a:ea typeface="Lato"/>
                <a:cs typeface="Lato"/>
                <a:sym typeface="Lato"/>
              </a:rPr>
              <a:t> of launch in the batch will be de-prioritised while evaluations.</a:t>
            </a:r>
            <a:endParaRPr b="0" i="0" sz="1400" u="none" cap="none" strike="noStrike">
              <a:solidFill>
                <a:schemeClr val="dk1"/>
              </a:solidFill>
              <a:latin typeface="Lato"/>
              <a:ea typeface="Lato"/>
              <a:cs typeface="Lato"/>
              <a:sym typeface="Lato"/>
            </a:endParaRPr>
          </a:p>
          <a:p>
            <a:pPr indent="-317500" lvl="1" marL="1371600" marR="0" rtl="0" algn="l">
              <a:lnSpc>
                <a:spcPct val="100000"/>
              </a:lnSpc>
              <a:spcBef>
                <a:spcPts val="0"/>
              </a:spcBef>
              <a:spcAft>
                <a:spcPts val="0"/>
              </a:spcAft>
              <a:buClr>
                <a:schemeClr val="dk1"/>
              </a:buClr>
              <a:buSzPts val="1400"/>
              <a:buFont typeface="Lato"/>
              <a:buAutoNum type="alphaLcPeriod"/>
            </a:pPr>
            <a:r>
              <a:rPr b="0" i="0" lang="en-GB" sz="1400" u="none" cap="none" strike="noStrike">
                <a:solidFill>
                  <a:schemeClr val="dk1"/>
                </a:solidFill>
                <a:latin typeface="Lato"/>
                <a:ea typeface="Lato"/>
                <a:cs typeface="Lato"/>
                <a:sym typeface="Lato"/>
              </a:rPr>
              <a:t>Candidates will have to give the reason for their delay, in order to make sure that team picks up their evaluation.</a:t>
            </a:r>
            <a:endParaRPr b="0" i="0" sz="1400" u="none" cap="none" strike="noStrike">
              <a:solidFill>
                <a:schemeClr val="dk1"/>
              </a:solidFill>
              <a:latin typeface="Lato"/>
              <a:ea typeface="Lato"/>
              <a:cs typeface="Lato"/>
              <a:sym typeface="Lato"/>
            </a:endParaRPr>
          </a:p>
          <a:p>
            <a:pPr indent="-317500" lvl="1" marL="1371600" marR="0" rtl="0" algn="l">
              <a:lnSpc>
                <a:spcPct val="100000"/>
              </a:lnSpc>
              <a:spcBef>
                <a:spcPts val="0"/>
              </a:spcBef>
              <a:spcAft>
                <a:spcPts val="0"/>
              </a:spcAft>
              <a:buClr>
                <a:schemeClr val="dk1"/>
              </a:buClr>
              <a:buSzPts val="1400"/>
              <a:buFont typeface="Lato"/>
              <a:buAutoNum type="alphaLcPeriod"/>
            </a:pPr>
            <a:r>
              <a:rPr b="0" i="0" lang="en-GB" sz="1400" u="none" cap="none" strike="noStrike">
                <a:solidFill>
                  <a:schemeClr val="dk1"/>
                </a:solidFill>
                <a:latin typeface="Lato"/>
                <a:ea typeface="Lato"/>
                <a:cs typeface="Lato"/>
                <a:sym typeface="Lato"/>
              </a:rPr>
              <a:t>This will create backlogs as the project for next module will also be releasing around the same time.</a:t>
            </a:r>
            <a:endParaRPr b="0" i="0" sz="1400" u="none" cap="none" strike="noStrike">
              <a:solidFill>
                <a:schemeClr val="dk1"/>
              </a:solidFill>
              <a:latin typeface="Lato"/>
              <a:ea typeface="Lato"/>
              <a:cs typeface="Lato"/>
              <a:sym typeface="Lato"/>
            </a:endParaRPr>
          </a:p>
          <a:p>
            <a:pPr indent="-317500" lvl="0" marL="914400" marR="0" rtl="0" algn="l">
              <a:lnSpc>
                <a:spcPct val="100000"/>
              </a:lnSpc>
              <a:spcBef>
                <a:spcPts val="0"/>
              </a:spcBef>
              <a:spcAft>
                <a:spcPts val="0"/>
              </a:spcAft>
              <a:buClr>
                <a:schemeClr val="dk1"/>
              </a:buClr>
              <a:buSzPts val="1400"/>
              <a:buFont typeface="Lato"/>
              <a:buAutoNum type="arabicPeriod"/>
            </a:pPr>
            <a:r>
              <a:rPr b="0" i="0" lang="en-GB" sz="1400" u="none" cap="none" strike="noStrike">
                <a:solidFill>
                  <a:schemeClr val="dk1"/>
                </a:solidFill>
                <a:latin typeface="Lato"/>
                <a:ea typeface="Lato"/>
                <a:cs typeface="Lato"/>
                <a:sym typeface="Lato"/>
              </a:rPr>
              <a:t>So make sure to submit the project (with the requirements) within timeline.</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21"/>
          <p:cNvSpPr txBox="1"/>
          <p:nvPr/>
        </p:nvSpPr>
        <p:spPr>
          <a:xfrm>
            <a:off x="616000" y="780250"/>
            <a:ext cx="8049000" cy="3747300"/>
          </a:xfrm>
          <a:prstGeom prst="rect">
            <a:avLst/>
          </a:prstGeom>
          <a:noFill/>
          <a:ln>
            <a:noFill/>
          </a:ln>
        </p:spPr>
        <p:txBody>
          <a:bodyPr anchorCtr="0" anchor="t" bIns="91425" lIns="91425" spcFirstLastPara="1" rIns="91425" wrap="square" tIns="91425">
            <a:noAutofit/>
          </a:bodyPr>
          <a:lstStyle/>
          <a:p>
            <a:pPr indent="0" lvl="0" marL="457200" marR="0" rtl="0" algn="l">
              <a:lnSpc>
                <a:spcPct val="100000"/>
              </a:lnSpc>
              <a:spcBef>
                <a:spcPts val="0"/>
              </a:spcBef>
              <a:spcAft>
                <a:spcPts val="0"/>
              </a:spcAft>
              <a:buClr>
                <a:srgbClr val="000000"/>
              </a:buClr>
              <a:buSzPts val="1900"/>
              <a:buFont typeface="Arial"/>
              <a:buNone/>
            </a:pPr>
            <a:r>
              <a:t/>
            </a:r>
            <a:endParaRPr b="1" i="0" sz="1900" u="none" cap="none" strike="noStrike">
              <a:solidFill>
                <a:schemeClr val="dk1"/>
              </a:solidFill>
              <a:latin typeface="Lato"/>
              <a:ea typeface="Lato"/>
              <a:cs typeface="Lato"/>
              <a:sym typeface="Lato"/>
            </a:endParaRPr>
          </a:p>
          <a:p>
            <a:pPr indent="0" lvl="0" marL="457200" marR="0" rtl="0" algn="l">
              <a:lnSpc>
                <a:spcPct val="100000"/>
              </a:lnSpc>
              <a:spcBef>
                <a:spcPts val="0"/>
              </a:spcBef>
              <a:spcAft>
                <a:spcPts val="0"/>
              </a:spcAft>
              <a:buClr>
                <a:srgbClr val="000000"/>
              </a:buClr>
              <a:buSzPts val="1900"/>
              <a:buFont typeface="Arial"/>
              <a:buNone/>
            </a:pPr>
            <a:r>
              <a:rPr b="1" i="0" lang="en-GB" sz="1900" u="none" cap="none" strike="noStrike">
                <a:solidFill>
                  <a:schemeClr val="dk1"/>
                </a:solidFill>
                <a:latin typeface="Lato"/>
                <a:ea typeface="Lato"/>
                <a:cs typeface="Lato"/>
                <a:sym typeface="Lato"/>
              </a:rPr>
              <a:t>   GUIDELINES:</a:t>
            </a:r>
            <a:endParaRPr b="0" i="0" sz="1400" u="none" cap="none" strike="noStrike">
              <a:solidFill>
                <a:schemeClr val="dk1"/>
              </a:solidFill>
              <a:latin typeface="Lato"/>
              <a:ea typeface="Lato"/>
              <a:cs typeface="Lato"/>
              <a:sym typeface="Lato"/>
            </a:endParaRPr>
          </a:p>
          <a:p>
            <a:pPr indent="0" lvl="0" marL="1371600" marR="0" rtl="0" algn="l">
              <a:lnSpc>
                <a:spcPct val="100000"/>
              </a:lnSpc>
              <a:spcBef>
                <a:spcPts val="0"/>
              </a:spcBef>
              <a:spcAft>
                <a:spcPts val="0"/>
              </a:spcAft>
              <a:buClr>
                <a:srgbClr val="000000"/>
              </a:buClr>
              <a:buSzPts val="1400"/>
              <a:buFont typeface="Arial"/>
              <a:buNone/>
            </a:pPr>
            <a:r>
              <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Ensure to submit the project within the deadline.</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TA support won’t be answering any direct questions regarding project.</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Plagiarism will be checked during evaluation.</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Queries regarding submission should be asked to success champions.</a:t>
            </a:r>
            <a:endParaRPr b="0" i="0" sz="1400" u="none" cap="none" strike="noStrike">
              <a:solidFill>
                <a:schemeClr val="dk1"/>
              </a:solidFill>
              <a:latin typeface="Lato"/>
              <a:ea typeface="Lato"/>
              <a:cs typeface="Lato"/>
              <a:sym typeface="Lato"/>
            </a:endParaRPr>
          </a:p>
          <a:p>
            <a:pPr indent="-323850" lvl="0" marL="1371600" marR="0" rtl="0" algn="l">
              <a:lnSpc>
                <a:spcPct val="100000"/>
              </a:lnSpc>
              <a:spcBef>
                <a:spcPts val="1000"/>
              </a:spcBef>
              <a:spcAft>
                <a:spcPts val="0"/>
              </a:spcAft>
              <a:buClr>
                <a:schemeClr val="dk1"/>
              </a:buClr>
              <a:buSzPts val="1500"/>
              <a:buFont typeface="Lato"/>
              <a:buAutoNum type="arabicPeriod"/>
            </a:pPr>
            <a:r>
              <a:rPr b="0" i="0" lang="en-GB" sz="1400" u="none" cap="none" strike="noStrike">
                <a:solidFill>
                  <a:schemeClr val="dk1"/>
                </a:solidFill>
                <a:latin typeface="Lato"/>
                <a:ea typeface="Lato"/>
                <a:cs typeface="Lato"/>
                <a:sym typeface="Lato"/>
              </a:rPr>
              <a:t>Candidates must score &gt;=</a:t>
            </a:r>
            <a:r>
              <a:rPr lang="en-GB">
                <a:solidFill>
                  <a:schemeClr val="dk1"/>
                </a:solidFill>
                <a:latin typeface="Lato"/>
                <a:ea typeface="Lato"/>
                <a:cs typeface="Lato"/>
                <a:sym typeface="Lato"/>
              </a:rPr>
              <a:t>8</a:t>
            </a:r>
            <a:r>
              <a:rPr b="0" i="0" lang="en-GB" sz="1400" u="none" cap="none" strike="noStrike">
                <a:solidFill>
                  <a:schemeClr val="dk1"/>
                </a:solidFill>
                <a:latin typeface="Lato"/>
                <a:ea typeface="Lato"/>
                <a:cs typeface="Lato"/>
                <a:sym typeface="Lato"/>
              </a:rPr>
              <a:t> out of 10 in order to be picked for referrals.</a:t>
            </a:r>
            <a:endParaRPr b="0" i="0" sz="1400" u="none" cap="none" strike="noStrike">
              <a:solidFill>
                <a:schemeClr val="dk1"/>
              </a:solidFill>
              <a:latin typeface="Lato"/>
              <a:ea typeface="Lato"/>
              <a:cs typeface="Lato"/>
              <a:sym typeface="Lato"/>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2690eae7546_0_31"/>
          <p:cNvSpPr txBox="1"/>
          <p:nvPr/>
        </p:nvSpPr>
        <p:spPr>
          <a:xfrm>
            <a:off x="1823250" y="338775"/>
            <a:ext cx="5497500" cy="449100"/>
          </a:xfrm>
          <a:prstGeom prst="rect">
            <a:avLst/>
          </a:prstGeom>
          <a:noFill/>
          <a:ln>
            <a:noFill/>
          </a:ln>
        </p:spPr>
        <p:txBody>
          <a:bodyPr anchorCtr="0" anchor="t" bIns="91425" lIns="91425" spcFirstLastPara="1" rIns="91425" wrap="square" tIns="91425">
            <a:noAutofit/>
          </a:bodyPr>
          <a:lstStyle/>
          <a:p>
            <a:pPr indent="0" lvl="0" marL="1828800" marR="0" rtl="0" algn="l">
              <a:lnSpc>
                <a:spcPct val="100000"/>
              </a:lnSpc>
              <a:spcBef>
                <a:spcPts val="0"/>
              </a:spcBef>
              <a:spcAft>
                <a:spcPts val="0"/>
              </a:spcAft>
              <a:buClr>
                <a:srgbClr val="000000"/>
              </a:buClr>
              <a:buSzPts val="2400"/>
              <a:buFont typeface="Arial"/>
              <a:buNone/>
            </a:pPr>
            <a:r>
              <a:rPr b="0" i="0" lang="en-GB" sz="2400" u="none" cap="none" strike="noStrike">
                <a:solidFill>
                  <a:srgbClr val="000000"/>
                </a:solidFill>
                <a:latin typeface="Lato"/>
                <a:ea typeface="Lato"/>
                <a:cs typeface="Lato"/>
                <a:sym typeface="Lato"/>
              </a:rPr>
              <a:t>   </a:t>
            </a:r>
            <a:r>
              <a:rPr b="1" i="0" lang="en-GB" sz="2100" u="none" cap="none" strike="noStrike">
                <a:solidFill>
                  <a:srgbClr val="000000"/>
                </a:solidFill>
                <a:latin typeface="Lato"/>
                <a:ea typeface="Lato"/>
                <a:cs typeface="Lato"/>
                <a:sym typeface="Lato"/>
              </a:rPr>
              <a:t>EVALUATION</a:t>
            </a:r>
            <a:endParaRPr b="1" i="0" sz="2100" u="none" cap="none" strike="noStrike">
              <a:solidFill>
                <a:srgbClr val="000000"/>
              </a:solidFill>
              <a:latin typeface="Lato"/>
              <a:ea typeface="Lato"/>
              <a:cs typeface="Lato"/>
              <a:sym typeface="Lato"/>
            </a:endParaRPr>
          </a:p>
        </p:txBody>
      </p:sp>
      <p:sp>
        <p:nvSpPr>
          <p:cNvPr id="186" name="Google Shape;186;g2690eae7546_0_31"/>
          <p:cNvSpPr txBox="1"/>
          <p:nvPr/>
        </p:nvSpPr>
        <p:spPr>
          <a:xfrm>
            <a:off x="691200" y="787863"/>
            <a:ext cx="7761600" cy="1013400"/>
          </a:xfrm>
          <a:prstGeom prst="rect">
            <a:avLst/>
          </a:prstGeom>
          <a:noFill/>
          <a:ln>
            <a:noFill/>
          </a:ln>
        </p:spPr>
        <p:txBody>
          <a:bodyPr anchorCtr="0" anchor="t" bIns="91425" lIns="91425" spcFirstLastPara="1" rIns="91425" wrap="square" tIns="91425">
            <a:noAutofit/>
          </a:bodyPr>
          <a:lstStyle/>
          <a:p>
            <a:pPr indent="-304800" lvl="0" marL="457200" marR="0" rtl="0" algn="l">
              <a:lnSpc>
                <a:spcPct val="100000"/>
              </a:lnSpc>
              <a:spcBef>
                <a:spcPts val="0"/>
              </a:spcBef>
              <a:spcAft>
                <a:spcPts val="0"/>
              </a:spcAft>
              <a:buSzPts val="1200"/>
              <a:buFont typeface="Lato"/>
              <a:buChar char="●"/>
            </a:pPr>
            <a:r>
              <a:rPr lang="en-GB" sz="1200">
                <a:latin typeface="Lato"/>
                <a:ea typeface="Lato"/>
                <a:cs typeface="Lato"/>
                <a:sym typeface="Lato"/>
              </a:rPr>
              <a:t>The projects will be evaluated on </a:t>
            </a:r>
            <a:r>
              <a:rPr b="1" lang="en-GB" sz="1200">
                <a:latin typeface="Lato"/>
                <a:ea typeface="Lato"/>
                <a:cs typeface="Lato"/>
                <a:sym typeface="Lato"/>
              </a:rPr>
              <a:t>10 levels (Each learner will receive a detailed feedback)</a:t>
            </a:r>
            <a:r>
              <a:rPr lang="en-GB" sz="1200">
                <a:latin typeface="Lato"/>
                <a:ea typeface="Lato"/>
                <a:cs typeface="Lato"/>
                <a:sym typeface="Lato"/>
              </a:rPr>
              <a:t>.</a:t>
            </a:r>
            <a:endParaRPr sz="1200">
              <a:latin typeface="Lato"/>
              <a:ea typeface="Lato"/>
              <a:cs typeface="Lato"/>
              <a:sym typeface="Lato"/>
            </a:endParaRPr>
          </a:p>
          <a:p>
            <a:pPr indent="-304800" lvl="0" marL="457200" marR="0" rtl="0" algn="l">
              <a:lnSpc>
                <a:spcPct val="100000"/>
              </a:lnSpc>
              <a:spcBef>
                <a:spcPts val="0"/>
              </a:spcBef>
              <a:spcAft>
                <a:spcPts val="0"/>
              </a:spcAft>
              <a:buSzPts val="1200"/>
              <a:buFont typeface="Lato"/>
              <a:buChar char="●"/>
            </a:pPr>
            <a:r>
              <a:rPr lang="en-GB" sz="1200">
                <a:latin typeface="Lato"/>
                <a:ea typeface="Lato"/>
                <a:cs typeface="Lato"/>
                <a:sym typeface="Lato"/>
              </a:rPr>
              <a:t>On each level, learners will get a </a:t>
            </a:r>
            <a:r>
              <a:rPr b="1" lang="en-GB" sz="1200">
                <a:latin typeface="Lato"/>
                <a:ea typeface="Lato"/>
                <a:cs typeface="Lato"/>
                <a:sym typeface="Lato"/>
              </a:rPr>
              <a:t>rating out of 5</a:t>
            </a:r>
            <a:r>
              <a:rPr lang="en-GB" sz="1200">
                <a:latin typeface="Lato"/>
                <a:ea typeface="Lato"/>
                <a:cs typeface="Lato"/>
                <a:sym typeface="Lato"/>
              </a:rPr>
              <a:t> and if the rating is smaller than 4, he won’t be considered as passed at that level.</a:t>
            </a:r>
            <a:endParaRPr sz="1200">
              <a:latin typeface="Lato"/>
              <a:ea typeface="Lato"/>
              <a:cs typeface="Lato"/>
              <a:sym typeface="Lato"/>
            </a:endParaRPr>
          </a:p>
          <a:p>
            <a:pPr indent="-304800" lvl="0" marL="457200" rtl="0" algn="l">
              <a:spcBef>
                <a:spcPts val="0"/>
              </a:spcBef>
              <a:spcAft>
                <a:spcPts val="0"/>
              </a:spcAft>
              <a:buSzPts val="1200"/>
              <a:buFont typeface="Lato"/>
              <a:buChar char="●"/>
            </a:pPr>
            <a:r>
              <a:rPr lang="en-GB" sz="1200">
                <a:solidFill>
                  <a:schemeClr val="dk1"/>
                </a:solidFill>
                <a:latin typeface="Lato"/>
                <a:ea typeface="Lato"/>
                <a:cs typeface="Lato"/>
                <a:sym typeface="Lato"/>
              </a:rPr>
              <a:t>Learners have to get </a:t>
            </a:r>
            <a:r>
              <a:rPr b="1" lang="en-GB" sz="1200">
                <a:solidFill>
                  <a:schemeClr val="dk1"/>
                </a:solidFill>
                <a:latin typeface="Lato"/>
                <a:ea typeface="Lato"/>
                <a:cs typeface="Lato"/>
                <a:sym typeface="Lato"/>
              </a:rPr>
              <a:t>&gt;=4 (or passed)</a:t>
            </a:r>
            <a:r>
              <a:rPr lang="en-GB" sz="1200">
                <a:solidFill>
                  <a:schemeClr val="dk1"/>
                </a:solidFill>
                <a:latin typeface="Lato"/>
                <a:ea typeface="Lato"/>
                <a:cs typeface="Lato"/>
                <a:sym typeface="Lato"/>
              </a:rPr>
              <a:t> in at least</a:t>
            </a:r>
            <a:r>
              <a:rPr b="1" lang="en-GB" sz="1200">
                <a:solidFill>
                  <a:schemeClr val="dk1"/>
                </a:solidFill>
                <a:latin typeface="Lato"/>
                <a:ea typeface="Lato"/>
                <a:cs typeface="Lato"/>
                <a:sym typeface="Lato"/>
              </a:rPr>
              <a:t> 8 levels</a:t>
            </a:r>
            <a:r>
              <a:rPr lang="en-GB" sz="1200">
                <a:solidFill>
                  <a:schemeClr val="dk1"/>
                </a:solidFill>
                <a:latin typeface="Lato"/>
                <a:ea typeface="Lato"/>
                <a:cs typeface="Lato"/>
                <a:sym typeface="Lato"/>
              </a:rPr>
              <a:t> to get </a:t>
            </a:r>
            <a:r>
              <a:rPr b="1" lang="en-GB" sz="1200">
                <a:solidFill>
                  <a:schemeClr val="dk1"/>
                </a:solidFill>
                <a:latin typeface="Lato"/>
                <a:ea typeface="Lato"/>
                <a:cs typeface="Lato"/>
                <a:sym typeface="Lato"/>
              </a:rPr>
              <a:t>&gt;=8</a:t>
            </a:r>
            <a:r>
              <a:rPr lang="en-GB" sz="1200">
                <a:solidFill>
                  <a:schemeClr val="dk1"/>
                </a:solidFill>
                <a:latin typeface="Lato"/>
                <a:ea typeface="Lato"/>
                <a:cs typeface="Lato"/>
                <a:sym typeface="Lato"/>
              </a:rPr>
              <a:t> as the final rating in the project.</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In the final feedback, only the final feedback out of 10 will be considered.</a:t>
            </a:r>
            <a:endParaRPr sz="1200">
              <a:solidFill>
                <a:schemeClr val="dk1"/>
              </a:solidFill>
              <a:latin typeface="Lato"/>
              <a:ea typeface="Lato"/>
              <a:cs typeface="Lato"/>
              <a:sym typeface="Lato"/>
            </a:endParaRPr>
          </a:p>
          <a:p>
            <a:pPr indent="-304800" lvl="0" marL="457200" rtl="0" algn="l">
              <a:spcBef>
                <a:spcPts val="0"/>
              </a:spcBef>
              <a:spcAft>
                <a:spcPts val="0"/>
              </a:spcAft>
              <a:buClr>
                <a:schemeClr val="dk1"/>
              </a:buClr>
              <a:buSzPts val="1200"/>
              <a:buFont typeface="Lato"/>
              <a:buChar char="●"/>
            </a:pPr>
            <a:r>
              <a:rPr lang="en-GB" sz="1200">
                <a:solidFill>
                  <a:schemeClr val="dk1"/>
                </a:solidFill>
                <a:latin typeface="Lato"/>
                <a:ea typeface="Lato"/>
                <a:cs typeface="Lato"/>
                <a:sym typeface="Lato"/>
              </a:rPr>
              <a:t>The ratings of level 9-10 will only be considered and included in the final feedback if someone is passing in all the Levels from 1 - 8. They (levels 1-8) are compulsory, in order to get passed in the final feedback.</a:t>
            </a:r>
            <a:endParaRPr sz="1200">
              <a:solidFill>
                <a:schemeClr val="dk1"/>
              </a:solidFill>
              <a:latin typeface="Lato"/>
              <a:ea typeface="Lato"/>
              <a:cs typeface="Lato"/>
              <a:sym typeface="Lato"/>
            </a:endParaRPr>
          </a:p>
          <a:p>
            <a:pPr indent="0" lvl="0" marL="457200" rtl="0" algn="l">
              <a:spcBef>
                <a:spcPts val="0"/>
              </a:spcBef>
              <a:spcAft>
                <a:spcPts val="0"/>
              </a:spcAft>
              <a:buNone/>
            </a:pPr>
            <a:r>
              <a:t/>
            </a:r>
            <a:endParaRPr sz="1200">
              <a:solidFill>
                <a:schemeClr val="dk1"/>
              </a:solidFill>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a:p>
            <a:pPr indent="0" lvl="0" marL="0" marR="0" rtl="0" algn="l">
              <a:lnSpc>
                <a:spcPct val="100000"/>
              </a:lnSpc>
              <a:spcBef>
                <a:spcPts val="0"/>
              </a:spcBef>
              <a:spcAft>
                <a:spcPts val="0"/>
              </a:spcAft>
              <a:buNone/>
            </a:pPr>
            <a:r>
              <a:t/>
            </a:r>
            <a:endParaRPr sz="1200">
              <a:latin typeface="Lato"/>
              <a:ea typeface="Lato"/>
              <a:cs typeface="Lato"/>
              <a:sym typeface="Lato"/>
            </a:endParaRPr>
          </a:p>
        </p:txBody>
      </p:sp>
      <p:pic>
        <p:nvPicPr>
          <p:cNvPr id="187" name="Google Shape;187;g2690eae7546_0_31"/>
          <p:cNvPicPr preferRelativeResize="0"/>
          <p:nvPr/>
        </p:nvPicPr>
        <p:blipFill rotWithShape="1">
          <a:blip r:embed="rId3">
            <a:alphaModFix/>
          </a:blip>
          <a:srcRect b="0" l="0" r="0" t="0"/>
          <a:stretch/>
        </p:blipFill>
        <p:spPr>
          <a:xfrm>
            <a:off x="7768475" y="3953025"/>
            <a:ext cx="1375525" cy="1190475"/>
          </a:xfrm>
          <a:prstGeom prst="rect">
            <a:avLst/>
          </a:prstGeom>
          <a:noFill/>
          <a:ln>
            <a:noFill/>
          </a:ln>
        </p:spPr>
      </p:pic>
      <p:pic>
        <p:nvPicPr>
          <p:cNvPr id="188" name="Google Shape;188;g2690eae7546_0_31"/>
          <p:cNvPicPr preferRelativeResize="0"/>
          <p:nvPr/>
        </p:nvPicPr>
        <p:blipFill>
          <a:blip r:embed="rId4">
            <a:alphaModFix/>
          </a:blip>
          <a:stretch>
            <a:fillRect/>
          </a:stretch>
        </p:blipFill>
        <p:spPr>
          <a:xfrm>
            <a:off x="1451950" y="2252950"/>
            <a:ext cx="6043902" cy="27516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pic>
        <p:nvPicPr>
          <p:cNvPr id="193" name="Google Shape;193;p24"/>
          <p:cNvPicPr preferRelativeResize="0"/>
          <p:nvPr/>
        </p:nvPicPr>
        <p:blipFill rotWithShape="1">
          <a:blip r:embed="rId3">
            <a:alphaModFix/>
          </a:blip>
          <a:srcRect b="0" l="0" r="0" t="0"/>
          <a:stretch/>
        </p:blipFill>
        <p:spPr>
          <a:xfrm>
            <a:off x="1528750" y="857250"/>
            <a:ext cx="6086475" cy="34290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3"/>
          <p:cNvSpPr txBox="1"/>
          <p:nvPr/>
        </p:nvSpPr>
        <p:spPr>
          <a:xfrm>
            <a:off x="427650" y="557625"/>
            <a:ext cx="8288700" cy="1785600"/>
          </a:xfrm>
          <a:prstGeom prst="rect">
            <a:avLst/>
          </a:prstGeom>
          <a:noFill/>
          <a:ln>
            <a:noFill/>
          </a:ln>
        </p:spPr>
        <p:txBody>
          <a:bodyPr anchorCtr="0" anchor="t" bIns="91425" lIns="91425" spcFirstLastPara="1" rIns="91425" wrap="square" tIns="91425">
            <a:spAutoFit/>
          </a:bodyPr>
          <a:lstStyle/>
          <a:p>
            <a:pPr indent="0" lvl="0" marL="0" marR="0" rtl="0" algn="l">
              <a:lnSpc>
                <a:spcPct val="150000"/>
              </a:lnSpc>
              <a:spcBef>
                <a:spcPts val="0"/>
              </a:spcBef>
              <a:spcAft>
                <a:spcPts val="0"/>
              </a:spcAft>
              <a:buClr>
                <a:srgbClr val="000000"/>
              </a:buClr>
              <a:buSzPts val="1600"/>
              <a:buFont typeface="Arial"/>
              <a:buNone/>
            </a:pPr>
            <a:r>
              <a:rPr b="1" i="0" lang="en-GB" sz="1600" u="none" cap="none" strike="noStrike">
                <a:solidFill>
                  <a:schemeClr val="dk1"/>
                </a:solidFill>
                <a:latin typeface="Lato"/>
                <a:ea typeface="Lato"/>
                <a:cs typeface="Lato"/>
                <a:sym typeface="Lato"/>
              </a:rPr>
              <a:t>Problem Statement</a:t>
            </a:r>
            <a:endParaRPr b="0" i="0" sz="1600" u="none" cap="none" strike="noStrike">
              <a:solidFill>
                <a:schemeClr val="dk1"/>
              </a:solidFill>
              <a:latin typeface="Lato"/>
              <a:ea typeface="Lato"/>
              <a:cs typeface="Lato"/>
              <a:sym typeface="Lato"/>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You are an analytical CRM (Customer Relationship Management) specialist hired by a bank to extract meaningful insights from various customer-related datasets. The bank aims to reduce customer churn, improve service delivery, and enhance customer satisfaction. They have provided you with datasets including customer demographics, transaction details, customer exit information, and active customer profiles.</a:t>
            </a:r>
            <a:endParaRPr b="0" i="0" sz="1600" u="none" cap="none" strike="noStrike">
              <a:solidFill>
                <a:schemeClr val="dk1"/>
              </a:solidFill>
              <a:latin typeface="Lato"/>
              <a:ea typeface="Lato"/>
              <a:cs typeface="Lato"/>
              <a:sym typeface="Lato"/>
            </a:endParaRPr>
          </a:p>
        </p:txBody>
      </p:sp>
      <p:pic>
        <p:nvPicPr>
          <p:cNvPr id="66" name="Google Shape;66;p3"/>
          <p:cNvPicPr preferRelativeResize="0"/>
          <p:nvPr/>
        </p:nvPicPr>
        <p:blipFill rotWithShape="1">
          <a:blip r:embed="rId3">
            <a:alphaModFix/>
          </a:blip>
          <a:srcRect b="0" l="0" r="0" t="0"/>
          <a:stretch/>
        </p:blipFill>
        <p:spPr>
          <a:xfrm>
            <a:off x="1961850" y="2343225"/>
            <a:ext cx="5220293" cy="24954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nvSpPr>
        <p:spPr>
          <a:xfrm>
            <a:off x="502950" y="431550"/>
            <a:ext cx="8138100" cy="4617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800"/>
              <a:buFont typeface="Arial"/>
              <a:buNone/>
            </a:pPr>
            <a:r>
              <a:rPr b="0" i="0" lang="en-GB" sz="1800" u="none" cap="none" strike="noStrike">
                <a:solidFill>
                  <a:schemeClr val="dk1"/>
                </a:solidFill>
                <a:latin typeface="Lato"/>
                <a:ea typeface="Lato"/>
                <a:cs typeface="Lato"/>
                <a:sym typeface="Lato"/>
              </a:rPr>
              <a:t>The image above displays details about Bank Customer data, including:</a:t>
            </a:r>
            <a:endParaRPr b="0" i="0" sz="1800" u="none" cap="none" strike="noStrike">
              <a:solidFill>
                <a:schemeClr val="dk1"/>
              </a:solidFill>
              <a:latin typeface="Lato"/>
              <a:ea typeface="Lato"/>
              <a:cs typeface="Lato"/>
              <a:sym typeface="Lato"/>
            </a:endParaRPr>
          </a:p>
        </p:txBody>
      </p:sp>
      <p:sp>
        <p:nvSpPr>
          <p:cNvPr id="72" name="Google Shape;72;p4"/>
          <p:cNvSpPr txBox="1"/>
          <p:nvPr/>
        </p:nvSpPr>
        <p:spPr>
          <a:xfrm>
            <a:off x="593850" y="985375"/>
            <a:ext cx="7956300" cy="38724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RowNumber:</a:t>
            </a:r>
            <a:r>
              <a:rPr b="0" i="0" lang="en-GB" sz="1500" u="none" cap="none" strike="noStrike">
                <a:solidFill>
                  <a:schemeClr val="dk1"/>
                </a:solidFill>
                <a:latin typeface="Lato"/>
                <a:ea typeface="Lato"/>
                <a:cs typeface="Lato"/>
                <a:sym typeface="Lato"/>
              </a:rPr>
              <a:t> The row number in the dataset, likely used for reference or indexing.</a:t>
            </a:r>
            <a:endParaRPr b="0" i="0" sz="1500" u="none" cap="none" strike="noStrike">
              <a:solidFill>
                <a:schemeClr val="dk1"/>
              </a:solidFill>
              <a:latin typeface="Lato"/>
              <a:ea typeface="Lato"/>
              <a:cs typeface="Lato"/>
              <a:sym typeface="Lato"/>
            </a:endParaRPr>
          </a:p>
          <a:p>
            <a:pPr indent="-323850" lvl="0" marL="457200" marR="0" rtl="0" algn="l">
              <a:lnSpc>
                <a:spcPct val="115000"/>
              </a:lnSpc>
              <a:spcBef>
                <a:spcPts val="100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CustomerId:</a:t>
            </a:r>
            <a:r>
              <a:rPr b="0" i="0" lang="en-GB" sz="1500" u="none" cap="none" strike="noStrike">
                <a:solidFill>
                  <a:schemeClr val="dk1"/>
                </a:solidFill>
                <a:latin typeface="Lato"/>
                <a:ea typeface="Lato"/>
                <a:cs typeface="Lato"/>
                <a:sym typeface="Lato"/>
              </a:rPr>
              <a:t> A unique identifier for each customer.</a:t>
            </a:r>
            <a:endParaRPr b="0" i="0" sz="1500" u="none" cap="none" strike="noStrike">
              <a:solidFill>
                <a:schemeClr val="dk1"/>
              </a:solidFill>
              <a:latin typeface="Lato"/>
              <a:ea typeface="Lato"/>
              <a:cs typeface="Lato"/>
              <a:sym typeface="Lato"/>
            </a:endParaRPr>
          </a:p>
          <a:p>
            <a:pPr indent="-323850" lvl="0" marL="457200" marR="0" rtl="0" algn="l">
              <a:lnSpc>
                <a:spcPct val="100000"/>
              </a:lnSpc>
              <a:spcBef>
                <a:spcPts val="100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CreditScore: </a:t>
            </a:r>
            <a:r>
              <a:rPr b="0" i="0" lang="en-GB" sz="1500" u="none" cap="none" strike="noStrike">
                <a:solidFill>
                  <a:schemeClr val="dk1"/>
                </a:solidFill>
                <a:latin typeface="Lato"/>
                <a:ea typeface="Lato"/>
                <a:cs typeface="Lato"/>
                <a:sym typeface="Lato"/>
              </a:rPr>
              <a:t>A numerical representation of the customer's creditworthiness.</a:t>
            </a:r>
            <a:endParaRPr b="0" i="0" sz="1500" u="none" cap="none" strike="noStrike">
              <a:solidFill>
                <a:schemeClr val="dk1"/>
              </a:solidFill>
              <a:latin typeface="Lato"/>
              <a:ea typeface="Lato"/>
              <a:cs typeface="Lato"/>
              <a:sym typeface="Lato"/>
            </a:endParaRPr>
          </a:p>
          <a:p>
            <a:pPr indent="-323850" lvl="1" marL="914400" marR="0" rtl="0" algn="l">
              <a:lnSpc>
                <a:spcPct val="100000"/>
              </a:lnSpc>
              <a:spcBef>
                <a:spcPts val="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Credit score: </a:t>
            </a:r>
            <a:endParaRPr b="1"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Excellent: 800–850</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Very Good: 740–799</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Good: 670–739</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Fair: 580–669</a:t>
            </a:r>
            <a:endParaRPr b="0" i="0" sz="1500" u="none" cap="none" strike="noStrike">
              <a:solidFill>
                <a:schemeClr val="dk1"/>
              </a:solidFill>
              <a:latin typeface="Lato"/>
              <a:ea typeface="Lato"/>
              <a:cs typeface="Lato"/>
              <a:sym typeface="Lato"/>
            </a:endParaRPr>
          </a:p>
          <a:p>
            <a:pPr indent="-323850" lvl="2" marL="1371600" marR="0" rtl="0" algn="l">
              <a:lnSpc>
                <a:spcPct val="100000"/>
              </a:lnSpc>
              <a:spcBef>
                <a:spcPts val="0"/>
              </a:spcBef>
              <a:spcAft>
                <a:spcPts val="0"/>
              </a:spcAft>
              <a:buClr>
                <a:schemeClr val="dk1"/>
              </a:buClr>
              <a:buSzPts val="1500"/>
              <a:buFont typeface="Lato"/>
              <a:buChar char="●"/>
            </a:pPr>
            <a:r>
              <a:rPr b="0" i="0" lang="en-GB" sz="1500" u="none" cap="none" strike="noStrike">
                <a:solidFill>
                  <a:schemeClr val="dk1"/>
                </a:solidFill>
                <a:latin typeface="Lato"/>
                <a:ea typeface="Lato"/>
                <a:cs typeface="Lato"/>
                <a:sym typeface="Lato"/>
              </a:rPr>
              <a:t>Poor: 300–579</a:t>
            </a:r>
            <a:endParaRPr b="0" i="0" sz="1500" u="none" cap="none" strike="noStrike">
              <a:solidFill>
                <a:schemeClr val="dk1"/>
              </a:solidFill>
              <a:latin typeface="Lato"/>
              <a:ea typeface="Lato"/>
              <a:cs typeface="Lato"/>
              <a:sym typeface="Lato"/>
            </a:endParaRPr>
          </a:p>
          <a:p>
            <a:pPr indent="-323850" lvl="0" marL="457200" marR="0" rtl="0" algn="l">
              <a:lnSpc>
                <a:spcPct val="115000"/>
              </a:lnSpc>
              <a:spcBef>
                <a:spcPts val="1000"/>
              </a:spcBef>
              <a:spcAft>
                <a:spcPts val="0"/>
              </a:spcAft>
              <a:buClr>
                <a:schemeClr val="dk1"/>
              </a:buClr>
              <a:buSzPts val="1500"/>
              <a:buFont typeface="Lato"/>
              <a:buChar char="➔"/>
            </a:pPr>
            <a:r>
              <a:rPr b="1" i="0" lang="en-GB" sz="1500" u="none" cap="none" strike="noStrike">
                <a:solidFill>
                  <a:schemeClr val="dk1"/>
                </a:solidFill>
                <a:latin typeface="Lato"/>
                <a:ea typeface="Lato"/>
                <a:cs typeface="Lato"/>
                <a:sym typeface="Lato"/>
              </a:rPr>
              <a:t>GeographyID:</a:t>
            </a:r>
            <a:r>
              <a:rPr b="0" i="0" lang="en-GB" sz="1500" u="none" cap="none" strike="noStrike">
                <a:solidFill>
                  <a:schemeClr val="dk1"/>
                </a:solidFill>
                <a:latin typeface="Lato"/>
                <a:ea typeface="Lato"/>
                <a:cs typeface="Lato"/>
                <a:sym typeface="Lato"/>
              </a:rPr>
              <a:t> A numerical identifier that likely corresponds to a geographical location, such as a country or region.</a:t>
            </a:r>
            <a:endParaRPr b="0" i="0" sz="1500" u="none" cap="none" strike="noStrike">
              <a:solidFill>
                <a:schemeClr val="dk1"/>
              </a:solidFill>
              <a:latin typeface="Lato"/>
              <a:ea typeface="Lato"/>
              <a:cs typeface="Lato"/>
              <a:sym typeface="Lato"/>
            </a:endParaRPr>
          </a:p>
          <a:p>
            <a:pPr indent="-323850" lvl="0" marL="457200" marR="0" rtl="0" algn="l">
              <a:lnSpc>
                <a:spcPct val="115000"/>
              </a:lnSpc>
              <a:spcBef>
                <a:spcPts val="1000"/>
              </a:spcBef>
              <a:spcAft>
                <a:spcPts val="1000"/>
              </a:spcAft>
              <a:buClr>
                <a:schemeClr val="dk1"/>
              </a:buClr>
              <a:buSzPts val="1500"/>
              <a:buFont typeface="Lato"/>
              <a:buChar char="➔"/>
            </a:pPr>
            <a:r>
              <a:rPr b="1" i="0" lang="en-GB" sz="1500" u="none" cap="none" strike="noStrike">
                <a:solidFill>
                  <a:schemeClr val="dk1"/>
                </a:solidFill>
                <a:latin typeface="Lato"/>
                <a:ea typeface="Lato"/>
                <a:cs typeface="Lato"/>
                <a:sym typeface="Lato"/>
              </a:rPr>
              <a:t>GenderID:</a:t>
            </a:r>
            <a:r>
              <a:rPr b="0" i="0" lang="en-GB" sz="1500" u="none" cap="none" strike="noStrike">
                <a:solidFill>
                  <a:schemeClr val="dk1"/>
                </a:solidFill>
                <a:latin typeface="Lato"/>
                <a:ea typeface="Lato"/>
                <a:cs typeface="Lato"/>
                <a:sym typeface="Lato"/>
              </a:rPr>
              <a:t> A numerical identifier for the customer's gender, where for example, '1' could represent male and '2' could represent female.</a:t>
            </a:r>
            <a:endParaRPr b="0" i="0" sz="1500" u="none" cap="none" strike="noStrike">
              <a:solidFill>
                <a:schemeClr val="dk1"/>
              </a:solidFill>
              <a:latin typeface="Lato"/>
              <a:ea typeface="Lato"/>
              <a:cs typeface="Lato"/>
              <a:sym typeface="La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5"/>
          <p:cNvSpPr txBox="1"/>
          <p:nvPr/>
        </p:nvSpPr>
        <p:spPr>
          <a:xfrm>
            <a:off x="502950" y="577000"/>
            <a:ext cx="813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The image above displays details about bank customer  data, including: </a:t>
            </a:r>
            <a:r>
              <a:rPr b="1" i="0" lang="en-GB" sz="1600" u="none" cap="none" strike="noStrike">
                <a:solidFill>
                  <a:schemeClr val="dk1"/>
                </a:solidFill>
                <a:latin typeface="Lato"/>
                <a:ea typeface="Lato"/>
                <a:cs typeface="Lato"/>
                <a:sym typeface="Lato"/>
              </a:rPr>
              <a:t>(Cont..)</a:t>
            </a:r>
            <a:endParaRPr b="1" i="0" sz="1600" u="none" cap="none" strike="noStrike">
              <a:solidFill>
                <a:schemeClr val="dk1"/>
              </a:solidFill>
              <a:latin typeface="Lato"/>
              <a:ea typeface="Lato"/>
              <a:cs typeface="Lato"/>
              <a:sym typeface="Lato"/>
            </a:endParaRPr>
          </a:p>
        </p:txBody>
      </p:sp>
      <p:sp>
        <p:nvSpPr>
          <p:cNvPr id="78" name="Google Shape;78;p5"/>
          <p:cNvSpPr txBox="1"/>
          <p:nvPr/>
        </p:nvSpPr>
        <p:spPr>
          <a:xfrm>
            <a:off x="501300" y="1128975"/>
            <a:ext cx="8141400" cy="3471000"/>
          </a:xfrm>
          <a:prstGeom prst="rect">
            <a:avLst/>
          </a:prstGeom>
          <a:noFill/>
          <a:ln>
            <a:noFill/>
          </a:ln>
        </p:spPr>
        <p:txBody>
          <a:bodyPr anchorCtr="0" anchor="t" bIns="91425" lIns="91425" spcFirstLastPara="1" rIns="91425" wrap="square" tIns="91425">
            <a:spAutoFit/>
          </a:bodyPr>
          <a:lstStyle/>
          <a:p>
            <a:pPr indent="-323850" lvl="0" marL="457200" marR="0" rtl="0" algn="l">
              <a:lnSpc>
                <a:spcPct val="115000"/>
              </a:lnSpc>
              <a:spcBef>
                <a:spcPts val="0"/>
              </a:spcBef>
              <a:spcAft>
                <a:spcPts val="0"/>
              </a:spcAft>
              <a:buClr>
                <a:srgbClr val="000000"/>
              </a:buClr>
              <a:buSzPts val="1500"/>
              <a:buFont typeface="Arial"/>
              <a:buChar char="➔"/>
            </a:pPr>
            <a:r>
              <a:rPr b="1" i="0" lang="en-GB" sz="1500" u="none" cap="none" strike="noStrike">
                <a:solidFill>
                  <a:schemeClr val="dk1"/>
                </a:solidFill>
                <a:latin typeface="Lato"/>
                <a:ea typeface="Lato"/>
                <a:cs typeface="Lato"/>
                <a:sym typeface="Lato"/>
              </a:rPr>
              <a:t>Age:</a:t>
            </a:r>
            <a:r>
              <a:rPr b="0" i="0" lang="en-GB" sz="1500" u="none" cap="none" strike="noStrike">
                <a:solidFill>
                  <a:schemeClr val="dk1"/>
                </a:solidFill>
                <a:latin typeface="Lato"/>
                <a:ea typeface="Lato"/>
                <a:cs typeface="Lato"/>
                <a:sym typeface="Lato"/>
              </a:rPr>
              <a:t> The age of the customer.</a:t>
            </a:r>
            <a:endParaRPr b="1"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Tenure: </a:t>
            </a:r>
            <a:r>
              <a:rPr b="0" i="0" lang="en-GB" sz="1500" u="none" cap="none" strike="noStrike">
                <a:solidFill>
                  <a:srgbClr val="000000"/>
                </a:solidFill>
                <a:latin typeface="Lato"/>
                <a:ea typeface="Lato"/>
                <a:cs typeface="Lato"/>
                <a:sym typeface="Lato"/>
              </a:rPr>
              <a:t>The number of years the customer has been with the bank.</a:t>
            </a:r>
            <a:endParaRPr b="0"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Balance: </a:t>
            </a:r>
            <a:r>
              <a:rPr b="0" i="0" lang="en-GB" sz="1500" u="none" cap="none" strike="noStrike">
                <a:solidFill>
                  <a:srgbClr val="000000"/>
                </a:solidFill>
                <a:latin typeface="Lato"/>
                <a:ea typeface="Lato"/>
                <a:cs typeface="Lato"/>
                <a:sym typeface="Lato"/>
              </a:rPr>
              <a:t>Current balance in the customer's account.</a:t>
            </a:r>
            <a:endParaRPr b="0"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NumOfProducts</a:t>
            </a:r>
            <a:r>
              <a:rPr b="0" i="0" lang="en-GB" sz="1500" u="none" cap="none" strike="noStrike">
                <a:solidFill>
                  <a:srgbClr val="000000"/>
                </a:solidFill>
                <a:latin typeface="Lato"/>
                <a:ea typeface="Lato"/>
                <a:cs typeface="Lato"/>
                <a:sym typeface="Lato"/>
              </a:rPr>
              <a:t>: refers to the number of products that a customer has purchased through the bank. </a:t>
            </a:r>
            <a:endParaRPr b="0" i="0" sz="1500" u="none" cap="none" strike="noStrike">
              <a:solidFill>
                <a:srgbClr val="000000"/>
              </a:solidFill>
              <a:latin typeface="Lato"/>
              <a:ea typeface="Lato"/>
              <a:cs typeface="Lato"/>
              <a:sym typeface="Lato"/>
            </a:endParaRPr>
          </a:p>
          <a:p>
            <a:pPr indent="-323850" lvl="0" marL="457200" marR="0" rtl="0" algn="l">
              <a:lnSpc>
                <a:spcPct val="125000"/>
              </a:lnSpc>
              <a:spcBef>
                <a:spcPts val="1000"/>
              </a:spcBef>
              <a:spcAft>
                <a:spcPts val="0"/>
              </a:spcAft>
              <a:buClr>
                <a:srgbClr val="000000"/>
              </a:buClr>
              <a:buSzPts val="1500"/>
              <a:buFont typeface="Arial"/>
              <a:buChar char="➔"/>
            </a:pPr>
            <a:r>
              <a:rPr b="1" i="0" lang="en-GB" sz="1500" u="none" cap="none" strike="noStrike">
                <a:solidFill>
                  <a:srgbClr val="000000"/>
                </a:solidFill>
                <a:latin typeface="Lato"/>
                <a:ea typeface="Lato"/>
                <a:cs typeface="Lato"/>
                <a:sym typeface="Lato"/>
              </a:rPr>
              <a:t>HasCrCard</a:t>
            </a:r>
            <a:r>
              <a:rPr b="0" i="0" lang="en-GB" sz="1500" u="none" cap="none" strike="noStrike">
                <a:solidFill>
                  <a:srgbClr val="000000"/>
                </a:solidFill>
                <a:latin typeface="Lato"/>
                <a:ea typeface="Lato"/>
                <a:cs typeface="Lato"/>
                <a:sym typeface="Lato"/>
              </a:rPr>
              <a:t>: denotes whether or not a customer has a credit card. This column is also relevant, since people with a credit card are less likely to leave the bank.</a:t>
            </a:r>
            <a:endParaRPr b="0" i="0" sz="1500" u="none" cap="none" strike="noStrike">
              <a:solidFill>
                <a:srgbClr val="000000"/>
              </a:solidFill>
              <a:latin typeface="Lato"/>
              <a:ea typeface="Lato"/>
              <a:cs typeface="Lato"/>
              <a:sym typeface="Lato"/>
            </a:endParaRPr>
          </a:p>
          <a:p>
            <a:pPr indent="-323850" lvl="2" marL="1371600" marR="0" rtl="0" algn="l">
              <a:lnSpc>
                <a:spcPct val="125000"/>
              </a:lnSpc>
              <a:spcBef>
                <a:spcPts val="1000"/>
              </a:spcBef>
              <a:spcAft>
                <a:spcPts val="0"/>
              </a:spcAft>
              <a:buClr>
                <a:srgbClr val="000000"/>
              </a:buClr>
              <a:buSzPts val="1500"/>
              <a:buFont typeface="Arial"/>
              <a:buChar char="●"/>
            </a:pPr>
            <a:r>
              <a:rPr b="0" i="0" lang="en-GB" sz="1500" u="none" cap="none" strike="noStrike">
                <a:solidFill>
                  <a:srgbClr val="000000"/>
                </a:solidFill>
                <a:latin typeface="Lato"/>
                <a:ea typeface="Lato"/>
                <a:cs typeface="Lato"/>
                <a:sym typeface="Lato"/>
              </a:rPr>
              <a:t>1 represents credit card holder</a:t>
            </a:r>
            <a:endParaRPr b="0" i="0" sz="1500" u="none" cap="none" strike="noStrike">
              <a:solidFill>
                <a:srgbClr val="000000"/>
              </a:solidFill>
              <a:latin typeface="Lato"/>
              <a:ea typeface="Lato"/>
              <a:cs typeface="Lato"/>
              <a:sym typeface="Lato"/>
            </a:endParaRPr>
          </a:p>
          <a:p>
            <a:pPr indent="-323850" lvl="2" marL="1371600" marR="0" rtl="0" algn="l">
              <a:lnSpc>
                <a:spcPct val="125000"/>
              </a:lnSpc>
              <a:spcBef>
                <a:spcPts val="1000"/>
              </a:spcBef>
              <a:spcAft>
                <a:spcPts val="1000"/>
              </a:spcAft>
              <a:buClr>
                <a:srgbClr val="000000"/>
              </a:buClr>
              <a:buSzPts val="1500"/>
              <a:buFont typeface="Arial"/>
              <a:buChar char="●"/>
            </a:pPr>
            <a:r>
              <a:rPr b="0" i="0" lang="en-GB" sz="1500" u="none" cap="none" strike="noStrike">
                <a:solidFill>
                  <a:srgbClr val="000000"/>
                </a:solidFill>
                <a:latin typeface="Lato"/>
                <a:ea typeface="Lato"/>
                <a:cs typeface="Lato"/>
                <a:sym typeface="Lato"/>
              </a:rPr>
              <a:t>0 represents non credit card holder</a:t>
            </a:r>
            <a:endParaRPr b="0" i="0" sz="1500" u="none" cap="none" strike="noStrike">
              <a:solidFill>
                <a:srgbClr val="000000"/>
              </a:solidFill>
              <a:latin typeface="Lato"/>
              <a:ea typeface="Lato"/>
              <a:cs typeface="Lato"/>
              <a:sym typeface="La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6"/>
          <p:cNvSpPr txBox="1"/>
          <p:nvPr/>
        </p:nvSpPr>
        <p:spPr>
          <a:xfrm>
            <a:off x="555000" y="1205425"/>
            <a:ext cx="8034000" cy="3586500"/>
          </a:xfrm>
          <a:prstGeom prst="rect">
            <a:avLst/>
          </a:prstGeom>
          <a:noFill/>
          <a:ln>
            <a:noFill/>
          </a:ln>
        </p:spPr>
        <p:txBody>
          <a:bodyPr anchorCtr="0" anchor="t" bIns="91425" lIns="91425" spcFirstLastPara="1" rIns="91425" wrap="square" tIns="91425">
            <a:spAutoFit/>
          </a:bodyPr>
          <a:lstStyle/>
          <a:p>
            <a:pPr indent="-330200" lvl="0" marL="457200" marR="0" rtl="0" algn="l">
              <a:lnSpc>
                <a:spcPct val="125000"/>
              </a:lnSpc>
              <a:spcBef>
                <a:spcPts val="0"/>
              </a:spcBef>
              <a:spcAft>
                <a:spcPts val="0"/>
              </a:spcAft>
              <a:buClr>
                <a:schemeClr val="dk1"/>
              </a:buClr>
              <a:buSzPts val="1600"/>
              <a:buFont typeface="Arial"/>
              <a:buChar char="➔"/>
            </a:pPr>
            <a:r>
              <a:rPr b="1" i="0" lang="en-GB" sz="1600" u="none" cap="none" strike="noStrike">
                <a:solidFill>
                  <a:schemeClr val="dk1"/>
                </a:solidFill>
                <a:latin typeface="Lato"/>
                <a:ea typeface="Lato"/>
                <a:cs typeface="Lato"/>
                <a:sym typeface="Lato"/>
              </a:rPr>
              <a:t>IsActiveMember:</a:t>
            </a:r>
            <a:r>
              <a:rPr b="0" i="0" lang="en-GB" sz="1600" u="none" cap="none" strike="noStrike">
                <a:solidFill>
                  <a:schemeClr val="dk1"/>
                </a:solidFill>
                <a:latin typeface="Lato"/>
                <a:ea typeface="Lato"/>
                <a:cs typeface="Lato"/>
                <a:sym typeface="Lato"/>
              </a:rPr>
              <a:t> active customers are less likely to leave the bank (as per the criteria defined by the bank for identifying the activeness).</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1 represents Active Member</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0 represents Inactive Member</a:t>
            </a:r>
            <a:endParaRPr b="0" i="0" sz="1600" u="none" cap="none" strike="noStrike">
              <a:solidFill>
                <a:schemeClr val="dk1"/>
              </a:solidFill>
              <a:latin typeface="Lato"/>
              <a:ea typeface="Lato"/>
              <a:cs typeface="Lato"/>
              <a:sym typeface="Lato"/>
            </a:endParaRPr>
          </a:p>
          <a:p>
            <a:pPr indent="-330200" lvl="0" marL="457200" marR="0" rtl="0" algn="l">
              <a:lnSpc>
                <a:spcPct val="125000"/>
              </a:lnSpc>
              <a:spcBef>
                <a:spcPts val="1000"/>
              </a:spcBef>
              <a:spcAft>
                <a:spcPts val="0"/>
              </a:spcAft>
              <a:buClr>
                <a:schemeClr val="dk1"/>
              </a:buClr>
              <a:buSzPts val="1600"/>
              <a:buFont typeface="Arial"/>
              <a:buChar char="➔"/>
            </a:pPr>
            <a:r>
              <a:rPr b="1" i="0" lang="en-GB" sz="1600" u="none" cap="none" strike="noStrike">
                <a:solidFill>
                  <a:schemeClr val="dk1"/>
                </a:solidFill>
                <a:latin typeface="Lato"/>
                <a:ea typeface="Lato"/>
                <a:cs typeface="Lato"/>
                <a:sym typeface="Lato"/>
              </a:rPr>
              <a:t>Estimated Salary: </a:t>
            </a:r>
            <a:r>
              <a:rPr b="0" i="0" lang="en-GB" sz="1600" u="none" cap="none" strike="noStrike">
                <a:solidFill>
                  <a:schemeClr val="dk1"/>
                </a:solidFill>
                <a:latin typeface="Lato"/>
                <a:ea typeface="Lato"/>
                <a:cs typeface="Lato"/>
                <a:sym typeface="Lato"/>
              </a:rPr>
              <a:t>as with balance, people with lower salaries are more likely to leave the bank compared to those with higher salaries.</a:t>
            </a:r>
            <a:endParaRPr b="0" i="0" sz="1600" u="none" cap="none" strike="noStrike">
              <a:solidFill>
                <a:schemeClr val="dk1"/>
              </a:solidFill>
              <a:latin typeface="Lato"/>
              <a:ea typeface="Lato"/>
              <a:cs typeface="Lato"/>
              <a:sym typeface="Lato"/>
            </a:endParaRPr>
          </a:p>
          <a:p>
            <a:pPr indent="-330200" lvl="0" marL="457200" marR="0" rtl="0" algn="l">
              <a:lnSpc>
                <a:spcPct val="125000"/>
              </a:lnSpc>
              <a:spcBef>
                <a:spcPts val="1000"/>
              </a:spcBef>
              <a:spcAft>
                <a:spcPts val="0"/>
              </a:spcAft>
              <a:buClr>
                <a:schemeClr val="dk1"/>
              </a:buClr>
              <a:buSzPts val="1600"/>
              <a:buFont typeface="Arial"/>
              <a:buChar char="➔"/>
            </a:pPr>
            <a:r>
              <a:rPr b="1" i="0" lang="en-GB" sz="1600" u="none" cap="none" strike="noStrike">
                <a:solidFill>
                  <a:schemeClr val="dk1"/>
                </a:solidFill>
                <a:latin typeface="Lato"/>
                <a:ea typeface="Lato"/>
                <a:cs typeface="Lato"/>
                <a:sym typeface="Lato"/>
              </a:rPr>
              <a:t>Exited:</a:t>
            </a:r>
            <a:r>
              <a:rPr b="0" i="0" lang="en-GB" sz="1600" u="none" cap="none" strike="noStrike">
                <a:solidFill>
                  <a:schemeClr val="dk1"/>
                </a:solidFill>
                <a:latin typeface="Lato"/>
                <a:ea typeface="Lato"/>
                <a:cs typeface="Lato"/>
                <a:sym typeface="Lato"/>
              </a:rPr>
              <a:t> whether or not the customer left the bank.</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0 represents Retain </a:t>
            </a:r>
            <a:endParaRPr b="0" i="0" sz="1600" u="none" cap="none" strike="noStrike">
              <a:solidFill>
                <a:schemeClr val="dk1"/>
              </a:solidFill>
              <a:latin typeface="Lato"/>
              <a:ea typeface="Lato"/>
              <a:cs typeface="Lato"/>
              <a:sym typeface="Lato"/>
            </a:endParaRPr>
          </a:p>
          <a:p>
            <a:pPr indent="-330200" lvl="2" marL="1371600" marR="0" rtl="0" algn="l">
              <a:lnSpc>
                <a:spcPct val="125000"/>
              </a:lnSpc>
              <a:spcBef>
                <a:spcPts val="0"/>
              </a:spcBef>
              <a:spcAft>
                <a:spcPts val="0"/>
              </a:spcAft>
              <a:buClr>
                <a:schemeClr val="dk1"/>
              </a:buClr>
              <a:buSzPts val="1600"/>
              <a:buFont typeface="Arial"/>
              <a:buChar char="●"/>
            </a:pPr>
            <a:r>
              <a:rPr b="0" i="0" lang="en-GB" sz="1600" u="none" cap="none" strike="noStrike">
                <a:solidFill>
                  <a:schemeClr val="dk1"/>
                </a:solidFill>
                <a:latin typeface="Lato"/>
                <a:ea typeface="Lato"/>
                <a:cs typeface="Lato"/>
                <a:sym typeface="Lato"/>
              </a:rPr>
              <a:t>1 represents Exit</a:t>
            </a:r>
            <a:endParaRPr b="0" i="0" sz="1600" u="none" cap="none" strike="noStrike">
              <a:solidFill>
                <a:schemeClr val="dk1"/>
              </a:solidFill>
              <a:latin typeface="Lato"/>
              <a:ea typeface="Lato"/>
              <a:cs typeface="Lato"/>
              <a:sym typeface="Lato"/>
            </a:endParaRPr>
          </a:p>
          <a:p>
            <a:pPr indent="-330200" lvl="0" marL="457200" marR="0" rtl="0" algn="l">
              <a:lnSpc>
                <a:spcPct val="125000"/>
              </a:lnSpc>
              <a:spcBef>
                <a:spcPts val="1000"/>
              </a:spcBef>
              <a:spcAft>
                <a:spcPts val="1000"/>
              </a:spcAft>
              <a:buClr>
                <a:schemeClr val="dk1"/>
              </a:buClr>
              <a:buSzPts val="1600"/>
              <a:buFont typeface="Arial"/>
              <a:buChar char="➔"/>
            </a:pPr>
            <a:r>
              <a:rPr b="1" i="0" lang="en-GB" sz="1600" u="none" cap="none" strike="noStrike">
                <a:solidFill>
                  <a:schemeClr val="dk1"/>
                </a:solidFill>
                <a:latin typeface="Lato"/>
                <a:ea typeface="Lato"/>
                <a:cs typeface="Lato"/>
                <a:sym typeface="Lato"/>
              </a:rPr>
              <a:t>Bank DOJ:</a:t>
            </a:r>
            <a:r>
              <a:rPr b="0" i="0" lang="en-GB" sz="1600" u="none" cap="none" strike="noStrike">
                <a:solidFill>
                  <a:schemeClr val="dk1"/>
                </a:solidFill>
                <a:latin typeface="Lato"/>
                <a:ea typeface="Lato"/>
                <a:cs typeface="Lato"/>
                <a:sym typeface="Lato"/>
              </a:rPr>
              <a:t> date when the Customer associated/joined  with the bank.</a:t>
            </a:r>
            <a:endParaRPr b="0" i="0" sz="1600" u="none" cap="none" strike="noStrike">
              <a:solidFill>
                <a:schemeClr val="dk1"/>
              </a:solidFill>
              <a:latin typeface="Lato"/>
              <a:ea typeface="Lato"/>
              <a:cs typeface="Lato"/>
              <a:sym typeface="Lato"/>
            </a:endParaRPr>
          </a:p>
        </p:txBody>
      </p:sp>
      <p:sp>
        <p:nvSpPr>
          <p:cNvPr id="84" name="Google Shape;84;p6"/>
          <p:cNvSpPr txBox="1"/>
          <p:nvPr/>
        </p:nvSpPr>
        <p:spPr>
          <a:xfrm>
            <a:off x="502950" y="577000"/>
            <a:ext cx="8138100" cy="4311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0"/>
              </a:spcAft>
              <a:buClr>
                <a:srgbClr val="000000"/>
              </a:buClr>
              <a:buSzPts val="1600"/>
              <a:buFont typeface="Arial"/>
              <a:buNone/>
            </a:pPr>
            <a:r>
              <a:rPr b="0" i="0" lang="en-GB" sz="1600" u="none" cap="none" strike="noStrike">
                <a:solidFill>
                  <a:schemeClr val="dk1"/>
                </a:solidFill>
                <a:latin typeface="Lato"/>
                <a:ea typeface="Lato"/>
                <a:cs typeface="Lato"/>
                <a:sym typeface="Lato"/>
              </a:rPr>
              <a:t>The image above displays details about bank customer  data, including: </a:t>
            </a:r>
            <a:r>
              <a:rPr b="1" i="0" lang="en-GB" sz="1600" u="none" cap="none" strike="noStrike">
                <a:solidFill>
                  <a:schemeClr val="dk1"/>
                </a:solidFill>
                <a:latin typeface="Lato"/>
                <a:ea typeface="Lato"/>
                <a:cs typeface="Lato"/>
                <a:sym typeface="Lato"/>
              </a:rPr>
              <a:t>(Cont..)</a:t>
            </a:r>
            <a:endParaRPr b="1" i="0" sz="1600" u="none" cap="none" strike="noStrike">
              <a:solidFill>
                <a:schemeClr val="dk1"/>
              </a:solidFill>
              <a:latin typeface="Lato"/>
              <a:ea typeface="Lato"/>
              <a:cs typeface="Lato"/>
              <a:sym typeface="La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7"/>
          <p:cNvSpPr txBox="1"/>
          <p:nvPr/>
        </p:nvSpPr>
        <p:spPr>
          <a:xfrm>
            <a:off x="338550" y="533475"/>
            <a:ext cx="8466900" cy="400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0"/>
              </a:spcBef>
              <a:spcAft>
                <a:spcPts val="10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0" name="Google Shape;90;p7"/>
          <p:cNvSpPr txBox="1"/>
          <p:nvPr/>
        </p:nvSpPr>
        <p:spPr>
          <a:xfrm>
            <a:off x="338550" y="4116000"/>
            <a:ext cx="8654700" cy="554400"/>
          </a:xfrm>
          <a:prstGeom prst="rect">
            <a:avLst/>
          </a:prstGeom>
          <a:noFill/>
          <a:ln>
            <a:noFill/>
          </a:ln>
        </p:spPr>
        <p:txBody>
          <a:bodyPr anchorCtr="0" anchor="t" bIns="91425" lIns="91425" spcFirstLastPara="1" rIns="91425" wrap="square" tIns="91425">
            <a:noAutofit/>
          </a:bodyPr>
          <a:lstStyle/>
          <a:p>
            <a:pPr indent="457200" lvl="0" marL="914400" marR="0" rtl="0" algn="l">
              <a:lnSpc>
                <a:spcPct val="100000"/>
              </a:lnSpc>
              <a:spcBef>
                <a:spcPts val="0"/>
              </a:spcBef>
              <a:spcAft>
                <a:spcPts val="0"/>
              </a:spcAft>
              <a:buClr>
                <a:srgbClr val="000000"/>
              </a:buClr>
              <a:buSzPts val="1400"/>
              <a:buFont typeface="Arial"/>
              <a:buNone/>
            </a:pPr>
            <a:r>
              <a:rPr b="0" i="0" lang="en-GB" sz="1400" u="none" cap="none" strike="noStrike">
                <a:solidFill>
                  <a:srgbClr val="000000"/>
                </a:solidFill>
                <a:latin typeface="Arial"/>
                <a:ea typeface="Arial"/>
                <a:cs typeface="Arial"/>
                <a:sym typeface="Arial"/>
              </a:rPr>
              <a:t>Use this </a:t>
            </a:r>
            <a:r>
              <a:rPr b="1" i="0" lang="en-GB" sz="1400" u="sng" cap="none" strike="noStrike">
                <a:solidFill>
                  <a:schemeClr val="hlink"/>
                </a:solidFill>
                <a:latin typeface="Arial"/>
                <a:ea typeface="Arial"/>
                <a:cs typeface="Arial"/>
                <a:sym typeface="Arial"/>
                <a:hlinkClick r:id="rId3"/>
              </a:rPr>
              <a:t>Link</a:t>
            </a:r>
            <a:r>
              <a:rPr b="0" i="0" lang="en-GB" sz="1400" u="none" cap="none" strike="noStrike">
                <a:solidFill>
                  <a:srgbClr val="000000"/>
                </a:solidFill>
                <a:latin typeface="Arial"/>
                <a:ea typeface="Arial"/>
                <a:cs typeface="Arial"/>
                <a:sym typeface="Arial"/>
              </a:rPr>
              <a:t> for copying and then manipulating the dataset.</a:t>
            </a:r>
            <a:endParaRPr b="0" i="0" sz="1400" u="none" cap="none" strike="noStrike">
              <a:solidFill>
                <a:srgbClr val="000000"/>
              </a:solidFill>
              <a:latin typeface="Arial"/>
              <a:ea typeface="Arial"/>
              <a:cs typeface="Arial"/>
              <a:sym typeface="Arial"/>
            </a:endParaRPr>
          </a:p>
        </p:txBody>
      </p:sp>
      <p:pic>
        <p:nvPicPr>
          <p:cNvPr id="91" name="Google Shape;91;p7"/>
          <p:cNvPicPr preferRelativeResize="0"/>
          <p:nvPr/>
        </p:nvPicPr>
        <p:blipFill rotWithShape="1">
          <a:blip r:embed="rId4">
            <a:alphaModFix/>
          </a:blip>
          <a:srcRect b="0" l="0" r="0" t="0"/>
          <a:stretch/>
        </p:blipFill>
        <p:spPr>
          <a:xfrm>
            <a:off x="2727737" y="1235300"/>
            <a:ext cx="3688525" cy="25790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8"/>
          <p:cNvSpPr txBox="1"/>
          <p:nvPr/>
        </p:nvSpPr>
        <p:spPr>
          <a:xfrm>
            <a:off x="405150" y="328525"/>
            <a:ext cx="8333700" cy="4593300"/>
          </a:xfrm>
          <a:prstGeom prst="rect">
            <a:avLst/>
          </a:prstGeom>
          <a:noFill/>
          <a:ln>
            <a:noFill/>
          </a:ln>
        </p:spPr>
        <p:txBody>
          <a:bodyPr anchorCtr="0" anchor="t" bIns="91425" lIns="91425" spcFirstLastPara="1" rIns="91425" wrap="square" tIns="91425">
            <a:noAutofit/>
          </a:bodyPr>
          <a:lstStyle/>
          <a:p>
            <a:pPr indent="0" lvl="0" marL="3200400" marR="0" rtl="0" algn="l">
              <a:lnSpc>
                <a:spcPct val="100000"/>
              </a:lnSpc>
              <a:spcBef>
                <a:spcPts val="0"/>
              </a:spcBef>
              <a:spcAft>
                <a:spcPts val="0"/>
              </a:spcAft>
              <a:buClr>
                <a:srgbClr val="000000"/>
              </a:buClr>
              <a:buSzPts val="2500"/>
              <a:buFont typeface="Arial"/>
              <a:buNone/>
            </a:pPr>
            <a:r>
              <a:rPr b="1" i="0" lang="en-GB" sz="2500" u="none" cap="none" strike="noStrike">
                <a:solidFill>
                  <a:schemeClr val="dk1"/>
                </a:solidFill>
                <a:latin typeface="Arial"/>
                <a:ea typeface="Arial"/>
                <a:cs typeface="Arial"/>
                <a:sym typeface="Arial"/>
              </a:rPr>
              <a:t>Submission</a:t>
            </a:r>
            <a:endParaRPr b="1" i="0" sz="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800"/>
              <a:buFont typeface="Arial"/>
              <a:buNone/>
            </a:pPr>
            <a:r>
              <a:t/>
            </a:r>
            <a:endParaRPr b="1" i="0" sz="18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There is a </a:t>
            </a:r>
            <a:r>
              <a:rPr b="1" i="0" lang="en-GB" sz="1600" u="none" cap="none" strike="noStrike">
                <a:solidFill>
                  <a:schemeClr val="dk1"/>
                </a:solidFill>
                <a:latin typeface="Arial"/>
                <a:ea typeface="Arial"/>
                <a:cs typeface="Arial"/>
                <a:sym typeface="Arial"/>
              </a:rPr>
              <a:t>series of tasks/questions</a:t>
            </a:r>
            <a:r>
              <a:rPr b="0" i="0" lang="en-GB" sz="1600" u="none" cap="none" strike="noStrike">
                <a:solidFill>
                  <a:schemeClr val="dk1"/>
                </a:solidFill>
                <a:latin typeface="Arial"/>
                <a:ea typeface="Arial"/>
                <a:cs typeface="Arial"/>
                <a:sym typeface="Arial"/>
              </a:rPr>
              <a:t> mentioned ahead in the Capstone Project, in order to guide the candidates to have suggestions, insights for the Analytical CRM Development for a Bank.</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You are asked to present a submitted PPT file to the management for the story telling and suggestions in order to complete the objectives.</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1600"/>
              <a:buFont typeface="Arial"/>
              <a:buNone/>
            </a:pPr>
            <a:r>
              <a:rPr b="0" i="0" lang="en-GB" sz="1600" u="none" cap="none" strike="noStrike">
                <a:solidFill>
                  <a:schemeClr val="dk1"/>
                </a:solidFill>
                <a:latin typeface="Arial"/>
                <a:ea typeface="Arial"/>
                <a:cs typeface="Arial"/>
                <a:sym typeface="Arial"/>
              </a:rPr>
              <a:t>The submission Zip file should consist of the following documents:</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Sql File </a:t>
            </a:r>
            <a:r>
              <a:rPr b="0" i="0" lang="en-GB" sz="1600" u="none" cap="none" strike="noStrike">
                <a:solidFill>
                  <a:schemeClr val="dk1"/>
                </a:solidFill>
                <a:latin typeface="Arial"/>
                <a:ea typeface="Arial"/>
                <a:cs typeface="Arial"/>
                <a:sym typeface="Arial"/>
              </a:rPr>
              <a:t>(.sql)</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Power BI File</a:t>
            </a:r>
            <a:r>
              <a:rPr b="0" i="0" lang="en-GB" sz="1600" u="none" cap="none" strike="noStrike">
                <a:solidFill>
                  <a:schemeClr val="dk1"/>
                </a:solidFill>
                <a:latin typeface="Arial"/>
                <a:ea typeface="Arial"/>
                <a:cs typeface="Arial"/>
                <a:sym typeface="Arial"/>
              </a:rPr>
              <a:t> (.pbix) (consisting of dashboard)</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Document File</a:t>
            </a:r>
            <a:r>
              <a:rPr b="0" i="0" lang="en-GB" sz="1600" u="none" cap="none" strike="noStrike">
                <a:solidFill>
                  <a:schemeClr val="dk1"/>
                </a:solidFill>
                <a:latin typeface="Arial"/>
                <a:ea typeface="Arial"/>
                <a:cs typeface="Arial"/>
                <a:sym typeface="Arial"/>
              </a:rPr>
              <a:t> (.docx) (consisting of Answers and suggestions for Objective and subjective questions)</a:t>
            </a:r>
            <a:endParaRPr b="0" i="0" sz="1600" u="none" cap="none" strike="noStrike">
              <a:solidFill>
                <a:schemeClr val="dk1"/>
              </a:solidFill>
              <a:latin typeface="Arial"/>
              <a:ea typeface="Arial"/>
              <a:cs typeface="Arial"/>
              <a:sym typeface="Arial"/>
            </a:endParaRPr>
          </a:p>
          <a:p>
            <a:pPr indent="-330200" lvl="0" marL="914400" marR="0" rtl="0" algn="l">
              <a:lnSpc>
                <a:spcPct val="100000"/>
              </a:lnSpc>
              <a:spcBef>
                <a:spcPts val="0"/>
              </a:spcBef>
              <a:spcAft>
                <a:spcPts val="0"/>
              </a:spcAft>
              <a:buClr>
                <a:schemeClr val="dk1"/>
              </a:buClr>
              <a:buSzPts val="1600"/>
              <a:buFont typeface="Arial"/>
              <a:buAutoNum type="arabicPeriod"/>
            </a:pPr>
            <a:r>
              <a:rPr b="1" i="0" lang="en-GB" sz="1600" u="none" cap="none" strike="noStrike">
                <a:solidFill>
                  <a:schemeClr val="dk1"/>
                </a:solidFill>
                <a:latin typeface="Arial"/>
                <a:ea typeface="Arial"/>
                <a:cs typeface="Arial"/>
                <a:sym typeface="Arial"/>
              </a:rPr>
              <a:t>Presentation</a:t>
            </a:r>
            <a:r>
              <a:rPr b="0" i="0" lang="en-GB" sz="1600" u="none" cap="none" strike="noStrike">
                <a:solidFill>
                  <a:schemeClr val="dk1"/>
                </a:solidFill>
                <a:latin typeface="Arial"/>
                <a:ea typeface="Arial"/>
                <a:cs typeface="Arial"/>
                <a:sym typeface="Arial"/>
              </a:rPr>
              <a:t> </a:t>
            </a:r>
            <a:r>
              <a:rPr b="1" i="0" lang="en-GB" sz="1600" u="none" cap="none" strike="noStrike">
                <a:solidFill>
                  <a:schemeClr val="dk1"/>
                </a:solidFill>
                <a:latin typeface="Arial"/>
                <a:ea typeface="Arial"/>
                <a:cs typeface="Arial"/>
                <a:sym typeface="Arial"/>
              </a:rPr>
              <a:t>File </a:t>
            </a:r>
            <a:r>
              <a:rPr b="0" i="0" lang="en-GB" sz="1600" u="none" cap="none" strike="noStrike">
                <a:solidFill>
                  <a:schemeClr val="dk1"/>
                </a:solidFill>
                <a:latin typeface="Arial"/>
                <a:ea typeface="Arial"/>
                <a:cs typeface="Arial"/>
                <a:sym typeface="Arial"/>
              </a:rPr>
              <a:t>(.pptx) (consisting of the presentation which you want to present to the bank)</a:t>
            </a:r>
            <a:endParaRPr b="1" i="0" sz="2500" u="none" cap="none" strike="noStrike">
              <a:solidFill>
                <a:schemeClr val="dk1"/>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9"/>
          <p:cNvSpPr txBox="1"/>
          <p:nvPr/>
        </p:nvSpPr>
        <p:spPr>
          <a:xfrm>
            <a:off x="519550" y="476250"/>
            <a:ext cx="8197200" cy="42717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3700"/>
              <a:buFont typeface="Arial"/>
              <a:buNone/>
            </a:pPr>
            <a:r>
              <a:t/>
            </a:r>
            <a:endParaRPr b="1" i="0" sz="3700" u="none" cap="none" strike="noStrike">
              <a:solidFill>
                <a:srgbClr val="000000"/>
              </a:solidFill>
              <a:latin typeface="Arial"/>
              <a:ea typeface="Arial"/>
              <a:cs typeface="Arial"/>
              <a:sym typeface="Arial"/>
            </a:endParaRPr>
          </a:p>
          <a:p>
            <a:pPr indent="0" lvl="0" marL="3200400" marR="0" rtl="0" algn="l">
              <a:lnSpc>
                <a:spcPct val="100000"/>
              </a:lnSpc>
              <a:spcBef>
                <a:spcPts val="0"/>
              </a:spcBef>
              <a:spcAft>
                <a:spcPts val="0"/>
              </a:spcAft>
              <a:buClr>
                <a:srgbClr val="000000"/>
              </a:buClr>
              <a:buSzPts val="3700"/>
              <a:buFont typeface="Arial"/>
              <a:buNone/>
            </a:pPr>
            <a:r>
              <a:rPr b="1" i="0" lang="en-GB" sz="3700" u="none" cap="none" strike="noStrike">
                <a:solidFill>
                  <a:srgbClr val="000000"/>
                </a:solidFill>
                <a:latin typeface="Arial"/>
                <a:ea typeface="Arial"/>
                <a:cs typeface="Arial"/>
                <a:sym typeface="Arial"/>
              </a:rPr>
              <a:t>Tasks</a:t>
            </a:r>
            <a:endParaRPr b="1" i="0" sz="3700" u="none" cap="none" strike="noStrike">
              <a:solidFill>
                <a:srgbClr val="000000"/>
              </a:solidFill>
              <a:latin typeface="Arial"/>
              <a:ea typeface="Arial"/>
              <a:cs typeface="Arial"/>
              <a:sym typeface="Arial"/>
            </a:endParaRPr>
          </a:p>
          <a:p>
            <a:pPr indent="457200" lvl="0" marL="914400" marR="0" rtl="0" algn="l">
              <a:lnSpc>
                <a:spcPct val="100000"/>
              </a:lnSpc>
              <a:spcBef>
                <a:spcPts val="0"/>
              </a:spcBef>
              <a:spcAft>
                <a:spcPts val="0"/>
              </a:spcAft>
              <a:buClr>
                <a:srgbClr val="000000"/>
              </a:buClr>
              <a:buSzPts val="3400"/>
              <a:buFont typeface="Arial"/>
              <a:buNone/>
            </a:pPr>
            <a:r>
              <a:rPr b="1" i="0" lang="en-GB" sz="3400" u="none" cap="none" strike="noStrike">
                <a:solidFill>
                  <a:srgbClr val="000000"/>
                </a:solidFill>
                <a:latin typeface="Arial"/>
                <a:ea typeface="Arial"/>
                <a:cs typeface="Arial"/>
                <a:sym typeface="Arial"/>
              </a:rPr>
              <a:t>		</a:t>
            </a:r>
            <a:r>
              <a:rPr b="1" i="0" lang="en-GB" sz="1600" u="none" cap="none" strike="noStrike">
                <a:solidFill>
                  <a:srgbClr val="000000"/>
                </a:solidFill>
                <a:latin typeface="Arial"/>
                <a:ea typeface="Arial"/>
                <a:cs typeface="Arial"/>
                <a:sym typeface="Arial"/>
              </a:rPr>
              <a:t>…</a:t>
            </a:r>
            <a:r>
              <a:rPr b="0" i="0" lang="en-GB" sz="1700" u="none" cap="none" strike="noStrike">
                <a:solidFill>
                  <a:schemeClr val="dk1"/>
                </a:solidFill>
                <a:latin typeface="Arial"/>
                <a:ea typeface="Arial"/>
                <a:cs typeface="Arial"/>
                <a:sym typeface="Arial"/>
              </a:rPr>
              <a:t>Tasks in order to come up with suggestions</a:t>
            </a:r>
            <a:endParaRPr b="1" i="0" sz="3400" u="none" cap="none" strike="noStrike">
              <a:solidFill>
                <a:srgbClr val="000000"/>
              </a:solidFill>
              <a:latin typeface="Arial"/>
              <a:ea typeface="Arial"/>
              <a:cs typeface="Arial"/>
              <a:sym typeface="Arial"/>
            </a:endParaRPr>
          </a:p>
        </p:txBody>
      </p:sp>
      <p:pic>
        <p:nvPicPr>
          <p:cNvPr id="102" name="Google Shape;102;p9"/>
          <p:cNvPicPr preferRelativeResize="0"/>
          <p:nvPr/>
        </p:nvPicPr>
        <p:blipFill rotWithShape="1">
          <a:blip r:embed="rId3">
            <a:alphaModFix/>
          </a:blip>
          <a:srcRect b="0" l="0" r="0" t="0"/>
          <a:stretch/>
        </p:blipFill>
        <p:spPr>
          <a:xfrm>
            <a:off x="5625575" y="3164375"/>
            <a:ext cx="3518425" cy="19791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newton">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