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74139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0F525-B96C-469D-93AC-D2844FB6636F}"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97253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427663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2051722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367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B0F525-B96C-469D-93AC-D2844FB6636F}"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616788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B0F525-B96C-469D-93AC-D2844FB6636F}" type="datetimeFigureOut">
              <a:rPr lang="en-IN" smtClean="0"/>
              <a:t>16-07-2024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07256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3554944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287784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140524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0F525-B96C-469D-93AC-D2844FB6636F}"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55003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0F525-B96C-469D-93AC-D2844FB6636F}"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53426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0F525-B96C-469D-93AC-D2844FB6636F}"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8715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0F525-B96C-469D-93AC-D2844FB6636F}"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257932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0F525-B96C-469D-93AC-D2844FB6636F}"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418447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0F525-B96C-469D-93AC-D2844FB6636F}"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2504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0F525-B96C-469D-93AC-D2844FB6636F}"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2F79F1-A4C3-49CE-ACF0-6846E998918D}" type="slidenum">
              <a:rPr lang="en-IN" smtClean="0"/>
              <a:t>‹#›</a:t>
            </a:fld>
            <a:endParaRPr lang="en-IN"/>
          </a:p>
        </p:txBody>
      </p:sp>
    </p:spTree>
    <p:extLst>
      <p:ext uri="{BB962C8B-B14F-4D97-AF65-F5344CB8AC3E}">
        <p14:creationId xmlns:p14="http://schemas.microsoft.com/office/powerpoint/2010/main" val="188508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DB0F525-B96C-469D-93AC-D2844FB6636F}" type="datetimeFigureOut">
              <a:rPr lang="en-IN" smtClean="0"/>
              <a:t>16-07-2024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2F79F1-A4C3-49CE-ACF0-6846E998918D}" type="slidenum">
              <a:rPr lang="en-IN" smtClean="0"/>
              <a:t>‹#›</a:t>
            </a:fld>
            <a:endParaRPr lang="en-IN"/>
          </a:p>
        </p:txBody>
      </p:sp>
    </p:spTree>
    <p:extLst>
      <p:ext uri="{BB962C8B-B14F-4D97-AF65-F5344CB8AC3E}">
        <p14:creationId xmlns:p14="http://schemas.microsoft.com/office/powerpoint/2010/main" val="114112667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FAA1-D510-4E9B-8417-24E6BB88C506}"/>
              </a:ext>
            </a:extLst>
          </p:cNvPr>
          <p:cNvSpPr>
            <a:spLocks noGrp="1"/>
          </p:cNvSpPr>
          <p:nvPr>
            <p:ph type="ctrTitle"/>
          </p:nvPr>
        </p:nvSpPr>
        <p:spPr/>
        <p:txBody>
          <a:bodyPr/>
          <a:lstStyle/>
          <a:p>
            <a:r>
              <a:rPr lang="en-GB" sz="4000" b="1" i="0" u="none" strike="noStrike" baseline="0" dirty="0">
                <a:latin typeface="ArialMT"/>
              </a:rPr>
              <a:t>Data Visualization of Bird Strikes between 2000 – 2011</a:t>
            </a:r>
            <a:endParaRPr lang="en-IN" sz="4000" b="1" dirty="0"/>
          </a:p>
        </p:txBody>
      </p:sp>
      <p:sp>
        <p:nvSpPr>
          <p:cNvPr id="3" name="Subtitle 2">
            <a:extLst>
              <a:ext uri="{FF2B5EF4-FFF2-40B4-BE49-F238E27FC236}">
                <a16:creationId xmlns:a16="http://schemas.microsoft.com/office/drawing/2014/main" id="{5F42A879-633E-4FDF-8F63-5B5480B02544}"/>
              </a:ext>
            </a:extLst>
          </p:cNvPr>
          <p:cNvSpPr>
            <a:spLocks noGrp="1"/>
          </p:cNvSpPr>
          <p:nvPr>
            <p:ph type="subTitle" idx="1"/>
          </p:nvPr>
        </p:nvSpPr>
        <p:spPr/>
        <p:txBody>
          <a:bodyPr/>
          <a:lstStyle/>
          <a:p>
            <a:r>
              <a:rPr lang="en-IN" dirty="0">
                <a:solidFill>
                  <a:schemeClr val="bg1"/>
                </a:solidFill>
              </a:rPr>
              <a:t>GNANA PRAKASH A</a:t>
            </a:r>
          </a:p>
        </p:txBody>
      </p:sp>
      <p:grpSp>
        <p:nvGrpSpPr>
          <p:cNvPr id="8" name="Group 7">
            <a:extLst>
              <a:ext uri="{FF2B5EF4-FFF2-40B4-BE49-F238E27FC236}">
                <a16:creationId xmlns:a16="http://schemas.microsoft.com/office/drawing/2014/main" id="{445277D6-296A-4D53-A6C8-F14D89B198E5}"/>
              </a:ext>
            </a:extLst>
          </p:cNvPr>
          <p:cNvGrpSpPr/>
          <p:nvPr/>
        </p:nvGrpSpPr>
        <p:grpSpPr>
          <a:xfrm>
            <a:off x="5737413" y="512843"/>
            <a:ext cx="4756428" cy="3138660"/>
            <a:chOff x="5737413" y="512843"/>
            <a:chExt cx="4756428" cy="3138660"/>
          </a:xfrm>
        </p:grpSpPr>
        <p:pic>
          <p:nvPicPr>
            <p:cNvPr id="5" name="Picture 4">
              <a:extLst>
                <a:ext uri="{FF2B5EF4-FFF2-40B4-BE49-F238E27FC236}">
                  <a16:creationId xmlns:a16="http://schemas.microsoft.com/office/drawing/2014/main" id="{BC889501-2BF9-4CA9-9077-B00D5CC44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3" y="1219200"/>
              <a:ext cx="3657599" cy="2432303"/>
            </a:xfrm>
            <a:prstGeom prst="rect">
              <a:avLst/>
            </a:prstGeom>
          </p:spPr>
        </p:pic>
        <p:pic>
          <p:nvPicPr>
            <p:cNvPr id="7" name="Picture 6">
              <a:extLst>
                <a:ext uri="{FF2B5EF4-FFF2-40B4-BE49-F238E27FC236}">
                  <a16:creationId xmlns:a16="http://schemas.microsoft.com/office/drawing/2014/main" id="{C5B9E5AE-1E4A-4C60-BAAB-255D60644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889" y="512843"/>
              <a:ext cx="3900952" cy="2925714"/>
            </a:xfrm>
            <a:prstGeom prst="rect">
              <a:avLst/>
            </a:prstGeom>
          </p:spPr>
        </p:pic>
      </p:grpSp>
    </p:spTree>
    <p:extLst>
      <p:ext uri="{BB962C8B-B14F-4D97-AF65-F5344CB8AC3E}">
        <p14:creationId xmlns:p14="http://schemas.microsoft.com/office/powerpoint/2010/main" val="195420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1DB2B3-D6D9-47A2-B087-6FFDF0E46EEC}"/>
              </a:ext>
            </a:extLst>
          </p:cNvPr>
          <p:cNvPicPr>
            <a:picLocks noChangeAspect="1"/>
          </p:cNvPicPr>
          <p:nvPr/>
        </p:nvPicPr>
        <p:blipFill>
          <a:blip r:embed="rId2">
            <a:alphaModFix amt="42000"/>
          </a:blip>
          <a:stretch>
            <a:fillRect/>
          </a:stretch>
        </p:blipFill>
        <p:spPr>
          <a:xfrm>
            <a:off x="6344507" y="652858"/>
            <a:ext cx="4755292" cy="3139712"/>
          </a:xfrm>
          <a:prstGeom prst="rect">
            <a:avLst/>
          </a:prstGeom>
        </p:spPr>
      </p:pic>
      <p:sp>
        <p:nvSpPr>
          <p:cNvPr id="2" name="Title 1">
            <a:extLst>
              <a:ext uri="{FF2B5EF4-FFF2-40B4-BE49-F238E27FC236}">
                <a16:creationId xmlns:a16="http://schemas.microsoft.com/office/drawing/2014/main" id="{E393FAA1-D510-4E9B-8417-24E6BB88C506}"/>
              </a:ext>
            </a:extLst>
          </p:cNvPr>
          <p:cNvSpPr>
            <a:spLocks noGrp="1"/>
          </p:cNvSpPr>
          <p:nvPr>
            <p:ph type="ctrTitle"/>
          </p:nvPr>
        </p:nvSpPr>
        <p:spPr>
          <a:xfrm>
            <a:off x="-1237129" y="2099733"/>
            <a:ext cx="484094" cy="2677648"/>
          </a:xfrm>
        </p:spPr>
        <p:txBody>
          <a:bodyPr/>
          <a:lstStyle/>
          <a:p>
            <a:endParaRPr lang="en-IN" sz="4000" b="1" dirty="0"/>
          </a:p>
        </p:txBody>
      </p:sp>
      <p:sp>
        <p:nvSpPr>
          <p:cNvPr id="3" name="Subtitle 2">
            <a:extLst>
              <a:ext uri="{FF2B5EF4-FFF2-40B4-BE49-F238E27FC236}">
                <a16:creationId xmlns:a16="http://schemas.microsoft.com/office/drawing/2014/main" id="{5F42A879-633E-4FDF-8F63-5B5480B02544}"/>
              </a:ext>
            </a:extLst>
          </p:cNvPr>
          <p:cNvSpPr>
            <a:spLocks noGrp="1"/>
          </p:cNvSpPr>
          <p:nvPr>
            <p:ph type="subTitle" idx="1"/>
          </p:nvPr>
        </p:nvSpPr>
        <p:spPr>
          <a:xfrm>
            <a:off x="1154955" y="-430307"/>
            <a:ext cx="8825658" cy="143435"/>
          </a:xfrm>
        </p:spPr>
        <p:txBody>
          <a:bodyPr>
            <a:normAutofit fontScale="25000" lnSpcReduction="20000"/>
          </a:bodyPr>
          <a:lstStyle/>
          <a:p>
            <a:endParaRPr lang="en-IN" dirty="0">
              <a:solidFill>
                <a:schemeClr val="bg1"/>
              </a:solidFill>
            </a:endParaRPr>
          </a:p>
        </p:txBody>
      </p:sp>
      <p:sp>
        <p:nvSpPr>
          <p:cNvPr id="5" name="TextBox 4">
            <a:extLst>
              <a:ext uri="{FF2B5EF4-FFF2-40B4-BE49-F238E27FC236}">
                <a16:creationId xmlns:a16="http://schemas.microsoft.com/office/drawing/2014/main" id="{12267B12-8BDC-453E-86E3-2BF9F658B3A2}"/>
              </a:ext>
            </a:extLst>
          </p:cNvPr>
          <p:cNvSpPr txBox="1"/>
          <p:nvPr/>
        </p:nvSpPr>
        <p:spPr>
          <a:xfrm>
            <a:off x="1092201" y="2612492"/>
            <a:ext cx="9701304" cy="2031325"/>
          </a:xfrm>
          <a:prstGeom prst="rect">
            <a:avLst/>
          </a:prstGeom>
          <a:noFill/>
        </p:spPr>
        <p:txBody>
          <a:bodyPr wrap="square">
            <a:spAutoFit/>
          </a:bodyPr>
          <a:lstStyle/>
          <a:p>
            <a:r>
              <a:rPr lang="en-GB" dirty="0">
                <a:solidFill>
                  <a:schemeClr val="bg1"/>
                </a:solidFill>
              </a:rPr>
              <a:t>Introduction:</a:t>
            </a:r>
          </a:p>
          <a:p>
            <a:endParaRPr lang="en-GB" dirty="0">
              <a:solidFill>
                <a:schemeClr val="bg1"/>
              </a:solidFill>
            </a:endParaRPr>
          </a:p>
          <a:p>
            <a:r>
              <a:rPr lang="en-GB" dirty="0">
                <a:solidFill>
                  <a:schemeClr val="bg1"/>
                </a:solidFill>
              </a:rPr>
              <a:t>	Bird strikes are a significant safety concern in aviation, causing potential damage to aircraft and risking passenger safety. This project aims to visualize bird strike data using Power BI, providing insights into the frequency, distribution, and impact of bird strikes. The goal is to help stakeholders, such as aviation safety authorities and airlines, understand and mitigate the risks associated with bird strikes.</a:t>
            </a:r>
            <a:endParaRPr lang="en-IN" dirty="0">
              <a:solidFill>
                <a:schemeClr val="bg1"/>
              </a:solidFill>
            </a:endParaRPr>
          </a:p>
        </p:txBody>
      </p:sp>
      <p:sp>
        <p:nvSpPr>
          <p:cNvPr id="7" name="TextBox 6">
            <a:extLst>
              <a:ext uri="{FF2B5EF4-FFF2-40B4-BE49-F238E27FC236}">
                <a16:creationId xmlns:a16="http://schemas.microsoft.com/office/drawing/2014/main" id="{760EDF87-16F6-4588-B919-D653022B41F7}"/>
              </a:ext>
            </a:extLst>
          </p:cNvPr>
          <p:cNvSpPr txBox="1"/>
          <p:nvPr/>
        </p:nvSpPr>
        <p:spPr>
          <a:xfrm>
            <a:off x="1092201" y="1078295"/>
            <a:ext cx="9701305" cy="1077218"/>
          </a:xfrm>
          <a:prstGeom prst="rect">
            <a:avLst/>
          </a:prstGeom>
          <a:noFill/>
        </p:spPr>
        <p:txBody>
          <a:bodyPr wrap="square">
            <a:spAutoFit/>
          </a:bodyPr>
          <a:lstStyle/>
          <a:p>
            <a:r>
              <a:rPr lang="en-GB" sz="3200" dirty="0">
                <a:solidFill>
                  <a:schemeClr val="bg1"/>
                </a:solidFill>
              </a:rPr>
              <a:t>PROJECT : Data Visualization of Bird Strikes between 2000 – 2011</a:t>
            </a:r>
            <a:endParaRPr lang="en-IN" sz="3200" dirty="0">
              <a:solidFill>
                <a:schemeClr val="bg1"/>
              </a:solidFill>
            </a:endParaRPr>
          </a:p>
        </p:txBody>
      </p:sp>
    </p:spTree>
    <p:extLst>
      <p:ext uri="{BB962C8B-B14F-4D97-AF65-F5344CB8AC3E}">
        <p14:creationId xmlns:p14="http://schemas.microsoft.com/office/powerpoint/2010/main" val="229178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FAA1-D510-4E9B-8417-24E6BB88C506}"/>
              </a:ext>
            </a:extLst>
          </p:cNvPr>
          <p:cNvSpPr>
            <a:spLocks noGrp="1"/>
          </p:cNvSpPr>
          <p:nvPr>
            <p:ph type="ctrTitle"/>
          </p:nvPr>
        </p:nvSpPr>
        <p:spPr>
          <a:xfrm>
            <a:off x="-1237129" y="2099733"/>
            <a:ext cx="484094" cy="2677648"/>
          </a:xfrm>
        </p:spPr>
        <p:txBody>
          <a:bodyPr/>
          <a:lstStyle/>
          <a:p>
            <a:endParaRPr lang="en-IN" sz="4000" b="1" dirty="0"/>
          </a:p>
        </p:txBody>
      </p:sp>
      <p:sp>
        <p:nvSpPr>
          <p:cNvPr id="3" name="Subtitle 2">
            <a:extLst>
              <a:ext uri="{FF2B5EF4-FFF2-40B4-BE49-F238E27FC236}">
                <a16:creationId xmlns:a16="http://schemas.microsoft.com/office/drawing/2014/main" id="{5F42A879-633E-4FDF-8F63-5B5480B02544}"/>
              </a:ext>
            </a:extLst>
          </p:cNvPr>
          <p:cNvSpPr>
            <a:spLocks noGrp="1"/>
          </p:cNvSpPr>
          <p:nvPr>
            <p:ph type="subTitle" idx="1"/>
          </p:nvPr>
        </p:nvSpPr>
        <p:spPr>
          <a:xfrm>
            <a:off x="1154955" y="-430307"/>
            <a:ext cx="8825658" cy="143435"/>
          </a:xfrm>
        </p:spPr>
        <p:txBody>
          <a:bodyPr>
            <a:normAutofit fontScale="25000" lnSpcReduction="20000"/>
          </a:bodyPr>
          <a:lstStyle/>
          <a:p>
            <a:endParaRPr lang="en-IN" dirty="0">
              <a:solidFill>
                <a:schemeClr val="bg1"/>
              </a:solidFill>
            </a:endParaRPr>
          </a:p>
        </p:txBody>
      </p:sp>
      <p:sp>
        <p:nvSpPr>
          <p:cNvPr id="8" name="TextBox 7">
            <a:extLst>
              <a:ext uri="{FF2B5EF4-FFF2-40B4-BE49-F238E27FC236}">
                <a16:creationId xmlns:a16="http://schemas.microsoft.com/office/drawing/2014/main" id="{E50A48E8-E01A-40CF-AD7D-A0DC802A9848}"/>
              </a:ext>
            </a:extLst>
          </p:cNvPr>
          <p:cNvSpPr txBox="1"/>
          <p:nvPr/>
        </p:nvSpPr>
        <p:spPr>
          <a:xfrm>
            <a:off x="1122463" y="1061512"/>
            <a:ext cx="9947074" cy="4524315"/>
          </a:xfrm>
          <a:prstGeom prst="rect">
            <a:avLst/>
          </a:prstGeom>
          <a:noFill/>
        </p:spPr>
        <p:txBody>
          <a:bodyPr wrap="square">
            <a:spAutoFit/>
          </a:bodyPr>
          <a:lstStyle/>
          <a:p>
            <a:r>
              <a:rPr lang="en-GB" sz="3600" dirty="0">
                <a:solidFill>
                  <a:schemeClr val="bg1"/>
                </a:solidFill>
              </a:rPr>
              <a:t>Problem Statement:</a:t>
            </a:r>
          </a:p>
          <a:p>
            <a:endParaRPr lang="en-GB" sz="3600" dirty="0">
              <a:solidFill>
                <a:schemeClr val="bg1"/>
              </a:solidFill>
            </a:endParaRPr>
          </a:p>
          <a:p>
            <a:r>
              <a:rPr lang="en-GB" dirty="0">
                <a:solidFill>
                  <a:schemeClr val="bg1"/>
                </a:solidFill>
              </a:rPr>
              <a:t>	A bird strike is strictly defined as a collision between a bird and an aircraft which is in</a:t>
            </a:r>
          </a:p>
          <a:p>
            <a:r>
              <a:rPr lang="en-GB" dirty="0">
                <a:solidFill>
                  <a:schemeClr val="bg1"/>
                </a:solidFill>
              </a:rPr>
              <a:t>flight or on a take-off or landing roll. The term is often expanded to cover other wildlife</a:t>
            </a:r>
          </a:p>
          <a:p>
            <a:r>
              <a:rPr lang="en-GB" dirty="0">
                <a:solidFill>
                  <a:schemeClr val="bg1"/>
                </a:solidFill>
              </a:rPr>
              <a:t>strikes - with bats or ground animals. Bird Strike is common and can be a significant</a:t>
            </a:r>
          </a:p>
          <a:p>
            <a:r>
              <a:rPr lang="en-GB" dirty="0">
                <a:solidFill>
                  <a:schemeClr val="bg1"/>
                </a:solidFill>
              </a:rPr>
              <a:t>threat to aircraft safety. For smaller aircraft, significant damage may be caused to the</a:t>
            </a:r>
          </a:p>
          <a:p>
            <a:r>
              <a:rPr lang="en-GB" dirty="0">
                <a:solidFill>
                  <a:schemeClr val="bg1"/>
                </a:solidFill>
              </a:rPr>
              <a:t>aircraft structure and all aircraft, especially jet-engine ones, are vulnerable to the loss</a:t>
            </a:r>
          </a:p>
          <a:p>
            <a:r>
              <a:rPr lang="en-GB" dirty="0">
                <a:solidFill>
                  <a:schemeClr val="bg1"/>
                </a:solidFill>
              </a:rPr>
              <a:t>of thrust which can follow the ingestion of birds into engine air intakes. This has</a:t>
            </a:r>
          </a:p>
          <a:p>
            <a:r>
              <a:rPr lang="en-GB" dirty="0">
                <a:solidFill>
                  <a:schemeClr val="bg1"/>
                </a:solidFill>
              </a:rPr>
              <a:t>resulted in several fatal accidents.</a:t>
            </a:r>
          </a:p>
          <a:p>
            <a:endParaRPr lang="en-GB" dirty="0">
              <a:solidFill>
                <a:schemeClr val="bg1"/>
              </a:solidFill>
            </a:endParaRPr>
          </a:p>
          <a:p>
            <a:r>
              <a:rPr lang="en-GB" dirty="0">
                <a:solidFill>
                  <a:schemeClr val="bg1"/>
                </a:solidFill>
              </a:rPr>
              <a:t>	Bird strikes may occur during any phase of flight, but are most likely during the</a:t>
            </a:r>
          </a:p>
          <a:p>
            <a:r>
              <a:rPr lang="en-GB" dirty="0">
                <a:solidFill>
                  <a:schemeClr val="bg1"/>
                </a:solidFill>
              </a:rPr>
              <a:t>take-off, initial climb, approach and landing phases due to the greater numbers of birds</a:t>
            </a:r>
          </a:p>
          <a:p>
            <a:r>
              <a:rPr lang="en-GB" dirty="0">
                <a:solidFill>
                  <a:schemeClr val="bg1"/>
                </a:solidFill>
              </a:rPr>
              <a:t>in flight at lower levels. To have a closer look the following document visually depicts</a:t>
            </a:r>
          </a:p>
          <a:p>
            <a:r>
              <a:rPr lang="en-GB" dirty="0">
                <a:solidFill>
                  <a:schemeClr val="bg1"/>
                </a:solidFill>
              </a:rPr>
              <a:t>the data collected on Bird Strikes by FAA between 2000-2011.</a:t>
            </a:r>
            <a:endParaRPr lang="en-IN" dirty="0">
              <a:solidFill>
                <a:schemeClr val="bg1"/>
              </a:solidFill>
            </a:endParaRPr>
          </a:p>
        </p:txBody>
      </p:sp>
      <p:pic>
        <p:nvPicPr>
          <p:cNvPr id="6" name="Picture 5">
            <a:extLst>
              <a:ext uri="{FF2B5EF4-FFF2-40B4-BE49-F238E27FC236}">
                <a16:creationId xmlns:a16="http://schemas.microsoft.com/office/drawing/2014/main" id="{6B849F7E-E84E-4F69-9039-F33876159394}"/>
              </a:ext>
            </a:extLst>
          </p:cNvPr>
          <p:cNvPicPr>
            <a:picLocks noChangeAspect="1"/>
          </p:cNvPicPr>
          <p:nvPr/>
        </p:nvPicPr>
        <p:blipFill>
          <a:blip r:embed="rId2"/>
          <a:stretch>
            <a:fillRect/>
          </a:stretch>
        </p:blipFill>
        <p:spPr>
          <a:xfrm>
            <a:off x="6096000" y="401819"/>
            <a:ext cx="4755292" cy="3139712"/>
          </a:xfrm>
          <a:prstGeom prst="rect">
            <a:avLst/>
          </a:prstGeom>
        </p:spPr>
      </p:pic>
    </p:spTree>
    <p:extLst>
      <p:ext uri="{BB962C8B-B14F-4D97-AF65-F5344CB8AC3E}">
        <p14:creationId xmlns:p14="http://schemas.microsoft.com/office/powerpoint/2010/main" val="40495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FAA1-D510-4E9B-8417-24E6BB88C506}"/>
              </a:ext>
            </a:extLst>
          </p:cNvPr>
          <p:cNvSpPr>
            <a:spLocks noGrp="1"/>
          </p:cNvSpPr>
          <p:nvPr>
            <p:ph type="ctrTitle"/>
          </p:nvPr>
        </p:nvSpPr>
        <p:spPr>
          <a:xfrm>
            <a:off x="-1237129" y="2099733"/>
            <a:ext cx="484094" cy="2677648"/>
          </a:xfrm>
        </p:spPr>
        <p:txBody>
          <a:bodyPr/>
          <a:lstStyle/>
          <a:p>
            <a:endParaRPr lang="en-IN" sz="4000" b="1" dirty="0"/>
          </a:p>
        </p:txBody>
      </p:sp>
      <p:sp>
        <p:nvSpPr>
          <p:cNvPr id="3" name="Subtitle 2">
            <a:extLst>
              <a:ext uri="{FF2B5EF4-FFF2-40B4-BE49-F238E27FC236}">
                <a16:creationId xmlns:a16="http://schemas.microsoft.com/office/drawing/2014/main" id="{5F42A879-633E-4FDF-8F63-5B5480B02544}"/>
              </a:ext>
            </a:extLst>
          </p:cNvPr>
          <p:cNvSpPr>
            <a:spLocks noGrp="1"/>
          </p:cNvSpPr>
          <p:nvPr>
            <p:ph type="subTitle" idx="1"/>
          </p:nvPr>
        </p:nvSpPr>
        <p:spPr>
          <a:xfrm>
            <a:off x="1154955" y="-430307"/>
            <a:ext cx="8825658" cy="143435"/>
          </a:xfrm>
        </p:spPr>
        <p:txBody>
          <a:bodyPr>
            <a:normAutofit fontScale="25000" lnSpcReduction="20000"/>
          </a:bodyPr>
          <a:lstStyle/>
          <a:p>
            <a:endParaRPr lang="en-IN" dirty="0">
              <a:solidFill>
                <a:schemeClr val="bg1"/>
              </a:solidFill>
            </a:endParaRPr>
          </a:p>
        </p:txBody>
      </p:sp>
      <p:sp>
        <p:nvSpPr>
          <p:cNvPr id="8" name="TextBox 7">
            <a:extLst>
              <a:ext uri="{FF2B5EF4-FFF2-40B4-BE49-F238E27FC236}">
                <a16:creationId xmlns:a16="http://schemas.microsoft.com/office/drawing/2014/main" id="{E50A48E8-E01A-40CF-AD7D-A0DC802A9848}"/>
              </a:ext>
            </a:extLst>
          </p:cNvPr>
          <p:cNvSpPr txBox="1"/>
          <p:nvPr/>
        </p:nvSpPr>
        <p:spPr>
          <a:xfrm>
            <a:off x="1122463" y="1453402"/>
            <a:ext cx="9947074" cy="646331"/>
          </a:xfrm>
          <a:prstGeom prst="rect">
            <a:avLst/>
          </a:prstGeom>
          <a:noFill/>
        </p:spPr>
        <p:txBody>
          <a:bodyPr wrap="square">
            <a:spAutoFit/>
          </a:bodyPr>
          <a:lstStyle/>
          <a:p>
            <a:r>
              <a:rPr lang="en-GB" sz="3600" dirty="0">
                <a:solidFill>
                  <a:schemeClr val="bg1"/>
                </a:solidFill>
              </a:rPr>
              <a:t>STEPS INVOLVED :</a:t>
            </a:r>
            <a:endParaRPr lang="en-IN" dirty="0">
              <a:solidFill>
                <a:schemeClr val="bg1"/>
              </a:solidFill>
            </a:endParaRPr>
          </a:p>
        </p:txBody>
      </p:sp>
      <p:sp>
        <p:nvSpPr>
          <p:cNvPr id="6" name="TextBox 5">
            <a:extLst>
              <a:ext uri="{FF2B5EF4-FFF2-40B4-BE49-F238E27FC236}">
                <a16:creationId xmlns:a16="http://schemas.microsoft.com/office/drawing/2014/main" id="{C7F72592-9BFD-463A-8C74-48F3CED817F7}"/>
              </a:ext>
            </a:extLst>
          </p:cNvPr>
          <p:cNvSpPr txBox="1"/>
          <p:nvPr/>
        </p:nvSpPr>
        <p:spPr>
          <a:xfrm>
            <a:off x="1154954" y="2485063"/>
            <a:ext cx="9757361" cy="1477328"/>
          </a:xfrm>
          <a:prstGeom prst="rect">
            <a:avLst/>
          </a:prstGeom>
          <a:noFill/>
        </p:spPr>
        <p:txBody>
          <a:bodyPr wrap="square">
            <a:spAutoFit/>
          </a:bodyPr>
          <a:lstStyle/>
          <a:p>
            <a:r>
              <a:rPr lang="en-GB" dirty="0">
                <a:solidFill>
                  <a:schemeClr val="bg1"/>
                </a:solidFill>
              </a:rPr>
              <a:t>Data Cleaning and </a:t>
            </a:r>
            <a:r>
              <a:rPr lang="en-GB" dirty="0" err="1">
                <a:solidFill>
                  <a:schemeClr val="bg1"/>
                </a:solidFill>
              </a:rPr>
              <a:t>PreparationHandling</a:t>
            </a:r>
            <a:r>
              <a:rPr lang="en-GB" dirty="0">
                <a:solidFill>
                  <a:schemeClr val="bg1"/>
                </a:solidFill>
              </a:rPr>
              <a:t> Missing Data: Fill in or remove missing values as appropriate.</a:t>
            </a:r>
          </a:p>
          <a:p>
            <a:endParaRPr lang="en-GB" dirty="0">
              <a:solidFill>
                <a:schemeClr val="bg1"/>
              </a:solidFill>
            </a:endParaRPr>
          </a:p>
          <a:p>
            <a:r>
              <a:rPr lang="en-GB" dirty="0">
                <a:solidFill>
                  <a:schemeClr val="bg1"/>
                </a:solidFill>
              </a:rPr>
              <a:t>Standardization: Ensure data consistency in formats.</a:t>
            </a:r>
          </a:p>
          <a:p>
            <a:r>
              <a:rPr lang="en-GB" dirty="0">
                <a:solidFill>
                  <a:schemeClr val="bg1"/>
                </a:solidFill>
              </a:rPr>
              <a:t>Removing Duplicates: Identify and remove duplicate records.</a:t>
            </a:r>
            <a:endParaRPr lang="en-IN" dirty="0">
              <a:solidFill>
                <a:schemeClr val="bg1"/>
              </a:solidFill>
            </a:endParaRPr>
          </a:p>
        </p:txBody>
      </p:sp>
      <p:sp>
        <p:nvSpPr>
          <p:cNvPr id="9" name="TextBox 8">
            <a:extLst>
              <a:ext uri="{FF2B5EF4-FFF2-40B4-BE49-F238E27FC236}">
                <a16:creationId xmlns:a16="http://schemas.microsoft.com/office/drawing/2014/main" id="{C3185209-C1B3-4CBC-ABF0-6586C4BE2403}"/>
              </a:ext>
            </a:extLst>
          </p:cNvPr>
          <p:cNvSpPr txBox="1"/>
          <p:nvPr/>
        </p:nvSpPr>
        <p:spPr>
          <a:xfrm>
            <a:off x="1122463" y="4111937"/>
            <a:ext cx="9789853" cy="646331"/>
          </a:xfrm>
          <a:prstGeom prst="rect">
            <a:avLst/>
          </a:prstGeom>
          <a:noFill/>
        </p:spPr>
        <p:txBody>
          <a:bodyPr wrap="square">
            <a:spAutoFit/>
          </a:bodyPr>
          <a:lstStyle/>
          <a:p>
            <a:r>
              <a:rPr lang="en-GB" dirty="0">
                <a:solidFill>
                  <a:schemeClr val="bg1"/>
                </a:solidFill>
              </a:rPr>
              <a:t>Visualization and </a:t>
            </a:r>
            <a:r>
              <a:rPr lang="en-GB" dirty="0" err="1">
                <a:solidFill>
                  <a:schemeClr val="bg1"/>
                </a:solidFill>
              </a:rPr>
              <a:t>ReportingInteractive</a:t>
            </a:r>
            <a:r>
              <a:rPr lang="en-GB" dirty="0">
                <a:solidFill>
                  <a:schemeClr val="bg1"/>
                </a:solidFill>
              </a:rPr>
              <a:t> Dashboards: Use tools like Tableau, Power BI, or </a:t>
            </a:r>
            <a:r>
              <a:rPr lang="en-GB" dirty="0" err="1">
                <a:solidFill>
                  <a:schemeClr val="bg1"/>
                </a:solidFill>
              </a:rPr>
              <a:t>Plotly</a:t>
            </a:r>
            <a:r>
              <a:rPr lang="en-GB" dirty="0">
                <a:solidFill>
                  <a:schemeClr val="bg1"/>
                </a:solidFill>
              </a:rPr>
              <a:t> to create interactive visualizations.</a:t>
            </a:r>
          </a:p>
        </p:txBody>
      </p:sp>
      <p:pic>
        <p:nvPicPr>
          <p:cNvPr id="7" name="Picture 6">
            <a:extLst>
              <a:ext uri="{FF2B5EF4-FFF2-40B4-BE49-F238E27FC236}">
                <a16:creationId xmlns:a16="http://schemas.microsoft.com/office/drawing/2014/main" id="{9B87C1BA-8099-4CC1-A7CB-68CE1086A046}"/>
              </a:ext>
            </a:extLst>
          </p:cNvPr>
          <p:cNvPicPr>
            <a:picLocks noChangeAspect="1"/>
          </p:cNvPicPr>
          <p:nvPr/>
        </p:nvPicPr>
        <p:blipFill>
          <a:blip r:embed="rId2"/>
          <a:stretch>
            <a:fillRect/>
          </a:stretch>
        </p:blipFill>
        <p:spPr>
          <a:xfrm>
            <a:off x="6314245" y="298845"/>
            <a:ext cx="4755292" cy="3139712"/>
          </a:xfrm>
          <a:prstGeom prst="rect">
            <a:avLst/>
          </a:prstGeom>
        </p:spPr>
      </p:pic>
    </p:spTree>
    <p:extLst>
      <p:ext uri="{BB962C8B-B14F-4D97-AF65-F5344CB8AC3E}">
        <p14:creationId xmlns:p14="http://schemas.microsoft.com/office/powerpoint/2010/main" val="307191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F3D2A6-7F4C-4723-AE9B-AA5D1B255BA7}"/>
              </a:ext>
            </a:extLst>
          </p:cNvPr>
          <p:cNvPicPr>
            <a:picLocks noChangeAspect="1"/>
          </p:cNvPicPr>
          <p:nvPr/>
        </p:nvPicPr>
        <p:blipFill>
          <a:blip r:embed="rId2"/>
          <a:stretch>
            <a:fillRect/>
          </a:stretch>
        </p:blipFill>
        <p:spPr>
          <a:xfrm>
            <a:off x="6585059" y="0"/>
            <a:ext cx="4755292" cy="3139712"/>
          </a:xfrm>
          <a:prstGeom prst="rect">
            <a:avLst/>
          </a:prstGeom>
        </p:spPr>
      </p:pic>
      <p:pic>
        <p:nvPicPr>
          <p:cNvPr id="5" name="Picture 4">
            <a:extLst>
              <a:ext uri="{FF2B5EF4-FFF2-40B4-BE49-F238E27FC236}">
                <a16:creationId xmlns:a16="http://schemas.microsoft.com/office/drawing/2014/main" id="{40378AEB-8B5E-4248-B5CE-DF9BB92B3790}"/>
              </a:ext>
            </a:extLst>
          </p:cNvPr>
          <p:cNvPicPr>
            <a:picLocks noChangeAspect="1"/>
          </p:cNvPicPr>
          <p:nvPr/>
        </p:nvPicPr>
        <p:blipFill rotWithShape="1">
          <a:blip r:embed="rId3">
            <a:extLst>
              <a:ext uri="{28A0092B-C50C-407E-A947-70E740481C1C}">
                <a14:useLocalDpi xmlns:a14="http://schemas.microsoft.com/office/drawing/2010/main" val="0"/>
              </a:ext>
            </a:extLst>
          </a:blip>
          <a:srcRect l="902" t="10339" r="967" b="10204"/>
          <a:stretch/>
        </p:blipFill>
        <p:spPr>
          <a:xfrm>
            <a:off x="2090057" y="1398617"/>
            <a:ext cx="8298024" cy="4751026"/>
          </a:xfrm>
          <a:prstGeom prst="rect">
            <a:avLst/>
          </a:prstGeom>
        </p:spPr>
      </p:pic>
      <p:sp>
        <p:nvSpPr>
          <p:cNvPr id="7" name="TextBox 6">
            <a:extLst>
              <a:ext uri="{FF2B5EF4-FFF2-40B4-BE49-F238E27FC236}">
                <a16:creationId xmlns:a16="http://schemas.microsoft.com/office/drawing/2014/main" id="{D56ABA27-3759-45ED-A628-FF5E716C9FCD}"/>
              </a:ext>
            </a:extLst>
          </p:cNvPr>
          <p:cNvSpPr txBox="1"/>
          <p:nvPr/>
        </p:nvSpPr>
        <p:spPr>
          <a:xfrm>
            <a:off x="851649" y="752286"/>
            <a:ext cx="3460376" cy="584775"/>
          </a:xfrm>
          <a:prstGeom prst="rect">
            <a:avLst/>
          </a:prstGeom>
          <a:noFill/>
        </p:spPr>
        <p:txBody>
          <a:bodyPr wrap="square" rtlCol="0">
            <a:spAutoFit/>
          </a:bodyPr>
          <a:lstStyle/>
          <a:p>
            <a:r>
              <a:rPr lang="en-IN" sz="3200" b="1" dirty="0">
                <a:solidFill>
                  <a:schemeClr val="bg1"/>
                </a:solidFill>
              </a:rPr>
              <a:t>DASHBOARD :</a:t>
            </a:r>
          </a:p>
        </p:txBody>
      </p:sp>
    </p:spTree>
    <p:extLst>
      <p:ext uri="{BB962C8B-B14F-4D97-AF65-F5344CB8AC3E}">
        <p14:creationId xmlns:p14="http://schemas.microsoft.com/office/powerpoint/2010/main" val="360071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C1599B-C95A-432A-A77A-384467EBE421}"/>
              </a:ext>
            </a:extLst>
          </p:cNvPr>
          <p:cNvPicPr>
            <a:picLocks noChangeAspect="1"/>
          </p:cNvPicPr>
          <p:nvPr/>
        </p:nvPicPr>
        <p:blipFill>
          <a:blip r:embed="rId2"/>
          <a:stretch>
            <a:fillRect/>
          </a:stretch>
        </p:blipFill>
        <p:spPr>
          <a:xfrm>
            <a:off x="6718729" y="-59804"/>
            <a:ext cx="4755292" cy="3139712"/>
          </a:xfrm>
          <a:prstGeom prst="rect">
            <a:avLst/>
          </a:prstGeom>
        </p:spPr>
      </p:pic>
      <p:pic>
        <p:nvPicPr>
          <p:cNvPr id="3" name="Picture 2">
            <a:extLst>
              <a:ext uri="{FF2B5EF4-FFF2-40B4-BE49-F238E27FC236}">
                <a16:creationId xmlns:a16="http://schemas.microsoft.com/office/drawing/2014/main" id="{BBD072C9-3ED8-4162-B406-721DD3FF0C00}"/>
              </a:ext>
            </a:extLst>
          </p:cNvPr>
          <p:cNvPicPr>
            <a:picLocks noChangeAspect="1"/>
          </p:cNvPicPr>
          <p:nvPr/>
        </p:nvPicPr>
        <p:blipFill rotWithShape="1">
          <a:blip r:embed="rId3">
            <a:extLst>
              <a:ext uri="{28A0092B-C50C-407E-A947-70E740481C1C}">
                <a14:useLocalDpi xmlns:a14="http://schemas.microsoft.com/office/drawing/2010/main" val="0"/>
              </a:ext>
            </a:extLst>
          </a:blip>
          <a:srcRect l="1287" t="10980" r="1010" b="11111"/>
          <a:stretch/>
        </p:blipFill>
        <p:spPr>
          <a:xfrm>
            <a:off x="1843168" y="1416424"/>
            <a:ext cx="8636574" cy="4869820"/>
          </a:xfrm>
          <a:prstGeom prst="rect">
            <a:avLst/>
          </a:prstGeom>
        </p:spPr>
      </p:pic>
      <p:pic>
        <p:nvPicPr>
          <p:cNvPr id="4" name="Picture 3">
            <a:extLst>
              <a:ext uri="{FF2B5EF4-FFF2-40B4-BE49-F238E27FC236}">
                <a16:creationId xmlns:a16="http://schemas.microsoft.com/office/drawing/2014/main" id="{E51FB36C-C2E4-4F8D-93CB-B7224106C87D}"/>
              </a:ext>
            </a:extLst>
          </p:cNvPr>
          <p:cNvPicPr>
            <a:picLocks noChangeAspect="1"/>
          </p:cNvPicPr>
          <p:nvPr/>
        </p:nvPicPr>
        <p:blipFill>
          <a:blip r:embed="rId4"/>
          <a:stretch>
            <a:fillRect/>
          </a:stretch>
        </p:blipFill>
        <p:spPr>
          <a:xfrm>
            <a:off x="576990" y="650441"/>
            <a:ext cx="3615241" cy="859611"/>
          </a:xfrm>
          <a:prstGeom prst="rect">
            <a:avLst/>
          </a:prstGeom>
        </p:spPr>
      </p:pic>
    </p:spTree>
    <p:extLst>
      <p:ext uri="{BB962C8B-B14F-4D97-AF65-F5344CB8AC3E}">
        <p14:creationId xmlns:p14="http://schemas.microsoft.com/office/powerpoint/2010/main" val="425738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203E6E-0AD0-4B8E-9290-87F103E89783}"/>
              </a:ext>
            </a:extLst>
          </p:cNvPr>
          <p:cNvPicPr>
            <a:picLocks noChangeAspect="1"/>
          </p:cNvPicPr>
          <p:nvPr/>
        </p:nvPicPr>
        <p:blipFill>
          <a:blip r:embed="rId2"/>
          <a:stretch>
            <a:fillRect/>
          </a:stretch>
        </p:blipFill>
        <p:spPr>
          <a:xfrm>
            <a:off x="6671104" y="-226831"/>
            <a:ext cx="4755292" cy="3139712"/>
          </a:xfrm>
          <a:prstGeom prst="rect">
            <a:avLst/>
          </a:prstGeom>
        </p:spPr>
      </p:pic>
      <p:pic>
        <p:nvPicPr>
          <p:cNvPr id="4" name="Picture 3">
            <a:extLst>
              <a:ext uri="{FF2B5EF4-FFF2-40B4-BE49-F238E27FC236}">
                <a16:creationId xmlns:a16="http://schemas.microsoft.com/office/drawing/2014/main" id="{7120FB0D-43BA-46BE-A408-04195259F934}"/>
              </a:ext>
            </a:extLst>
          </p:cNvPr>
          <p:cNvPicPr>
            <a:picLocks noChangeAspect="1"/>
          </p:cNvPicPr>
          <p:nvPr/>
        </p:nvPicPr>
        <p:blipFill rotWithShape="1">
          <a:blip r:embed="rId3">
            <a:extLst>
              <a:ext uri="{28A0092B-C50C-407E-A947-70E740481C1C}">
                <a14:useLocalDpi xmlns:a14="http://schemas.microsoft.com/office/drawing/2010/main" val="0"/>
              </a:ext>
            </a:extLst>
          </a:blip>
          <a:srcRect l="733" t="11111" r="1102" b="10458"/>
          <a:stretch/>
        </p:blipFill>
        <p:spPr>
          <a:xfrm>
            <a:off x="1810870" y="1415967"/>
            <a:ext cx="8570259" cy="4841955"/>
          </a:xfrm>
          <a:prstGeom prst="rect">
            <a:avLst/>
          </a:prstGeom>
        </p:spPr>
      </p:pic>
      <p:pic>
        <p:nvPicPr>
          <p:cNvPr id="5" name="Picture 4">
            <a:extLst>
              <a:ext uri="{FF2B5EF4-FFF2-40B4-BE49-F238E27FC236}">
                <a16:creationId xmlns:a16="http://schemas.microsoft.com/office/drawing/2014/main" id="{424CEAD8-C6DA-4BDE-83AC-7EC93F572B93}"/>
              </a:ext>
            </a:extLst>
          </p:cNvPr>
          <p:cNvPicPr>
            <a:picLocks noChangeAspect="1"/>
          </p:cNvPicPr>
          <p:nvPr/>
        </p:nvPicPr>
        <p:blipFill>
          <a:blip r:embed="rId4"/>
          <a:stretch>
            <a:fillRect/>
          </a:stretch>
        </p:blipFill>
        <p:spPr>
          <a:xfrm>
            <a:off x="505273" y="722159"/>
            <a:ext cx="3615241" cy="859611"/>
          </a:xfrm>
          <a:prstGeom prst="rect">
            <a:avLst/>
          </a:prstGeom>
        </p:spPr>
      </p:pic>
    </p:spTree>
    <p:extLst>
      <p:ext uri="{BB962C8B-B14F-4D97-AF65-F5344CB8AC3E}">
        <p14:creationId xmlns:p14="http://schemas.microsoft.com/office/powerpoint/2010/main" val="8004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6B49C-A78B-41D7-99E0-C4398243BDE4}"/>
              </a:ext>
            </a:extLst>
          </p:cNvPr>
          <p:cNvSpPr txBox="1"/>
          <p:nvPr/>
        </p:nvSpPr>
        <p:spPr>
          <a:xfrm>
            <a:off x="4361329" y="2659559"/>
            <a:ext cx="3469341" cy="769441"/>
          </a:xfrm>
          <a:prstGeom prst="rect">
            <a:avLst/>
          </a:prstGeom>
          <a:noFill/>
        </p:spPr>
        <p:txBody>
          <a:bodyPr wrap="square" rtlCol="0">
            <a:spAutoFit/>
          </a:bodyPr>
          <a:lstStyle/>
          <a:p>
            <a:r>
              <a:rPr lang="en-IN" sz="4400" b="1" dirty="0">
                <a:solidFill>
                  <a:schemeClr val="bg1"/>
                </a:solidFill>
              </a:rPr>
              <a:t>THANK YOU</a:t>
            </a:r>
          </a:p>
        </p:txBody>
      </p:sp>
      <p:pic>
        <p:nvPicPr>
          <p:cNvPr id="3" name="Picture 2">
            <a:extLst>
              <a:ext uri="{FF2B5EF4-FFF2-40B4-BE49-F238E27FC236}">
                <a16:creationId xmlns:a16="http://schemas.microsoft.com/office/drawing/2014/main" id="{F5CB54BD-F987-46A2-90EA-12E48A8704C0}"/>
              </a:ext>
            </a:extLst>
          </p:cNvPr>
          <p:cNvPicPr>
            <a:picLocks noChangeAspect="1"/>
          </p:cNvPicPr>
          <p:nvPr/>
        </p:nvPicPr>
        <p:blipFill>
          <a:blip r:embed="rId2"/>
          <a:stretch>
            <a:fillRect/>
          </a:stretch>
        </p:blipFill>
        <p:spPr>
          <a:xfrm>
            <a:off x="6271054" y="144644"/>
            <a:ext cx="4755292" cy="3139712"/>
          </a:xfrm>
          <a:prstGeom prst="rect">
            <a:avLst/>
          </a:prstGeom>
        </p:spPr>
      </p:pic>
    </p:spTree>
    <p:extLst>
      <p:ext uri="{BB962C8B-B14F-4D97-AF65-F5344CB8AC3E}">
        <p14:creationId xmlns:p14="http://schemas.microsoft.com/office/powerpoint/2010/main" val="1571587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TotalTime>
  <Words>327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ArialMT</vt:lpstr>
      <vt:lpstr>Century Gothic</vt:lpstr>
      <vt:lpstr>Wingdings 3</vt:lpstr>
      <vt:lpstr>Ion Boardroom</vt:lpstr>
      <vt:lpstr>Data Visualization of Bird Strikes between 2000 – 2011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prakash a</dc:creator>
  <cp:lastModifiedBy>prakash a</cp:lastModifiedBy>
  <cp:revision>3</cp:revision>
  <dcterms:created xsi:type="dcterms:W3CDTF">2024-07-16T11:07:59Z</dcterms:created>
  <dcterms:modified xsi:type="dcterms:W3CDTF">2024-07-16T11:32:32Z</dcterms:modified>
</cp:coreProperties>
</file>