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ash a" initials="pa" lastIdx="1" clrIdx="0">
    <p:extLst>
      <p:ext uri="{19B8F6BF-5375-455C-9EA6-DF929625EA0E}">
        <p15:presenceInfo xmlns:p15="http://schemas.microsoft.com/office/powerpoint/2012/main" userId="293c227d9b6d31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16T16:25:50.998" idx="1">
    <p:pos x="6593" y="80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221B8-30A9-4246-B768-1D5FC6B90D3D}"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148269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21B8-30A9-4246-B768-1D5FC6B90D3D}"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138527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21B8-30A9-4246-B768-1D5FC6B90D3D}"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158008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21B8-30A9-4246-B768-1D5FC6B90D3D}"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379403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21B8-30A9-4246-B768-1D5FC6B90D3D}"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116477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221B8-30A9-4246-B768-1D5FC6B90D3D}"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149467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221B8-30A9-4246-B768-1D5FC6B90D3D}"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315374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221B8-30A9-4246-B768-1D5FC6B90D3D}"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30733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21B8-30A9-4246-B768-1D5FC6B90D3D}"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396204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221B8-30A9-4246-B768-1D5FC6B90D3D}"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237625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221B8-30A9-4246-B768-1D5FC6B90D3D}"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709AD-8172-4C44-A7CD-A492CF4B2CD8}" type="slidenum">
              <a:rPr lang="en-IN" smtClean="0"/>
              <a:t>‹#›</a:t>
            </a:fld>
            <a:endParaRPr lang="en-IN"/>
          </a:p>
        </p:txBody>
      </p:sp>
    </p:spTree>
    <p:extLst>
      <p:ext uri="{BB962C8B-B14F-4D97-AF65-F5344CB8AC3E}">
        <p14:creationId xmlns:p14="http://schemas.microsoft.com/office/powerpoint/2010/main" val="30350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221B8-30A9-4246-B768-1D5FC6B90D3D}" type="datetimeFigureOut">
              <a:rPr lang="en-IN" smtClean="0"/>
              <a:t>16-07-2024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709AD-8172-4C44-A7CD-A492CF4B2CD8}" type="slidenum">
              <a:rPr lang="en-IN" smtClean="0"/>
              <a:t>‹#›</a:t>
            </a:fld>
            <a:endParaRPr lang="en-IN"/>
          </a:p>
        </p:txBody>
      </p:sp>
    </p:spTree>
    <p:extLst>
      <p:ext uri="{BB962C8B-B14F-4D97-AF65-F5344CB8AC3E}">
        <p14:creationId xmlns:p14="http://schemas.microsoft.com/office/powerpoint/2010/main" val="358217056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E903-038B-4C1C-97CA-C9D0774F3EF9}"/>
              </a:ext>
            </a:extLst>
          </p:cNvPr>
          <p:cNvSpPr>
            <a:spLocks noGrp="1"/>
          </p:cNvSpPr>
          <p:nvPr>
            <p:ph type="ctrTitle"/>
          </p:nvPr>
        </p:nvSpPr>
        <p:spPr/>
        <p:txBody>
          <a:bodyPr>
            <a:normAutofit fontScale="90000"/>
          </a:bodyPr>
          <a:lstStyle/>
          <a:p>
            <a:br>
              <a:rPr lang="en-IN" sz="1800" b="0" i="0" u="none" strike="noStrike" baseline="0" dirty="0">
                <a:solidFill>
                  <a:srgbClr val="000000"/>
                </a:solidFill>
                <a:latin typeface="IBM Plex Sans" panose="020B0604020202020204" pitchFamily="34" charset="0"/>
              </a:rPr>
            </a:br>
            <a:br>
              <a:rPr lang="en-IN" sz="1800" b="0" i="0" u="none" strike="noStrike" baseline="0" dirty="0">
                <a:latin typeface="IBM Plex Sans" panose="020B0604020202020204" pitchFamily="34" charset="0"/>
              </a:rPr>
            </a:br>
            <a:r>
              <a:rPr lang="en-IN" sz="1800" b="0" i="0" u="none" strike="noStrike" baseline="0" dirty="0">
                <a:latin typeface="IBM Plex Sans" panose="020B0604020202020204" pitchFamily="34" charset="0"/>
              </a:rPr>
              <a:t> </a:t>
            </a: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1800" b="0" i="0" u="none" strike="noStrike" baseline="0" dirty="0">
                <a:latin typeface="IBM Plex Sans" panose="020B0604020202020204" pitchFamily="34" charset="0"/>
              </a:rPr>
            </a:br>
            <a:br>
              <a:rPr lang="en-IN" sz="4900" b="1" i="0" u="none" strike="noStrike" baseline="0" dirty="0"/>
            </a:br>
            <a:r>
              <a:rPr lang="en-IN" sz="4900" b="1" i="0" u="none" strike="noStrike" baseline="0" dirty="0"/>
              <a:t>FIFA World Cup Analysis </a:t>
            </a:r>
            <a:endParaRPr lang="en-IN" sz="4900" b="1" dirty="0"/>
          </a:p>
        </p:txBody>
      </p:sp>
      <p:sp>
        <p:nvSpPr>
          <p:cNvPr id="3" name="Subtitle 2">
            <a:extLst>
              <a:ext uri="{FF2B5EF4-FFF2-40B4-BE49-F238E27FC236}">
                <a16:creationId xmlns:a16="http://schemas.microsoft.com/office/drawing/2014/main" id="{F4940DFC-C4F2-4806-B916-2680A84D96C6}"/>
              </a:ext>
            </a:extLst>
          </p:cNvPr>
          <p:cNvSpPr>
            <a:spLocks noGrp="1"/>
          </p:cNvSpPr>
          <p:nvPr>
            <p:ph type="subTitle" idx="1"/>
          </p:nvPr>
        </p:nvSpPr>
        <p:spPr/>
        <p:txBody>
          <a:bodyPr/>
          <a:lstStyle/>
          <a:p>
            <a:r>
              <a:rPr lang="en-IN" dirty="0"/>
              <a:t>GNANA PRAKASH A</a:t>
            </a:r>
          </a:p>
        </p:txBody>
      </p:sp>
      <p:pic>
        <p:nvPicPr>
          <p:cNvPr id="5" name="Picture 4">
            <a:extLst>
              <a:ext uri="{FF2B5EF4-FFF2-40B4-BE49-F238E27FC236}">
                <a16:creationId xmlns:a16="http://schemas.microsoft.com/office/drawing/2014/main" id="{DF054827-F7BF-4EAD-89BA-ACDF1FB46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44" y="1122363"/>
            <a:ext cx="2138363" cy="4983967"/>
          </a:xfrm>
          <a:prstGeom prst="rect">
            <a:avLst/>
          </a:prstGeom>
        </p:spPr>
      </p:pic>
      <p:cxnSp>
        <p:nvCxnSpPr>
          <p:cNvPr id="7" name="Straight Connector 6">
            <a:extLst>
              <a:ext uri="{FF2B5EF4-FFF2-40B4-BE49-F238E27FC236}">
                <a16:creationId xmlns:a16="http://schemas.microsoft.com/office/drawing/2014/main" id="{66C05347-6638-4FDA-BDAC-F3B4C2D5A892}"/>
              </a:ext>
            </a:extLst>
          </p:cNvPr>
          <p:cNvCxnSpPr/>
          <p:nvPr/>
        </p:nvCxnSpPr>
        <p:spPr>
          <a:xfrm>
            <a:off x="3281082" y="3509963"/>
            <a:ext cx="5692589"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Rectangle 7">
            <a:extLst>
              <a:ext uri="{FF2B5EF4-FFF2-40B4-BE49-F238E27FC236}">
                <a16:creationId xmlns:a16="http://schemas.microsoft.com/office/drawing/2014/main" id="{F0FAD6AE-BEE3-49C4-8D66-F62B176E9A43}"/>
              </a:ext>
            </a:extLst>
          </p:cNvPr>
          <p:cNvSpPr/>
          <p:nvPr/>
        </p:nvSpPr>
        <p:spPr>
          <a:xfrm>
            <a:off x="215153" y="206188"/>
            <a:ext cx="11779623" cy="6364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9675BEC6-59D8-4F2A-B7F1-4BB2859CCFA5}"/>
              </a:ext>
            </a:extLst>
          </p:cNvPr>
          <p:cNvSpPr/>
          <p:nvPr/>
        </p:nvSpPr>
        <p:spPr>
          <a:xfrm>
            <a:off x="519952" y="502023"/>
            <a:ext cx="11152095" cy="5853953"/>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1860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9CBFD1-D378-4419-99F2-C8DCE586975C}"/>
              </a:ext>
            </a:extLst>
          </p:cNvPr>
          <p:cNvPicPr>
            <a:picLocks noGrp="1" noChangeAspect="1"/>
          </p:cNvPicPr>
          <p:nvPr>
            <p:ph idx="1"/>
          </p:nvPr>
        </p:nvPicPr>
        <p:blipFill rotWithShape="1">
          <a:blip r:embed="rId2">
            <a:alphaModFix amt="20000"/>
            <a:extLst>
              <a:ext uri="{28A0092B-C50C-407E-A947-70E740481C1C}">
                <a14:useLocalDpi xmlns:a14="http://schemas.microsoft.com/office/drawing/2010/main" val="0"/>
              </a:ext>
            </a:extLst>
          </a:blip>
          <a:srcRect b="4825"/>
          <a:stretch/>
        </p:blipFill>
        <p:spPr>
          <a:xfrm>
            <a:off x="-462738" y="-248039"/>
            <a:ext cx="13117475" cy="7195686"/>
          </a:xfrm>
        </p:spPr>
      </p:pic>
      <p:sp>
        <p:nvSpPr>
          <p:cNvPr id="2" name="Title 1">
            <a:extLst>
              <a:ext uri="{FF2B5EF4-FFF2-40B4-BE49-F238E27FC236}">
                <a16:creationId xmlns:a16="http://schemas.microsoft.com/office/drawing/2014/main" id="{C1BDC875-483D-4E65-9154-A318FDE9A8D7}"/>
              </a:ext>
            </a:extLst>
          </p:cNvPr>
          <p:cNvSpPr>
            <a:spLocks noGrp="1"/>
          </p:cNvSpPr>
          <p:nvPr>
            <p:ph type="title"/>
          </p:nvPr>
        </p:nvSpPr>
        <p:spPr>
          <a:xfrm>
            <a:off x="838200" y="894043"/>
            <a:ext cx="10515600" cy="1325563"/>
          </a:xfrm>
        </p:spPr>
        <p:txBody>
          <a:bodyPr/>
          <a:lstStyle/>
          <a:p>
            <a:r>
              <a:rPr lang="en-IN" b="1" dirty="0"/>
              <a:t>FIFA WORLD CUP ANALYSIS :</a:t>
            </a:r>
          </a:p>
        </p:txBody>
      </p:sp>
      <p:sp>
        <p:nvSpPr>
          <p:cNvPr id="7" name="TextBox 6">
            <a:extLst>
              <a:ext uri="{FF2B5EF4-FFF2-40B4-BE49-F238E27FC236}">
                <a16:creationId xmlns:a16="http://schemas.microsoft.com/office/drawing/2014/main" id="{FAF0CD80-6606-47D8-8AFA-92829752C6EF}"/>
              </a:ext>
            </a:extLst>
          </p:cNvPr>
          <p:cNvSpPr txBox="1"/>
          <p:nvPr/>
        </p:nvSpPr>
        <p:spPr>
          <a:xfrm>
            <a:off x="838200" y="2608652"/>
            <a:ext cx="10654553" cy="1846659"/>
          </a:xfrm>
          <a:prstGeom prst="rect">
            <a:avLst/>
          </a:prstGeom>
          <a:noFill/>
        </p:spPr>
        <p:txBody>
          <a:bodyPr wrap="square">
            <a:spAutoFit/>
          </a:bodyPr>
          <a:lstStyle/>
          <a:p>
            <a:r>
              <a:rPr lang="en-GB" sz="2400" dirty="0"/>
              <a:t>Project Overview: FIFA World Cup Analysis</a:t>
            </a:r>
          </a:p>
          <a:p>
            <a:endParaRPr lang="en-GB" dirty="0"/>
          </a:p>
          <a:p>
            <a:pPr algn="just"/>
            <a:r>
              <a:rPr lang="en-GB" dirty="0"/>
              <a:t>	The FIFA World Cup is one of the most prestigious and widely viewed sporting events globally. This project aims to </a:t>
            </a:r>
            <a:r>
              <a:rPr lang="en-GB" dirty="0" err="1"/>
              <a:t>analyze</a:t>
            </a:r>
            <a:r>
              <a:rPr lang="en-GB" dirty="0"/>
              <a:t> various aspects of the FIFA World Cup, providing insights into historical data, team performances, and trends over time. The analysis will cover data from past tournaments, focusing on key metrics that highlight the evolution of the sport and its global impact.</a:t>
            </a:r>
            <a:endParaRPr lang="en-IN" dirty="0"/>
          </a:p>
        </p:txBody>
      </p:sp>
      <p:pic>
        <p:nvPicPr>
          <p:cNvPr id="8" name="Picture 7">
            <a:extLst>
              <a:ext uri="{FF2B5EF4-FFF2-40B4-BE49-F238E27FC236}">
                <a16:creationId xmlns:a16="http://schemas.microsoft.com/office/drawing/2014/main" id="{51404D69-D0BC-4EF0-9445-C0BBDD873D4F}"/>
              </a:ext>
            </a:extLst>
          </p:cNvPr>
          <p:cNvPicPr>
            <a:picLocks noChangeAspect="1"/>
          </p:cNvPicPr>
          <p:nvPr/>
        </p:nvPicPr>
        <p:blipFill>
          <a:blip r:embed="rId3"/>
          <a:stretch>
            <a:fillRect/>
          </a:stretch>
        </p:blipFill>
        <p:spPr>
          <a:xfrm>
            <a:off x="511580" y="493521"/>
            <a:ext cx="11168840" cy="5870957"/>
          </a:xfrm>
          <a:prstGeom prst="rect">
            <a:avLst/>
          </a:prstGeom>
        </p:spPr>
      </p:pic>
    </p:spTree>
    <p:extLst>
      <p:ext uri="{BB962C8B-B14F-4D97-AF65-F5344CB8AC3E}">
        <p14:creationId xmlns:p14="http://schemas.microsoft.com/office/powerpoint/2010/main" val="269799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9CBFD1-D378-4419-99F2-C8DCE586975C}"/>
              </a:ext>
            </a:extLst>
          </p:cNvPr>
          <p:cNvPicPr>
            <a:picLocks noGrp="1" noChangeAspect="1"/>
          </p:cNvPicPr>
          <p:nvPr>
            <p:ph idx="1"/>
          </p:nvPr>
        </p:nvPicPr>
        <p:blipFill rotWithShape="1">
          <a:blip r:embed="rId2">
            <a:alphaModFix amt="20000"/>
            <a:extLst>
              <a:ext uri="{28A0092B-C50C-407E-A947-70E740481C1C}">
                <a14:useLocalDpi xmlns:a14="http://schemas.microsoft.com/office/drawing/2010/main" val="0"/>
              </a:ext>
            </a:extLst>
          </a:blip>
          <a:srcRect b="4825"/>
          <a:stretch/>
        </p:blipFill>
        <p:spPr>
          <a:xfrm>
            <a:off x="-462741" y="-257004"/>
            <a:ext cx="13117475" cy="7195686"/>
          </a:xfrm>
        </p:spPr>
      </p:pic>
      <p:sp>
        <p:nvSpPr>
          <p:cNvPr id="2" name="Title 1">
            <a:extLst>
              <a:ext uri="{FF2B5EF4-FFF2-40B4-BE49-F238E27FC236}">
                <a16:creationId xmlns:a16="http://schemas.microsoft.com/office/drawing/2014/main" id="{C1BDC875-483D-4E65-9154-A318FDE9A8D7}"/>
              </a:ext>
            </a:extLst>
          </p:cNvPr>
          <p:cNvSpPr>
            <a:spLocks noGrp="1"/>
          </p:cNvSpPr>
          <p:nvPr>
            <p:ph type="title"/>
          </p:nvPr>
        </p:nvSpPr>
        <p:spPr/>
        <p:txBody>
          <a:bodyPr/>
          <a:lstStyle/>
          <a:p>
            <a:r>
              <a:rPr lang="en-IN" b="1" dirty="0"/>
              <a:t>STEPS INVOLVED :</a:t>
            </a:r>
          </a:p>
        </p:txBody>
      </p:sp>
      <p:sp>
        <p:nvSpPr>
          <p:cNvPr id="6" name="TextBox 5">
            <a:extLst>
              <a:ext uri="{FF2B5EF4-FFF2-40B4-BE49-F238E27FC236}">
                <a16:creationId xmlns:a16="http://schemas.microsoft.com/office/drawing/2014/main" id="{F447E3B4-7C05-43EB-AED2-C36D25496F67}"/>
              </a:ext>
            </a:extLst>
          </p:cNvPr>
          <p:cNvSpPr txBox="1"/>
          <p:nvPr/>
        </p:nvSpPr>
        <p:spPr>
          <a:xfrm>
            <a:off x="838195" y="1476959"/>
            <a:ext cx="10515601" cy="5632311"/>
          </a:xfrm>
          <a:prstGeom prst="rect">
            <a:avLst/>
          </a:prstGeom>
          <a:noFill/>
        </p:spPr>
        <p:txBody>
          <a:bodyPr wrap="square">
            <a:spAutoFit/>
          </a:bodyPr>
          <a:lstStyle/>
          <a:p>
            <a:r>
              <a:rPr lang="en-GB" b="1" dirty="0"/>
              <a:t>Define Objectives and Scope Objectives: </a:t>
            </a:r>
          </a:p>
          <a:p>
            <a:pPr marL="285750" indent="-285750">
              <a:buFont typeface="Arial" panose="020B0604020202020204" pitchFamily="34" charset="0"/>
              <a:buChar char="•"/>
            </a:pPr>
            <a:r>
              <a:rPr lang="en-GB" dirty="0"/>
              <a:t>Clearly define what you aim to achieve with the analysis. For </a:t>
            </a:r>
            <a:r>
              <a:rPr lang="en-GB" dirty="0" err="1"/>
              <a:t>example:Historical</a:t>
            </a:r>
            <a:r>
              <a:rPr lang="en-GB" dirty="0"/>
              <a:t> performance trends of teams and </a:t>
            </a:r>
            <a:r>
              <a:rPr lang="en-GB" dirty="0" err="1"/>
              <a:t>players.Key</a:t>
            </a:r>
            <a:r>
              <a:rPr lang="en-GB" dirty="0"/>
              <a:t> metrics of successful teams.</a:t>
            </a:r>
          </a:p>
          <a:p>
            <a:endParaRPr lang="en-GB" dirty="0"/>
          </a:p>
          <a:p>
            <a:pPr marL="285750" indent="-285750">
              <a:buFont typeface="Arial" panose="020B0604020202020204" pitchFamily="34" charset="0"/>
              <a:buChar char="•"/>
            </a:pPr>
            <a:r>
              <a:rPr lang="en-GB" b="1" dirty="0"/>
              <a:t>Scope:</a:t>
            </a:r>
            <a:r>
              <a:rPr lang="en-GB" dirty="0"/>
              <a:t> Specify the range of data to be </a:t>
            </a:r>
            <a:r>
              <a:rPr lang="en-GB" dirty="0" err="1"/>
              <a:t>analyzed</a:t>
            </a:r>
            <a:r>
              <a:rPr lang="en-GB" dirty="0"/>
              <a:t> (e.g., tournaments from 1930 to 2022).2. Data Collection</a:t>
            </a:r>
          </a:p>
          <a:p>
            <a:endParaRPr lang="en-GB" dirty="0"/>
          </a:p>
          <a:p>
            <a:r>
              <a:rPr lang="en-GB" b="1" dirty="0"/>
              <a:t>Data Collection :</a:t>
            </a:r>
            <a:r>
              <a:rPr lang="en-GB" dirty="0"/>
              <a:t>	</a:t>
            </a:r>
          </a:p>
          <a:p>
            <a:pPr marL="285750" indent="-285750">
              <a:buFont typeface="Arial" panose="020B0604020202020204" pitchFamily="34" charset="0"/>
              <a:buChar char="•"/>
            </a:pPr>
            <a:r>
              <a:rPr lang="en-GB" dirty="0"/>
              <a:t>Dataset provided</a:t>
            </a:r>
          </a:p>
          <a:p>
            <a:endParaRPr lang="en-GB" dirty="0"/>
          </a:p>
          <a:p>
            <a:r>
              <a:rPr lang="en-GB" b="1" dirty="0"/>
              <a:t>Data Cleaning and Preparation :</a:t>
            </a:r>
          </a:p>
          <a:p>
            <a:pPr marL="285750" indent="-285750">
              <a:buFont typeface="Arial" panose="020B0604020202020204" pitchFamily="34" charset="0"/>
              <a:buChar char="•"/>
            </a:pPr>
            <a:r>
              <a:rPr lang="en-GB" b="1" dirty="0"/>
              <a:t>Handling Missing Data:</a:t>
            </a:r>
            <a:r>
              <a:rPr lang="en-GB" dirty="0"/>
              <a:t> Fill in or remove missing values as appropriate.</a:t>
            </a:r>
          </a:p>
          <a:p>
            <a:pPr marL="285750" indent="-285750">
              <a:buFont typeface="Arial" panose="020B0604020202020204" pitchFamily="34" charset="0"/>
              <a:buChar char="•"/>
            </a:pPr>
            <a:r>
              <a:rPr lang="en-GB" b="1" dirty="0"/>
              <a:t>Standardization:</a:t>
            </a:r>
            <a:r>
              <a:rPr lang="en-GB" dirty="0"/>
              <a:t> Ensure data consistency in formats (e.g., date formats, team names).</a:t>
            </a:r>
          </a:p>
          <a:p>
            <a:pPr marL="285750" indent="-285750">
              <a:buFont typeface="Arial" panose="020B0604020202020204" pitchFamily="34" charset="0"/>
              <a:buChar char="•"/>
            </a:pPr>
            <a:r>
              <a:rPr lang="en-GB" b="1" dirty="0"/>
              <a:t>Removing Duplicates:</a:t>
            </a:r>
            <a:r>
              <a:rPr lang="en-GB" dirty="0"/>
              <a:t> Identify and remove duplicate records.</a:t>
            </a:r>
          </a:p>
          <a:p>
            <a:pPr marL="285750" indent="-285750">
              <a:buFont typeface="Arial" panose="020B0604020202020204" pitchFamily="34" charset="0"/>
              <a:buChar char="•"/>
            </a:pPr>
            <a:endParaRPr lang="en-GB" dirty="0"/>
          </a:p>
          <a:p>
            <a:r>
              <a:rPr lang="en-GB" b="1" dirty="0"/>
              <a:t>Visualization and Reporting</a:t>
            </a:r>
          </a:p>
          <a:p>
            <a:pPr marL="285750" indent="-285750">
              <a:buFont typeface="Arial" panose="020B0604020202020204" pitchFamily="34" charset="0"/>
              <a:buChar char="•"/>
            </a:pPr>
            <a:r>
              <a:rPr lang="en-GB" b="1" dirty="0"/>
              <a:t>Interactive Dashboards:</a:t>
            </a:r>
            <a:r>
              <a:rPr lang="en-GB" dirty="0"/>
              <a:t> Use tools like Tableau, Power BI, or </a:t>
            </a:r>
            <a:r>
              <a:rPr lang="en-GB" dirty="0" err="1"/>
              <a:t>Plotly</a:t>
            </a:r>
            <a:r>
              <a:rPr lang="en-GB" dirty="0"/>
              <a:t> to create interactive </a:t>
            </a:r>
            <a:r>
              <a:rPr lang="en-GB" dirty="0" err="1"/>
              <a:t>visualizations.Dashboards</a:t>
            </a:r>
            <a:r>
              <a:rPr lang="en-GB" dirty="0"/>
              <a:t> for team and player performance.</a:t>
            </a:r>
          </a:p>
          <a:p>
            <a:endParaRPr lang="en-GB" dirty="0"/>
          </a:p>
          <a:p>
            <a:endParaRPr lang="en-GB" dirty="0"/>
          </a:p>
          <a:p>
            <a:endParaRPr lang="en-IN" dirty="0"/>
          </a:p>
        </p:txBody>
      </p:sp>
      <p:pic>
        <p:nvPicPr>
          <p:cNvPr id="4" name="Picture 3">
            <a:extLst>
              <a:ext uri="{FF2B5EF4-FFF2-40B4-BE49-F238E27FC236}">
                <a16:creationId xmlns:a16="http://schemas.microsoft.com/office/drawing/2014/main" id="{415F19B4-1ACB-49EA-B8D0-4BEFB5EE6C21}"/>
              </a:ext>
            </a:extLst>
          </p:cNvPr>
          <p:cNvPicPr>
            <a:picLocks noChangeAspect="1"/>
          </p:cNvPicPr>
          <p:nvPr/>
        </p:nvPicPr>
        <p:blipFill>
          <a:blip r:embed="rId3"/>
          <a:stretch>
            <a:fillRect/>
          </a:stretch>
        </p:blipFill>
        <p:spPr>
          <a:xfrm>
            <a:off x="511580" y="493521"/>
            <a:ext cx="11168840" cy="5870957"/>
          </a:xfrm>
          <a:prstGeom prst="rect">
            <a:avLst/>
          </a:prstGeom>
        </p:spPr>
      </p:pic>
    </p:spTree>
    <p:extLst>
      <p:ext uri="{BB962C8B-B14F-4D97-AF65-F5344CB8AC3E}">
        <p14:creationId xmlns:p14="http://schemas.microsoft.com/office/powerpoint/2010/main" val="85905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ABA939-5AAA-4250-B5F4-0FC0194F3D79}"/>
              </a:ext>
            </a:extLst>
          </p:cNvPr>
          <p:cNvPicPr>
            <a:picLocks noChangeAspect="1"/>
          </p:cNvPicPr>
          <p:nvPr/>
        </p:nvPicPr>
        <p:blipFill>
          <a:blip r:embed="rId2"/>
          <a:stretch>
            <a:fillRect/>
          </a:stretch>
        </p:blipFill>
        <p:spPr>
          <a:xfrm>
            <a:off x="511580" y="493521"/>
            <a:ext cx="11168840" cy="5870957"/>
          </a:xfrm>
          <a:prstGeom prst="rect">
            <a:avLst/>
          </a:prstGeom>
        </p:spPr>
      </p:pic>
      <p:sp>
        <p:nvSpPr>
          <p:cNvPr id="2" name="Title 1">
            <a:extLst>
              <a:ext uri="{FF2B5EF4-FFF2-40B4-BE49-F238E27FC236}">
                <a16:creationId xmlns:a16="http://schemas.microsoft.com/office/drawing/2014/main" id="{C1BDC875-483D-4E65-9154-A318FDE9A8D7}"/>
              </a:ext>
            </a:extLst>
          </p:cNvPr>
          <p:cNvSpPr>
            <a:spLocks noGrp="1"/>
          </p:cNvSpPr>
          <p:nvPr>
            <p:ph type="title"/>
          </p:nvPr>
        </p:nvSpPr>
        <p:spPr>
          <a:xfrm>
            <a:off x="838200" y="-484989"/>
            <a:ext cx="7472082" cy="4571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A89CBFD1-D378-4419-99F2-C8DCE586975C}"/>
              </a:ext>
            </a:extLst>
          </p:cNvPr>
          <p:cNvPicPr>
            <a:picLocks noGrp="1" noChangeAspect="1"/>
          </p:cNvPicPr>
          <p:nvPr>
            <p:ph idx="1"/>
          </p:nvPr>
        </p:nvPicPr>
        <p:blipFill rotWithShape="1">
          <a:blip r:embed="rId3">
            <a:alphaModFix amt="20000"/>
            <a:extLst>
              <a:ext uri="{28A0092B-C50C-407E-A947-70E740481C1C}">
                <a14:useLocalDpi xmlns:a14="http://schemas.microsoft.com/office/drawing/2010/main" val="0"/>
              </a:ext>
            </a:extLst>
          </a:blip>
          <a:srcRect l="205" r="-205" b="4825"/>
          <a:stretch/>
        </p:blipFill>
        <p:spPr>
          <a:xfrm>
            <a:off x="-663388" y="0"/>
            <a:ext cx="13117475" cy="7195686"/>
          </a:xfrm>
        </p:spPr>
      </p:pic>
      <p:pic>
        <p:nvPicPr>
          <p:cNvPr id="8" name="Picture 7">
            <a:extLst>
              <a:ext uri="{FF2B5EF4-FFF2-40B4-BE49-F238E27FC236}">
                <a16:creationId xmlns:a16="http://schemas.microsoft.com/office/drawing/2014/main" id="{4A37976D-84DA-417E-9C3D-7A2A701BC649}"/>
              </a:ext>
            </a:extLst>
          </p:cNvPr>
          <p:cNvPicPr>
            <a:picLocks noChangeAspect="1"/>
          </p:cNvPicPr>
          <p:nvPr/>
        </p:nvPicPr>
        <p:blipFill rotWithShape="1">
          <a:blip r:embed="rId4">
            <a:extLst>
              <a:ext uri="{28A0092B-C50C-407E-A947-70E740481C1C}">
                <a14:useLocalDpi xmlns:a14="http://schemas.microsoft.com/office/drawing/2010/main" val="0"/>
              </a:ext>
            </a:extLst>
          </a:blip>
          <a:srcRect l="901" t="10220" r="1001" b="11097"/>
          <a:stretch/>
        </p:blipFill>
        <p:spPr>
          <a:xfrm>
            <a:off x="1752600" y="1344706"/>
            <a:ext cx="8686800" cy="4894729"/>
          </a:xfrm>
          <a:prstGeom prst="rect">
            <a:avLst/>
          </a:prstGeom>
        </p:spPr>
      </p:pic>
      <p:sp>
        <p:nvSpPr>
          <p:cNvPr id="9" name="TextBox 8">
            <a:extLst>
              <a:ext uri="{FF2B5EF4-FFF2-40B4-BE49-F238E27FC236}">
                <a16:creationId xmlns:a16="http://schemas.microsoft.com/office/drawing/2014/main" id="{3C8A27AC-9EC3-4A57-9553-8160EB52A857}"/>
              </a:ext>
            </a:extLst>
          </p:cNvPr>
          <p:cNvSpPr txBox="1"/>
          <p:nvPr/>
        </p:nvSpPr>
        <p:spPr>
          <a:xfrm>
            <a:off x="511580" y="573332"/>
            <a:ext cx="2895600" cy="646331"/>
          </a:xfrm>
          <a:prstGeom prst="rect">
            <a:avLst/>
          </a:prstGeom>
          <a:noFill/>
        </p:spPr>
        <p:txBody>
          <a:bodyPr wrap="square" rtlCol="0">
            <a:spAutoFit/>
          </a:bodyPr>
          <a:lstStyle/>
          <a:p>
            <a:r>
              <a:rPr lang="en-IN" sz="3600" b="1" dirty="0"/>
              <a:t>DASHBOARD :</a:t>
            </a:r>
          </a:p>
        </p:txBody>
      </p:sp>
    </p:spTree>
    <p:extLst>
      <p:ext uri="{BB962C8B-B14F-4D97-AF65-F5344CB8AC3E}">
        <p14:creationId xmlns:p14="http://schemas.microsoft.com/office/powerpoint/2010/main" val="126508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686805-A20E-483E-93C4-CF1B968528EA}"/>
              </a:ext>
            </a:extLst>
          </p:cNvPr>
          <p:cNvPicPr>
            <a:picLocks noChangeAspect="1"/>
          </p:cNvPicPr>
          <p:nvPr/>
        </p:nvPicPr>
        <p:blipFill>
          <a:blip r:embed="rId2"/>
          <a:stretch>
            <a:fillRect/>
          </a:stretch>
        </p:blipFill>
        <p:spPr>
          <a:xfrm>
            <a:off x="511580" y="493521"/>
            <a:ext cx="11168840" cy="5870957"/>
          </a:xfrm>
          <a:prstGeom prst="rect">
            <a:avLst/>
          </a:prstGeom>
        </p:spPr>
      </p:pic>
      <p:sp>
        <p:nvSpPr>
          <p:cNvPr id="2" name="Title 1">
            <a:extLst>
              <a:ext uri="{FF2B5EF4-FFF2-40B4-BE49-F238E27FC236}">
                <a16:creationId xmlns:a16="http://schemas.microsoft.com/office/drawing/2014/main" id="{C1BDC875-483D-4E65-9154-A318FDE9A8D7}"/>
              </a:ext>
            </a:extLst>
          </p:cNvPr>
          <p:cNvSpPr>
            <a:spLocks noGrp="1"/>
          </p:cNvSpPr>
          <p:nvPr>
            <p:ph type="title"/>
          </p:nvPr>
        </p:nvSpPr>
        <p:spPr>
          <a:xfrm>
            <a:off x="838200" y="-484989"/>
            <a:ext cx="7472082" cy="4571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A89CBFD1-D378-4419-99F2-C8DCE586975C}"/>
              </a:ext>
            </a:extLst>
          </p:cNvPr>
          <p:cNvPicPr>
            <a:picLocks noGrp="1" noChangeAspect="1"/>
          </p:cNvPicPr>
          <p:nvPr>
            <p:ph idx="1"/>
          </p:nvPr>
        </p:nvPicPr>
        <p:blipFill rotWithShape="1">
          <a:blip r:embed="rId3">
            <a:alphaModFix amt="20000"/>
            <a:extLst>
              <a:ext uri="{28A0092B-C50C-407E-A947-70E740481C1C}">
                <a14:useLocalDpi xmlns:a14="http://schemas.microsoft.com/office/drawing/2010/main" val="0"/>
              </a:ext>
            </a:extLst>
          </a:blip>
          <a:srcRect l="205" r="-205" b="4825"/>
          <a:stretch/>
        </p:blipFill>
        <p:spPr>
          <a:xfrm>
            <a:off x="-663388" y="0"/>
            <a:ext cx="13117475" cy="7195686"/>
          </a:xfrm>
        </p:spPr>
      </p:pic>
      <p:pic>
        <p:nvPicPr>
          <p:cNvPr id="4" name="Picture 3">
            <a:extLst>
              <a:ext uri="{FF2B5EF4-FFF2-40B4-BE49-F238E27FC236}">
                <a16:creationId xmlns:a16="http://schemas.microsoft.com/office/drawing/2014/main" id="{AACAB64E-582E-4FCB-8B33-649E781FD432}"/>
              </a:ext>
            </a:extLst>
          </p:cNvPr>
          <p:cNvPicPr>
            <a:picLocks noChangeAspect="1"/>
          </p:cNvPicPr>
          <p:nvPr/>
        </p:nvPicPr>
        <p:blipFill rotWithShape="1">
          <a:blip r:embed="rId4">
            <a:extLst>
              <a:ext uri="{28A0092B-C50C-407E-A947-70E740481C1C}">
                <a14:useLocalDpi xmlns:a14="http://schemas.microsoft.com/office/drawing/2010/main" val="0"/>
              </a:ext>
            </a:extLst>
          </a:blip>
          <a:srcRect l="1045" t="10458" r="1102" b="10980"/>
          <a:stretch/>
        </p:blipFill>
        <p:spPr>
          <a:xfrm>
            <a:off x="1464345" y="995083"/>
            <a:ext cx="9263310" cy="5258981"/>
          </a:xfrm>
          <a:prstGeom prst="rect">
            <a:avLst/>
          </a:prstGeom>
        </p:spPr>
      </p:pic>
      <p:pic>
        <p:nvPicPr>
          <p:cNvPr id="6" name="Picture 5">
            <a:extLst>
              <a:ext uri="{FF2B5EF4-FFF2-40B4-BE49-F238E27FC236}">
                <a16:creationId xmlns:a16="http://schemas.microsoft.com/office/drawing/2014/main" id="{78D22538-5552-4ABC-97B5-CC6BA3994EAF}"/>
              </a:ext>
            </a:extLst>
          </p:cNvPr>
          <p:cNvPicPr>
            <a:picLocks noChangeAspect="1"/>
          </p:cNvPicPr>
          <p:nvPr/>
        </p:nvPicPr>
        <p:blipFill>
          <a:blip r:embed="rId5"/>
          <a:stretch>
            <a:fillRect/>
          </a:stretch>
        </p:blipFill>
        <p:spPr>
          <a:xfrm>
            <a:off x="511580" y="475128"/>
            <a:ext cx="3231160" cy="963251"/>
          </a:xfrm>
          <a:prstGeom prst="rect">
            <a:avLst/>
          </a:prstGeom>
        </p:spPr>
      </p:pic>
    </p:spTree>
    <p:extLst>
      <p:ext uri="{BB962C8B-B14F-4D97-AF65-F5344CB8AC3E}">
        <p14:creationId xmlns:p14="http://schemas.microsoft.com/office/powerpoint/2010/main" val="390666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C875-483D-4E65-9154-A318FDE9A8D7}"/>
              </a:ext>
            </a:extLst>
          </p:cNvPr>
          <p:cNvSpPr>
            <a:spLocks noGrp="1"/>
          </p:cNvSpPr>
          <p:nvPr>
            <p:ph type="title"/>
          </p:nvPr>
        </p:nvSpPr>
        <p:spPr>
          <a:xfrm>
            <a:off x="838200" y="-484989"/>
            <a:ext cx="7472082" cy="4571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A89CBFD1-D378-4419-99F2-C8DCE586975C}"/>
              </a:ext>
            </a:extLst>
          </p:cNvPr>
          <p:cNvPicPr>
            <a:picLocks noGrp="1" noChangeAspect="1"/>
          </p:cNvPicPr>
          <p:nvPr>
            <p:ph idx="1"/>
          </p:nvPr>
        </p:nvPicPr>
        <p:blipFill rotWithShape="1">
          <a:blip r:embed="rId2">
            <a:alphaModFix amt="20000"/>
            <a:extLst>
              <a:ext uri="{28A0092B-C50C-407E-A947-70E740481C1C}">
                <a14:useLocalDpi xmlns:a14="http://schemas.microsoft.com/office/drawing/2010/main" val="0"/>
              </a:ext>
            </a:extLst>
          </a:blip>
          <a:srcRect l="205" r="-205" b="4825"/>
          <a:stretch/>
        </p:blipFill>
        <p:spPr>
          <a:xfrm>
            <a:off x="-663388" y="0"/>
            <a:ext cx="13117475" cy="7195686"/>
          </a:xfrm>
        </p:spPr>
      </p:pic>
      <p:sp>
        <p:nvSpPr>
          <p:cNvPr id="3" name="TextBox 2">
            <a:extLst>
              <a:ext uri="{FF2B5EF4-FFF2-40B4-BE49-F238E27FC236}">
                <a16:creationId xmlns:a16="http://schemas.microsoft.com/office/drawing/2014/main" id="{C5C52BD9-F311-4A9E-8113-EFD36AB9F2E1}"/>
              </a:ext>
            </a:extLst>
          </p:cNvPr>
          <p:cNvSpPr txBox="1"/>
          <p:nvPr/>
        </p:nvSpPr>
        <p:spPr>
          <a:xfrm>
            <a:off x="4402725" y="2940423"/>
            <a:ext cx="2985248" cy="769441"/>
          </a:xfrm>
          <a:prstGeom prst="rect">
            <a:avLst/>
          </a:prstGeom>
          <a:noFill/>
        </p:spPr>
        <p:txBody>
          <a:bodyPr wrap="square" rtlCol="0">
            <a:spAutoFit/>
          </a:bodyPr>
          <a:lstStyle/>
          <a:p>
            <a:r>
              <a:rPr lang="en-IN" sz="4400" b="1" dirty="0"/>
              <a:t>THANK YOU</a:t>
            </a:r>
          </a:p>
        </p:txBody>
      </p:sp>
      <p:pic>
        <p:nvPicPr>
          <p:cNvPr id="7" name="Picture 6">
            <a:extLst>
              <a:ext uri="{FF2B5EF4-FFF2-40B4-BE49-F238E27FC236}">
                <a16:creationId xmlns:a16="http://schemas.microsoft.com/office/drawing/2014/main" id="{1828D140-EFDB-4ACB-BF7B-73A4513E4DAB}"/>
              </a:ext>
            </a:extLst>
          </p:cNvPr>
          <p:cNvPicPr>
            <a:picLocks noChangeAspect="1"/>
          </p:cNvPicPr>
          <p:nvPr/>
        </p:nvPicPr>
        <p:blipFill>
          <a:blip r:embed="rId3"/>
          <a:stretch>
            <a:fillRect/>
          </a:stretch>
        </p:blipFill>
        <p:spPr>
          <a:xfrm>
            <a:off x="511580" y="493521"/>
            <a:ext cx="11168840" cy="5870957"/>
          </a:xfrm>
          <a:prstGeom prst="rect">
            <a:avLst/>
          </a:prstGeom>
        </p:spPr>
      </p:pic>
    </p:spTree>
    <p:extLst>
      <p:ext uri="{BB962C8B-B14F-4D97-AF65-F5344CB8AC3E}">
        <p14:creationId xmlns:p14="http://schemas.microsoft.com/office/powerpoint/2010/main" val="2340693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246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IBM Plex Sans</vt:lpstr>
      <vt:lpstr>Office Theme</vt:lpstr>
      <vt:lpstr>            FIFA World Cup Analysis </vt:lpstr>
      <vt:lpstr>FIFA WORLD CUP ANALYSIS :</vt:lpstr>
      <vt:lpstr>STEPS INVOLVED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a</dc:creator>
  <cp:lastModifiedBy>prakash a</cp:lastModifiedBy>
  <cp:revision>4</cp:revision>
  <dcterms:created xsi:type="dcterms:W3CDTF">2024-07-16T10:32:30Z</dcterms:created>
  <dcterms:modified xsi:type="dcterms:W3CDTF">2024-07-16T11:06:56Z</dcterms:modified>
</cp:coreProperties>
</file>