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20"/>
  </p:notesMasterIdLst>
  <p:sldIdLst>
    <p:sldId id="268" r:id="rId2"/>
    <p:sldId id="256" r:id="rId3"/>
    <p:sldId id="284" r:id="rId4"/>
    <p:sldId id="306" r:id="rId5"/>
    <p:sldId id="285" r:id="rId6"/>
    <p:sldId id="304" r:id="rId7"/>
    <p:sldId id="307" r:id="rId8"/>
    <p:sldId id="308" r:id="rId9"/>
    <p:sldId id="316" r:id="rId10"/>
    <p:sldId id="315" r:id="rId11"/>
    <p:sldId id="314" r:id="rId12"/>
    <p:sldId id="313" r:id="rId13"/>
    <p:sldId id="317" r:id="rId14"/>
    <p:sldId id="286" r:id="rId15"/>
    <p:sldId id="293" r:id="rId16"/>
    <p:sldId id="274" r:id="rId17"/>
    <p:sldId id="295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CC00"/>
    <a:srgbClr val="FF0000"/>
    <a:srgbClr val="003300"/>
    <a:srgbClr val="006600"/>
    <a:srgbClr val="00FF00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590" autoAdjust="0"/>
  </p:normalViewPr>
  <p:slideViewPr>
    <p:cSldViewPr>
      <p:cViewPr>
        <p:scale>
          <a:sx n="66" d="100"/>
          <a:sy n="66" d="100"/>
        </p:scale>
        <p:origin x="-151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2F73C65-6582-4FB7-B4B9-CBC6FDF631C7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D8041E-4503-4056-B6AE-D2341C12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E88053-24ED-42FD-B683-4E3CA352871A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75020C-79A6-4E5C-9E85-51D64932CA05}" type="slidenum">
              <a:rPr lang="en-GB" sz="1200" smtClean="0"/>
              <a:pPr eaLnBrk="1" hangingPunct="1"/>
              <a:t>15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4395B5B-46C5-440A-960D-28FBE3C71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6AEBE-9005-4E64-9D39-EB15E13F6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4A460-E397-403D-86C7-B26C279EA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3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0AC28-B2DE-4865-B113-644F09DC1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0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6A557A4-AFF0-4A28-AD80-9649CA369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7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DDD75-8630-4E01-924C-DFE82EDAF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6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09319D2-AF83-4413-8DCC-B78C91D30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9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D710D-13AC-4561-ADDC-90D242875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55C938-B238-4291-B6FD-A5DD96ED0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0663638-C1C4-4698-A4FA-52BCBDC8D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1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599CE-4463-4B8A-BCC1-BA6B39BDE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89C4770-F71A-4FA7-83F6-F3438D37C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rakash\Desktop\www.sun.com" TargetMode="External"/><Relationship Id="rId2" Type="http://schemas.openxmlformats.org/officeDocument/2006/relationships/hyperlink" Target="file:///C:\Users\prakash\Desktop\www.ibm.in\developerwor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648200"/>
            <a:ext cx="8610600" cy="2032000"/>
          </a:xfr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" y="152400"/>
            <a:ext cx="9052560" cy="4495800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u="sng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SWAMI </a:t>
            </a:r>
            <a:br>
              <a:rPr b="1" u="sng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b="1" u="sng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sz="3600" b="1" u="sng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KESHVANAND INSTITUTE</a:t>
            </a:r>
            <a:br>
              <a:rPr sz="3600" b="1" u="sng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sz="3600" b="1" u="sng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sz="3100" b="1" u="sng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 TECHNOLOGY  </a:t>
            </a:r>
            <a:br>
              <a:rPr sz="3100" b="1" u="sng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sz="3100" b="1" u="sng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MANAGEMENT AND   GRAMOTHAN </a:t>
            </a:r>
            <a:r>
              <a:rPr b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Jaipur(Raj.)</a:t>
            </a:r>
            <a:endParaRPr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3700"/>
            <a:ext cx="16859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396875"/>
            <a:ext cx="16891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43400" y="2209800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CLASS DIAGRAM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10</a:t>
            </a:r>
          </a:p>
        </p:txBody>
      </p:sp>
      <p:pic>
        <p:nvPicPr>
          <p:cNvPr id="2050" name="Picture 2" descr="C:\Users\prakash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10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DATA FLOW DIAGRAM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11</a:t>
            </a:r>
          </a:p>
        </p:txBody>
      </p:sp>
      <p:pic>
        <p:nvPicPr>
          <p:cNvPr id="3074" name="Picture 2" descr="C:\Users\prakash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00200"/>
            <a:ext cx="8686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ACTIVITY DIAGRAM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12</a:t>
            </a:r>
          </a:p>
        </p:txBody>
      </p:sp>
      <p:pic>
        <p:nvPicPr>
          <p:cNvPr id="4098" name="Picture 2" descr="C:\Users\prakash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868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SEQUENCE DIAGRAM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For member searching book:-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13</a:t>
            </a:r>
          </a:p>
        </p:txBody>
      </p:sp>
      <p:pic>
        <p:nvPicPr>
          <p:cNvPr id="5123" name="Picture 3" descr="C:\Users\prakash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68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ADVATAGE &amp; DISADVANTAGE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 :-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Save time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Easy to maintain records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24/7 Availability</a:t>
            </a:r>
          </a:p>
          <a:p>
            <a:pPr>
              <a:lnSpc>
                <a:spcPct val="15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DISADVANTAGE:-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Requires skillful person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Requires good internet facility</a:t>
            </a:r>
          </a:p>
          <a:p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>
                <a:solidFill>
                  <a:schemeClr val="accent1"/>
                </a:solidFill>
              </a:rPr>
              <a:t>TECHNOLOGY</a:t>
            </a:r>
            <a:r>
              <a:rPr lang="de-DE" smtClean="0">
                <a:solidFill>
                  <a:srgbClr val="7B9899"/>
                </a:solidFill>
              </a:rPr>
              <a:t>                   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42900" y="1676400"/>
            <a:ext cx="8480425" cy="403860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JSP for front </a:t>
            </a:r>
            <a:r>
              <a:rPr lang="en-US" sz="28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28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designing.</a:t>
            </a: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sz="28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clipse-Luna for the development of project.</a:t>
            </a: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Microsoft  SQL  server 2008 as a back end.</a:t>
            </a: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JDBC is used for  the connectivity.</a:t>
            </a: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HTML &amp; CSS </a:t>
            </a:r>
            <a:r>
              <a:rPr lang="en-US" sz="28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is also used for  designing web pages.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 rot="10800000" flipV="1">
            <a:off x="2362200" y="5486400"/>
            <a:ext cx="57531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801688"/>
            <a:endParaRPr lang="de-DE" sz="2000" b="1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342900" y="4464050"/>
            <a:ext cx="8480425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just">
              <a:defRPr/>
            </a:pPr>
            <a:endParaRPr lang="en-US" sz="13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15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/>
          </p:cNvSpPr>
          <p:nvPr/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/>
          <a:p>
            <a:pPr eaLnBrk="0" hangingPunct="0"/>
            <a:endParaRPr lang="en-US" b="1" u="sng">
              <a:solidFill>
                <a:schemeClr val="tx2"/>
              </a:solidFill>
            </a:endParaRPr>
          </a:p>
        </p:txBody>
      </p:sp>
      <p:sp>
        <p:nvSpPr>
          <p:cNvPr id="35844" name="Rectangle 6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esign with keeping quality assurance at extreme the system is developed with the latest technology. 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With the aspects of JSP</a:t>
            </a: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integrates utilities with keep ahead from the current area.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Documentation developed in the view of re-engineer   purposed, and the ability of system to prove efficiency in timely manner for every long period.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                      </a:t>
            </a:r>
            <a:r>
              <a:rPr lang="en-US" sz="4000" dirty="0">
                <a:solidFill>
                  <a:schemeClr val="accent1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7893508" cy="52322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 smtClean="0">
                <a:solidFill>
                  <a:srgbClr val="FF0000"/>
                </a:solidFill>
              </a:rPr>
              <a:t>BOOKS</a:t>
            </a:r>
            <a:r>
              <a:rPr lang="en-US" sz="2600" b="1" kern="0" dirty="0" smtClean="0">
                <a:solidFill>
                  <a:srgbClr val="FF0000"/>
                </a:solidFill>
              </a:rPr>
              <a:t>: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solidFill>
                  <a:srgbClr val="009900"/>
                </a:solidFill>
              </a:rPr>
              <a:t> Object </a:t>
            </a:r>
            <a:r>
              <a:rPr lang="en-US" sz="2400" kern="0" dirty="0">
                <a:solidFill>
                  <a:srgbClr val="009900"/>
                </a:solidFill>
              </a:rPr>
              <a:t>Oriented Modeling and Design with UML-Michael </a:t>
            </a:r>
            <a:endParaRPr lang="en-US" sz="2400" kern="0" dirty="0" smtClean="0">
              <a:solidFill>
                <a:srgbClr val="009900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 smtClean="0">
                <a:solidFill>
                  <a:srgbClr val="009900"/>
                </a:solidFill>
              </a:rPr>
              <a:t>      Blaha</a:t>
            </a:r>
            <a:r>
              <a:rPr lang="en-US" sz="2400" kern="0" dirty="0">
                <a:solidFill>
                  <a:srgbClr val="009900"/>
                </a:solidFill>
              </a:rPr>
              <a:t>, James </a:t>
            </a:r>
            <a:r>
              <a:rPr lang="en-US" sz="2400" kern="0" dirty="0" smtClean="0">
                <a:solidFill>
                  <a:srgbClr val="009900"/>
                </a:solidFill>
              </a:rPr>
              <a:t>Ram Baugh. </a:t>
            </a:r>
            <a:endParaRPr lang="en-US" sz="2400" kern="0" dirty="0">
              <a:solidFill>
                <a:srgbClr val="009900"/>
              </a:solidFill>
            </a:endParaRP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solidFill>
                  <a:srgbClr val="009900"/>
                </a:solidFill>
              </a:rPr>
              <a:t> Software </a:t>
            </a:r>
            <a:r>
              <a:rPr lang="en-US" sz="2400" kern="0" dirty="0">
                <a:solidFill>
                  <a:srgbClr val="009900"/>
                </a:solidFill>
              </a:rPr>
              <a:t>Engineering, Seventh Edition, Ian Somerville. 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rgbClr val="009900"/>
                </a:solidFill>
              </a:rPr>
              <a:t> </a:t>
            </a:r>
            <a:r>
              <a:rPr lang="en-US" sz="2400" kern="0" dirty="0" smtClean="0">
                <a:solidFill>
                  <a:srgbClr val="009900"/>
                </a:solidFill>
              </a:rPr>
              <a:t>Complete </a:t>
            </a:r>
            <a:r>
              <a:rPr lang="en-US" sz="2400" kern="0" dirty="0">
                <a:solidFill>
                  <a:srgbClr val="009900"/>
                </a:solidFill>
              </a:rPr>
              <a:t>Reference - J2EE - Keogh</a:t>
            </a:r>
            <a:r>
              <a:rPr lang="en-US" sz="2400" kern="0" dirty="0" smtClean="0">
                <a:solidFill>
                  <a:srgbClr val="009900"/>
                </a:solidFill>
              </a:rPr>
              <a:t>.</a:t>
            </a:r>
            <a:endParaRPr lang="en-US" sz="2000" kern="0" dirty="0">
              <a:solidFill>
                <a:srgbClr val="7030A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rgbClr val="FF0000"/>
                </a:solidFill>
              </a:rPr>
              <a:t>URL</a:t>
            </a:r>
            <a:r>
              <a:rPr lang="en-US" sz="2600" b="1" kern="0" dirty="0" smtClean="0">
                <a:solidFill>
                  <a:srgbClr val="FF0000"/>
                </a:solidFill>
              </a:rPr>
              <a:t>:</a:t>
            </a:r>
            <a:endParaRPr lang="en-GB" sz="2000" kern="0" dirty="0">
              <a:solidFill>
                <a:srgbClr val="009900"/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9900"/>
                </a:solidFill>
              </a:rPr>
              <a:t>IBM – </a:t>
            </a:r>
            <a:r>
              <a:rPr lang="en-US" sz="2400" u="sng" dirty="0">
                <a:solidFill>
                  <a:srgbClr val="009900"/>
                </a:solidFill>
                <a:hlinkClick r:id="rId2" action="ppaction://hlinkfile"/>
              </a:rPr>
              <a:t>www.ibm.in/developerworks.</a:t>
            </a:r>
            <a:r>
              <a:rPr lang="en-US" sz="2400" dirty="0">
                <a:solidFill>
                  <a:srgbClr val="009900"/>
                </a:solidFill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9900"/>
                </a:solidFill>
              </a:rPr>
              <a:t>Java - </a:t>
            </a:r>
            <a:r>
              <a:rPr lang="en-US" sz="2400" u="sng" dirty="0">
                <a:solidFill>
                  <a:srgbClr val="009900"/>
                </a:solidFill>
                <a:hlinkClick r:id="rId3" action="ppaction://hlinkfile"/>
              </a:rPr>
              <a:t>www.sun.com</a:t>
            </a:r>
            <a:r>
              <a:rPr lang="en-US" sz="2400" dirty="0">
                <a:solidFill>
                  <a:srgbClr val="009900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 smtClean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THANKS</a:t>
            </a:r>
          </a:p>
        </p:txBody>
      </p:sp>
      <p:pic>
        <p:nvPicPr>
          <p:cNvPr id="266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934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PRESENTATION</a:t>
            </a:r>
          </a:p>
        </p:txBody>
      </p:sp>
      <p:sp>
        <p:nvSpPr>
          <p:cNvPr id="8219" name="Slide Number Placeholder 8218"/>
          <p:cNvSpPr>
            <a:spLocks noGrp="1"/>
          </p:cNvSpPr>
          <p:nvPr>
            <p:ph type="sldNum" sz="quarter" idx="12"/>
          </p:nvPr>
        </p:nvSpPr>
        <p:spPr>
          <a:xfrm>
            <a:off x="4343400" y="2209800"/>
            <a:ext cx="457200" cy="441325"/>
          </a:xfrm>
        </p:spPr>
        <p:txBody>
          <a:bodyPr/>
          <a:lstStyle/>
          <a:p>
            <a:pPr>
              <a:defRPr/>
            </a:pPr>
            <a:fld id="{F09B96FC-421E-4017-B8B4-84470DF919F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304800" y="4267200"/>
            <a:ext cx="335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/>
              <a:t>SUPERVISED BY:-</a:t>
            </a:r>
          </a:p>
          <a:p>
            <a:pPr eaLnBrk="1" hangingPunct="1"/>
            <a:r>
              <a:rPr lang="en-US" sz="2400" dirty="0"/>
              <a:t>Mr. NEERAJ DHAWAN</a:t>
            </a:r>
          </a:p>
        </p:txBody>
      </p:sp>
      <p:sp>
        <p:nvSpPr>
          <p:cNvPr id="14342" name="TextBox 2"/>
          <p:cNvSpPr txBox="1">
            <a:spLocks noChangeArrowheads="1"/>
          </p:cNvSpPr>
          <p:nvPr/>
        </p:nvSpPr>
        <p:spPr bwMode="auto">
          <a:xfrm>
            <a:off x="4953000" y="4191000"/>
            <a:ext cx="3657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/>
              <a:t>PRESENTED BY:-</a:t>
            </a:r>
            <a:r>
              <a:rPr lang="en-US" sz="2400" dirty="0" smtClean="0"/>
              <a:t>PRAKASH GURJAR</a:t>
            </a:r>
          </a:p>
          <a:p>
            <a:pPr eaLnBrk="1" hangingPunct="1"/>
            <a:r>
              <a:rPr lang="en-US" sz="2400" dirty="0" smtClean="0"/>
              <a:t>SOURABH CHOURASIA</a:t>
            </a:r>
            <a:endParaRPr lang="en-US" sz="2400" dirty="0"/>
          </a:p>
          <a:p>
            <a:pPr eaLnBrk="1" hangingPunct="1"/>
            <a:r>
              <a:rPr lang="en-US" sz="2400" dirty="0" smtClean="0"/>
              <a:t>ASHUTOSH</a:t>
            </a:r>
            <a:r>
              <a:rPr lang="en-US" sz="2400" dirty="0"/>
              <a:t> </a:t>
            </a:r>
            <a:r>
              <a:rPr lang="en-US" sz="2400" dirty="0" smtClean="0"/>
              <a:t>JHA</a:t>
            </a:r>
          </a:p>
          <a:p>
            <a:pPr eaLnBrk="1" hangingPunct="1"/>
            <a:r>
              <a:rPr lang="en-US" sz="2400" dirty="0" smtClean="0"/>
              <a:t>GAURAV SINGH</a:t>
            </a:r>
            <a:endParaRPr lang="en-US" sz="2400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66800" y="2755900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u="sng">
                <a:solidFill>
                  <a:srgbClr val="003300"/>
                </a:solidFill>
              </a:rPr>
              <a:t>ONLINE LIBRARY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479800"/>
            <a:ext cx="5943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u="sng" dirty="0">
                <a:solidFill>
                  <a:srgbClr val="003300"/>
                </a:solidFill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ABLE OF </a:t>
            </a:r>
            <a:r>
              <a:rPr lang="en-US" sz="4000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ONTENTS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9100" y="1622425"/>
            <a:ext cx="381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en-US" sz="2400"/>
          </a:p>
          <a:p>
            <a:pPr eaLnBrk="1" hangingPunct="1">
              <a:buFont typeface="Arial" charset="0"/>
              <a:buChar char="•"/>
            </a:pPr>
            <a:endParaRPr 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3905071"/>
            <a:ext cx="601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5111750"/>
            <a:ext cx="2743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endParaRPr lang="en-US" sz="2400" dirty="0"/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5570537"/>
            <a:ext cx="381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endParaRPr lang="en-US" sz="2400" dirty="0" smtClean="0"/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5943600"/>
            <a:ext cx="2743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endParaRPr lang="en-US" sz="2400" dirty="0"/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53000" y="22860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endParaRPr lang="en-US" sz="2400" dirty="0"/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1524000"/>
            <a:ext cx="381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9900"/>
                </a:solidFill>
              </a:rPr>
              <a:t>MOTIVATION</a:t>
            </a:r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  <a:p>
            <a:pPr lvl="3" eaLnBrk="1" hangingPunct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" y="1600200"/>
            <a:ext cx="381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en-US" sz="2400"/>
          </a:p>
          <a:p>
            <a:pPr eaLnBrk="1" hangingPunct="1">
              <a:buFont typeface="Arial" charset="0"/>
              <a:buChar char="•"/>
            </a:pPr>
            <a:endParaRPr lang="en-US" sz="240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2105085"/>
            <a:ext cx="58293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INTRODUCTION</a:t>
            </a:r>
          </a:p>
          <a:p>
            <a:pPr marL="0" indent="0" eaLnBrk="1" hangingPunct="1"/>
            <a:endParaRPr lang="en-US" sz="1600" dirty="0" smtClean="0">
              <a:solidFill>
                <a:srgbClr val="0099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PROBLEM STATEMENT</a:t>
            </a:r>
          </a:p>
          <a:p>
            <a:pPr marL="0" indent="0" eaLnBrk="1" hangingPunct="1"/>
            <a:endParaRPr lang="en-US" sz="1600" dirty="0" smtClean="0">
              <a:solidFill>
                <a:srgbClr val="0099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UML DIAGRAMS</a:t>
            </a:r>
          </a:p>
          <a:p>
            <a:pPr marL="0" indent="0" eaLnBrk="1" hangingPunct="1"/>
            <a:endParaRPr lang="en-US" sz="1600" dirty="0" smtClean="0">
              <a:solidFill>
                <a:srgbClr val="0099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ADVANTAGES &amp; DISADVANTAGES</a:t>
            </a:r>
          </a:p>
          <a:p>
            <a:pPr marL="0" indent="0" eaLnBrk="1" hangingPunct="1"/>
            <a:endParaRPr lang="en-US" sz="1600" dirty="0" smtClean="0">
              <a:solidFill>
                <a:srgbClr val="0099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TECHNOLOGY</a:t>
            </a:r>
          </a:p>
          <a:p>
            <a:pPr marL="0" indent="0" eaLnBrk="1" hangingPunct="1"/>
            <a:endParaRPr lang="en-US" sz="1600" dirty="0" smtClean="0">
              <a:solidFill>
                <a:srgbClr val="0099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CONCLUSION</a:t>
            </a:r>
          </a:p>
          <a:p>
            <a:pPr marL="0" indent="0" eaLnBrk="1" hangingPunct="1"/>
            <a:endParaRPr lang="en-US" sz="1600" dirty="0" smtClean="0">
              <a:solidFill>
                <a:srgbClr val="0099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REFERENCE</a:t>
            </a:r>
            <a:endParaRPr lang="en-US" sz="2400" dirty="0">
              <a:solidFill>
                <a:srgbClr val="009900"/>
              </a:solidFill>
            </a:endParaRPr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3" grpId="0"/>
      <p:bldP spid="8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232775" cy="4572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For monitoring and controlling the transactions in a library.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to help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librarian to </a:t>
            </a: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maintain and organize library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Can keep track of users activities.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indows application written for 32-bit windows operating systems. 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What is Online OLMS?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143000"/>
            <a:ext cx="8504238" cy="4956175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Automation of library </a:t>
            </a: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 smtClean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Provide facilities to student or  member  to search  for  the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required books.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Allows the admin or librarian to create &amp; delete members.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Issue </a:t>
            </a: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&amp; return books to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members.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600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The Online Library Management System has four main modules:-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Insertion to Database Module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User friendly input screen Extracting from Database module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Attractive Output Screen Report Generation module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Borrowed book list &amp; Available book list Search Facility system - search for books and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PROBLEM STATEMENT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143000"/>
            <a:ext cx="8504238" cy="49561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Allows for storing details of a large number of books, magazines, Journals.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llows for add, search, issue, return facilities separately to administrator/Librarian, staff and students.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Different privileges are given to different types of users.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tasks we have to do are: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To identify the main entities (objects) for this system.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To find out the relationships between these objects.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To find the necessary attributes and functions,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To make a final comprehensive diagram show.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ll  objects and their relations along with their attributes </a:t>
            </a:r>
            <a:endParaRPr lang="en-US" sz="2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and functions should describe in diagrams.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UML DIAGRAMS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ER-Diagram:-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62450" y="1027113"/>
            <a:ext cx="457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tx2"/>
                </a:solidFill>
              </a:rPr>
              <a:t>9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 descr="C:\Users\prakash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10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499</Words>
  <Application>Microsoft Office PowerPoint</Application>
  <PresentationFormat>On-screen Show (4:3)</PresentationFormat>
  <Paragraphs>117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SWAMI   KESHVANAND INSTITUTE  OF TECHNOLOGY   MANAGEMENT AND   GRAMOTHAN Jaipur(Raj.)</vt:lpstr>
      <vt:lpstr>PRESENTATION</vt:lpstr>
      <vt:lpstr>TABLE OF CONTENTS</vt:lpstr>
      <vt:lpstr>MOTIVATION</vt:lpstr>
      <vt:lpstr>What is Online OLMS?</vt:lpstr>
      <vt:lpstr>PowerPoint Presentation</vt:lpstr>
      <vt:lpstr>PROBLEM STATEMENT</vt:lpstr>
      <vt:lpstr>PowerPoint Presentation</vt:lpstr>
      <vt:lpstr>UML DIAGRAMS</vt:lpstr>
      <vt:lpstr>CLASS DIAGRAM</vt:lpstr>
      <vt:lpstr>DATA FLOW DIAGRAM</vt:lpstr>
      <vt:lpstr>ACTIVITY DIAGRAM</vt:lpstr>
      <vt:lpstr>SEQUENCE DIAGRAM</vt:lpstr>
      <vt:lpstr>ADVATAGE &amp; DISADVANTAGE</vt:lpstr>
      <vt:lpstr>TECHNOLOGY                   </vt:lpstr>
      <vt:lpstr>PowerPoint Presentation</vt:lpstr>
      <vt:lpstr>REFERENCES</vt:lpstr>
      <vt:lpstr>THANKS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dc:creator>108bus07</dc:creator>
  <cp:lastModifiedBy>prakash gurjar</cp:lastModifiedBy>
  <cp:revision>139</cp:revision>
  <dcterms:created xsi:type="dcterms:W3CDTF">2000-01-29T19:37:12Z</dcterms:created>
  <dcterms:modified xsi:type="dcterms:W3CDTF">2015-08-26T20:39:32Z</dcterms:modified>
</cp:coreProperties>
</file>