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snapToObjects="1">
      <p:cViewPr varScale="1">
        <p:scale>
          <a:sx n="78" d="100"/>
          <a:sy n="78"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Roy" userId="ad0a08939e6cc36c" providerId="LiveId" clId="{1D1DCD81-33D7-451B-ABAF-E868A2DE8434}"/>
    <pc:docChg chg="undo custSel addSld modSld">
      <pc:chgData name="Mr Roy" userId="ad0a08939e6cc36c" providerId="LiveId" clId="{1D1DCD81-33D7-451B-ABAF-E868A2DE8434}" dt="2024-10-13T10:16:41.417" v="134" actId="20577"/>
      <pc:docMkLst>
        <pc:docMk/>
      </pc:docMkLst>
      <pc:sldChg chg="modSp mod">
        <pc:chgData name="Mr Roy" userId="ad0a08939e6cc36c" providerId="LiveId" clId="{1D1DCD81-33D7-451B-ABAF-E868A2DE8434}" dt="2024-10-13T10:07:50.145" v="10" actId="20577"/>
        <pc:sldMkLst>
          <pc:docMk/>
          <pc:sldMk cId="0" sldId="256"/>
        </pc:sldMkLst>
        <pc:spChg chg="mod">
          <ac:chgData name="Mr Roy" userId="ad0a08939e6cc36c" providerId="LiveId" clId="{1D1DCD81-33D7-451B-ABAF-E868A2DE8434}" dt="2024-10-13T10:07:50.145" v="10" actId="20577"/>
          <ac:spMkLst>
            <pc:docMk/>
            <pc:sldMk cId="0" sldId="256"/>
            <ac:spMk id="2" creationId="{00000000-0000-0000-0000-000000000000}"/>
          </ac:spMkLst>
        </pc:spChg>
      </pc:sldChg>
      <pc:sldChg chg="modSp mod">
        <pc:chgData name="Mr Roy" userId="ad0a08939e6cc36c" providerId="LiveId" clId="{1D1DCD81-33D7-451B-ABAF-E868A2DE8434}" dt="2024-10-13T10:08:58.729" v="72" actId="20577"/>
        <pc:sldMkLst>
          <pc:docMk/>
          <pc:sldMk cId="0" sldId="257"/>
        </pc:sldMkLst>
        <pc:spChg chg="mod">
          <ac:chgData name="Mr Roy" userId="ad0a08939e6cc36c" providerId="LiveId" clId="{1D1DCD81-33D7-451B-ABAF-E868A2DE8434}" dt="2024-10-13T10:08:58.729" v="72" actId="20577"/>
          <ac:spMkLst>
            <pc:docMk/>
            <pc:sldMk cId="0" sldId="257"/>
            <ac:spMk id="3" creationId="{00000000-0000-0000-0000-000000000000}"/>
          </ac:spMkLst>
        </pc:spChg>
      </pc:sldChg>
      <pc:sldChg chg="modSp mod">
        <pc:chgData name="Mr Roy" userId="ad0a08939e6cc36c" providerId="LiveId" clId="{1D1DCD81-33D7-451B-ABAF-E868A2DE8434}" dt="2024-10-13T10:09:22.678" v="73" actId="20577"/>
        <pc:sldMkLst>
          <pc:docMk/>
          <pc:sldMk cId="0" sldId="259"/>
        </pc:sldMkLst>
        <pc:spChg chg="mod">
          <ac:chgData name="Mr Roy" userId="ad0a08939e6cc36c" providerId="LiveId" clId="{1D1DCD81-33D7-451B-ABAF-E868A2DE8434}" dt="2024-10-13T10:09:22.678" v="73" actId="20577"/>
          <ac:spMkLst>
            <pc:docMk/>
            <pc:sldMk cId="0" sldId="259"/>
            <ac:spMk id="4" creationId="{B5361B31-14D5-CE0B-D23E-0572DBD274E0}"/>
          </ac:spMkLst>
        </pc:spChg>
      </pc:sldChg>
      <pc:sldChg chg="addSp delSp modSp new mod">
        <pc:chgData name="Mr Roy" userId="ad0a08939e6cc36c" providerId="LiveId" clId="{1D1DCD81-33D7-451B-ABAF-E868A2DE8434}" dt="2024-10-13T10:12:38.632" v="107" actId="20577"/>
        <pc:sldMkLst>
          <pc:docMk/>
          <pc:sldMk cId="4018196883" sldId="265"/>
        </pc:sldMkLst>
        <pc:spChg chg="add del mod">
          <ac:chgData name="Mr Roy" userId="ad0a08939e6cc36c" providerId="LiveId" clId="{1D1DCD81-33D7-451B-ABAF-E868A2DE8434}" dt="2024-10-13T10:12:38.632" v="107" actId="20577"/>
          <ac:spMkLst>
            <pc:docMk/>
            <pc:sldMk cId="4018196883" sldId="265"/>
            <ac:spMk id="2" creationId="{4518F80A-4855-FAD9-0DE4-1509D22DD6B0}"/>
          </ac:spMkLst>
        </pc:spChg>
        <pc:spChg chg="del">
          <ac:chgData name="Mr Roy" userId="ad0a08939e6cc36c" providerId="LiveId" clId="{1D1DCD81-33D7-451B-ABAF-E868A2DE8434}" dt="2024-10-13T10:11:15.693" v="74"/>
          <ac:spMkLst>
            <pc:docMk/>
            <pc:sldMk cId="4018196883" sldId="265"/>
            <ac:spMk id="3" creationId="{C570E3CD-2DF1-F584-58D4-F97B6057AE99}"/>
          </ac:spMkLst>
        </pc:spChg>
        <pc:spChg chg="add del mod">
          <ac:chgData name="Mr Roy" userId="ad0a08939e6cc36c" providerId="LiveId" clId="{1D1DCD81-33D7-451B-ABAF-E868A2DE8434}" dt="2024-10-13T10:11:30.806" v="76"/>
          <ac:spMkLst>
            <pc:docMk/>
            <pc:sldMk cId="4018196883" sldId="265"/>
            <ac:spMk id="7" creationId="{60325192-48EF-9CE4-340B-B18CD4CF7773}"/>
          </ac:spMkLst>
        </pc:spChg>
        <pc:picChg chg="add del mod">
          <ac:chgData name="Mr Roy" userId="ad0a08939e6cc36c" providerId="LiveId" clId="{1D1DCD81-33D7-451B-ABAF-E868A2DE8434}" dt="2024-10-13T10:11:19.015" v="75" actId="21"/>
          <ac:picMkLst>
            <pc:docMk/>
            <pc:sldMk cId="4018196883" sldId="265"/>
            <ac:picMk id="5" creationId="{89AD9BB7-B153-E123-84E4-5B7C7BD0BECA}"/>
          </ac:picMkLst>
        </pc:picChg>
        <pc:picChg chg="add mod">
          <ac:chgData name="Mr Roy" userId="ad0a08939e6cc36c" providerId="LiveId" clId="{1D1DCD81-33D7-451B-ABAF-E868A2DE8434}" dt="2024-10-13T10:11:46.554" v="79" actId="1076"/>
          <ac:picMkLst>
            <pc:docMk/>
            <pc:sldMk cId="4018196883" sldId="265"/>
            <ac:picMk id="9" creationId="{2554E2F0-B2D9-13EB-DCC1-62A5B495554C}"/>
          </ac:picMkLst>
        </pc:picChg>
      </pc:sldChg>
      <pc:sldChg chg="addSp delSp modSp new mod">
        <pc:chgData name="Mr Roy" userId="ad0a08939e6cc36c" providerId="LiveId" clId="{1D1DCD81-33D7-451B-ABAF-E868A2DE8434}" dt="2024-10-13T10:16:41.417" v="134" actId="20577"/>
        <pc:sldMkLst>
          <pc:docMk/>
          <pc:sldMk cId="3187023492" sldId="266"/>
        </pc:sldMkLst>
        <pc:spChg chg="mod">
          <ac:chgData name="Mr Roy" userId="ad0a08939e6cc36c" providerId="LiveId" clId="{1D1DCD81-33D7-451B-ABAF-E868A2DE8434}" dt="2024-10-13T10:16:41.417" v="134" actId="20577"/>
          <ac:spMkLst>
            <pc:docMk/>
            <pc:sldMk cId="3187023492" sldId="266"/>
            <ac:spMk id="2" creationId="{2D1524F6-5B75-434C-3024-A078A3E2E3C1}"/>
          </ac:spMkLst>
        </pc:spChg>
        <pc:spChg chg="del">
          <ac:chgData name="Mr Roy" userId="ad0a08939e6cc36c" providerId="LiveId" clId="{1D1DCD81-33D7-451B-ABAF-E868A2DE8434}" dt="2024-10-13T10:15:04.204" v="112"/>
          <ac:spMkLst>
            <pc:docMk/>
            <pc:sldMk cId="3187023492" sldId="266"/>
            <ac:spMk id="3" creationId="{C9DBAF7D-34F8-3305-D6C6-7E6C57062800}"/>
          </ac:spMkLst>
        </pc:spChg>
        <pc:spChg chg="add del mod">
          <ac:chgData name="Mr Roy" userId="ad0a08939e6cc36c" providerId="LiveId" clId="{1D1DCD81-33D7-451B-ABAF-E868A2DE8434}" dt="2024-10-13T10:16:19.045" v="118" actId="21"/>
          <ac:spMkLst>
            <pc:docMk/>
            <pc:sldMk cId="3187023492" sldId="266"/>
            <ac:spMk id="9" creationId="{078A8CE5-FBB4-D0B9-E1C3-E00E1B8052EF}"/>
          </ac:spMkLst>
        </pc:spChg>
        <pc:picChg chg="add del mod">
          <ac:chgData name="Mr Roy" userId="ad0a08939e6cc36c" providerId="LiveId" clId="{1D1DCD81-33D7-451B-ABAF-E868A2DE8434}" dt="2024-10-13T10:16:02.152" v="116" actId="21"/>
          <ac:picMkLst>
            <pc:docMk/>
            <pc:sldMk cId="3187023492" sldId="266"/>
            <ac:picMk id="5" creationId="{C6977A06-B820-3D18-05D7-1775DCF0E787}"/>
          </ac:picMkLst>
        </pc:picChg>
        <pc:picChg chg="add mod">
          <ac:chgData name="Mr Roy" userId="ad0a08939e6cc36c" providerId="LiveId" clId="{1D1DCD81-33D7-451B-ABAF-E868A2DE8434}" dt="2024-10-13T10:16:24.046" v="119" actId="1076"/>
          <ac:picMkLst>
            <pc:docMk/>
            <pc:sldMk cId="3187023492" sldId="266"/>
            <ac:picMk id="7" creationId="{B4A4CC57-46F8-AE8E-4A29-8F899B4BF4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3999" cy="1470025"/>
          </a:xfrm>
          <a:solidFill>
            <a:schemeClr val="accent5">
              <a:lumMod val="20000"/>
              <a:lumOff val="80000"/>
            </a:schemeClr>
          </a:solidFill>
        </p:spPr>
        <p:txBody>
          <a:bodyPr>
            <a:normAutofit/>
          </a:bodyPr>
          <a:lstStyle/>
          <a:p>
            <a:r>
              <a:rPr lang="en-US" b="1" dirty="0"/>
              <a:t>Automated document summarization and keyword extraction</a:t>
            </a:r>
          </a:p>
        </p:txBody>
      </p:sp>
      <p:sp>
        <p:nvSpPr>
          <p:cNvPr id="12" name="Subtitle 11">
            <a:extLst>
              <a:ext uri="{FF2B5EF4-FFF2-40B4-BE49-F238E27FC236}">
                <a16:creationId xmlns:a16="http://schemas.microsoft.com/office/drawing/2014/main" id="{CBC399D0-BD97-E549-8A37-CB6520D8317B}"/>
              </a:ext>
            </a:extLst>
          </p:cNvPr>
          <p:cNvSpPr>
            <a:spLocks noGrp="1"/>
          </p:cNvSpPr>
          <p:nvPr>
            <p:ph type="subTitle" idx="1"/>
          </p:nvPr>
        </p:nvSpPr>
        <p:spPr/>
        <p:txBody>
          <a:bodyPr/>
          <a:lstStyle/>
          <a:p>
            <a:endParaRPr lang="en-IN"/>
          </a:p>
        </p:txBody>
      </p:sp>
      <p:sp>
        <p:nvSpPr>
          <p:cNvPr id="8" name="AutoShape 2">
            <a:extLst>
              <a:ext uri="{FF2B5EF4-FFF2-40B4-BE49-F238E27FC236}">
                <a16:creationId xmlns:a16="http://schemas.microsoft.com/office/drawing/2014/main" id="{1E417D2A-C887-D92A-30BD-86124A2BDD61}"/>
              </a:ext>
            </a:extLst>
          </p:cNvPr>
          <p:cNvSpPr>
            <a:spLocks noChangeAspect="1" noChangeArrowheads="1"/>
          </p:cNvSpPr>
          <p:nvPr/>
        </p:nvSpPr>
        <p:spPr bwMode="auto">
          <a:xfrm>
            <a:off x="1952625" y="809625"/>
            <a:ext cx="5238750" cy="523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a:extLst>
              <a:ext uri="{FF2B5EF4-FFF2-40B4-BE49-F238E27FC236}">
                <a16:creationId xmlns:a16="http://schemas.microsoft.com/office/drawing/2014/main" id="{2F2C0C1A-719B-F8BB-1F6B-54D6C82DB2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76" b="29279"/>
          <a:stretch/>
        </p:blipFill>
        <p:spPr bwMode="auto">
          <a:xfrm>
            <a:off x="1371600" y="2249973"/>
            <a:ext cx="6424613" cy="32264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80A-4855-FAD9-0DE4-1509D22DD6B0}"/>
              </a:ext>
            </a:extLst>
          </p:cNvPr>
          <p:cNvSpPr>
            <a:spLocks noGrp="1"/>
          </p:cNvSpPr>
          <p:nvPr>
            <p:ph type="title"/>
          </p:nvPr>
        </p:nvSpPr>
        <p:spPr>
          <a:xfrm>
            <a:off x="0" y="0"/>
            <a:ext cx="9144000" cy="1143000"/>
          </a:xfrm>
          <a:solidFill>
            <a:schemeClr val="accent5">
              <a:lumMod val="20000"/>
              <a:lumOff val="80000"/>
            </a:schemeClr>
          </a:solidFill>
        </p:spPr>
        <p:txBody>
          <a:bodyPr/>
          <a:lstStyle/>
          <a:p>
            <a:pPr algn="l"/>
            <a:r>
              <a:rPr lang="en-US" b="1" dirty="0">
                <a:effectLst>
                  <a:outerShdw blurRad="38100" dist="38100" dir="2700000" algn="tl">
                    <a:srgbClr val="000000">
                      <a:alpha val="43137"/>
                    </a:srgbClr>
                  </a:outerShdw>
                </a:effectLst>
              </a:rPr>
              <a:t>  Queries</a:t>
            </a:r>
            <a:endParaRPr lang="en-IN" b="1" dirty="0">
              <a:effectLst>
                <a:outerShdw blurRad="38100" dist="38100" dir="2700000" algn="tl">
                  <a:srgbClr val="000000">
                    <a:alpha val="43137"/>
                  </a:srgbClr>
                </a:outerShdw>
              </a:effectLst>
            </a:endParaRPr>
          </a:p>
        </p:txBody>
      </p:sp>
      <p:pic>
        <p:nvPicPr>
          <p:cNvPr id="9" name="Content Placeholder 8">
            <a:extLst>
              <a:ext uri="{FF2B5EF4-FFF2-40B4-BE49-F238E27FC236}">
                <a16:creationId xmlns:a16="http://schemas.microsoft.com/office/drawing/2014/main" id="{2554E2F0-B2D9-13EB-DCC1-62A5B495554C}"/>
              </a:ext>
            </a:extLst>
          </p:cNvPr>
          <p:cNvPicPr>
            <a:picLocks noGrp="1" noChangeAspect="1"/>
          </p:cNvPicPr>
          <p:nvPr>
            <p:ph idx="1"/>
          </p:nvPr>
        </p:nvPicPr>
        <p:blipFill>
          <a:blip r:embed="rId2"/>
          <a:stretch>
            <a:fillRect/>
          </a:stretch>
        </p:blipFill>
        <p:spPr>
          <a:xfrm>
            <a:off x="457200" y="2011310"/>
            <a:ext cx="8229600" cy="3703743"/>
          </a:xfrm>
        </p:spPr>
      </p:pic>
    </p:spTree>
    <p:extLst>
      <p:ext uri="{BB962C8B-B14F-4D97-AF65-F5344CB8AC3E}">
        <p14:creationId xmlns:p14="http://schemas.microsoft.com/office/powerpoint/2010/main" val="401819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24F6-5B75-434C-3024-A078A3E2E3C1}"/>
              </a:ext>
            </a:extLst>
          </p:cNvPr>
          <p:cNvSpPr>
            <a:spLocks noGrp="1"/>
          </p:cNvSpPr>
          <p:nvPr>
            <p:ph type="title"/>
          </p:nvPr>
        </p:nvSpPr>
        <p:spPr>
          <a:xfrm>
            <a:off x="0" y="9167"/>
            <a:ext cx="9144000" cy="1143000"/>
          </a:xfrm>
          <a:solidFill>
            <a:schemeClr val="accent5">
              <a:lumMod val="20000"/>
              <a:lumOff val="80000"/>
            </a:schemeClr>
          </a:solidFill>
        </p:spPr>
        <p:txBody>
          <a:bodyPr/>
          <a:lstStyle/>
          <a:p>
            <a:pPr algn="l"/>
            <a:r>
              <a:rPr lang="en-US" b="1" dirty="0">
                <a:effectLst>
                  <a:outerShdw blurRad="38100" dist="38100" dir="2700000" algn="tl">
                    <a:srgbClr val="000000">
                      <a:alpha val="43137"/>
                    </a:srgbClr>
                  </a:outerShdw>
                </a:effectLst>
              </a:rPr>
              <a:t>  T</a:t>
            </a:r>
            <a:r>
              <a:rPr lang="en-IN" b="1" dirty="0">
                <a:effectLst>
                  <a:outerShdw blurRad="38100" dist="38100" dir="2700000" algn="tl">
                    <a:srgbClr val="000000">
                      <a:alpha val="43137"/>
                    </a:srgbClr>
                  </a:outerShdw>
                </a:effectLst>
              </a:rPr>
              <a:t>hank You</a:t>
            </a:r>
          </a:p>
        </p:txBody>
      </p:sp>
      <p:pic>
        <p:nvPicPr>
          <p:cNvPr id="7" name="Picture 6">
            <a:extLst>
              <a:ext uri="{FF2B5EF4-FFF2-40B4-BE49-F238E27FC236}">
                <a16:creationId xmlns:a16="http://schemas.microsoft.com/office/drawing/2014/main" id="{B4A4CC57-46F8-AE8E-4A29-8F899B4BF4BE}"/>
              </a:ext>
            </a:extLst>
          </p:cNvPr>
          <p:cNvPicPr>
            <a:picLocks noChangeAspect="1"/>
          </p:cNvPicPr>
          <p:nvPr/>
        </p:nvPicPr>
        <p:blipFill>
          <a:blip r:embed="rId2"/>
          <a:stretch>
            <a:fillRect/>
          </a:stretch>
        </p:blipFill>
        <p:spPr>
          <a:xfrm>
            <a:off x="1492635" y="2085474"/>
            <a:ext cx="6158730" cy="3453968"/>
          </a:xfrm>
          <a:prstGeom prst="rect">
            <a:avLst/>
          </a:prstGeom>
        </p:spPr>
      </p:pic>
    </p:spTree>
    <p:extLst>
      <p:ext uri="{BB962C8B-B14F-4D97-AF65-F5344CB8AC3E}">
        <p14:creationId xmlns:p14="http://schemas.microsoft.com/office/powerpoint/2010/main" val="318702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DF79-8413-30B8-2FA2-038F651E2656}"/>
              </a:ext>
            </a:extLst>
          </p:cNvPr>
          <p:cNvSpPr>
            <a:spLocks noGrp="1"/>
          </p:cNvSpPr>
          <p:nvPr>
            <p:ph type="title"/>
          </p:nvPr>
        </p:nvSpPr>
        <p:spPr>
          <a:xfrm>
            <a:off x="0" y="0"/>
            <a:ext cx="9144000" cy="1143000"/>
          </a:xfrm>
          <a:solidFill>
            <a:schemeClr val="accent5">
              <a:lumMod val="20000"/>
              <a:lumOff val="80000"/>
            </a:schemeClr>
          </a:solidFill>
        </p:spPr>
        <p:txBody>
          <a:bodyPr>
            <a:normAutofit/>
          </a:bodyPr>
          <a:lstStyle/>
          <a:p>
            <a:pPr algn="l"/>
            <a:r>
              <a:rPr lang="en-US" sz="4000" b="1" dirty="0">
                <a:effectLst>
                  <a:outerShdw blurRad="38100" dist="38100" dir="2700000" algn="tl">
                    <a:srgbClr val="000000">
                      <a:alpha val="43137"/>
                    </a:srgbClr>
                  </a:outerShdw>
                </a:effectLst>
                <a:latin typeface="Times New Roman"/>
                <a:ea typeface="Times New Roman"/>
                <a:cs typeface="Times New Roman"/>
                <a:sym typeface="Times New Roman"/>
              </a:rPr>
              <a:t>   Team Member</a:t>
            </a:r>
            <a:endParaRPr lang="en-IN" sz="4000" dirty="0"/>
          </a:p>
        </p:txBody>
      </p:sp>
      <p:pic>
        <p:nvPicPr>
          <p:cNvPr id="4" name="Content Placeholder 3">
            <a:extLst>
              <a:ext uri="{FF2B5EF4-FFF2-40B4-BE49-F238E27FC236}">
                <a16:creationId xmlns:a16="http://schemas.microsoft.com/office/drawing/2014/main" id="{B9CC7930-B69B-1286-C202-C6A15F033072}"/>
              </a:ext>
            </a:extLst>
          </p:cNvPr>
          <p:cNvPicPr>
            <a:picLocks noGrp="1" noChangeAspect="1"/>
          </p:cNvPicPr>
          <p:nvPr>
            <p:ph idx="1"/>
          </p:nvPr>
        </p:nvPicPr>
        <p:blipFill>
          <a:blip r:embed="rId2"/>
          <a:stretch>
            <a:fillRect/>
          </a:stretch>
        </p:blipFill>
        <p:spPr>
          <a:xfrm>
            <a:off x="1178976" y="1647572"/>
            <a:ext cx="1299648" cy="1299648"/>
          </a:xfrm>
          <a:prstGeom prst="rect">
            <a:avLst/>
          </a:prstGeom>
        </p:spPr>
      </p:pic>
      <p:sp>
        <p:nvSpPr>
          <p:cNvPr id="5" name="Google Shape;124;p5">
            <a:extLst>
              <a:ext uri="{FF2B5EF4-FFF2-40B4-BE49-F238E27FC236}">
                <a16:creationId xmlns:a16="http://schemas.microsoft.com/office/drawing/2014/main" id="{90A4B583-4BFB-AF76-3829-C83354E70885}"/>
              </a:ext>
            </a:extLst>
          </p:cNvPr>
          <p:cNvSpPr txBox="1"/>
          <p:nvPr/>
        </p:nvSpPr>
        <p:spPr>
          <a:xfrm>
            <a:off x="404949" y="3106993"/>
            <a:ext cx="3661955" cy="1261813"/>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N</a:t>
            </a:r>
            <a:r>
              <a:rPr lang="en-US" sz="1200" b="1" i="0" u="none" strike="noStrike" cap="none" dirty="0">
                <a:solidFill>
                  <a:schemeClr val="dk1"/>
                </a:solidFill>
                <a:latin typeface="Arial"/>
                <a:ea typeface="Arial"/>
                <a:cs typeface="Arial"/>
                <a:sym typeface="Arial"/>
              </a:rPr>
              <a:t>ame: K PRAKASH</a:t>
            </a:r>
            <a:endParaRPr dirty="0"/>
          </a:p>
          <a:p>
            <a:pPr marL="0" marR="0" lvl="0" indent="0" algn="ctr" rtl="0">
              <a:lnSpc>
                <a:spcPct val="100000"/>
              </a:lnSpc>
              <a:spcBef>
                <a:spcPts val="0"/>
              </a:spcBef>
              <a:spcAft>
                <a:spcPts val="0"/>
              </a:spcAft>
              <a:buNone/>
            </a:pPr>
            <a:r>
              <a:rPr lang="en-US" sz="1200" b="1" i="0" u="sng" strike="noStrike" cap="none" dirty="0">
                <a:solidFill>
                  <a:srgbClr val="0070C0"/>
                </a:solidFill>
                <a:latin typeface="Arial"/>
                <a:ea typeface="Arial"/>
                <a:cs typeface="Arial"/>
                <a:sym typeface="Arial"/>
              </a:rPr>
              <a:t>https://www.linkedin.com/in/prakash2812/</a:t>
            </a:r>
            <a:endParaRPr lang="en-US"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lang="en-US"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7242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20000"/>
              <a:lumOff val="80000"/>
            </a:schemeClr>
          </a:solidFill>
        </p:spPr>
        <p:txBody>
          <a:bodyPr>
            <a:normAutofit/>
          </a:bodyPr>
          <a:lstStyle/>
          <a:p>
            <a:pPr algn="l"/>
            <a:r>
              <a:rPr lang="en-US" sz="4000" b="1" dirty="0">
                <a:effectLst>
                  <a:outerShdw blurRad="38100" dist="38100" dir="2700000" algn="tl">
                    <a:srgbClr val="000000">
                      <a:alpha val="43137"/>
                    </a:srgbClr>
                  </a:outerShdw>
                </a:effectLst>
              </a:rPr>
              <a:t>    </a:t>
            </a:r>
            <a:r>
              <a:rPr sz="4000" b="1" dirty="0">
                <a:effectLst>
                  <a:outerShdw blurRad="38100" dist="38100" dir="2700000" algn="tl">
                    <a:srgbClr val="000000">
                      <a:alpha val="43137"/>
                    </a:srgbClr>
                  </a:outerShdw>
                </a:effectLst>
              </a:rPr>
              <a:t>Project Overview</a:t>
            </a:r>
          </a:p>
        </p:txBody>
      </p:sp>
      <p:sp>
        <p:nvSpPr>
          <p:cNvPr id="3" name="Content Placeholder 2"/>
          <p:cNvSpPr>
            <a:spLocks noGrp="1"/>
          </p:cNvSpPr>
          <p:nvPr>
            <p:ph idx="1"/>
          </p:nvPr>
        </p:nvSpPr>
        <p:spPr>
          <a:xfrm>
            <a:off x="260554" y="1165123"/>
            <a:ext cx="8794955" cy="5574891"/>
          </a:xfrm>
        </p:spPr>
        <p:txBody>
          <a:bodyPr>
            <a:noAutofit/>
          </a:bodyPr>
          <a:lstStyle/>
          <a:p>
            <a:pPr>
              <a:buFont typeface="Wingdings" panose="05000000000000000000" pitchFamily="2" charset="2"/>
              <a:buChar char="v"/>
            </a:pPr>
            <a:r>
              <a:rPr lang="en-US" sz="2000" dirty="0"/>
              <a:t>A professionals are often tasked with reviewing large volumes of documents . This process is both time-consuming and susceptible to human error, which can lead to costly mistakes or delays. The project aims to solve these issues by automating the extraction and summarization of texts.</a:t>
            </a:r>
          </a:p>
          <a:p>
            <a:pPr>
              <a:buFont typeface="Wingdings" panose="05000000000000000000" pitchFamily="2" charset="2"/>
              <a:buChar char="v"/>
            </a:pPr>
            <a:r>
              <a:rPr lang="en-US" sz="2000" dirty="0"/>
              <a:t>The system uses </a:t>
            </a:r>
            <a:r>
              <a:rPr lang="en-US" sz="2000" b="1" dirty="0"/>
              <a:t>machine learning</a:t>
            </a:r>
            <a:r>
              <a:rPr lang="en-US" sz="2000" dirty="0"/>
              <a:t> and </a:t>
            </a:r>
            <a:r>
              <a:rPr lang="en-US" sz="2000" b="1" dirty="0"/>
              <a:t>NLP</a:t>
            </a:r>
            <a:r>
              <a:rPr lang="en-US" sz="2000" dirty="0"/>
              <a:t> to analyze complex legal language, providing accurate summaries and relevant keywords, enabling faster decisions and allowing professionals to focus on high-value tasks such as strategy .</a:t>
            </a:r>
          </a:p>
          <a:p>
            <a:pPr>
              <a:buFont typeface="Wingdings" panose="05000000000000000000" pitchFamily="2" charset="2"/>
              <a:buChar char="v"/>
            </a:pPr>
            <a:r>
              <a:rPr sz="2000" b="1" dirty="0"/>
              <a:t>Key Features:</a:t>
            </a:r>
          </a:p>
          <a:p>
            <a:pPr marL="457200" lvl="1" indent="0">
              <a:buNone/>
            </a:pPr>
            <a:r>
              <a:rPr sz="2400" dirty="0"/>
              <a:t>1. PDF Text Extraction using PyPDF2.</a:t>
            </a:r>
          </a:p>
          <a:p>
            <a:pPr marL="457200" lvl="1" indent="0">
              <a:buNone/>
            </a:pPr>
            <a:r>
              <a:rPr sz="2400" dirty="0"/>
              <a:t>2. Text Chunking with </a:t>
            </a:r>
            <a:r>
              <a:rPr sz="2400" dirty="0" err="1"/>
              <a:t>RecursiveCharacterTextSplitter</a:t>
            </a:r>
            <a:r>
              <a:rPr sz="2400" dirty="0"/>
              <a:t>.</a:t>
            </a:r>
          </a:p>
          <a:p>
            <a:pPr marL="457200" lvl="1" indent="0">
              <a:buNone/>
            </a:pPr>
            <a:r>
              <a:rPr sz="2400" dirty="0"/>
              <a:t>3. Document Summarization with </a:t>
            </a:r>
            <a:r>
              <a:rPr sz="2400" dirty="0" err="1"/>
              <a:t>ChatGroq</a:t>
            </a:r>
            <a:r>
              <a:rPr sz="2400" dirty="0"/>
              <a:t> </a:t>
            </a:r>
            <a:r>
              <a:rPr lang="en-US" sz="2400" dirty="0"/>
              <a:t>LLM </a:t>
            </a:r>
            <a:r>
              <a:rPr sz="2400" dirty="0"/>
              <a:t>model</a:t>
            </a:r>
            <a:r>
              <a:rPr lang="en-US" sz="2400" dirty="0"/>
              <a:t>s</a:t>
            </a:r>
            <a:r>
              <a:rPr sz="2400" dirty="0"/>
              <a:t>.</a:t>
            </a:r>
          </a:p>
          <a:p>
            <a:pPr marL="457200" lvl="1" indent="0">
              <a:buNone/>
            </a:pPr>
            <a:r>
              <a:rPr sz="2400" dirty="0"/>
              <a:t>4. Keyword Extraction with </a:t>
            </a:r>
            <a:r>
              <a:rPr sz="2400" dirty="0" err="1"/>
              <a:t>KeyBERT</a:t>
            </a:r>
            <a:r>
              <a:rPr sz="2400" dirty="0"/>
              <a:t>.</a:t>
            </a:r>
          </a:p>
          <a:p>
            <a:pPr marL="457200" lvl="1" indent="0">
              <a:buNone/>
            </a:pPr>
            <a:r>
              <a:rPr sz="2400" dirty="0"/>
              <a:t>5. Data storage in MongoDB.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6245"/>
          </a:xfrm>
          <a:solidFill>
            <a:schemeClr val="accent5">
              <a:lumMod val="20000"/>
              <a:lumOff val="80000"/>
            </a:schemeClr>
          </a:solidFill>
        </p:spPr>
        <p:txBody>
          <a:bodyPr>
            <a:normAutofit/>
          </a:bodyPr>
          <a:lstStyle/>
          <a:p>
            <a:pPr algn="l"/>
            <a:r>
              <a:rPr lang="en-US" sz="4000" b="1" dirty="0">
                <a:effectLst>
                  <a:outerShdw blurRad="38100" dist="38100" dir="2700000" algn="tl">
                    <a:srgbClr val="000000">
                      <a:alpha val="43137"/>
                    </a:srgbClr>
                  </a:outerShdw>
                </a:effectLst>
              </a:rPr>
              <a:t>   </a:t>
            </a:r>
            <a:r>
              <a:rPr sz="4000" b="1" dirty="0">
                <a:effectLst>
                  <a:outerShdw blurRad="38100" dist="38100" dir="2700000" algn="tl">
                    <a:srgbClr val="000000">
                      <a:alpha val="43137"/>
                    </a:srgbClr>
                  </a:outerShdw>
                </a:effectLst>
              </a:rPr>
              <a:t>Technology Stack</a:t>
            </a:r>
          </a:p>
        </p:txBody>
      </p:sp>
      <p:sp>
        <p:nvSpPr>
          <p:cNvPr id="3" name="Content Placeholder 2"/>
          <p:cNvSpPr>
            <a:spLocks noGrp="1"/>
          </p:cNvSpPr>
          <p:nvPr>
            <p:ph idx="1"/>
          </p:nvPr>
        </p:nvSpPr>
        <p:spPr>
          <a:xfrm>
            <a:off x="127818" y="838200"/>
            <a:ext cx="9016181" cy="5946058"/>
          </a:xfrm>
        </p:spPr>
        <p:txBody>
          <a:bodyPr>
            <a:noAutofit/>
          </a:bodyPr>
          <a:lstStyle/>
          <a:p>
            <a:pPr>
              <a:buFont typeface="Wingdings" panose="05000000000000000000" pitchFamily="2" charset="2"/>
              <a:buChar char="v"/>
            </a:pPr>
            <a:r>
              <a:rPr lang="en-US" sz="2000" b="1" dirty="0"/>
              <a:t>Frontend (</a:t>
            </a:r>
            <a:r>
              <a:rPr lang="en-US" sz="2000" b="1" dirty="0" err="1"/>
              <a:t>Streamlit</a:t>
            </a:r>
            <a:r>
              <a:rPr lang="en-US" sz="2000" b="1" dirty="0"/>
              <a:t>):  </a:t>
            </a:r>
          </a:p>
          <a:p>
            <a:pPr marL="354013" indent="0">
              <a:buNone/>
            </a:pPr>
            <a:r>
              <a:rPr lang="en-US" sz="2000" dirty="0" err="1"/>
              <a:t>Streamlit</a:t>
            </a:r>
            <a:r>
              <a:rPr lang="en-US" sz="2000" dirty="0"/>
              <a:t> provides a user-friendly interface for uploading PDFs, viewing summaries, and accessing keywords, featuring easy drag-and-drop functionality.</a:t>
            </a:r>
          </a:p>
          <a:p>
            <a:pPr>
              <a:buFont typeface="Wingdings" panose="05000000000000000000" pitchFamily="2" charset="2"/>
              <a:buChar char="v"/>
            </a:pPr>
            <a:r>
              <a:rPr lang="en-US" sz="2000" b="1" dirty="0"/>
              <a:t>Text Extraction (PyPDF2):  </a:t>
            </a:r>
          </a:p>
          <a:p>
            <a:pPr marL="354013" indent="0">
              <a:buNone/>
            </a:pPr>
            <a:r>
              <a:rPr lang="en-US" sz="2000" dirty="0"/>
              <a:t>PyPDF2 extracts text from complex PDFs, accurately handling multi-page and non-standard formats.</a:t>
            </a:r>
          </a:p>
          <a:p>
            <a:pPr>
              <a:buFont typeface="Wingdings" panose="05000000000000000000" pitchFamily="2" charset="2"/>
              <a:buChar char="v"/>
            </a:pPr>
            <a:r>
              <a:rPr lang="en-US" sz="2000" b="1" dirty="0"/>
              <a:t>Text Chunking (</a:t>
            </a:r>
            <a:r>
              <a:rPr lang="en-US" sz="2000" b="1" dirty="0" err="1"/>
              <a:t>RecursiveCharacterTextSplitter</a:t>
            </a:r>
            <a:r>
              <a:rPr lang="en-US" sz="2000" b="1" dirty="0"/>
              <a:t>):  </a:t>
            </a:r>
          </a:p>
          <a:p>
            <a:pPr marL="354013" indent="0">
              <a:buNone/>
            </a:pPr>
            <a:r>
              <a:rPr lang="en-US" sz="2000" dirty="0"/>
              <a:t>This module splits large texts into smaller chunks to improve summarization and keyword extraction efficiency.</a:t>
            </a:r>
          </a:p>
          <a:p>
            <a:pPr>
              <a:buFont typeface="Wingdings" panose="05000000000000000000" pitchFamily="2" charset="2"/>
              <a:buChar char="v"/>
            </a:pPr>
            <a:r>
              <a:rPr lang="en-US" sz="2000" b="1" dirty="0"/>
              <a:t>Summarization (</a:t>
            </a:r>
            <a:r>
              <a:rPr lang="en-US" sz="2000" b="1" dirty="0" err="1"/>
              <a:t>ChatGroq</a:t>
            </a:r>
            <a:r>
              <a:rPr lang="en-US" sz="2000" b="1" dirty="0"/>
              <a:t>):  </a:t>
            </a:r>
          </a:p>
          <a:p>
            <a:pPr marL="354013" indent="0">
              <a:buNone/>
            </a:pPr>
            <a:r>
              <a:rPr lang="en-US" sz="2000" dirty="0" err="1"/>
              <a:t>ChatGroq</a:t>
            </a:r>
            <a:r>
              <a:rPr lang="en-US" sz="2000" dirty="0"/>
              <a:t> uses the llama3-8b-8192 model to produce concise and relevant summaries of legal texts.</a:t>
            </a:r>
          </a:p>
          <a:p>
            <a:pPr>
              <a:buFont typeface="Wingdings" panose="05000000000000000000" pitchFamily="2" charset="2"/>
              <a:buChar char="v"/>
            </a:pPr>
            <a:r>
              <a:rPr lang="en-US" sz="2000" b="1" dirty="0"/>
              <a:t>Keyword Extraction (</a:t>
            </a:r>
            <a:r>
              <a:rPr lang="en-US" sz="2000" b="1" dirty="0" err="1"/>
              <a:t>KeyBERT</a:t>
            </a:r>
            <a:r>
              <a:rPr lang="en-US" sz="2000" b="1" dirty="0"/>
              <a:t>): </a:t>
            </a:r>
          </a:p>
          <a:p>
            <a:pPr marL="354013" indent="0">
              <a:buNone/>
            </a:pPr>
            <a:r>
              <a:rPr lang="en-US" sz="2000" dirty="0" err="1"/>
              <a:t>KeyBERT</a:t>
            </a:r>
            <a:r>
              <a:rPr lang="en-US" sz="2000" dirty="0"/>
              <a:t> identifies and extracts important terms and concepts from legal documents.</a:t>
            </a:r>
          </a:p>
          <a:p>
            <a:pPr>
              <a:buFont typeface="Wingdings" panose="05000000000000000000" pitchFamily="2" charset="2"/>
              <a:buChar char="v"/>
            </a:pPr>
            <a:r>
              <a:rPr lang="en-US" sz="2000" b="1" dirty="0"/>
              <a:t>Database (MongoDB): </a:t>
            </a:r>
          </a:p>
          <a:p>
            <a:pPr marL="354013" indent="0">
              <a:buNone/>
            </a:pPr>
            <a:r>
              <a:rPr lang="en-US" sz="2000" dirty="0"/>
              <a:t>MongoDB stores summaries and keywords for fast retrieval and scalability.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22"/>
            <a:ext cx="9144000" cy="714734"/>
          </a:xfrm>
          <a:solidFill>
            <a:schemeClr val="accent5">
              <a:lumMod val="20000"/>
              <a:lumOff val="80000"/>
            </a:schemeClr>
          </a:solidFill>
        </p:spPr>
        <p:txBody>
          <a:bodyPr>
            <a:normAutofit/>
          </a:bodyPr>
          <a:lstStyle/>
          <a:p>
            <a:pPr algn="l"/>
            <a:r>
              <a:rPr lang="en-US" sz="4000" b="1" dirty="0">
                <a:effectLst>
                  <a:outerShdw blurRad="38100" dist="38100" dir="2700000" algn="tl">
                    <a:srgbClr val="000000">
                      <a:alpha val="43137"/>
                    </a:srgbClr>
                  </a:outerShdw>
                </a:effectLst>
              </a:rPr>
              <a:t>   </a:t>
            </a:r>
            <a:r>
              <a:rPr sz="4000" b="1" dirty="0">
                <a:effectLst>
                  <a:outerShdw blurRad="38100" dist="38100" dir="2700000" algn="tl">
                    <a:srgbClr val="000000">
                      <a:alpha val="43137"/>
                    </a:srgbClr>
                  </a:outerShdw>
                </a:effectLst>
              </a:rPr>
              <a:t>Workflow Overview</a:t>
            </a:r>
          </a:p>
        </p:txBody>
      </p:sp>
      <p:sp>
        <p:nvSpPr>
          <p:cNvPr id="4" name="Rectangle 1">
            <a:extLst>
              <a:ext uri="{FF2B5EF4-FFF2-40B4-BE49-F238E27FC236}">
                <a16:creationId xmlns:a16="http://schemas.microsoft.com/office/drawing/2014/main" id="{B5361B31-14D5-CE0B-D23E-0572DBD274E0}"/>
              </a:ext>
            </a:extLst>
          </p:cNvPr>
          <p:cNvSpPr>
            <a:spLocks noGrp="1" noChangeArrowheads="1"/>
          </p:cNvSpPr>
          <p:nvPr>
            <p:ph idx="1"/>
          </p:nvPr>
        </p:nvSpPr>
        <p:spPr bwMode="auto">
          <a:xfrm>
            <a:off x="127819" y="856255"/>
            <a:ext cx="901618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Upload PDF(s)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Users upload one or more PDF documents through the user-friendly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interface.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Text Extraction:</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PyPDF2</a:t>
            </a:r>
            <a:r>
              <a:rPr kumimoji="0" lang="en-US" altLang="en-US" sz="1800" b="0" i="0" u="none" strike="noStrike" cap="none" normalizeH="0" baseline="0" dirty="0">
                <a:ln>
                  <a:noFill/>
                </a:ln>
                <a:solidFill>
                  <a:schemeClr val="tx1"/>
                </a:solidFill>
                <a:effectLst/>
                <a:latin typeface="Arial" panose="020B0604020202020204" pitchFamily="34" charset="0"/>
              </a:rPr>
              <a:t> extracts the entire text from the PDF file(s), ensuring that all content, even from large multi-page documents, is captured and prepared for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Text Chunking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RecursiveCharacterTextSplitter</a:t>
            </a:r>
            <a:r>
              <a:rPr kumimoji="0" lang="en-US" altLang="en-US" sz="1800" b="0" i="0" u="none" strike="noStrike" cap="none" normalizeH="0" baseline="0" dirty="0">
                <a:ln>
                  <a:noFill/>
                </a:ln>
                <a:solidFill>
                  <a:schemeClr val="tx1"/>
                </a:solidFill>
                <a:effectLst/>
                <a:latin typeface="Arial" panose="020B0604020202020204" pitchFamily="34" charset="0"/>
              </a:rPr>
              <a:t> breaks down the extracted text into smaller chunks, ensuring that large documents can be processed efficiently without overloading the system’s resources.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Summarization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uses the </a:t>
            </a:r>
            <a:r>
              <a:rPr kumimoji="0" lang="en-US" altLang="en-US" sz="1800" b="1" i="0" u="none" strike="noStrike" cap="none" normalizeH="0" baseline="0" dirty="0" err="1">
                <a:ln>
                  <a:noFill/>
                </a:ln>
                <a:solidFill>
                  <a:schemeClr val="tx1"/>
                </a:solidFill>
                <a:effectLst/>
                <a:latin typeface="Arial" panose="020B0604020202020204" pitchFamily="34" charset="0"/>
              </a:rPr>
              <a:t>ChatGroq</a:t>
            </a:r>
            <a:r>
              <a:rPr kumimoji="0" lang="en-US" altLang="en-US" sz="1800" b="0" i="0" u="none" strike="noStrike" cap="none" normalizeH="0" baseline="0" dirty="0">
                <a:ln>
                  <a:noFill/>
                </a:ln>
                <a:solidFill>
                  <a:schemeClr val="tx1"/>
                </a:solidFill>
                <a:effectLst/>
                <a:latin typeface="Arial" panose="020B0604020202020204" pitchFamily="34" charset="0"/>
              </a:rPr>
              <a:t> model to generate concise summaries for each text chunk. These summaries distill the essential legal concepts, cases, and statutes.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Keyword Extraction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KeyBERT</a:t>
            </a:r>
            <a:r>
              <a:rPr kumimoji="0" lang="en-US" altLang="en-US" sz="1800" b="0" i="0" u="none" strike="noStrike" cap="none" normalizeH="0" baseline="0" dirty="0">
                <a:ln>
                  <a:noFill/>
                </a:ln>
                <a:solidFill>
                  <a:schemeClr val="tx1"/>
                </a:solidFill>
                <a:effectLst/>
                <a:latin typeface="Arial" panose="020B0604020202020204" pitchFamily="34" charset="0"/>
              </a:rPr>
              <a:t> identifies and extracts the most relevant keywords and phrases from the text, providing users with a quick overview of the document's key topics.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Storage:</a:t>
            </a:r>
          </a:p>
          <a:p>
            <a:pPr marL="354013"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Both the summaries and keywords are stored in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allowing for easy retrieval and management of processed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98090"/>
          </a:xfrm>
          <a:solidFill>
            <a:schemeClr val="accent5">
              <a:lumMod val="20000"/>
              <a:lumOff val="80000"/>
            </a:schemeClr>
          </a:solidFill>
        </p:spPr>
        <p:txBody>
          <a:bodyPr>
            <a:normAutofit fontScale="90000"/>
          </a:bodyPr>
          <a:lstStyle/>
          <a:p>
            <a:pPr algn="l"/>
            <a:r>
              <a:rPr lang="en-US" sz="4000" b="1" dirty="0">
                <a:effectLst>
                  <a:outerShdw blurRad="38100" dist="38100" dir="2700000" algn="tl">
                    <a:srgbClr val="000000">
                      <a:alpha val="43137"/>
                    </a:srgbClr>
                  </a:outerShdw>
                </a:effectLst>
              </a:rPr>
              <a:t>   </a:t>
            </a:r>
            <a:r>
              <a:rPr sz="4000" b="1" dirty="0">
                <a:effectLst>
                  <a:outerShdw blurRad="38100" dist="38100" dir="2700000" algn="tl">
                    <a:srgbClr val="000000">
                      <a:alpha val="43137"/>
                    </a:srgbClr>
                  </a:outerShdw>
                </a:effectLst>
              </a:rPr>
              <a:t>Challenges and Solutions</a:t>
            </a:r>
          </a:p>
        </p:txBody>
      </p:sp>
      <p:sp>
        <p:nvSpPr>
          <p:cNvPr id="9" name="TextBox 8">
            <a:extLst>
              <a:ext uri="{FF2B5EF4-FFF2-40B4-BE49-F238E27FC236}">
                <a16:creationId xmlns:a16="http://schemas.microsoft.com/office/drawing/2014/main" id="{EDC6DD09-7B8D-7764-AEBC-37AFD38E3D0D}"/>
              </a:ext>
            </a:extLst>
          </p:cNvPr>
          <p:cNvSpPr txBox="1"/>
          <p:nvPr/>
        </p:nvSpPr>
        <p:spPr>
          <a:xfrm>
            <a:off x="-29497" y="658763"/>
            <a:ext cx="9144000" cy="655564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Text Extraction</a:t>
            </a:r>
            <a:r>
              <a:rPr kumimoji="0" lang="en-US" altLang="en-US" sz="2000" b="0" i="0" u="none" strike="noStrike" cap="none" normalizeH="0" baseline="0" dirty="0">
                <a:ln>
                  <a:noFill/>
                </a:ln>
                <a:solidFill>
                  <a:schemeClr val="tx1"/>
                </a:solidFill>
                <a:effectLst/>
              </a:rPr>
              <a:t>:</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Challenge</a:t>
            </a:r>
            <a:r>
              <a:rPr kumimoji="0" lang="en-US" altLang="en-US" sz="1800" b="0" i="0" u="none" strike="noStrike" cap="none" normalizeH="0" baseline="0" dirty="0">
                <a:ln>
                  <a:noFill/>
                </a:ln>
                <a:solidFill>
                  <a:schemeClr val="tx1"/>
                </a:solidFill>
                <a:effectLst/>
                <a:latin typeface="Arial" panose="020B0604020202020204" pitchFamily="34" charset="0"/>
              </a:rPr>
              <a:t>: Legal documents are often complex, with varied formats and structures that make text extraction difficult.</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The use of </a:t>
            </a:r>
            <a:r>
              <a:rPr kumimoji="0" lang="en-US" altLang="en-US" sz="1800" b="1" i="0" u="none" strike="noStrike" cap="none" normalizeH="0" baseline="0" dirty="0">
                <a:ln>
                  <a:noFill/>
                </a:ln>
                <a:solidFill>
                  <a:schemeClr val="tx1"/>
                </a:solidFill>
                <a:effectLst/>
                <a:latin typeface="Arial" panose="020B0604020202020204" pitchFamily="34" charset="0"/>
              </a:rPr>
              <a:t>PyPDF2</a:t>
            </a:r>
            <a:r>
              <a:rPr kumimoji="0" lang="en-US" altLang="en-US" sz="1800" b="0" i="0" u="none" strike="noStrike" cap="none" normalizeH="0" baseline="0" dirty="0">
                <a:ln>
                  <a:noFill/>
                </a:ln>
                <a:solidFill>
                  <a:schemeClr val="tx1"/>
                </a:solidFill>
                <a:effectLst/>
                <a:latin typeface="Arial" panose="020B0604020202020204" pitchFamily="34" charset="0"/>
              </a:rPr>
              <a:t> ensures that even multi-page and non-standard formatted PDFs are accurately processed.</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Model Integration</a:t>
            </a:r>
            <a:r>
              <a:rPr kumimoji="0" lang="en-US" altLang="en-US" sz="2000" b="0" i="0" u="none" strike="noStrike" cap="none" normalizeH="0" baseline="0" dirty="0">
                <a:ln>
                  <a:noFill/>
                </a:ln>
                <a:solidFill>
                  <a:schemeClr val="tx1"/>
                </a:solidFill>
                <a:effectLst/>
              </a:rPr>
              <a:t>:</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Challenge</a:t>
            </a:r>
            <a:r>
              <a:rPr kumimoji="0" lang="en-US" altLang="en-US" sz="1800" b="0" i="0" u="none" strike="noStrike" cap="none" normalizeH="0" baseline="0" dirty="0">
                <a:ln>
                  <a:noFill/>
                </a:ln>
                <a:solidFill>
                  <a:schemeClr val="tx1"/>
                </a:solidFill>
                <a:effectLst/>
                <a:latin typeface="Arial" panose="020B0604020202020204" pitchFamily="34" charset="0"/>
              </a:rPr>
              <a:t>: Summarizing large legal texts while retaining important details is challenging.</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The system uses </a:t>
            </a:r>
            <a:r>
              <a:rPr kumimoji="0" lang="en-US" altLang="en-US" sz="1800" b="1" i="0" u="none" strike="noStrike" cap="none" normalizeH="0" baseline="0" dirty="0" err="1">
                <a:ln>
                  <a:noFill/>
                </a:ln>
                <a:solidFill>
                  <a:schemeClr val="tx1"/>
                </a:solidFill>
                <a:effectLst/>
                <a:latin typeface="Arial" panose="020B0604020202020204" pitchFamily="34" charset="0"/>
              </a:rPr>
              <a:t>RecursiveCharacterTextSplitter</a:t>
            </a:r>
            <a:r>
              <a:rPr kumimoji="0" lang="en-US" altLang="en-US" sz="1800" b="0" i="0" u="none" strike="noStrike" cap="none" normalizeH="0" baseline="0" dirty="0">
                <a:ln>
                  <a:noFill/>
                </a:ln>
                <a:solidFill>
                  <a:schemeClr val="tx1"/>
                </a:solidFill>
                <a:effectLst/>
                <a:latin typeface="Arial" panose="020B0604020202020204" pitchFamily="34" charset="0"/>
              </a:rPr>
              <a:t> to split large texts, allowing for better summarization without losing context.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Keyword Extraction</a:t>
            </a:r>
            <a:r>
              <a:rPr kumimoji="0" lang="en-US" altLang="en-US" sz="2000" b="0" i="0" u="none" strike="noStrike" cap="none" normalizeH="0" baseline="0" dirty="0">
                <a:ln>
                  <a:noFill/>
                </a:ln>
                <a:solidFill>
                  <a:schemeClr val="tx1"/>
                </a:solidFill>
                <a:effectLst/>
              </a:rPr>
              <a:t>:</a:t>
            </a:r>
          </a:p>
          <a:p>
            <a:pPr marL="5413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Challenge</a:t>
            </a:r>
            <a:r>
              <a:rPr kumimoji="0" lang="en-US" altLang="en-US" sz="1800" b="0" i="0" u="none" strike="noStrike" cap="none" normalizeH="0" baseline="0" dirty="0">
                <a:ln>
                  <a:noFill/>
                </a:ln>
                <a:solidFill>
                  <a:schemeClr val="tx1"/>
                </a:solidFill>
                <a:effectLst/>
                <a:latin typeface="Arial" panose="020B0604020202020204" pitchFamily="34" charset="0"/>
              </a:rPr>
              <a:t>: Extracting meaningful keywords from legal jargon while avoiding redundancy is difficult.</a:t>
            </a:r>
          </a:p>
          <a:p>
            <a:pPr marL="541338"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KeyBERT</a:t>
            </a:r>
            <a:r>
              <a:rPr kumimoji="0" lang="en-US" altLang="en-US" sz="1800" b="0" i="0" u="none" strike="noStrike" cap="none" normalizeH="0" baseline="0" dirty="0">
                <a:ln>
                  <a:noFill/>
                </a:ln>
                <a:solidFill>
                  <a:schemeClr val="tx1"/>
                </a:solidFill>
                <a:effectLst/>
                <a:latin typeface="Arial" panose="020B0604020202020204" pitchFamily="34" charset="0"/>
              </a:rPr>
              <a:t> is fine-tuned to extract relevant and impactful legal terms.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Challenge</a:t>
            </a:r>
            <a:r>
              <a:rPr kumimoji="0" lang="en-US" altLang="en-US" sz="1800" b="0" i="0" u="none" strike="noStrike" cap="none" normalizeH="0" baseline="0" dirty="0">
                <a:ln>
                  <a:noFill/>
                </a:ln>
                <a:solidFill>
                  <a:schemeClr val="tx1"/>
                </a:solidFill>
                <a:effectLst/>
                <a:latin typeface="Arial" panose="020B0604020202020204" pitchFamily="34" charset="0"/>
              </a:rPr>
              <a:t>: Storing and managing large volumes of legal documents can lead to scalability issues.</a:t>
            </a:r>
          </a:p>
          <a:p>
            <a:pPr marL="541338" marR="0" lvl="0" indent="-276225"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offers scalable and efficient storage, ensuring quick access to summaries and keywords.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7549"/>
          </a:xfrm>
          <a:solidFill>
            <a:schemeClr val="accent5">
              <a:lumMod val="20000"/>
              <a:lumOff val="80000"/>
            </a:schemeClr>
          </a:solidFill>
        </p:spPr>
        <p:txBody>
          <a:bodyPr>
            <a:normAutofit/>
          </a:bodyPr>
          <a:lstStyle/>
          <a:p>
            <a:pPr algn="l"/>
            <a:r>
              <a:rPr lang="en-US" sz="4000" b="1" dirty="0">
                <a:effectLst>
                  <a:outerShdw blurRad="38100" dist="38100" dir="2700000" algn="tl">
                    <a:srgbClr val="000000">
                      <a:alpha val="43137"/>
                    </a:srgbClr>
                  </a:outerShdw>
                </a:effectLst>
              </a:rPr>
              <a:t>   </a:t>
            </a:r>
            <a:r>
              <a:rPr sz="4000" b="1" dirty="0">
                <a:effectLst>
                  <a:outerShdw blurRad="38100" dist="38100" dir="2700000" algn="tl">
                    <a:srgbClr val="000000">
                      <a:alpha val="43137"/>
                    </a:srgbClr>
                  </a:outerShdw>
                </a:effectLst>
              </a:rPr>
              <a:t>Future Enhancements</a:t>
            </a:r>
          </a:p>
        </p:txBody>
      </p:sp>
      <p:sp>
        <p:nvSpPr>
          <p:cNvPr id="13" name="Content Placeholder 12">
            <a:extLst>
              <a:ext uri="{FF2B5EF4-FFF2-40B4-BE49-F238E27FC236}">
                <a16:creationId xmlns:a16="http://schemas.microsoft.com/office/drawing/2014/main" id="{FCA9D68B-865A-97DC-12E0-B4204E7B5E25}"/>
              </a:ext>
            </a:extLst>
          </p:cNvPr>
          <p:cNvSpPr>
            <a:spLocks noGrp="1"/>
          </p:cNvSpPr>
          <p:nvPr>
            <p:ph idx="1"/>
          </p:nvPr>
        </p:nvSpPr>
        <p:spPr>
          <a:xfrm>
            <a:off x="0" y="875921"/>
            <a:ext cx="9144000" cy="5844431"/>
          </a:xfrm>
        </p:spPr>
        <p:txBody>
          <a:bodyPr>
            <a:noAutofit/>
          </a:bodyPr>
          <a:lstStyle/>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200" b="1" i="0" u="none" strike="noStrike" cap="none" normalizeH="0" baseline="0" dirty="0">
                <a:ln>
                  <a:noFill/>
                </a:ln>
                <a:solidFill>
                  <a:schemeClr val="tx1"/>
                </a:solidFill>
                <a:effectLst/>
              </a:rPr>
              <a:t>OCR Support</a:t>
            </a:r>
            <a:r>
              <a:rPr kumimoji="0" lang="en-US" altLang="en-US" sz="22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Future iterations of the system will include </a:t>
            </a:r>
            <a:r>
              <a:rPr kumimoji="0" lang="en-US" altLang="en-US" sz="2000" b="1" i="0" u="none" strike="noStrike" cap="none" normalizeH="0" baseline="0" dirty="0">
                <a:ln>
                  <a:noFill/>
                </a:ln>
                <a:solidFill>
                  <a:schemeClr val="tx1"/>
                </a:solidFill>
                <a:effectLst/>
              </a:rPr>
              <a:t>Optical Character Recognition (OCR)</a:t>
            </a:r>
            <a:r>
              <a:rPr kumimoji="0" lang="en-US" altLang="en-US" sz="2000" b="0" i="0" u="none" strike="noStrike" cap="none" normalizeH="0" baseline="0" dirty="0">
                <a:ln>
                  <a:noFill/>
                </a:ln>
                <a:solidFill>
                  <a:schemeClr val="tx1"/>
                </a:solidFill>
                <a:effectLst/>
              </a:rPr>
              <a:t> to handle scanned and image-based legal documents, broadening the scope of document types that can be processed.</a:t>
            </a:r>
          </a:p>
          <a:p>
            <a:pPr marL="0" marR="0" lvl="0" indent="0" algn="l"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200" b="1" i="0" u="none" strike="noStrike" cap="none" normalizeH="0" baseline="0" dirty="0">
                <a:ln>
                  <a:noFill/>
                </a:ln>
                <a:solidFill>
                  <a:schemeClr val="tx1"/>
                </a:solidFill>
                <a:effectLst/>
              </a:rPr>
              <a:t>Improved Keyword Relevance</a:t>
            </a:r>
            <a:r>
              <a:rPr kumimoji="0" lang="en-US" altLang="en-US" sz="22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The </a:t>
            </a:r>
            <a:r>
              <a:rPr kumimoji="0" lang="en-US" altLang="en-US" sz="2000" b="1" i="0" u="none" strike="noStrike" cap="none" normalizeH="0" baseline="0" dirty="0" err="1">
                <a:ln>
                  <a:noFill/>
                </a:ln>
                <a:solidFill>
                  <a:schemeClr val="tx1"/>
                </a:solidFill>
                <a:effectLst/>
              </a:rPr>
              <a:t>KeyBERT</a:t>
            </a:r>
            <a:r>
              <a:rPr kumimoji="0" lang="en-US" altLang="en-US" sz="2000" b="0" i="0" u="none" strike="noStrike" cap="none" normalizeH="0" baseline="0" dirty="0">
                <a:ln>
                  <a:noFill/>
                </a:ln>
                <a:solidFill>
                  <a:schemeClr val="tx1"/>
                </a:solidFill>
                <a:effectLst/>
              </a:rPr>
              <a:t> model will be fine-tuned to better handle domain-specific legal terms, ensuring even more relevant keyword extraction for specialized areas of law such as corporate, criminal, or intellectual property law.</a:t>
            </a:r>
          </a:p>
          <a:p>
            <a:pPr marL="0" marR="0" lvl="0" indent="0" algn="l"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200" b="1" i="0" u="none" strike="noStrike" cap="none" normalizeH="0" baseline="0" dirty="0">
                <a:ln>
                  <a:noFill/>
                </a:ln>
                <a:solidFill>
                  <a:schemeClr val="tx1"/>
                </a:solidFill>
                <a:effectLst/>
              </a:rPr>
              <a:t>Performance Optimization</a:t>
            </a:r>
            <a:r>
              <a:rPr kumimoji="0" lang="en-US" altLang="en-US" sz="22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As the system scales to process larger volumes of documents, further optimization of the summarization model will be implemented to improve speed without sacrificing accuracy.</a:t>
            </a:r>
          </a:p>
          <a:p>
            <a:pPr marL="0" marR="0" lvl="0" indent="0" algn="l"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200" b="1" i="0" u="none" strike="noStrike" cap="none" normalizeH="0" baseline="0" dirty="0">
                <a:ln>
                  <a:noFill/>
                </a:ln>
                <a:solidFill>
                  <a:schemeClr val="tx1"/>
                </a:solidFill>
                <a:effectLst/>
              </a:rPr>
              <a:t>Model Expansion</a:t>
            </a:r>
            <a:r>
              <a:rPr kumimoji="0" lang="en-US" altLang="en-US" sz="22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The system will be expanded to support </a:t>
            </a:r>
            <a:r>
              <a:rPr kumimoji="0" lang="en-US" altLang="en-US" sz="2000" b="1" i="0" u="none" strike="noStrike" cap="none" normalizeH="0" baseline="0" dirty="0">
                <a:ln>
                  <a:noFill/>
                </a:ln>
                <a:solidFill>
                  <a:schemeClr val="tx1"/>
                </a:solidFill>
                <a:effectLst/>
              </a:rPr>
              <a:t>multilingual document summarization</a:t>
            </a:r>
            <a:r>
              <a:rPr kumimoji="0" lang="en-US" altLang="en-US" sz="2000" b="0" i="0" u="none" strike="noStrike" cap="none" normalizeH="0" baseline="0" dirty="0">
                <a:ln>
                  <a:noFill/>
                </a:ln>
                <a:solidFill>
                  <a:schemeClr val="tx1"/>
                </a:solidFill>
                <a:effectLst/>
              </a:rPr>
              <a:t>, enabling it to process legal texts in different languages and from various jurisdictions.</a:t>
            </a:r>
          </a:p>
          <a:p>
            <a:pPr marL="0" marR="0" lvl="0" indent="0" algn="l"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7549"/>
          </a:xfrm>
          <a:solidFill>
            <a:schemeClr val="accent5">
              <a:lumMod val="20000"/>
              <a:lumOff val="80000"/>
            </a:schemeClr>
          </a:solidFill>
        </p:spPr>
        <p:txBody>
          <a:bodyPr>
            <a:normAutofit/>
          </a:bodyPr>
          <a:lstStyle/>
          <a:p>
            <a:pPr algn="l"/>
            <a:r>
              <a:rPr lang="en-IN" sz="4000" b="1" dirty="0">
                <a:effectLst>
                  <a:outerShdw blurRad="38100" dist="38100" dir="2700000" algn="tl">
                    <a:srgbClr val="000000">
                      <a:alpha val="43137"/>
                    </a:srgbClr>
                  </a:outerShdw>
                </a:effectLst>
              </a:rPr>
              <a:t>Benefits of Automation</a:t>
            </a:r>
            <a:endParaRPr sz="40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FCA9D68B-865A-97DC-12E0-B4204E7B5E25}"/>
              </a:ext>
            </a:extLst>
          </p:cNvPr>
          <p:cNvSpPr>
            <a:spLocks noGrp="1"/>
          </p:cNvSpPr>
          <p:nvPr>
            <p:ph idx="1"/>
          </p:nvPr>
        </p:nvSpPr>
        <p:spPr>
          <a:xfrm>
            <a:off x="0" y="1036718"/>
            <a:ext cx="9144000" cy="5844431"/>
          </a:xfrm>
        </p:spPr>
        <p:txBody>
          <a:bodyPr>
            <a:noAutofit/>
          </a:bodyPr>
          <a:lstStyle/>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rPr>
              <a:t>Increased Efficiency</a:t>
            </a:r>
            <a:r>
              <a:rPr kumimoji="0" lang="en-US" altLang="en-US" sz="24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Automating the document summarization process drastically reduces the time required for legal professionals to review lengthy documents, allowing them to focus on more strategic tasks.</a:t>
            </a: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rPr>
              <a:t>Improved Accuracy</a:t>
            </a:r>
            <a:r>
              <a:rPr kumimoji="0" lang="en-US" altLang="en-US" sz="24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By reducing the potential for human error, the system ensures that key details are not missed, leading to more accurate legal assessments.</a:t>
            </a: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rPr>
              <a:t>Better Decision Making</a:t>
            </a:r>
            <a:r>
              <a:rPr kumimoji="0" lang="en-US" altLang="en-US" sz="24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Quick access to document summaries and keywords enables legal professionals to make more informed decisions in a shorter time frame.</a:t>
            </a:r>
          </a:p>
          <a:p>
            <a:pPr marR="0" lvl="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rPr>
              <a:t>Cost Savings</a:t>
            </a:r>
            <a:r>
              <a:rPr kumimoji="0" lang="en-US" altLang="en-US" sz="2400" b="0" i="0" u="none" strike="noStrike" cap="none" normalizeH="0" baseline="0" dirty="0">
                <a:ln>
                  <a:noFill/>
                </a:ln>
                <a:solidFill>
                  <a:schemeClr val="tx1"/>
                </a:solidFill>
                <a:effectLst/>
              </a:rPr>
              <a:t>:</a:t>
            </a:r>
          </a:p>
          <a:p>
            <a:pPr marL="354013" marR="0" lvl="0" indent="0" algn="l" defTabSz="914400" rtl="0" eaLnBrk="0" fontAlgn="base" latinLnBrk="0" hangingPunct="0">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Automation reduces the need for extensive manual review, translating into cost savings for law firms and legal departments.</a:t>
            </a:r>
          </a:p>
          <a:p>
            <a:pPr marL="0" marR="0" lvl="0" indent="0" algn="l"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endParaRPr lang="en-IN" sz="2000" dirty="0"/>
          </a:p>
        </p:txBody>
      </p:sp>
    </p:spTree>
    <p:extLst>
      <p:ext uri="{BB962C8B-B14F-4D97-AF65-F5344CB8AC3E}">
        <p14:creationId xmlns:p14="http://schemas.microsoft.com/office/powerpoint/2010/main" val="144408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37549"/>
          </a:xfrm>
          <a:solidFill>
            <a:schemeClr val="accent5">
              <a:lumMod val="20000"/>
              <a:lumOff val="80000"/>
            </a:schemeClr>
          </a:solidFill>
        </p:spPr>
        <p:txBody>
          <a:bodyPr>
            <a:normAutofit/>
          </a:bodyPr>
          <a:lstStyle/>
          <a:p>
            <a:pPr algn="l"/>
            <a:r>
              <a:rPr lang="en-IN" sz="4800" b="1" dirty="0">
                <a:effectLst>
                  <a:outerShdw blurRad="38100" dist="38100" dir="2700000" algn="tl">
                    <a:srgbClr val="000000">
                      <a:alpha val="43137"/>
                    </a:srgbClr>
                  </a:outerShdw>
                </a:effectLst>
              </a:rPr>
              <a:t>  Conclusion</a:t>
            </a:r>
            <a:endParaRPr sz="4800" b="1" dirty="0">
              <a:effectLst>
                <a:outerShdw blurRad="38100" dist="38100" dir="2700000" algn="tl">
                  <a:srgbClr val="000000">
                    <a:alpha val="43137"/>
                  </a:srgbClr>
                </a:outerShdw>
              </a:effectLst>
            </a:endParaRPr>
          </a:p>
        </p:txBody>
      </p:sp>
      <p:sp>
        <p:nvSpPr>
          <p:cNvPr id="13" name="Content Placeholder 12">
            <a:extLst>
              <a:ext uri="{FF2B5EF4-FFF2-40B4-BE49-F238E27FC236}">
                <a16:creationId xmlns:a16="http://schemas.microsoft.com/office/drawing/2014/main" id="{FCA9D68B-865A-97DC-12E0-B4204E7B5E25}"/>
              </a:ext>
            </a:extLst>
          </p:cNvPr>
          <p:cNvSpPr>
            <a:spLocks noGrp="1"/>
          </p:cNvSpPr>
          <p:nvPr>
            <p:ph idx="1"/>
          </p:nvPr>
        </p:nvSpPr>
        <p:spPr>
          <a:xfrm>
            <a:off x="196645" y="1036718"/>
            <a:ext cx="8701550" cy="5844431"/>
          </a:xfrm>
        </p:spPr>
        <p:txBody>
          <a:bodyPr>
            <a:noAutofit/>
          </a:bodyPr>
          <a:lstStyle/>
          <a:p>
            <a:pPr marL="0" marR="0" lvl="0" indent="0" algn="just" defTabSz="914400" rtl="0" eaLnBrk="0" fontAlgn="base" latinLnBrk="0" hangingPunct="0">
              <a:spcBef>
                <a:spcPct val="0"/>
              </a:spcBef>
              <a:spcAft>
                <a:spcPct val="0"/>
              </a:spcAft>
              <a:buClrTx/>
              <a:buSzTx/>
              <a:buNone/>
              <a:tabLst/>
            </a:pPr>
            <a:r>
              <a:rPr lang="en-US" sz="2400" dirty="0"/>
              <a:t>The automated legal document summarization and keyword extraction system offers a powerful solution for legal professionals looking to enhance productivity and decision-making. By combining advanced technologies in NLP, machine learning, and data storage, this system delivers quick, accurate, and relevant insights into complex legal documents. The automation of such tasks not only improves efficiency but also enhances the overall quality of legal analysis, ultimately leading to better outcomes for clients and organizations.</a:t>
            </a:r>
            <a:endParaRPr lang="en-IN" sz="2400" dirty="0"/>
          </a:p>
        </p:txBody>
      </p:sp>
    </p:spTree>
    <p:extLst>
      <p:ext uri="{BB962C8B-B14F-4D97-AF65-F5344CB8AC3E}">
        <p14:creationId xmlns:p14="http://schemas.microsoft.com/office/powerpoint/2010/main" val="2327290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TotalTime>
  <Words>915</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Automated document summarization and keyword extraction</vt:lpstr>
      <vt:lpstr>   Team Member</vt:lpstr>
      <vt:lpstr>    Project Overview</vt:lpstr>
      <vt:lpstr>   Technology Stack</vt:lpstr>
      <vt:lpstr>   Workflow Overview</vt:lpstr>
      <vt:lpstr>   Challenges and Solutions</vt:lpstr>
      <vt:lpstr>   Future Enhancements</vt:lpstr>
      <vt:lpstr>Benefits of Automation</vt:lpstr>
      <vt:lpstr>  Conclusion</vt:lpstr>
      <vt:lpstr>  Queries</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Mr Roy</dc:creator>
  <cp:keywords/>
  <dc:description>generated using python-pptx</dc:description>
  <cp:lastModifiedBy>Mr Roy</cp:lastModifiedBy>
  <cp:revision>2</cp:revision>
  <dcterms:created xsi:type="dcterms:W3CDTF">2013-01-27T09:14:16Z</dcterms:created>
  <dcterms:modified xsi:type="dcterms:W3CDTF">2024-10-13T10:17:25Z</dcterms:modified>
  <cp:category/>
</cp:coreProperties>
</file>