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58" r:id="rId3"/>
    <p:sldId id="259" r:id="rId4"/>
    <p:sldId id="276" r:id="rId5"/>
    <p:sldId id="260" r:id="rId6"/>
    <p:sldId id="261" r:id="rId7"/>
    <p:sldId id="277" r:id="rId8"/>
    <p:sldId id="278" r:id="rId9"/>
    <p:sldId id="268" r:id="rId10"/>
    <p:sldId id="279" r:id="rId11"/>
    <p:sldId id="280" r:id="rId12"/>
    <p:sldId id="281" r:id="rId13"/>
    <p:sldId id="262" r:id="rId14"/>
    <p:sldId id="265" r:id="rId15"/>
    <p:sldId id="271" r:id="rId16"/>
    <p:sldId id="283" r:id="rId17"/>
    <p:sldId id="282" r:id="rId18"/>
    <p:sldId id="284" r:id="rId19"/>
    <p:sldId id="285" r:id="rId20"/>
    <p:sldId id="266" r:id="rId21"/>
    <p:sldId id="267" r:id="rId22"/>
    <p:sldId id="286"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p:cViewPr>
        <p:scale>
          <a:sx n="70" d="100"/>
          <a:sy n="70" d="100"/>
        </p:scale>
        <p:origin x="-136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74F2C7F-CB34-49C6-8F55-A197C668C4C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F2C7F-CB34-49C6-8F55-A197C668C4C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F2C7F-CB34-49C6-8F55-A197C668C4C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FC4C02-856B-4761-B94D-9C7DD271A1EE}" type="datetimeFigureOut">
              <a:rPr lang="en-US" smtClean="0"/>
              <a:pPr/>
              <a:t>11/24/2014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74F2C7F-CB34-49C6-8F55-A197C668C4C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FC4C02-856B-4761-B94D-9C7DD271A1EE}" type="datetimeFigureOut">
              <a:rPr lang="en-US" smtClean="0"/>
              <a:pPr/>
              <a:t>11/24/2014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4F2C7F-CB34-49C6-8F55-A197C668C4C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004" y="548680"/>
            <a:ext cx="8966750" cy="830997"/>
          </a:xfrm>
          <a:prstGeom prst="rect">
            <a:avLst/>
          </a:prstGeom>
          <a:noFill/>
        </p:spPr>
        <p:txBody>
          <a:bodyPr wrap="none" lIns="91440" tIns="45720" rIns="91440" bIns="45720">
            <a:spAutoFit/>
          </a:bodyPr>
          <a:lstStyle/>
          <a:p>
            <a:pPr algn="ctr"/>
            <a:r>
              <a:rPr lang="en-IN" sz="2400" b="1" dirty="0">
                <a:latin typeface="Copperplate Gothic Bold" pitchFamily="34" charset="0"/>
              </a:rPr>
              <a:t>ALL INDIA SHRI SHIVAJI MEMORIAL </a:t>
            </a:r>
            <a:r>
              <a:rPr lang="en-IN" sz="2400" b="1" dirty="0" smtClean="0">
                <a:latin typeface="Copperplate Gothic Bold" pitchFamily="34" charset="0"/>
              </a:rPr>
              <a:t>SOCIETY'S IOIT </a:t>
            </a:r>
            <a:r>
              <a:rPr lang="en-IN" sz="2400" b="1" dirty="0">
                <a:latin typeface="Copperplate Gothic Bold" pitchFamily="34" charset="0"/>
              </a:rPr>
              <a:t/>
            </a:r>
            <a:br>
              <a:rPr lang="en-IN" sz="2400" b="1" dirty="0">
                <a:latin typeface="Copperplate Gothic Bold" pitchFamily="34" charset="0"/>
              </a:rPr>
            </a:br>
            <a:r>
              <a:rPr lang="en-IN" sz="2400" b="1" dirty="0" smtClean="0">
                <a:latin typeface="Copperplate Gothic Bold" pitchFamily="34" charset="0"/>
              </a:rPr>
              <a:t>PUNE - 411001</a:t>
            </a:r>
            <a:endParaRPr lang="en-US" sz="2400" dirty="0">
              <a:latin typeface="Copperplate Gothic Bold" pitchFamily="34" charset="0"/>
            </a:endParaRPr>
          </a:p>
        </p:txBody>
      </p:sp>
      <p:sp>
        <p:nvSpPr>
          <p:cNvPr id="5" name="TextBox 4"/>
          <p:cNvSpPr txBox="1"/>
          <p:nvPr/>
        </p:nvSpPr>
        <p:spPr>
          <a:xfrm>
            <a:off x="611560" y="1115119"/>
            <a:ext cx="7643866" cy="5909310"/>
          </a:xfrm>
          <a:prstGeom prst="rect">
            <a:avLst/>
          </a:prstGeom>
          <a:noFill/>
        </p:spPr>
        <p:txBody>
          <a:bodyPr wrap="square" rtlCol="0">
            <a:spAutoFit/>
          </a:bodyPr>
          <a:lstStyle/>
          <a:p>
            <a:pPr algn="ctr"/>
            <a:endParaRPr lang="en-US" b="1" u="sng" dirty="0" smtClean="0">
              <a:latin typeface="Copperplate Gothic Bold" pitchFamily="34" charset="0"/>
            </a:endParaRPr>
          </a:p>
          <a:p>
            <a:pPr algn="ctr"/>
            <a:r>
              <a:rPr lang="en-US" b="1" u="sng" dirty="0" smtClean="0">
                <a:latin typeface="Copperplate Gothic Bold" pitchFamily="34" charset="0"/>
              </a:rPr>
              <a:t>GROUP ID – 19</a:t>
            </a:r>
          </a:p>
          <a:p>
            <a:pPr algn="ctr"/>
            <a:endParaRPr lang="en-US" b="1" u="sng" dirty="0" smtClean="0">
              <a:latin typeface="Copperplate Gothic Bold" pitchFamily="34" charset="0"/>
            </a:endParaRPr>
          </a:p>
          <a:p>
            <a:pPr algn="ctr"/>
            <a:r>
              <a:rPr lang="en-US" b="1" u="sng" dirty="0">
                <a:latin typeface="Copperplate Gothic Bold" pitchFamily="34" charset="0"/>
              </a:rPr>
              <a:t>PROJECT TITLE</a:t>
            </a:r>
          </a:p>
          <a:p>
            <a:pPr algn="ctr"/>
            <a:r>
              <a:rPr lang="en-US" dirty="0">
                <a:latin typeface="Copperplate Gothic Bold" pitchFamily="34" charset="0"/>
              </a:rPr>
              <a:t>SECURE DATA STORAGE ON MULTI-CLOUD USING DNA BASED </a:t>
            </a:r>
            <a:r>
              <a:rPr lang="en-US" dirty="0" smtClean="0">
                <a:latin typeface="Copperplate Gothic Bold" pitchFamily="34" charset="0"/>
              </a:rPr>
              <a:t>CRYPTOGRAPHY</a:t>
            </a:r>
          </a:p>
          <a:p>
            <a:pPr algn="ctr"/>
            <a:endParaRPr lang="en-US" dirty="0">
              <a:latin typeface="Copperplate Gothic Bold" pitchFamily="34" charset="0"/>
            </a:endParaRPr>
          </a:p>
          <a:p>
            <a:pPr algn="ctr"/>
            <a:endParaRPr lang="en-US" dirty="0" smtClean="0">
              <a:latin typeface="Copperplate Gothic Bold" pitchFamily="34" charset="0"/>
            </a:endParaRPr>
          </a:p>
          <a:p>
            <a:pPr algn="ctr"/>
            <a:endParaRPr lang="en-US" dirty="0">
              <a:latin typeface="Copperplate Gothic Bold" pitchFamily="34" charset="0"/>
            </a:endParaRPr>
          </a:p>
          <a:p>
            <a:pPr algn="ctr"/>
            <a:endParaRPr lang="en-US" b="1" u="sng" dirty="0" smtClean="0">
              <a:latin typeface="Copperplate Gothic Bold" pitchFamily="34" charset="0"/>
            </a:endParaRPr>
          </a:p>
          <a:p>
            <a:pPr algn="ctr"/>
            <a:endParaRPr lang="en-US" b="1" u="sng" dirty="0">
              <a:latin typeface="Copperplate Gothic Bold" pitchFamily="34" charset="0"/>
            </a:endParaRPr>
          </a:p>
          <a:p>
            <a:pPr algn="ctr"/>
            <a:endParaRPr lang="en-US" b="1" u="sng" dirty="0" smtClean="0">
              <a:latin typeface="Copperplate Gothic Bold" pitchFamily="34" charset="0"/>
            </a:endParaRPr>
          </a:p>
          <a:p>
            <a:pPr algn="ctr"/>
            <a:endParaRPr lang="en-US" b="1" u="sng" dirty="0">
              <a:latin typeface="Copperplate Gothic Bold" pitchFamily="34" charset="0"/>
            </a:endParaRPr>
          </a:p>
          <a:p>
            <a:pPr algn="ctr"/>
            <a:endParaRPr lang="en-US" b="1" u="sng" dirty="0" smtClean="0">
              <a:latin typeface="Copperplate Gothic Bold" pitchFamily="34" charset="0"/>
            </a:endParaRPr>
          </a:p>
          <a:p>
            <a:pPr algn="ctr"/>
            <a:endParaRPr lang="en-US" b="1" u="sng" dirty="0">
              <a:latin typeface="Copperplate Gothic Bold" pitchFamily="34" charset="0"/>
            </a:endParaRPr>
          </a:p>
          <a:p>
            <a:pPr algn="ctr"/>
            <a:endParaRPr lang="en-US" b="1" u="sng" dirty="0" smtClean="0">
              <a:latin typeface="Copperplate Gothic Bold" pitchFamily="34" charset="0"/>
            </a:endParaRPr>
          </a:p>
          <a:p>
            <a:pPr algn="ctr"/>
            <a:endParaRPr lang="en-US" b="1" u="sng" dirty="0">
              <a:latin typeface="Copperplate Gothic Bold" pitchFamily="34" charset="0"/>
            </a:endParaRPr>
          </a:p>
          <a:p>
            <a:pPr algn="ctr"/>
            <a:endParaRPr lang="en-US" b="1" u="sng" dirty="0">
              <a:latin typeface="Copperplate Gothic Bold" pitchFamily="34" charset="0"/>
            </a:endParaRPr>
          </a:p>
          <a:p>
            <a:pPr algn="ctr"/>
            <a:r>
              <a:rPr lang="en-US" b="1" u="sng" dirty="0" smtClean="0">
                <a:latin typeface="Copperplate Gothic Bold" pitchFamily="34" charset="0"/>
              </a:rPr>
              <a:t>INTERNAL GUIDE</a:t>
            </a:r>
          </a:p>
          <a:p>
            <a:pPr algn="ctr"/>
            <a:r>
              <a:rPr lang="en-US" dirty="0" smtClean="0">
                <a:latin typeface="Copperplate Gothic Bold" pitchFamily="34" charset="0"/>
              </a:rPr>
              <a:t>Mrs. D.S.ZINGADE</a:t>
            </a:r>
          </a:p>
          <a:p>
            <a:pPr algn="ctr"/>
            <a:endParaRPr lang="en-IN" dirty="0">
              <a:latin typeface="Copperplate Gothic Bold"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07569132"/>
              </p:ext>
            </p:extLst>
          </p:nvPr>
        </p:nvGraphicFramePr>
        <p:xfrm>
          <a:off x="1259632" y="2996952"/>
          <a:ext cx="6096000" cy="2931160"/>
        </p:xfrm>
        <a:graphic>
          <a:graphicData uri="http://schemas.openxmlformats.org/drawingml/2006/table">
            <a:tbl>
              <a:tblPr firstRow="1" bandRow="1">
                <a:tableStyleId>{17292A2E-F333-43FB-9621-5CBBE7FDCDCB}</a:tableStyleId>
              </a:tblPr>
              <a:tblGrid>
                <a:gridCol w="4360514"/>
                <a:gridCol w="1735486"/>
              </a:tblGrid>
              <a:tr h="370840">
                <a:tc>
                  <a:txBody>
                    <a:bodyPr/>
                    <a:lstStyle/>
                    <a:p>
                      <a:pPr algn="l"/>
                      <a:r>
                        <a:rPr lang="en-IN" u="sng" dirty="0" smtClean="0">
                          <a:latin typeface="Copperplate Gothic Bold" pitchFamily="34" charset="0"/>
                        </a:rPr>
                        <a:t>NAME</a:t>
                      </a:r>
                      <a:endParaRPr lang="en-IN" b="1" u="sng" dirty="0">
                        <a:latin typeface="Copperplate Gothic Bold" pitchFamily="34" charset="0"/>
                      </a:endParaRPr>
                    </a:p>
                  </a:txBody>
                  <a:tcPr/>
                </a:tc>
                <a:tc>
                  <a:txBody>
                    <a:bodyPr/>
                    <a:lstStyle/>
                    <a:p>
                      <a:pPr algn="l"/>
                      <a:r>
                        <a:rPr lang="en-IN" u="sng" dirty="0" smtClean="0">
                          <a:latin typeface="Copperplate Gothic Bold" pitchFamily="34" charset="0"/>
                        </a:rPr>
                        <a:t>SEAT No.</a:t>
                      </a:r>
                      <a:endParaRPr lang="en-IN" b="1" u="sng" dirty="0">
                        <a:latin typeface="Copperplate Gothic Bold" pitchFamily="34" charset="0"/>
                      </a:endParaRPr>
                    </a:p>
                  </a:txBody>
                  <a:tcPr/>
                </a:tc>
              </a:tr>
              <a:tr h="421248">
                <a:tc>
                  <a:txBody>
                    <a:bodyPr/>
                    <a:lstStyle/>
                    <a:p>
                      <a:pPr algn="l"/>
                      <a:r>
                        <a:rPr lang="en-IN" dirty="0" smtClean="0">
                          <a:latin typeface="Copperplate Gothic Bold" pitchFamily="34" charset="0"/>
                        </a:rPr>
                        <a:t>DHURI SAGAR VITHAL</a:t>
                      </a:r>
                      <a:endParaRPr lang="en-IN" dirty="0">
                        <a:latin typeface="Copperplate Gothic 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pperplate Gothic Bold" pitchFamily="34" charset="0"/>
                        </a:rPr>
                        <a:t>B80254217</a:t>
                      </a:r>
                    </a:p>
                    <a:p>
                      <a:pPr algn="l"/>
                      <a:endParaRPr lang="en-IN" dirty="0">
                        <a:latin typeface="Copperplate Gothic Bold" pitchFamily="34" charset="0"/>
                      </a:endParaRPr>
                    </a:p>
                  </a:txBody>
                  <a:tcPr/>
                </a:tc>
              </a:tr>
              <a:tr h="370840">
                <a:tc>
                  <a:txBody>
                    <a:bodyPr/>
                    <a:lstStyle/>
                    <a:p>
                      <a:pPr algn="l"/>
                      <a:r>
                        <a:rPr lang="en-IN" dirty="0" smtClean="0">
                          <a:latin typeface="Copperplate Gothic Bold" pitchFamily="34" charset="0"/>
                        </a:rPr>
                        <a:t>NAIKADE PRAKASH KONDIBHAU</a:t>
                      </a:r>
                      <a:endParaRPr lang="en-IN" dirty="0">
                        <a:latin typeface="Copperplate Gothic 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pperplate Gothic Bold" pitchFamily="34" charset="0"/>
                        </a:rPr>
                        <a:t>B80254245</a:t>
                      </a:r>
                    </a:p>
                    <a:p>
                      <a:pPr algn="l"/>
                      <a:endParaRPr lang="en-IN" dirty="0">
                        <a:latin typeface="Copperplate Gothic Bold" pitchFamily="34" charset="0"/>
                      </a:endParaRPr>
                    </a:p>
                  </a:txBody>
                  <a:tcPr/>
                </a:tc>
              </a:tr>
              <a:tr h="370840">
                <a:tc>
                  <a:txBody>
                    <a:bodyPr/>
                    <a:lstStyle/>
                    <a:p>
                      <a:pPr algn="l"/>
                      <a:r>
                        <a:rPr lang="en-IN" dirty="0" smtClean="0">
                          <a:latin typeface="Copperplate Gothic Bold" pitchFamily="34" charset="0"/>
                        </a:rPr>
                        <a:t>NILESH BALKRISHNA GADE	</a:t>
                      </a:r>
                      <a:endParaRPr lang="en-IN" dirty="0">
                        <a:latin typeface="Copperplate Gothic 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pperplate Gothic Bold" pitchFamily="34" charset="0"/>
                        </a:rPr>
                        <a:t>B80254249</a:t>
                      </a:r>
                    </a:p>
                    <a:p>
                      <a:pPr algn="l"/>
                      <a:endParaRPr lang="en-IN" dirty="0">
                        <a:latin typeface="Copperplate Gothic Bold" pitchFamily="34" charset="0"/>
                      </a:endParaRPr>
                    </a:p>
                  </a:txBody>
                  <a:tcPr/>
                </a:tc>
              </a:tr>
              <a:tr h="445224">
                <a:tc>
                  <a:txBody>
                    <a:bodyPr/>
                    <a:lstStyle/>
                    <a:p>
                      <a:pPr algn="l"/>
                      <a:r>
                        <a:rPr lang="en-IN" dirty="0" smtClean="0">
                          <a:latin typeface="Copperplate Gothic Bold" pitchFamily="34" charset="0"/>
                        </a:rPr>
                        <a:t>TEKE ABHIJEET BHAGWAN</a:t>
                      </a:r>
                      <a:endParaRPr lang="en-IN" dirty="0">
                        <a:latin typeface="Copperplate Gothic 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pperplate Gothic Bold" pitchFamily="34" charset="0"/>
                        </a:rPr>
                        <a:t>B80254276</a:t>
                      </a:r>
                    </a:p>
                    <a:p>
                      <a:pPr algn="l"/>
                      <a:endParaRPr lang="en-IN" dirty="0">
                        <a:latin typeface="Copperplate Gothic Bold"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0" y="914887"/>
            <a:ext cx="5783387" cy="584775"/>
          </a:xfrm>
          <a:prstGeom prst="rect">
            <a:avLst/>
          </a:prstGeom>
          <a:noFill/>
        </p:spPr>
        <p:txBody>
          <a:bodyPr wrap="square" rtlCol="0">
            <a:spAutoFit/>
          </a:bodyPr>
          <a:lstStyle/>
          <a:p>
            <a:r>
              <a:rPr lang="en-US" sz="3200" b="1" dirty="0">
                <a:solidFill>
                  <a:prstClr val="black"/>
                </a:solidFill>
                <a:latin typeface="Times New Roman" pitchFamily="18" charset="0"/>
                <a:cs typeface="Times New Roman" pitchFamily="18" charset="0"/>
              </a:rPr>
              <a:t>2</a:t>
            </a:r>
            <a:r>
              <a:rPr lang="en-US" sz="3200" b="1" dirty="0" smtClean="0">
                <a:solidFill>
                  <a:prstClr val="black"/>
                </a:solidFill>
                <a:latin typeface="Times New Roman" pitchFamily="18" charset="0"/>
                <a:cs typeface="Times New Roman" pitchFamily="18" charset="0"/>
              </a:rPr>
              <a:t>] </a:t>
            </a:r>
            <a:r>
              <a:rPr lang="en-IN" sz="3200" b="1" dirty="0" smtClean="0">
                <a:solidFill>
                  <a:prstClr val="black"/>
                </a:solidFill>
                <a:latin typeface="Times New Roman" pitchFamily="18" charset="0"/>
                <a:cs typeface="Times New Roman" pitchFamily="18" charset="0"/>
              </a:rPr>
              <a:t>Message </a:t>
            </a:r>
            <a:r>
              <a:rPr lang="en-IN" sz="3200" b="1" dirty="0" smtClean="0">
                <a:solidFill>
                  <a:prstClr val="black"/>
                </a:solidFill>
                <a:latin typeface="Times New Roman" pitchFamily="18" charset="0"/>
                <a:cs typeface="Times New Roman" pitchFamily="18" charset="0"/>
              </a:rPr>
              <a:t>Decryption </a:t>
            </a:r>
            <a:r>
              <a:rPr lang="en-IN" sz="3200" b="1" dirty="0" smtClean="0">
                <a:solidFill>
                  <a:prstClr val="black"/>
                </a:solidFill>
                <a:latin typeface="Times New Roman" pitchFamily="18" charset="0"/>
                <a:cs typeface="Times New Roman" pitchFamily="18" charset="0"/>
              </a:rPr>
              <a:t>Phases</a:t>
            </a:r>
            <a:r>
              <a:rPr lang="en-IN" sz="3200" b="1" dirty="0" smtClean="0">
                <a:solidFill>
                  <a:prstClr val="black"/>
                </a:solidFill>
                <a:latin typeface="Times New Roman" pitchFamily="18" charset="0"/>
                <a:cs typeface="Times New Roman" pitchFamily="18" charset="0"/>
              </a:rPr>
              <a:t>:</a:t>
            </a:r>
            <a:endParaRPr lang="en-IN" sz="3200" b="1" dirty="0" smtClean="0">
              <a:solidFill>
                <a:prstClr val="black"/>
              </a:solidFill>
              <a:latin typeface="Times New Roman" pitchFamily="18" charset="0"/>
              <a:cs typeface="Times New Roman" pitchFamily="18" charset="0"/>
            </a:endParaRPr>
          </a:p>
        </p:txBody>
      </p:sp>
      <p:sp>
        <p:nvSpPr>
          <p:cNvPr id="5" name="TextBox 4"/>
          <p:cNvSpPr txBox="1"/>
          <p:nvPr/>
        </p:nvSpPr>
        <p:spPr>
          <a:xfrm>
            <a:off x="3851920" y="2132856"/>
            <a:ext cx="5112568" cy="4662815"/>
          </a:xfrm>
          <a:prstGeom prst="rect">
            <a:avLst/>
          </a:prstGeom>
          <a:noFill/>
        </p:spPr>
        <p:txBody>
          <a:bodyPr wrap="square" rtlCol="0">
            <a:spAutoFit/>
          </a:bodyPr>
          <a:lstStyle/>
          <a:p>
            <a:pPr marL="342900" indent="-342900">
              <a:buFont typeface="Wingdings" pitchFamily="2" charset="2"/>
              <a:buChar char="Ø"/>
            </a:pPr>
            <a:r>
              <a:rPr lang="en-IN" sz="2400" dirty="0">
                <a:solidFill>
                  <a:prstClr val="black"/>
                </a:solidFill>
                <a:latin typeface="Times New Roman" pitchFamily="18" charset="0"/>
                <a:cs typeface="Times New Roman" pitchFamily="18" charset="0"/>
              </a:rPr>
              <a:t>M’’’ : </a:t>
            </a:r>
            <a:r>
              <a:rPr lang="en-IN" sz="2400" dirty="0" smtClean="0">
                <a:solidFill>
                  <a:prstClr val="black"/>
                </a:solidFill>
                <a:latin typeface="Times New Roman" pitchFamily="18" charset="0"/>
                <a:cs typeface="Times New Roman" pitchFamily="18" charset="0"/>
              </a:rPr>
              <a:t>Decrypted Message</a:t>
            </a:r>
          </a:p>
          <a:p>
            <a:pPr marL="342900" indent="-342900">
              <a:buFont typeface="Wingdings" pitchFamily="2" charset="2"/>
              <a:buChar char="Ø"/>
            </a:pPr>
            <a:endParaRPr lang="en-IN" sz="2400" dirty="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M’’ : Phase </a:t>
            </a:r>
            <a:r>
              <a:rPr lang="en-IN" sz="2400" dirty="0">
                <a:solidFill>
                  <a:prstClr val="black"/>
                </a:solidFill>
                <a:latin typeface="Times New Roman" pitchFamily="18" charset="0"/>
                <a:cs typeface="Times New Roman" pitchFamily="18" charset="0"/>
              </a:rPr>
              <a:t>– 1</a:t>
            </a:r>
            <a:r>
              <a:rPr lang="en-IN" sz="2400" dirty="0" smtClean="0">
                <a:solidFill>
                  <a:prstClr val="black"/>
                </a:solidFill>
                <a:latin typeface="Times New Roman" pitchFamily="18" charset="0"/>
                <a:cs typeface="Times New Roman" pitchFamily="18" charset="0"/>
              </a:rPr>
              <a:t>  Decrypted </a:t>
            </a:r>
            <a:r>
              <a:rPr lang="en-IN" sz="2400" dirty="0">
                <a:solidFill>
                  <a:prstClr val="black"/>
                </a:solidFill>
                <a:latin typeface="Times New Roman" pitchFamily="18" charset="0"/>
                <a:cs typeface="Times New Roman" pitchFamily="18" charset="0"/>
              </a:rPr>
              <a:t>Message </a:t>
            </a: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900" dirty="0" smtClean="0">
              <a:solidFill>
                <a:prstClr val="black"/>
              </a:solidFill>
              <a:latin typeface="Times New Roman" pitchFamily="18" charset="0"/>
              <a:cs typeface="Times New Roman" pitchFamily="18" charset="0"/>
            </a:endParaRPr>
          </a:p>
          <a:p>
            <a:endParaRPr lang="en-IN" sz="2000" dirty="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M’’ </a:t>
            </a:r>
            <a:r>
              <a:rPr lang="en-IN" sz="2400" dirty="0">
                <a:solidFill>
                  <a:prstClr val="black"/>
                </a:solidFill>
                <a:latin typeface="Times New Roman" pitchFamily="18" charset="0"/>
                <a:cs typeface="Times New Roman" pitchFamily="18" charset="0"/>
              </a:rPr>
              <a:t>: Phase – 2  D</a:t>
            </a:r>
            <a:r>
              <a:rPr lang="en-IN" sz="2400" dirty="0" smtClean="0">
                <a:solidFill>
                  <a:prstClr val="black"/>
                </a:solidFill>
                <a:latin typeface="Times New Roman" pitchFamily="18" charset="0"/>
                <a:cs typeface="Times New Roman" pitchFamily="18" charset="0"/>
              </a:rPr>
              <a:t>ecrypted </a:t>
            </a:r>
            <a:r>
              <a:rPr lang="en-IN" sz="2400" dirty="0">
                <a:solidFill>
                  <a:prstClr val="black"/>
                </a:solidFill>
                <a:latin typeface="Times New Roman" pitchFamily="18" charset="0"/>
                <a:cs typeface="Times New Roman" pitchFamily="18" charset="0"/>
              </a:rPr>
              <a:t>Message</a:t>
            </a:r>
          </a:p>
          <a:p>
            <a:pPr marL="342900" indent="-342900">
              <a:buFont typeface="Wingdings" pitchFamily="2" charset="2"/>
              <a:buChar char="Ø"/>
            </a:pPr>
            <a:endParaRPr lang="en-IN" sz="12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40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M’ : Phase – </a:t>
            </a:r>
            <a:r>
              <a:rPr lang="en-IN" sz="2400" dirty="0" smtClean="0">
                <a:solidFill>
                  <a:prstClr val="black"/>
                </a:solidFill>
                <a:latin typeface="Times New Roman" pitchFamily="18" charset="0"/>
                <a:cs typeface="Times New Roman" pitchFamily="18" charset="0"/>
              </a:rPr>
              <a:t>3  Decrypted Message (Original Message)</a:t>
            </a:r>
          </a:p>
        </p:txBody>
      </p:sp>
      <p:pic>
        <p:nvPicPr>
          <p:cNvPr id="6" name="Picture 2"/>
          <p:cNvPicPr>
            <a:picLocks noChangeAspect="1" noChangeArrowheads="1"/>
          </p:cNvPicPr>
          <p:nvPr/>
        </p:nvPicPr>
        <p:blipFill>
          <a:blip r:embed="rId2"/>
          <a:srcRect/>
          <a:stretch>
            <a:fillRect/>
          </a:stretch>
        </p:blipFill>
        <p:spPr bwMode="auto">
          <a:xfrm>
            <a:off x="107504" y="1890402"/>
            <a:ext cx="3744416" cy="4776537"/>
          </a:xfrm>
          <a:prstGeom prst="rect">
            <a:avLst/>
          </a:prstGeom>
          <a:noFill/>
          <a:ln w="9525">
            <a:noFill/>
            <a:miter lim="800000"/>
            <a:headEnd/>
            <a:tailEnd/>
          </a:ln>
          <a:effectLst/>
        </p:spPr>
      </p:pic>
    </p:spTree>
    <p:extLst>
      <p:ext uri="{BB962C8B-B14F-4D97-AF65-F5344CB8AC3E}">
        <p14:creationId xmlns:p14="http://schemas.microsoft.com/office/powerpoint/2010/main" val="2948462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487" y="1041023"/>
            <a:ext cx="8429684" cy="5632311"/>
          </a:xfrm>
          <a:prstGeom prst="rect">
            <a:avLst/>
          </a:prstGeom>
          <a:noFill/>
        </p:spPr>
        <p:txBody>
          <a:bodyPr wrap="square" rtlCol="0">
            <a:spAutoFit/>
          </a:bodyPr>
          <a:lstStyle/>
          <a:p>
            <a:pPr marL="342900" indent="-342900">
              <a:buFont typeface="Wingdings" pitchFamily="2" charset="2"/>
              <a:buChar char="Ø"/>
            </a:pPr>
            <a:r>
              <a:rPr lang="en-IN" b="1" u="sng" dirty="0" smtClean="0">
                <a:solidFill>
                  <a:prstClr val="black"/>
                </a:solidFill>
                <a:latin typeface="Times New Roman" pitchFamily="18" charset="0"/>
                <a:cs typeface="Times New Roman" pitchFamily="18" charset="0"/>
              </a:rPr>
              <a:t>Phase 1 </a:t>
            </a:r>
            <a:r>
              <a:rPr lang="en-IN" b="1" u="sng" dirty="0" smtClean="0">
                <a:solidFill>
                  <a:prstClr val="black"/>
                </a:solidFill>
                <a:latin typeface="Times New Roman" pitchFamily="18" charset="0"/>
                <a:cs typeface="Times New Roman" pitchFamily="18" charset="0"/>
              </a:rPr>
              <a:t>Decryption:</a:t>
            </a:r>
            <a:endParaRPr lang="en-IN" dirty="0" smtClean="0">
              <a:solidFill>
                <a:prstClr val="black"/>
              </a:solidFill>
              <a:latin typeface="Times New Roman" pitchFamily="18" charset="0"/>
              <a:cs typeface="Times New Roman" pitchFamily="18" charset="0"/>
            </a:endParaRPr>
          </a:p>
          <a:p>
            <a:pPr lvl="2"/>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           </a:t>
            </a:r>
            <a:r>
              <a:rPr lang="en-IN" baseline="-25000" dirty="0" err="1">
                <a:solidFill>
                  <a:prstClr val="black"/>
                </a:solidFill>
                <a:latin typeface="Times New Roman" pitchFamily="18" charset="0"/>
                <a:cs typeface="Times New Roman" pitchFamily="18" charset="0"/>
              </a:rPr>
              <a:t>eof</a:t>
            </a:r>
            <a:endParaRPr lang="en-IN" dirty="0" smtClean="0">
              <a:solidFill>
                <a:prstClr val="black"/>
              </a:solidFill>
              <a:latin typeface="Times New Roman" pitchFamily="18" charset="0"/>
              <a:cs typeface="Times New Roman" pitchFamily="18" charset="0"/>
            </a:endParaRPr>
          </a:p>
          <a:p>
            <a:r>
              <a:rPr lang="en-IN" dirty="0" smtClean="0">
                <a:solidFill>
                  <a:prstClr val="black"/>
                </a:solidFill>
                <a:latin typeface="Times New Roman" pitchFamily="18" charset="0"/>
                <a:cs typeface="Times New Roman" pitchFamily="18" charset="0"/>
              </a:rPr>
              <a:t>	</a:t>
            </a:r>
            <a:r>
              <a:rPr lang="en-IN" dirty="0">
                <a:solidFill>
                  <a:prstClr val="black"/>
                </a:solidFill>
                <a:latin typeface="Times New Roman" pitchFamily="18" charset="0"/>
                <a:cs typeface="Times New Roman" pitchFamily="18" charset="0"/>
              </a:rPr>
              <a:t>M</a:t>
            </a:r>
            <a:r>
              <a:rPr lang="en-IN" dirty="0" smtClean="0">
                <a:solidFill>
                  <a:prstClr val="black"/>
                </a:solidFill>
                <a:latin typeface="Times New Roman" pitchFamily="18" charset="0"/>
                <a:cs typeface="Times New Roman" pitchFamily="18" charset="0"/>
              </a:rPr>
              <a:t>’’= </a:t>
            </a:r>
            <a:r>
              <a:rPr lang="en-IN" dirty="0">
                <a:solidFill>
                  <a:prstClr val="black"/>
                </a:solidFill>
                <a:latin typeface="Times New Roman" pitchFamily="18" charset="0"/>
                <a:cs typeface="Times New Roman" pitchFamily="18" charset="0"/>
              </a:rPr>
              <a:t>∑</a:t>
            </a:r>
            <a:r>
              <a:rPr lang="en-IN" baseline="-25000" dirty="0">
                <a:solidFill>
                  <a:prstClr val="black"/>
                </a:solidFill>
                <a:latin typeface="Times New Roman" pitchFamily="18" charset="0"/>
                <a:cs typeface="Times New Roman" pitchFamily="18" charset="0"/>
              </a:rPr>
              <a:t>start </a:t>
            </a:r>
            <a:r>
              <a:rPr lang="en-IN" dirty="0" smtClean="0">
                <a:solidFill>
                  <a:prstClr val="black"/>
                </a:solidFill>
                <a:latin typeface="Times New Roman" pitchFamily="18" charset="0"/>
                <a:cs typeface="Times New Roman" pitchFamily="18" charset="0"/>
              </a:rPr>
              <a:t>(decode1(g</a:t>
            </a:r>
            <a:r>
              <a:rPr lang="en-IN" dirty="0">
                <a:solidFill>
                  <a:prstClr val="black"/>
                </a:solidFill>
                <a:latin typeface="Times New Roman" pitchFamily="18" charset="0"/>
                <a:cs typeface="Times New Roman" pitchFamily="18" charset="0"/>
              </a:rPr>
              <a:t>)) </a:t>
            </a:r>
          </a:p>
          <a:p>
            <a:r>
              <a:rPr lang="en-IN" dirty="0">
                <a:solidFill>
                  <a:prstClr val="black"/>
                </a:solidFill>
                <a:latin typeface="Times New Roman" pitchFamily="18" charset="0"/>
                <a:cs typeface="Times New Roman" pitchFamily="18" charset="0"/>
              </a:rPr>
              <a:t>	where,</a:t>
            </a: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decode3 </a:t>
            </a:r>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Function </a:t>
            </a:r>
            <a:r>
              <a:rPr lang="en-IN" dirty="0">
                <a:solidFill>
                  <a:prstClr val="black"/>
                </a:solidFill>
                <a:latin typeface="Times New Roman" pitchFamily="18" charset="0"/>
                <a:cs typeface="Times New Roman" pitchFamily="18" charset="0"/>
              </a:rPr>
              <a:t>returning DNA pair for indexes .</a:t>
            </a:r>
          </a:p>
          <a:p>
            <a:r>
              <a:rPr lang="en-IN" dirty="0">
                <a:solidFill>
                  <a:prstClr val="black"/>
                </a:solidFill>
                <a:latin typeface="Times New Roman" pitchFamily="18" charset="0"/>
                <a:cs typeface="Times New Roman" pitchFamily="18" charset="0"/>
              </a:rPr>
              <a:t>	    g :  </a:t>
            </a:r>
            <a:r>
              <a:rPr lang="en-IN" dirty="0" smtClean="0">
                <a:solidFill>
                  <a:prstClr val="black"/>
                </a:solidFill>
                <a:latin typeface="Times New Roman" pitchFamily="18" charset="0"/>
                <a:cs typeface="Times New Roman" pitchFamily="18" charset="0"/>
              </a:rPr>
              <a:t>Every index </a:t>
            </a:r>
            <a:r>
              <a:rPr lang="en-IN" dirty="0">
                <a:solidFill>
                  <a:prstClr val="black"/>
                </a:solidFill>
                <a:latin typeface="Times New Roman" pitchFamily="18" charset="0"/>
                <a:cs typeface="Times New Roman" pitchFamily="18" charset="0"/>
              </a:rPr>
              <a:t>from </a:t>
            </a:r>
            <a:r>
              <a:rPr lang="en-IN" dirty="0" smtClean="0">
                <a:solidFill>
                  <a:prstClr val="black"/>
                </a:solidFill>
                <a:latin typeface="Times New Roman" pitchFamily="18" charset="0"/>
                <a:cs typeface="Times New Roman" pitchFamily="18" charset="0"/>
              </a:rPr>
              <a:t>M’’’.</a:t>
            </a:r>
          </a:p>
          <a:p>
            <a:endParaRPr lang="en-IN" dirty="0">
              <a:solidFill>
                <a:prstClr val="black"/>
              </a:solidFill>
              <a:latin typeface="Times New Roman" pitchFamily="18" charset="0"/>
              <a:cs typeface="Times New Roman" pitchFamily="18" charset="0"/>
            </a:endParaRPr>
          </a:p>
          <a:p>
            <a:pPr marL="285750" indent="-285750">
              <a:buFont typeface="Wingdings" pitchFamily="2" charset="2"/>
              <a:buChar char="Ø"/>
            </a:pPr>
            <a:r>
              <a:rPr lang="en-IN" b="1" u="sng" dirty="0" smtClean="0">
                <a:solidFill>
                  <a:prstClr val="black"/>
                </a:solidFill>
                <a:latin typeface="Times New Roman" pitchFamily="18" charset="0"/>
                <a:cs typeface="Times New Roman" pitchFamily="18" charset="0"/>
              </a:rPr>
              <a:t>Phase </a:t>
            </a:r>
            <a:r>
              <a:rPr lang="en-IN" b="1" u="sng" dirty="0" smtClean="0">
                <a:solidFill>
                  <a:prstClr val="black"/>
                </a:solidFill>
                <a:latin typeface="Times New Roman" pitchFamily="18" charset="0"/>
                <a:cs typeface="Times New Roman" pitchFamily="18" charset="0"/>
              </a:rPr>
              <a:t>2 </a:t>
            </a:r>
            <a:r>
              <a:rPr lang="en-IN" b="1" u="sng" dirty="0" smtClean="0">
                <a:solidFill>
                  <a:prstClr val="black"/>
                </a:solidFill>
                <a:latin typeface="Times New Roman" pitchFamily="18" charset="0"/>
                <a:cs typeface="Times New Roman" pitchFamily="18" charset="0"/>
              </a:rPr>
              <a:t>Decryption</a:t>
            </a:r>
            <a:r>
              <a:rPr lang="en-IN" b="1" u="sng" dirty="0">
                <a:solidFill>
                  <a:prstClr val="black"/>
                </a:solidFill>
                <a:latin typeface="Times New Roman" pitchFamily="18" charset="0"/>
                <a:cs typeface="Times New Roman" pitchFamily="18" charset="0"/>
              </a:rPr>
              <a:t>:</a:t>
            </a:r>
            <a:endParaRPr lang="en-IN"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             </a:t>
            </a:r>
            <a:r>
              <a:rPr lang="en-IN" baseline="-25000" dirty="0" err="1" smtClean="0">
                <a:solidFill>
                  <a:prstClr val="black"/>
                </a:solidFill>
                <a:latin typeface="Times New Roman" pitchFamily="18" charset="0"/>
                <a:cs typeface="Times New Roman" pitchFamily="18" charset="0"/>
              </a:rPr>
              <a:t>eof</a:t>
            </a:r>
            <a:endParaRPr lang="en-IN" baseline="-25000"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M</a:t>
            </a:r>
            <a:r>
              <a:rPr lang="en-IN" dirty="0" smtClean="0">
                <a:solidFill>
                  <a:prstClr val="black"/>
                </a:solidFill>
                <a:latin typeface="Times New Roman" pitchFamily="18" charset="0"/>
                <a:cs typeface="Times New Roman" pitchFamily="18" charset="0"/>
              </a:rPr>
              <a:t>’ </a:t>
            </a:r>
            <a:r>
              <a:rPr lang="en-IN" dirty="0">
                <a:solidFill>
                  <a:prstClr val="black"/>
                </a:solidFill>
                <a:latin typeface="Times New Roman" pitchFamily="18" charset="0"/>
                <a:cs typeface="Times New Roman" pitchFamily="18" charset="0"/>
              </a:rPr>
              <a:t>= ∑</a:t>
            </a:r>
            <a:r>
              <a:rPr lang="en-IN" baseline="-25000" dirty="0">
                <a:solidFill>
                  <a:prstClr val="black"/>
                </a:solidFill>
                <a:latin typeface="Times New Roman" pitchFamily="18" charset="0"/>
                <a:cs typeface="Times New Roman" pitchFamily="18" charset="0"/>
              </a:rPr>
              <a:t>start </a:t>
            </a:r>
            <a:r>
              <a:rPr lang="en-IN" dirty="0" smtClean="0">
                <a:solidFill>
                  <a:prstClr val="black"/>
                </a:solidFill>
                <a:latin typeface="Times New Roman" pitchFamily="18" charset="0"/>
                <a:cs typeface="Times New Roman" pitchFamily="18" charset="0"/>
              </a:rPr>
              <a:t>(decode2(x</a:t>
            </a:r>
            <a:r>
              <a:rPr lang="en-IN" dirty="0" smtClean="0">
                <a:solidFill>
                  <a:prstClr val="black"/>
                </a:solidFill>
                <a:latin typeface="Times New Roman" pitchFamily="18" charset="0"/>
                <a:cs typeface="Times New Roman" pitchFamily="18" charset="0"/>
              </a:rPr>
              <a:t>)) </a:t>
            </a:r>
            <a:endParaRPr lang="en-IN"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where,</a:t>
            </a: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decode2 </a:t>
            </a:r>
            <a:r>
              <a:rPr lang="en-IN" dirty="0">
                <a:solidFill>
                  <a:prstClr val="black"/>
                </a:solidFill>
                <a:latin typeface="Times New Roman" pitchFamily="18" charset="0"/>
                <a:cs typeface="Times New Roman" pitchFamily="18" charset="0"/>
              </a:rPr>
              <a:t>: Function returning DNA </a:t>
            </a:r>
            <a:r>
              <a:rPr lang="en-IN" dirty="0" smtClean="0">
                <a:solidFill>
                  <a:prstClr val="black"/>
                </a:solidFill>
                <a:latin typeface="Times New Roman" pitchFamily="18" charset="0"/>
                <a:cs typeface="Times New Roman" pitchFamily="18" charset="0"/>
              </a:rPr>
              <a:t>nucleotide compliment </a:t>
            </a:r>
            <a:r>
              <a:rPr lang="en-IN" dirty="0">
                <a:solidFill>
                  <a:prstClr val="black"/>
                </a:solidFill>
                <a:latin typeface="Times New Roman" pitchFamily="18" charset="0"/>
                <a:cs typeface="Times New Roman" pitchFamily="18" charset="0"/>
              </a:rPr>
              <a:t>for set </a:t>
            </a:r>
            <a:r>
              <a:rPr lang="en-IN" dirty="0" smtClean="0">
                <a:solidFill>
                  <a:prstClr val="black"/>
                </a:solidFill>
                <a:latin typeface="Times New Roman" pitchFamily="18" charset="0"/>
                <a:cs typeface="Times New Roman" pitchFamily="18" charset="0"/>
              </a:rPr>
              <a:t>x.</a:t>
            </a:r>
            <a:endParaRPr lang="en-IN"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 x is every DNA Nucleotide of M</a:t>
            </a:r>
            <a:r>
              <a:rPr lang="en-IN" dirty="0" smtClean="0">
                <a:solidFill>
                  <a:prstClr val="black"/>
                </a:solidFill>
                <a:latin typeface="Times New Roman" pitchFamily="18" charset="0"/>
                <a:cs typeface="Times New Roman" pitchFamily="18" charset="0"/>
              </a:rPr>
              <a:t>’’. </a:t>
            </a:r>
            <a:endParaRPr lang="en-IN" dirty="0" smtClean="0">
              <a:solidFill>
                <a:prstClr val="black"/>
              </a:solidFill>
              <a:latin typeface="Times New Roman" pitchFamily="18" charset="0"/>
              <a:cs typeface="Times New Roman" pitchFamily="18" charset="0"/>
            </a:endParaRPr>
          </a:p>
          <a:p>
            <a:endParaRPr lang="en-IN" dirty="0" smtClean="0">
              <a:solidFill>
                <a:prstClr val="black"/>
              </a:solidFill>
              <a:latin typeface="Times New Roman" pitchFamily="18" charset="0"/>
              <a:cs typeface="Times New Roman" pitchFamily="18" charset="0"/>
            </a:endParaRPr>
          </a:p>
          <a:p>
            <a:pPr marL="285750" indent="-285750">
              <a:buFont typeface="Wingdings" pitchFamily="2" charset="2"/>
              <a:buChar char="Ø"/>
            </a:pPr>
            <a:r>
              <a:rPr lang="en-IN" b="1" u="sng" dirty="0" smtClean="0">
                <a:solidFill>
                  <a:prstClr val="black"/>
                </a:solidFill>
                <a:latin typeface="Times New Roman" pitchFamily="18" charset="0"/>
                <a:cs typeface="Times New Roman" pitchFamily="18" charset="0"/>
              </a:rPr>
              <a:t>Phase 3 </a:t>
            </a:r>
            <a:r>
              <a:rPr lang="en-IN" b="1" u="sng" dirty="0" smtClean="0">
                <a:solidFill>
                  <a:prstClr val="black"/>
                </a:solidFill>
                <a:latin typeface="Times New Roman" pitchFamily="18" charset="0"/>
                <a:cs typeface="Times New Roman" pitchFamily="18" charset="0"/>
              </a:rPr>
              <a:t>Decryption</a:t>
            </a:r>
            <a:r>
              <a:rPr lang="en-IN" b="1" u="sng" dirty="0">
                <a:solidFill>
                  <a:prstClr val="black"/>
                </a:solidFill>
                <a:latin typeface="Times New Roman" pitchFamily="18" charset="0"/>
                <a:cs typeface="Times New Roman" pitchFamily="18" charset="0"/>
              </a:rPr>
              <a:t>:</a:t>
            </a:r>
            <a:endParaRPr lang="en-IN"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 </a:t>
            </a:r>
            <a:r>
              <a:rPr lang="en-IN" baseline="-25000" dirty="0" err="1" smtClean="0">
                <a:solidFill>
                  <a:prstClr val="black"/>
                </a:solidFill>
                <a:latin typeface="Times New Roman" pitchFamily="18" charset="0"/>
                <a:cs typeface="Times New Roman" pitchFamily="18" charset="0"/>
              </a:rPr>
              <a:t>eof</a:t>
            </a:r>
            <a:endParaRPr lang="en-IN" baseline="-25000"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M </a:t>
            </a:r>
            <a:r>
              <a:rPr lang="en-IN" dirty="0">
                <a:solidFill>
                  <a:prstClr val="black"/>
                </a:solidFill>
                <a:latin typeface="Times New Roman" pitchFamily="18" charset="0"/>
                <a:cs typeface="Times New Roman" pitchFamily="18" charset="0"/>
              </a:rPr>
              <a:t>=  ∑</a:t>
            </a:r>
            <a:r>
              <a:rPr lang="en-IN" baseline="-25000" dirty="0">
                <a:solidFill>
                  <a:prstClr val="black"/>
                </a:solidFill>
                <a:latin typeface="Times New Roman" pitchFamily="18" charset="0"/>
                <a:cs typeface="Times New Roman" pitchFamily="18" charset="0"/>
              </a:rPr>
              <a:t>start </a:t>
            </a:r>
            <a:r>
              <a:rPr lang="en-IN" dirty="0" smtClean="0">
                <a:solidFill>
                  <a:prstClr val="black"/>
                </a:solidFill>
                <a:latin typeface="Times New Roman" pitchFamily="18" charset="0"/>
                <a:cs typeface="Times New Roman" pitchFamily="18" charset="0"/>
              </a:rPr>
              <a:t>(decode1(d</a:t>
            </a:r>
            <a:r>
              <a:rPr lang="en-IN" dirty="0">
                <a:solidFill>
                  <a:prstClr val="black"/>
                </a:solidFill>
                <a:latin typeface="Times New Roman" pitchFamily="18" charset="0"/>
                <a:cs typeface="Times New Roman" pitchFamily="18" charset="0"/>
              </a:rPr>
              <a:t>)) </a:t>
            </a:r>
          </a:p>
          <a:p>
            <a:r>
              <a:rPr lang="en-IN" dirty="0">
                <a:solidFill>
                  <a:prstClr val="black"/>
                </a:solidFill>
                <a:latin typeface="Times New Roman" pitchFamily="18" charset="0"/>
                <a:cs typeface="Times New Roman" pitchFamily="18" charset="0"/>
              </a:rPr>
              <a:t>	where,</a:t>
            </a: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decode1 </a:t>
            </a:r>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Function returning pair of binary </a:t>
            </a:r>
            <a:r>
              <a:rPr lang="en-IN" dirty="0">
                <a:solidFill>
                  <a:prstClr val="black"/>
                </a:solidFill>
                <a:latin typeface="Times New Roman" pitchFamily="18" charset="0"/>
                <a:cs typeface="Times New Roman" pitchFamily="18" charset="0"/>
              </a:rPr>
              <a:t>digits for </a:t>
            </a:r>
            <a:r>
              <a:rPr lang="en-IN" dirty="0" smtClean="0">
                <a:solidFill>
                  <a:prstClr val="black"/>
                </a:solidFill>
                <a:latin typeface="Times New Roman" pitchFamily="18" charset="0"/>
                <a:cs typeface="Times New Roman" pitchFamily="18" charset="0"/>
              </a:rPr>
              <a:t>d.</a:t>
            </a:r>
            <a:endParaRPr lang="en-IN" dirty="0">
              <a:solidFill>
                <a:prstClr val="black"/>
              </a:solidFill>
              <a:latin typeface="Times New Roman" pitchFamily="18" charset="0"/>
              <a:cs typeface="Times New Roman" pitchFamily="18" charset="0"/>
            </a:endParaRPr>
          </a:p>
          <a:p>
            <a:r>
              <a:rPr lang="en-IN" dirty="0">
                <a:solidFill>
                  <a:prstClr val="black"/>
                </a:solidFill>
                <a:latin typeface="Times New Roman" pitchFamily="18" charset="0"/>
                <a:cs typeface="Times New Roman" pitchFamily="18" charset="0"/>
              </a:rPr>
              <a:t>	    </a:t>
            </a:r>
            <a:r>
              <a:rPr lang="en-IN" dirty="0" smtClean="0">
                <a:solidFill>
                  <a:prstClr val="black"/>
                </a:solidFill>
                <a:latin typeface="Times New Roman" pitchFamily="18" charset="0"/>
                <a:cs typeface="Times New Roman" pitchFamily="18" charset="0"/>
              </a:rPr>
              <a:t>d </a:t>
            </a:r>
            <a:r>
              <a:rPr lang="en-IN" dirty="0">
                <a:solidFill>
                  <a:prstClr val="black"/>
                </a:solidFill>
                <a:latin typeface="Times New Roman" pitchFamily="18" charset="0"/>
                <a:cs typeface="Times New Roman" pitchFamily="18" charset="0"/>
              </a:rPr>
              <a:t>is every DNA Nucleotide of M</a:t>
            </a:r>
            <a:r>
              <a:rPr lang="en-IN" dirty="0" smtClean="0">
                <a:solidFill>
                  <a:prstClr val="black"/>
                </a:solidFill>
                <a:latin typeface="Times New Roman" pitchFamily="18" charset="0"/>
                <a:cs typeface="Times New Roman" pitchFamily="18" charset="0"/>
              </a:rPr>
              <a:t>’. </a:t>
            </a:r>
            <a:endParaRPr lang="en-IN"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03472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19" y="1124744"/>
            <a:ext cx="7056785" cy="584775"/>
          </a:xfrm>
          <a:prstGeom prst="rect">
            <a:avLst/>
          </a:prstGeom>
          <a:noFill/>
        </p:spPr>
        <p:txBody>
          <a:bodyPr wrap="square" rtlCol="0">
            <a:spAutoFit/>
          </a:bodyPr>
          <a:lstStyle/>
          <a:p>
            <a:r>
              <a:rPr lang="en-US" sz="3200" b="1" dirty="0" smtClean="0">
                <a:solidFill>
                  <a:prstClr val="black"/>
                </a:solidFill>
                <a:latin typeface="Times New Roman" pitchFamily="18" charset="0"/>
                <a:cs typeface="Times New Roman" pitchFamily="18" charset="0"/>
              </a:rPr>
              <a:t>Testing </a:t>
            </a:r>
            <a:r>
              <a:rPr lang="en-IN" sz="3200" b="1" dirty="0" smtClean="0">
                <a:solidFill>
                  <a:prstClr val="black"/>
                </a:solidFill>
                <a:latin typeface="Times New Roman" pitchFamily="18" charset="0"/>
                <a:cs typeface="Times New Roman" pitchFamily="18" charset="0"/>
              </a:rPr>
              <a:t>Message </a:t>
            </a:r>
            <a:r>
              <a:rPr lang="en-IN" sz="3200" b="1" dirty="0" smtClean="0">
                <a:solidFill>
                  <a:prstClr val="black"/>
                </a:solidFill>
                <a:latin typeface="Times New Roman" pitchFamily="18" charset="0"/>
                <a:cs typeface="Times New Roman" pitchFamily="18" charset="0"/>
              </a:rPr>
              <a:t>Decryption </a:t>
            </a:r>
            <a:r>
              <a:rPr lang="en-IN" sz="3200" b="1" dirty="0" smtClean="0">
                <a:solidFill>
                  <a:prstClr val="black"/>
                </a:solidFill>
                <a:latin typeface="Times New Roman" pitchFamily="18" charset="0"/>
                <a:cs typeface="Times New Roman" pitchFamily="18" charset="0"/>
              </a:rPr>
              <a:t>Phases:</a:t>
            </a:r>
          </a:p>
        </p:txBody>
      </p:sp>
      <p:sp>
        <p:nvSpPr>
          <p:cNvPr id="7" name="Rectangle 6"/>
          <p:cNvSpPr/>
          <p:nvPr/>
        </p:nvSpPr>
        <p:spPr>
          <a:xfrm>
            <a:off x="596158" y="2132856"/>
            <a:ext cx="8535892" cy="4524315"/>
          </a:xfrm>
          <a:prstGeom prst="rect">
            <a:avLst/>
          </a:prstGeom>
        </p:spPr>
        <p:txBody>
          <a:bodyPr wrap="square">
            <a:spAutoFit/>
          </a:bodyPr>
          <a:lstStyle/>
          <a:p>
            <a:pPr marL="342900" indent="-342900">
              <a:buFont typeface="Wingdings" pitchFamily="2" charset="2"/>
              <a:buChar char="Ø"/>
            </a:pPr>
            <a:r>
              <a:rPr lang="en-IN" sz="2400" b="1" dirty="0" smtClean="0">
                <a:solidFill>
                  <a:prstClr val="black"/>
                </a:solidFill>
                <a:latin typeface="Times New Roman" pitchFamily="18" charset="0"/>
                <a:cs typeface="Times New Roman" pitchFamily="18" charset="0"/>
              </a:rPr>
              <a:t>DNA Reference Sequence:</a:t>
            </a:r>
          </a:p>
          <a:p>
            <a:r>
              <a:rPr lang="en-IN" sz="2400" dirty="0" smtClean="0">
                <a:solidFill>
                  <a:prstClr val="black"/>
                </a:solidFill>
                <a:latin typeface="Times New Roman" pitchFamily="18" charset="0"/>
                <a:cs typeface="Times New Roman" pitchFamily="18" charset="0"/>
              </a:rPr>
              <a:t>AT</a:t>
            </a:r>
            <a:r>
              <a:rPr lang="en-IN" sz="2400" baseline="-25000" dirty="0" smtClean="0">
                <a:solidFill>
                  <a:srgbClr val="FF0000"/>
                </a:solidFill>
                <a:latin typeface="Times New Roman" pitchFamily="18" charset="0"/>
                <a:cs typeface="Times New Roman" pitchFamily="18" charset="0"/>
              </a:rPr>
              <a:t>1</a:t>
            </a:r>
            <a:r>
              <a:rPr lang="en-IN" sz="2400" dirty="0" smtClean="0">
                <a:solidFill>
                  <a:prstClr val="black"/>
                </a:solidFill>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2</a:t>
            </a:r>
            <a:r>
              <a:rPr lang="en-IN" sz="2400" dirty="0" smtClean="0">
                <a:solidFill>
                  <a:prstClr val="black"/>
                </a:solidFill>
                <a:latin typeface="Times New Roman" pitchFamily="18" charset="0"/>
                <a:cs typeface="Times New Roman" pitchFamily="18" charset="0"/>
              </a:rPr>
              <a:t>AA</a:t>
            </a:r>
            <a:r>
              <a:rPr lang="en-IN" sz="2400" baseline="-25000" dirty="0" smtClean="0">
                <a:solidFill>
                  <a:srgbClr val="FF0000"/>
                </a:solidFill>
                <a:latin typeface="Times New Roman" pitchFamily="18" charset="0"/>
                <a:cs typeface="Times New Roman" pitchFamily="18" charset="0"/>
              </a:rPr>
              <a:t>3</a:t>
            </a:r>
            <a:r>
              <a:rPr lang="en-IN" sz="2400" dirty="0" smtClean="0">
                <a:solidFill>
                  <a:prstClr val="black"/>
                </a:solidFill>
                <a:latin typeface="Times New Roman" pitchFamily="18" charset="0"/>
                <a:cs typeface="Times New Roman" pitchFamily="18" charset="0"/>
              </a:rPr>
              <a:t>TT</a:t>
            </a:r>
            <a:r>
              <a:rPr lang="en-IN" sz="2400" baseline="-25000" dirty="0" smtClean="0">
                <a:solidFill>
                  <a:srgbClr val="FF0000"/>
                </a:solidFill>
                <a:latin typeface="Times New Roman" pitchFamily="18" charset="0"/>
                <a:cs typeface="Times New Roman" pitchFamily="18" charset="0"/>
              </a:rPr>
              <a:t>4</a:t>
            </a:r>
            <a:r>
              <a:rPr lang="en-IN" sz="2400" dirty="0" smtClean="0">
                <a:solidFill>
                  <a:prstClr val="black"/>
                </a:solidFill>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5</a:t>
            </a:r>
            <a:r>
              <a:rPr lang="en-IN" sz="2400" dirty="0" smtClean="0">
                <a:solidFill>
                  <a:prstClr val="black"/>
                </a:solidFill>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6</a:t>
            </a:r>
            <a:r>
              <a:rPr lang="en-IN" sz="2400" dirty="0" smtClean="0">
                <a:solidFill>
                  <a:prstClr val="black"/>
                </a:solidFill>
                <a:latin typeface="Times New Roman" pitchFamily="18" charset="0"/>
                <a:cs typeface="Times New Roman" pitchFamily="18" charset="0"/>
              </a:rPr>
              <a:t>CT</a:t>
            </a:r>
            <a:r>
              <a:rPr lang="en-IN" sz="2400" baseline="-25000" dirty="0" smtClean="0">
                <a:solidFill>
                  <a:srgbClr val="FF0000"/>
                </a:solidFill>
                <a:latin typeface="Times New Roman" pitchFamily="18" charset="0"/>
                <a:cs typeface="Times New Roman" pitchFamily="18" charset="0"/>
              </a:rPr>
              <a:t>7</a:t>
            </a:r>
            <a:r>
              <a:rPr lang="en-IN" sz="2400" dirty="0" smtClean="0">
                <a:solidFill>
                  <a:prstClr val="black"/>
                </a:solidFill>
                <a:latin typeface="Times New Roman" pitchFamily="18" charset="0"/>
                <a:cs typeface="Times New Roman" pitchFamily="18" charset="0"/>
              </a:rPr>
              <a:t>GA</a:t>
            </a:r>
            <a:r>
              <a:rPr lang="en-IN" sz="2400" baseline="-25000" dirty="0" smtClean="0">
                <a:solidFill>
                  <a:srgbClr val="FF0000"/>
                </a:solidFill>
                <a:latin typeface="Times New Roman" pitchFamily="18" charset="0"/>
                <a:cs typeface="Times New Roman" pitchFamily="18" charset="0"/>
              </a:rPr>
              <a:t>8</a:t>
            </a:r>
            <a:r>
              <a:rPr lang="en-IN" sz="2400" dirty="0" smtClean="0">
                <a:solidFill>
                  <a:prstClr val="black"/>
                </a:solidFill>
                <a:latin typeface="Times New Roman" pitchFamily="18" charset="0"/>
                <a:cs typeface="Times New Roman" pitchFamily="18" charset="0"/>
              </a:rPr>
              <a:t>GT</a:t>
            </a:r>
            <a:r>
              <a:rPr lang="en-IN" sz="2400" baseline="-25000" dirty="0" smtClean="0">
                <a:solidFill>
                  <a:srgbClr val="FF0000"/>
                </a:solidFill>
                <a:latin typeface="Times New Roman" pitchFamily="18" charset="0"/>
                <a:cs typeface="Times New Roman" pitchFamily="18" charset="0"/>
              </a:rPr>
              <a:t>9</a:t>
            </a:r>
            <a:r>
              <a:rPr lang="en-IN" sz="2400" dirty="0" smtClean="0">
                <a:solidFill>
                  <a:prstClr val="black"/>
                </a:solidFill>
                <a:latin typeface="Times New Roman" pitchFamily="18" charset="0"/>
                <a:cs typeface="Times New Roman" pitchFamily="18" charset="0"/>
              </a:rPr>
              <a:t>CA</a:t>
            </a:r>
            <a:r>
              <a:rPr lang="en-IN" sz="2400" baseline="-25000" dirty="0" smtClean="0">
                <a:solidFill>
                  <a:srgbClr val="FF0000"/>
                </a:solidFill>
                <a:latin typeface="Times New Roman" pitchFamily="18" charset="0"/>
                <a:cs typeface="Times New Roman" pitchFamily="18" charset="0"/>
              </a:rPr>
              <a:t>10</a:t>
            </a:r>
            <a:r>
              <a:rPr lang="en-IN" sz="2400" dirty="0" smtClean="0">
                <a:solidFill>
                  <a:prstClr val="black"/>
                </a:solidFill>
                <a:latin typeface="Times New Roman" pitchFamily="18" charset="0"/>
                <a:cs typeface="Times New Roman" pitchFamily="18" charset="0"/>
              </a:rPr>
              <a:t>CA</a:t>
            </a:r>
            <a:r>
              <a:rPr lang="en-IN" sz="2400" baseline="-25000" dirty="0" smtClean="0">
                <a:solidFill>
                  <a:srgbClr val="FF0000"/>
                </a:solidFill>
                <a:latin typeface="Times New Roman" pitchFamily="18" charset="0"/>
                <a:cs typeface="Times New Roman" pitchFamily="18" charset="0"/>
              </a:rPr>
              <a:t>11</a:t>
            </a:r>
            <a:r>
              <a:rPr lang="en-IN" sz="2400" dirty="0" smtClean="0">
                <a:solidFill>
                  <a:prstClr val="black"/>
                </a:solidFill>
                <a:latin typeface="Times New Roman" pitchFamily="18" charset="0"/>
                <a:cs typeface="Times New Roman" pitchFamily="18" charset="0"/>
              </a:rPr>
              <a:t>AT</a:t>
            </a:r>
            <a:r>
              <a:rPr lang="en-IN" sz="2400" baseline="-25000" dirty="0" smtClean="0">
                <a:solidFill>
                  <a:srgbClr val="FF0000"/>
                </a:solidFill>
                <a:latin typeface="Times New Roman" pitchFamily="18" charset="0"/>
                <a:cs typeface="Times New Roman" pitchFamily="18" charset="0"/>
              </a:rPr>
              <a:t>12</a:t>
            </a:r>
            <a:r>
              <a:rPr lang="en-IN" sz="2400" dirty="0" smtClean="0">
                <a:solidFill>
                  <a:prstClr val="black"/>
                </a:solidFill>
                <a:latin typeface="Times New Roman" pitchFamily="18" charset="0"/>
                <a:cs typeface="Times New Roman" pitchFamily="18" charset="0"/>
              </a:rPr>
              <a:t>TC</a:t>
            </a:r>
            <a:r>
              <a:rPr lang="en-IN" sz="2400" baseline="-25000" dirty="0" smtClean="0">
                <a:solidFill>
                  <a:srgbClr val="FF0000"/>
                </a:solidFill>
                <a:latin typeface="Times New Roman" pitchFamily="18" charset="0"/>
                <a:cs typeface="Times New Roman" pitchFamily="18" charset="0"/>
              </a:rPr>
              <a:t>13</a:t>
            </a:r>
            <a:r>
              <a:rPr lang="en-IN" sz="2400" dirty="0" smtClean="0">
                <a:solidFill>
                  <a:prstClr val="black"/>
                </a:solidFill>
                <a:latin typeface="Times New Roman" pitchFamily="18" charset="0"/>
                <a:cs typeface="Times New Roman" pitchFamily="18" charset="0"/>
              </a:rPr>
              <a:t>GC</a:t>
            </a:r>
            <a:r>
              <a:rPr lang="en-IN" sz="2400" baseline="-25000" dirty="0" smtClean="0">
                <a:solidFill>
                  <a:srgbClr val="FF0000"/>
                </a:solidFill>
                <a:latin typeface="Times New Roman" pitchFamily="18" charset="0"/>
                <a:cs typeface="Times New Roman" pitchFamily="18" charset="0"/>
              </a:rPr>
              <a:t>14</a:t>
            </a:r>
            <a:r>
              <a:rPr lang="en-IN" sz="2400" dirty="0" smtClean="0">
                <a:solidFill>
                  <a:prstClr val="black"/>
                </a:solidFill>
                <a:latin typeface="Times New Roman" pitchFamily="18" charset="0"/>
                <a:cs typeface="Times New Roman" pitchFamily="18" charset="0"/>
              </a:rPr>
              <a:t>GC</a:t>
            </a:r>
            <a:r>
              <a:rPr lang="en-IN" sz="2400" baseline="-25000" dirty="0" smtClean="0">
                <a:solidFill>
                  <a:srgbClr val="FF0000"/>
                </a:solidFill>
                <a:latin typeface="Times New Roman" pitchFamily="18" charset="0"/>
                <a:cs typeface="Times New Roman" pitchFamily="18" charset="0"/>
              </a:rPr>
              <a:t>15</a:t>
            </a:r>
            <a:r>
              <a:rPr lang="en-IN" sz="2400" dirty="0" smtClean="0">
                <a:solidFill>
                  <a:prstClr val="black"/>
                </a:solidFill>
                <a:latin typeface="Times New Roman" pitchFamily="18" charset="0"/>
                <a:cs typeface="Times New Roman" pitchFamily="18" charset="0"/>
              </a:rPr>
              <a:t>TG</a:t>
            </a:r>
            <a:r>
              <a:rPr lang="en-IN" sz="2400" baseline="-25000" dirty="0" smtClean="0">
                <a:solidFill>
                  <a:srgbClr val="FF0000"/>
                </a:solidFill>
                <a:latin typeface="Times New Roman" pitchFamily="18" charset="0"/>
                <a:cs typeface="Times New Roman" pitchFamily="18" charset="0"/>
              </a:rPr>
              <a:t>16</a:t>
            </a:r>
            <a:r>
              <a:rPr lang="en-IN" sz="2400" dirty="0" smtClean="0">
                <a:solidFill>
                  <a:prstClr val="black"/>
                </a:solidFill>
                <a:latin typeface="Times New Roman" pitchFamily="18" charset="0"/>
                <a:cs typeface="Times New Roman" pitchFamily="18" charset="0"/>
              </a:rPr>
              <a:t>AG</a:t>
            </a:r>
            <a:r>
              <a:rPr lang="en-IN" sz="2400" baseline="-25000" dirty="0" smtClean="0">
                <a:solidFill>
                  <a:srgbClr val="FF0000"/>
                </a:solidFill>
                <a:latin typeface="Times New Roman" pitchFamily="18" charset="0"/>
                <a:cs typeface="Times New Roman" pitchFamily="18" charset="0"/>
              </a:rPr>
              <a:t>17</a:t>
            </a:r>
            <a:r>
              <a:rPr lang="en-IN" sz="2400" dirty="0" smtClean="0">
                <a:solidFill>
                  <a:prstClr val="black"/>
                </a:solidFill>
                <a:latin typeface="Times New Roman" pitchFamily="18" charset="0"/>
                <a:cs typeface="Times New Roman" pitchFamily="18" charset="0"/>
              </a:rPr>
              <a:t>TG</a:t>
            </a:r>
            <a:r>
              <a:rPr lang="en-IN" sz="2400" baseline="-25000" dirty="0" smtClean="0">
                <a:solidFill>
                  <a:srgbClr val="FF0000"/>
                </a:solidFill>
                <a:latin typeface="Times New Roman" pitchFamily="18" charset="0"/>
                <a:cs typeface="Times New Roman" pitchFamily="18" charset="0"/>
              </a:rPr>
              <a:t>18</a:t>
            </a:r>
            <a:r>
              <a:rPr lang="en-IN" sz="2400" dirty="0" smtClean="0">
                <a:solidFill>
                  <a:prstClr val="black"/>
                </a:solidFill>
                <a:latin typeface="Times New Roman" pitchFamily="18" charset="0"/>
                <a:cs typeface="Times New Roman" pitchFamily="18" charset="0"/>
              </a:rPr>
              <a:t>AA</a:t>
            </a:r>
            <a:r>
              <a:rPr lang="en-IN" sz="2400" baseline="-25000" dirty="0" smtClean="0">
                <a:solidFill>
                  <a:srgbClr val="FF0000"/>
                </a:solidFill>
                <a:latin typeface="Times New Roman" pitchFamily="18" charset="0"/>
                <a:cs typeface="Times New Roman" pitchFamily="18" charset="0"/>
              </a:rPr>
              <a:t>19</a:t>
            </a:r>
            <a:r>
              <a:rPr lang="en-IN" sz="2400" dirty="0" smtClean="0">
                <a:solidFill>
                  <a:prstClr val="black"/>
                </a:solidFill>
                <a:latin typeface="Times New Roman" pitchFamily="18" charset="0"/>
                <a:cs typeface="Times New Roman" pitchFamily="18" charset="0"/>
              </a:rPr>
              <a:t>CC</a:t>
            </a:r>
            <a:r>
              <a:rPr lang="en-IN" sz="2400" baseline="-25000" dirty="0" smtClean="0">
                <a:solidFill>
                  <a:srgbClr val="FF0000"/>
                </a:solidFill>
                <a:latin typeface="Times New Roman" pitchFamily="18" charset="0"/>
                <a:cs typeface="Times New Roman" pitchFamily="18" charset="0"/>
              </a:rPr>
              <a:t>20</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a:solidFill>
                  <a:prstClr val="black"/>
                </a:solidFill>
                <a:latin typeface="Times New Roman" pitchFamily="18" charset="0"/>
                <a:cs typeface="Times New Roman" pitchFamily="18" charset="0"/>
              </a:rPr>
              <a:t>M´´´=8137</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Sub-phase1</a:t>
            </a:r>
            <a:r>
              <a:rPr lang="en-IN" sz="2400" baseline="-25000" dirty="0">
                <a:solidFill>
                  <a:prstClr val="black"/>
                </a:solidFill>
                <a:latin typeface="Times New Roman" pitchFamily="18" charset="0"/>
                <a:cs typeface="Times New Roman" pitchFamily="18" charset="0"/>
              </a:rPr>
              <a:t>(Indexes) </a:t>
            </a:r>
            <a:r>
              <a:rPr lang="en-IN" sz="2400" dirty="0" smtClean="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M´´= GATCCT</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Sub-phashe2</a:t>
            </a:r>
            <a:r>
              <a:rPr lang="en-IN" sz="2400" baseline="-25000" dirty="0" smtClean="0">
                <a:solidFill>
                  <a:prstClr val="black"/>
                </a:solidFill>
                <a:latin typeface="Times New Roman" pitchFamily="18" charset="0"/>
                <a:cs typeface="Times New Roman" pitchFamily="18" charset="0"/>
              </a:rPr>
              <a:t>((CA) (GC) (TG) (AT))</a:t>
            </a:r>
            <a:r>
              <a:rPr lang="en-IN" sz="2400" dirty="0" smtClean="0">
                <a:solidFill>
                  <a:prstClr val="black"/>
                </a:solidFill>
                <a:latin typeface="Times New Roman" pitchFamily="18" charset="0"/>
                <a:cs typeface="Times New Roman" pitchFamily="18" charset="0"/>
              </a:rPr>
              <a:t>: M</a:t>
            </a:r>
            <a:r>
              <a:rPr lang="en-IN" sz="2400" dirty="0">
                <a:solidFill>
                  <a:prstClr val="black"/>
                </a:solidFill>
                <a:latin typeface="Times New Roman" pitchFamily="18" charset="0"/>
                <a:cs typeface="Times New Roman" pitchFamily="18" charset="0"/>
              </a:rPr>
              <a:t>´= CTGAAG</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Sub-phase3</a:t>
            </a:r>
            <a:r>
              <a:rPr lang="en-IN" sz="2400" baseline="-25000" dirty="0">
                <a:solidFill>
                  <a:prstClr val="black"/>
                </a:solidFill>
                <a:latin typeface="Times New Roman" pitchFamily="18" charset="0"/>
                <a:cs typeface="Times New Roman" pitchFamily="18" charset="0"/>
              </a:rPr>
              <a:t>(A= 00, T= 01, C= 10, G= 11)</a:t>
            </a:r>
            <a:r>
              <a:rPr lang="en-IN" sz="2400" dirty="0" smtClean="0">
                <a:solidFill>
                  <a:prstClr val="black"/>
                </a:solidFill>
                <a:latin typeface="Times New Roman" pitchFamily="18" charset="0"/>
                <a:cs typeface="Times New Roman" pitchFamily="18" charset="0"/>
              </a:rPr>
              <a:t> : M=100111000011</a:t>
            </a:r>
            <a:endParaRPr lang="en-IN" sz="2400" dirty="0">
              <a:solidFill>
                <a:prstClr val="black"/>
              </a:solidFill>
              <a:latin typeface="Times New Roman" pitchFamily="18" charset="0"/>
              <a:cs typeface="Times New Roman" pitchFamily="18" charset="0"/>
            </a:endParaRP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504890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743" y="961564"/>
            <a:ext cx="4286366" cy="523220"/>
          </a:xfrm>
          <a:prstGeom prst="rect">
            <a:avLst/>
          </a:prstGeom>
          <a:noFill/>
        </p:spPr>
        <p:txBody>
          <a:bodyPr wrap="non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FEASIBILITY </a:t>
            </a: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ANALYSIS:</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615739" y="2564904"/>
            <a:ext cx="8001056" cy="1938992"/>
          </a:xfrm>
          <a:prstGeom prst="rect">
            <a:avLst/>
          </a:prstGeom>
          <a:noFill/>
        </p:spPr>
        <p:txBody>
          <a:bodyPr wrap="square" rtlCol="0">
            <a:spAutoFit/>
          </a:bodyPr>
          <a:lstStyle/>
          <a:p>
            <a:pPr algn="just"/>
            <a:r>
              <a:rPr lang="en-IN" sz="2400" dirty="0" smtClean="0"/>
              <a:t>The mathematical model obtained gives the solvable output for proposed system. But the time depends on the positions of the base pairs in the reference string. So we conclude that our system lies in NP-complete.</a:t>
            </a:r>
          </a:p>
          <a:p>
            <a:pPr algn="just"/>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902" y="848906"/>
            <a:ext cx="7616059"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MODULES </a:t>
            </a: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&amp; FUNCTIONALITY</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539552" y="2276872"/>
            <a:ext cx="367240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itchFamily="18" charset="0"/>
                <a:cs typeface="Times New Roman" pitchFamily="18" charset="0"/>
              </a:rPr>
              <a:t>CLIENT</a:t>
            </a:r>
            <a:endParaRPr lang="en-IN" sz="2000" dirty="0">
              <a:latin typeface="Times New Roman" pitchFamily="18" charset="0"/>
              <a:cs typeface="Times New Roman" pitchFamily="18" charset="0"/>
            </a:endParaRPr>
          </a:p>
        </p:txBody>
      </p:sp>
      <p:sp>
        <p:nvSpPr>
          <p:cNvPr id="4" name="Rectangle 3"/>
          <p:cNvSpPr/>
          <p:nvPr/>
        </p:nvSpPr>
        <p:spPr>
          <a:xfrm>
            <a:off x="539551" y="3861048"/>
            <a:ext cx="3672409"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itchFamily="18" charset="0"/>
                <a:cs typeface="Times New Roman" pitchFamily="18" charset="0"/>
              </a:rPr>
              <a:t>APPLICATION PROVIDER </a:t>
            </a:r>
          </a:p>
          <a:p>
            <a:pPr algn="ctr"/>
            <a:r>
              <a:rPr lang="en-IN" sz="2000" dirty="0" smtClean="0">
                <a:latin typeface="Times New Roman" pitchFamily="18" charset="0"/>
                <a:cs typeface="Times New Roman" pitchFamily="18" charset="0"/>
              </a:rPr>
              <a:t>(Server)</a:t>
            </a:r>
            <a:endParaRPr lang="en-IN" sz="2000" dirty="0">
              <a:latin typeface="Times New Roman" pitchFamily="18" charset="0"/>
              <a:cs typeface="Times New Roman" pitchFamily="18" charset="0"/>
            </a:endParaRPr>
          </a:p>
        </p:txBody>
      </p:sp>
      <p:sp>
        <p:nvSpPr>
          <p:cNvPr id="5" name="Rectangle 4"/>
          <p:cNvSpPr/>
          <p:nvPr/>
        </p:nvSpPr>
        <p:spPr>
          <a:xfrm>
            <a:off x="539552" y="5445224"/>
            <a:ext cx="367240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itchFamily="18" charset="0"/>
                <a:cs typeface="Times New Roman" pitchFamily="18" charset="0"/>
              </a:rPr>
              <a:t>CLOUD SERVICE PROVIDER</a:t>
            </a:r>
          </a:p>
          <a:p>
            <a:pPr algn="ctr"/>
            <a:r>
              <a:rPr lang="en-IN" sz="2000" dirty="0" smtClean="0">
                <a:latin typeface="Times New Roman" pitchFamily="18" charset="0"/>
                <a:cs typeface="Times New Roman" pitchFamily="18" charset="0"/>
              </a:rPr>
              <a:t>(CSP)</a:t>
            </a:r>
            <a:endParaRPr lang="en-IN" sz="2000" dirty="0">
              <a:latin typeface="Times New Roman" pitchFamily="18" charset="0"/>
              <a:cs typeface="Times New Roman" pitchFamily="18" charset="0"/>
            </a:endParaRPr>
          </a:p>
        </p:txBody>
      </p:sp>
      <p:sp>
        <p:nvSpPr>
          <p:cNvPr id="7" name="Down Arrow 6"/>
          <p:cNvSpPr/>
          <p:nvPr/>
        </p:nvSpPr>
        <p:spPr>
          <a:xfrm>
            <a:off x="1907704" y="3068960"/>
            <a:ext cx="216024" cy="79208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1907704" y="4653136"/>
            <a:ext cx="216024" cy="79208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flipV="1">
            <a:off x="2771800" y="3078480"/>
            <a:ext cx="216024" cy="7825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flipV="1">
            <a:off x="2771800" y="4662657"/>
            <a:ext cx="216024" cy="78256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568930" y="2276872"/>
            <a:ext cx="4395557" cy="3046988"/>
          </a:xfrm>
          <a:prstGeom prst="rect">
            <a:avLst/>
          </a:prstGeom>
          <a:noFill/>
        </p:spPr>
        <p:txBody>
          <a:bodyPr wrap="square" rtlCol="0">
            <a:spAutoFit/>
          </a:bodyPr>
          <a:lstStyle/>
          <a:p>
            <a:r>
              <a:rPr lang="en-IN" sz="2400" dirty="0" smtClean="0">
                <a:solidFill>
                  <a:prstClr val="black"/>
                </a:solidFill>
                <a:latin typeface="Times New Roman" pitchFamily="18" charset="0"/>
                <a:cs typeface="Times New Roman" pitchFamily="18" charset="0"/>
              </a:rPr>
              <a:t>The system designed will consist of three module:</a:t>
            </a:r>
          </a:p>
          <a:p>
            <a:pPr marL="342900" indent="-342900">
              <a:buFont typeface="Arial" pitchFamily="34" charset="0"/>
              <a:buChar char="•"/>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Client</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Application Provider (Server)</a:t>
            </a:r>
          </a:p>
          <a:p>
            <a:pPr marL="342900" indent="-342900">
              <a:buFont typeface="Wingdings" pitchFamily="2" charset="2"/>
              <a:buChar char="Ø"/>
            </a:pPr>
            <a:endParaRPr lang="en-IN" sz="2400" dirty="0" smtClean="0">
              <a:solidFill>
                <a:prstClr val="black"/>
              </a:solidFill>
              <a:latin typeface="Times New Roman" pitchFamily="18" charset="0"/>
              <a:cs typeface="Times New Roman" pitchFamily="18" charset="0"/>
            </a:endParaRPr>
          </a:p>
          <a:p>
            <a:pPr marL="342900" indent="-342900">
              <a:buFont typeface="Wingdings" pitchFamily="2" charset="2"/>
              <a:buChar char="Ø"/>
            </a:pPr>
            <a:r>
              <a:rPr lang="en-IN" sz="2400" dirty="0" smtClean="0">
                <a:solidFill>
                  <a:prstClr val="black"/>
                </a:solidFill>
                <a:latin typeface="Times New Roman" pitchFamily="18" charset="0"/>
                <a:cs typeface="Times New Roman" pitchFamily="18" charset="0"/>
              </a:rPr>
              <a:t>Cloud Service Provider (CSP)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786742" cy="5447645"/>
          </a:xfrm>
          <a:prstGeom prst="rect">
            <a:avLst/>
          </a:prstGeom>
          <a:noFill/>
        </p:spPr>
        <p:txBody>
          <a:bodyPr wrap="square" rtlCol="0">
            <a:spAutoFit/>
          </a:bodyPr>
          <a:lstStyle/>
          <a:p>
            <a:pPr algn="just"/>
            <a:r>
              <a:rPr lang="en-IN" sz="3600" b="1" dirty="0" smtClean="0">
                <a:latin typeface="Times New Roman" pitchFamily="18" charset="0"/>
                <a:cs typeface="Times New Roman" pitchFamily="18" charset="0"/>
              </a:rPr>
              <a:t>Functionality Of Client</a:t>
            </a:r>
            <a:r>
              <a:rPr lang="en-IN" sz="3600" dirty="0" smtClean="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Client are end users of the applicatio</a:t>
            </a:r>
            <a:r>
              <a:rPr lang="en-IN" sz="2400" dirty="0" smtClean="0">
                <a:latin typeface="Times New Roman" pitchFamily="18" charset="0"/>
                <a:cs typeface="Times New Roman" pitchFamily="18" charset="0"/>
              </a:rPr>
              <a:t>n. The application installed on end user system will constitute the following</a:t>
            </a:r>
          </a:p>
          <a:p>
            <a:pPr algn="just"/>
            <a:r>
              <a:rPr lang="en-IN" sz="2400" dirty="0">
                <a:latin typeface="Times New Roman" pitchFamily="18" charset="0"/>
                <a:cs typeface="Times New Roman" pitchFamily="18" charset="0"/>
              </a:rPr>
              <a:t>f</a:t>
            </a:r>
            <a:r>
              <a:rPr lang="en-IN" sz="2400" dirty="0" smtClean="0">
                <a:latin typeface="Times New Roman" pitchFamily="18" charset="0"/>
                <a:cs typeface="Times New Roman" pitchFamily="18" charset="0"/>
              </a:rPr>
              <a:t>unctionality.</a:t>
            </a:r>
          </a:p>
          <a:p>
            <a:pPr algn="just"/>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New client </a:t>
            </a:r>
            <a:r>
              <a:rPr lang="en-IN" sz="2400" dirty="0" smtClean="0">
                <a:latin typeface="Times New Roman" pitchFamily="18" charset="0"/>
                <a:cs typeface="Times New Roman" pitchFamily="18" charset="0"/>
              </a:rPr>
              <a:t>can </a:t>
            </a:r>
            <a:r>
              <a:rPr lang="en-IN" sz="2400" dirty="0" smtClean="0">
                <a:latin typeface="Times New Roman" pitchFamily="18" charset="0"/>
                <a:cs typeface="Times New Roman" pitchFamily="18" charset="0"/>
              </a:rPr>
              <a:t>register.</a:t>
            </a:r>
          </a:p>
          <a:p>
            <a:pPr marL="342900" indent="-342900" algn="just">
              <a:buFont typeface="Wingdings" pitchFamily="2" charset="2"/>
              <a:buChar char="Ø"/>
            </a:pPr>
            <a:r>
              <a:rPr lang="en-IN" sz="2400" dirty="0" smtClean="0">
                <a:latin typeface="Times New Roman" pitchFamily="18" charset="0"/>
                <a:cs typeface="Times New Roman" pitchFamily="18" charset="0"/>
              </a:rPr>
              <a:t>Existing client can</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log </a:t>
            </a:r>
            <a:r>
              <a:rPr lang="en-IN" sz="2400" dirty="0" smtClean="0">
                <a:latin typeface="Times New Roman" pitchFamily="18" charset="0"/>
                <a:cs typeface="Times New Roman" pitchFamily="18" charset="0"/>
              </a:rPr>
              <a:t>in.</a:t>
            </a:r>
          </a:p>
          <a:p>
            <a:pPr marL="342900" indent="-342900" algn="just">
              <a:buFont typeface="Wingdings" pitchFamily="2" charset="2"/>
              <a:buChar char="Ø"/>
            </a:pPr>
            <a:r>
              <a:rPr lang="en-IN" sz="2400" dirty="0" smtClean="0">
                <a:latin typeface="Times New Roman" pitchFamily="18" charset="0"/>
                <a:cs typeface="Times New Roman" pitchFamily="18" charset="0"/>
              </a:rPr>
              <a:t>Client </a:t>
            </a:r>
            <a:r>
              <a:rPr lang="en-IN" sz="2400" dirty="0" smtClean="0">
                <a:latin typeface="Times New Roman" pitchFamily="18" charset="0"/>
                <a:cs typeface="Times New Roman" pitchFamily="18" charset="0"/>
              </a:rPr>
              <a:t>is be able to upload </a:t>
            </a:r>
            <a:r>
              <a:rPr lang="en-IN" sz="2400" dirty="0" smtClean="0">
                <a:latin typeface="Times New Roman" pitchFamily="18" charset="0"/>
                <a:cs typeface="Times New Roman" pitchFamily="18" charset="0"/>
              </a:rPr>
              <a:t>file in encrypted form.</a:t>
            </a:r>
          </a:p>
          <a:p>
            <a:pPr marL="342900" indent="-342900" algn="just">
              <a:buFont typeface="Wingdings" pitchFamily="2" charset="2"/>
              <a:buChar char="Ø"/>
            </a:pPr>
            <a:r>
              <a:rPr lang="en-IN" sz="2400" dirty="0" smtClean="0">
                <a:latin typeface="Times New Roman" pitchFamily="18" charset="0"/>
                <a:cs typeface="Times New Roman" pitchFamily="18" charset="0"/>
              </a:rPr>
              <a:t>Client is able to retrieve file already stored and decrypt the file. </a:t>
            </a:r>
          </a:p>
          <a:p>
            <a:pPr marL="342900" indent="-342900" algn="just">
              <a:buFont typeface="Wingdings" pitchFamily="2" charset="2"/>
              <a:buChar char="Ø"/>
            </a:pPr>
            <a:r>
              <a:rPr lang="en-IN" sz="2400" dirty="0" smtClean="0">
                <a:latin typeface="Times New Roman" pitchFamily="18" charset="0"/>
                <a:cs typeface="Times New Roman" pitchFamily="18" charset="0"/>
              </a:rPr>
              <a:t>Client can also delete file already stored on cloud.</a:t>
            </a:r>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Client </a:t>
            </a:r>
            <a:r>
              <a:rPr lang="en-IN" sz="2400" dirty="0" smtClean="0">
                <a:latin typeface="Times New Roman" pitchFamily="18" charset="0"/>
                <a:cs typeface="Times New Roman" pitchFamily="18" charset="0"/>
              </a:rPr>
              <a:t>can </a:t>
            </a:r>
            <a:r>
              <a:rPr lang="en-IN" sz="2400" dirty="0" smtClean="0">
                <a:latin typeface="Times New Roman" pitchFamily="18" charset="0"/>
                <a:cs typeface="Times New Roman" pitchFamily="18" charset="0"/>
              </a:rPr>
              <a:t>update its profile.</a:t>
            </a:r>
          </a:p>
          <a:p>
            <a:pPr marL="342900" indent="-342900" algn="just">
              <a:buFont typeface="Wingdings" pitchFamily="2" charset="2"/>
              <a:buChar char="Ø"/>
            </a:pPr>
            <a:r>
              <a:rPr lang="en-IN" sz="2400" dirty="0" smtClean="0">
                <a:latin typeface="Times New Roman" pitchFamily="18" charset="0"/>
                <a:cs typeface="Times New Roman" pitchFamily="18" charset="0"/>
              </a:rPr>
              <a:t>Beside this every client holds its </a:t>
            </a:r>
            <a:r>
              <a:rPr lang="en-IN" sz="2400" dirty="0" smtClean="0">
                <a:latin typeface="Times New Roman" pitchFamily="18" charset="0"/>
                <a:cs typeface="Times New Roman" pitchFamily="18" charset="0"/>
              </a:rPr>
              <a:t>own private </a:t>
            </a:r>
            <a:r>
              <a:rPr lang="en-IN" sz="2400" dirty="0" smtClean="0">
                <a:latin typeface="Times New Roman" pitchFamily="18" charset="0"/>
                <a:cs typeface="Times New Roman" pitchFamily="18" charset="0"/>
              </a:rPr>
              <a:t>key.</a:t>
            </a: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08720"/>
            <a:ext cx="8208912" cy="5816977"/>
          </a:xfrm>
          <a:prstGeom prst="rect">
            <a:avLst/>
          </a:prstGeom>
        </p:spPr>
        <p:txBody>
          <a:bodyPr wrap="square">
            <a:spAutoFit/>
          </a:bodyPr>
          <a:lstStyle/>
          <a:p>
            <a:pPr algn="just"/>
            <a:r>
              <a:rPr lang="en-IN" sz="3600" b="1" dirty="0">
                <a:latin typeface="Times New Roman" pitchFamily="18" charset="0"/>
                <a:cs typeface="Times New Roman" pitchFamily="18" charset="0"/>
              </a:rPr>
              <a:t>Functionality Of Application Provider </a:t>
            </a:r>
            <a:r>
              <a:rPr lang="en-IN" sz="36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Application provider is the bridge between client and cloud service </a:t>
            </a:r>
            <a:r>
              <a:rPr lang="en-IN" sz="2400" dirty="0" smtClean="0">
                <a:latin typeface="Times New Roman" pitchFamily="18" charset="0"/>
                <a:cs typeface="Times New Roman" pitchFamily="18" charset="0"/>
              </a:rPr>
              <a:t>provider. Server is centralised processor for the system. It is responsible for successful execution of the system. The main functionality of the system are:</a:t>
            </a:r>
          </a:p>
          <a:p>
            <a:pPr algn="just"/>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Authenticate users.</a:t>
            </a:r>
          </a:p>
          <a:p>
            <a:pPr marL="342900" indent="-342900" algn="just">
              <a:buFont typeface="Wingdings" pitchFamily="2" charset="2"/>
              <a:buChar char="Ø"/>
            </a:pPr>
            <a:r>
              <a:rPr lang="en-IN" sz="2400" dirty="0" smtClean="0">
                <a:latin typeface="Times New Roman" pitchFamily="18" charset="0"/>
                <a:cs typeface="Times New Roman" pitchFamily="18" charset="0"/>
              </a:rPr>
              <a:t>Database of user details and their private key.</a:t>
            </a:r>
          </a:p>
          <a:p>
            <a:pPr marL="342900" indent="-342900" algn="just">
              <a:buFont typeface="Wingdings" pitchFamily="2" charset="2"/>
              <a:buChar char="Ø"/>
            </a:pPr>
            <a:r>
              <a:rPr lang="en-IN" sz="2400" dirty="0" smtClean="0">
                <a:latin typeface="Times New Roman" pitchFamily="18" charset="0"/>
                <a:cs typeface="Times New Roman" pitchFamily="18" charset="0"/>
              </a:rPr>
              <a:t>Space allocation.</a:t>
            </a:r>
          </a:p>
          <a:p>
            <a:pPr marL="342900" indent="-342900" algn="just">
              <a:buFont typeface="Wingdings" pitchFamily="2" charset="2"/>
              <a:buChar char="Ø"/>
            </a:pPr>
            <a:r>
              <a:rPr lang="en-IN" sz="2400" dirty="0" smtClean="0">
                <a:latin typeface="Times New Roman" pitchFamily="18" charset="0"/>
                <a:cs typeface="Times New Roman" pitchFamily="18" charset="0"/>
              </a:rPr>
              <a:t>Storage space calculation.</a:t>
            </a:r>
          </a:p>
          <a:p>
            <a:pPr marL="342900" indent="-342900" algn="just">
              <a:buFont typeface="Wingdings" pitchFamily="2" charset="2"/>
              <a:buChar char="Ø"/>
            </a:pPr>
            <a:r>
              <a:rPr lang="en-IN" sz="2400" dirty="0" smtClean="0">
                <a:latin typeface="Times New Roman" pitchFamily="18" charset="0"/>
                <a:cs typeface="Times New Roman" pitchFamily="18" charset="0"/>
              </a:rPr>
              <a:t>File segmentation.</a:t>
            </a:r>
          </a:p>
          <a:p>
            <a:pPr marL="342900" indent="-342900" algn="just">
              <a:buFont typeface="Wingdings" pitchFamily="2" charset="2"/>
              <a:buChar char="Ø"/>
            </a:pPr>
            <a:r>
              <a:rPr lang="en-IN" sz="2400" dirty="0" smtClean="0">
                <a:latin typeface="Times New Roman" pitchFamily="18" charset="0"/>
                <a:cs typeface="Times New Roman" pitchFamily="18" charset="0"/>
              </a:rPr>
              <a:t>Receive and execute requests from client in form of upload and retrieve.</a:t>
            </a:r>
          </a:p>
          <a:p>
            <a:pPr marL="342900" indent="-342900" algn="just">
              <a:buFont typeface="Wingdings" pitchFamily="2" charset="2"/>
              <a:buChar char="Ø"/>
            </a:pPr>
            <a:r>
              <a:rPr lang="en-IN" sz="2400" dirty="0" smtClean="0">
                <a:latin typeface="Times New Roman" pitchFamily="18" charset="0"/>
                <a:cs typeface="Times New Roman" pitchFamily="18" charset="0"/>
              </a:rPr>
              <a:t>Record of clouds and files stored over these clouds.</a:t>
            </a:r>
          </a:p>
        </p:txBody>
      </p:sp>
    </p:spTree>
    <p:extLst>
      <p:ext uri="{BB962C8B-B14F-4D97-AF65-F5344CB8AC3E}">
        <p14:creationId xmlns:p14="http://schemas.microsoft.com/office/powerpoint/2010/main" val="4109926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53659"/>
            <a:ext cx="8568952" cy="3231654"/>
          </a:xfrm>
          <a:prstGeom prst="rect">
            <a:avLst/>
          </a:prstGeom>
        </p:spPr>
        <p:txBody>
          <a:bodyPr wrap="square">
            <a:spAutoFit/>
          </a:bodyPr>
          <a:lstStyle/>
          <a:p>
            <a:pPr algn="just"/>
            <a:r>
              <a:rPr lang="en-IN" sz="3600" b="1" dirty="0">
                <a:latin typeface="Times New Roman" pitchFamily="18" charset="0"/>
                <a:cs typeface="Times New Roman" pitchFamily="18" charset="0"/>
              </a:rPr>
              <a:t>Functionality </a:t>
            </a:r>
            <a:r>
              <a:rPr lang="en-IN" sz="3600" b="1" dirty="0" smtClean="0">
                <a:latin typeface="Times New Roman" pitchFamily="18" charset="0"/>
                <a:cs typeface="Times New Roman" pitchFamily="18" charset="0"/>
              </a:rPr>
              <a:t>Of Cloud </a:t>
            </a:r>
            <a:r>
              <a:rPr lang="en-IN" sz="3600" b="1" dirty="0">
                <a:latin typeface="Times New Roman" pitchFamily="18" charset="0"/>
                <a:cs typeface="Times New Roman" pitchFamily="18" charset="0"/>
              </a:rPr>
              <a:t>Service Provider </a:t>
            </a:r>
            <a:r>
              <a:rPr lang="en-IN" sz="36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Cloud Service Provider are the authorities holding storage space of its own for public use.</a:t>
            </a:r>
            <a:endParaRPr lang="en-IN" sz="2400" dirty="0">
              <a:latin typeface="Times New Roman" pitchFamily="18" charset="0"/>
              <a:cs typeface="Times New Roman" pitchFamily="18" charset="0"/>
            </a:endParaRPr>
          </a:p>
          <a:p>
            <a:pPr marL="342900" indent="-342900" algn="just">
              <a:buFont typeface="Wingdings" pitchFamily="2" charset="2"/>
              <a:buChar char="Ø"/>
            </a:pPr>
            <a:r>
              <a:rPr lang="en-IN" sz="2400" dirty="0">
                <a:latin typeface="Times New Roman" pitchFamily="18" charset="0"/>
                <a:cs typeface="Times New Roman" pitchFamily="18" charset="0"/>
              </a:rPr>
              <a:t>Cloud service provider is the admin of the cloud storage </a:t>
            </a:r>
            <a:r>
              <a:rPr lang="en-IN" sz="2400" dirty="0" smtClean="0">
                <a:latin typeface="Times New Roman" pitchFamily="18" charset="0"/>
                <a:cs typeface="Times New Roman" pitchFamily="18" charset="0"/>
              </a:rPr>
              <a:t>space.</a:t>
            </a:r>
          </a:p>
          <a:p>
            <a:pPr marL="342900" indent="-342900" algn="just">
              <a:buFont typeface="Wingdings" pitchFamily="2" charset="2"/>
              <a:buChar char="Ø"/>
            </a:pP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can </a:t>
            </a:r>
            <a:r>
              <a:rPr lang="en-IN" sz="2400" dirty="0" smtClean="0">
                <a:latin typeface="Times New Roman" pitchFamily="18" charset="0"/>
                <a:cs typeface="Times New Roman" pitchFamily="18" charset="0"/>
              </a:rPr>
              <a:t>save </a:t>
            </a:r>
            <a:r>
              <a:rPr lang="en-IN" sz="2400" dirty="0">
                <a:latin typeface="Times New Roman" pitchFamily="18" charset="0"/>
                <a:cs typeface="Times New Roman" pitchFamily="18" charset="0"/>
              </a:rPr>
              <a:t>file sent to </a:t>
            </a:r>
            <a:r>
              <a:rPr lang="en-IN" sz="2400" dirty="0" smtClean="0">
                <a:latin typeface="Times New Roman" pitchFamily="18" charset="0"/>
                <a:cs typeface="Times New Roman" pitchFamily="18" charset="0"/>
              </a:rPr>
              <a:t>it through authorised user.</a:t>
            </a:r>
          </a:p>
          <a:p>
            <a:pPr marL="342900" indent="-342900" algn="just">
              <a:buFont typeface="Wingdings" pitchFamily="2" charset="2"/>
              <a:buChar char="Ø"/>
            </a:pPr>
            <a:r>
              <a:rPr lang="en-IN" sz="2400" dirty="0" smtClean="0">
                <a:latin typeface="Times New Roman" pitchFamily="18" charset="0"/>
                <a:cs typeface="Times New Roman" pitchFamily="18" charset="0"/>
              </a:rPr>
              <a:t>It can retrieve file stored to the authorised user.</a:t>
            </a:r>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95020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current proj\FINAL1.jpg"/>
          <p:cNvPicPr>
            <a:picLocks noChangeAspect="1" noChangeArrowheads="1"/>
          </p:cNvPicPr>
          <p:nvPr/>
        </p:nvPicPr>
        <p:blipFill rotWithShape="1">
          <a:blip r:embed="rId2"/>
          <a:srcRect b="6770"/>
          <a:stretch/>
        </p:blipFill>
        <p:spPr bwMode="auto">
          <a:xfrm>
            <a:off x="1642472" y="1484784"/>
            <a:ext cx="5881856" cy="5319508"/>
          </a:xfrm>
          <a:prstGeom prst="rect">
            <a:avLst/>
          </a:prstGeom>
          <a:noFill/>
        </p:spPr>
      </p:pic>
      <p:sp>
        <p:nvSpPr>
          <p:cNvPr id="3" name="Rectangle 2"/>
          <p:cNvSpPr/>
          <p:nvPr/>
        </p:nvSpPr>
        <p:spPr>
          <a:xfrm>
            <a:off x="415477" y="692696"/>
            <a:ext cx="8332987" cy="707886"/>
          </a:xfrm>
          <a:prstGeom prst="rect">
            <a:avLst/>
          </a:prstGeom>
          <a:noFill/>
        </p:spPr>
        <p:txBody>
          <a:bodyPr wrap="non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FUNCTIONAL FLOW OF SYSTEM :</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1995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574127"/>
            <a:ext cx="8640960" cy="5016758"/>
          </a:xfrm>
          <a:prstGeom prst="rect">
            <a:avLst/>
          </a:prstGeom>
        </p:spPr>
        <p:txBody>
          <a:bodyPr wrap="square">
            <a:spAutoFit/>
          </a:bodyPr>
          <a:lstStyle/>
          <a:p>
            <a:pPr algn="just"/>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terms of security, each intruder must be </a:t>
            </a:r>
            <a:r>
              <a:rPr lang="en-IN" sz="2000" dirty="0" smtClean="0">
                <a:latin typeface="Times New Roman" pitchFamily="18" charset="0"/>
                <a:cs typeface="Times New Roman" pitchFamily="18" charset="0"/>
              </a:rPr>
              <a:t>aware </a:t>
            </a:r>
            <a:r>
              <a:rPr lang="en-IN" sz="2000" dirty="0">
                <a:latin typeface="Times New Roman" pitchFamily="18" charset="0"/>
                <a:cs typeface="Times New Roman" pitchFamily="18" charset="0"/>
              </a:rPr>
              <a:t>from the </a:t>
            </a:r>
            <a:r>
              <a:rPr lang="en-IN" sz="2000" dirty="0" smtClean="0">
                <a:latin typeface="Times New Roman" pitchFamily="18" charset="0"/>
                <a:cs typeface="Times New Roman" pitchFamily="18" charset="0"/>
              </a:rPr>
              <a:t>following information</a:t>
            </a:r>
            <a:r>
              <a:rPr lang="en-IN" sz="2000" dirty="0">
                <a:latin typeface="Times New Roman" pitchFamily="18" charset="0"/>
                <a:cs typeface="Times New Roman" pitchFamily="18" charset="0"/>
              </a:rPr>
              <a:t>, correctly. Without this fundamental information, possibility of extracting original data is near to zero, scientifically.   </a:t>
            </a:r>
          </a:p>
          <a:p>
            <a:pPr marL="342900" indent="-342900" algn="just">
              <a:buFont typeface="Wingdings" pitchFamily="2" charset="2"/>
              <a:buChar char="Ø"/>
            </a:pPr>
            <a:r>
              <a:rPr lang="en-IN" sz="2000" dirty="0" smtClean="0">
                <a:latin typeface="Times New Roman" pitchFamily="18" charset="0"/>
                <a:cs typeface="Times New Roman" pitchFamily="18" charset="0"/>
              </a:rPr>
              <a:t>DNA </a:t>
            </a:r>
            <a:r>
              <a:rPr lang="en-IN" sz="2000" dirty="0">
                <a:latin typeface="Times New Roman" pitchFamily="18" charset="0"/>
                <a:cs typeface="Times New Roman" pitchFamily="18" charset="0"/>
              </a:rPr>
              <a:t>reference sequence: There are 163 million DNA reference sequence on EBI database. Therefore, the likelihood of making a doing well conjecture by attacker is 1 </a:t>
            </a:r>
            <a:r>
              <a:rPr lang="en-IN" sz="2000" dirty="0" smtClean="0">
                <a:latin typeface="Times New Roman" pitchFamily="18" charset="0"/>
                <a:cs typeface="Times New Roman" pitchFamily="18" charset="0"/>
              </a:rPr>
              <a:t>/ (163 million).   </a:t>
            </a:r>
            <a:endParaRPr lang="en-IN" sz="2000" dirty="0">
              <a:latin typeface="Times New Roman" pitchFamily="18" charset="0"/>
              <a:cs typeface="Times New Roman" pitchFamily="18" charset="0"/>
            </a:endParaRPr>
          </a:p>
          <a:p>
            <a:pPr marL="342900" indent="-342900" algn="just">
              <a:buFont typeface="Wingdings" pitchFamily="2" charset="2"/>
              <a:buChar char="Ø"/>
            </a:pPr>
            <a:r>
              <a:rPr lang="en-IN" sz="2000" dirty="0" smtClean="0">
                <a:latin typeface="Times New Roman" pitchFamily="18" charset="0"/>
                <a:cs typeface="Times New Roman" pitchFamily="18" charset="0"/>
              </a:rPr>
              <a:t>Binary </a:t>
            </a:r>
            <a:r>
              <a:rPr lang="en-IN" sz="2000" dirty="0">
                <a:latin typeface="Times New Roman" pitchFamily="18" charset="0"/>
                <a:cs typeface="Times New Roman" pitchFamily="18" charset="0"/>
              </a:rPr>
              <a:t>coding rule: Clients are free to select any equivalent binary form for every nucleotide. It means that, A can </a:t>
            </a:r>
            <a:r>
              <a:rPr lang="en-IN" sz="2000" dirty="0" smtClean="0">
                <a:latin typeface="Times New Roman" pitchFamily="18" charset="0"/>
                <a:cs typeface="Times New Roman" pitchFamily="18" charset="0"/>
              </a:rPr>
              <a:t>be “00</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“01</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“10</a:t>
            </a:r>
            <a:r>
              <a:rPr lang="en-IN" sz="2000" dirty="0">
                <a:latin typeface="Times New Roman" pitchFamily="18" charset="0"/>
                <a:cs typeface="Times New Roman" pitchFamily="18" charset="0"/>
              </a:rPr>
              <a:t>‟, or </a:t>
            </a:r>
            <a:r>
              <a:rPr lang="en-IN" sz="2000" dirty="0" smtClean="0">
                <a:latin typeface="Times New Roman" pitchFamily="18" charset="0"/>
                <a:cs typeface="Times New Roman" pitchFamily="18" charset="0"/>
              </a:rPr>
              <a:t>“11</a:t>
            </a:r>
            <a:r>
              <a:rPr lang="en-IN" sz="2000" dirty="0">
                <a:latin typeface="Times New Roman" pitchFamily="18" charset="0"/>
                <a:cs typeface="Times New Roman" pitchFamily="18" charset="0"/>
              </a:rPr>
              <a:t>‟; C can be </a:t>
            </a:r>
            <a:r>
              <a:rPr lang="en-IN" sz="2000" dirty="0" smtClean="0">
                <a:latin typeface="Times New Roman" pitchFamily="18" charset="0"/>
                <a:cs typeface="Times New Roman" pitchFamily="18" charset="0"/>
              </a:rPr>
              <a:t>“00</a:t>
            </a:r>
            <a:r>
              <a:rPr lang="en-IN" sz="2000" dirty="0">
                <a:latin typeface="Times New Roman" pitchFamily="18" charset="0"/>
                <a:cs typeface="Times New Roman" pitchFamily="18" charset="0"/>
              </a:rPr>
              <a:t>‟, and so on. In other words, all the binary coding rules are 4×3×2×1=24. So, the likelihood of making correct guess by attacker is 1 /24.   </a:t>
            </a:r>
          </a:p>
          <a:p>
            <a:pPr marL="342900" indent="-342900" algn="just">
              <a:buFont typeface="Wingdings" pitchFamily="2" charset="2"/>
              <a:buChar char="Ø"/>
            </a:pPr>
            <a:r>
              <a:rPr lang="en-IN" sz="2000" dirty="0" smtClean="0">
                <a:latin typeface="Times New Roman" pitchFamily="18" charset="0"/>
                <a:cs typeface="Times New Roman" pitchFamily="18" charset="0"/>
              </a:rPr>
              <a:t>Complementary </a:t>
            </a:r>
            <a:r>
              <a:rPr lang="en-IN" sz="2000" dirty="0">
                <a:latin typeface="Times New Roman" pitchFamily="18" charset="0"/>
                <a:cs typeface="Times New Roman" pitchFamily="18" charset="0"/>
              </a:rPr>
              <a:t>pairing rule: Like binary coding rule, there is 4×3×2×1=24 complementary alphabet among basic nucleotides. Therefore, the possibility of making successful attack is  1 / 24. </a:t>
            </a:r>
            <a:endParaRPr lang="en-IN" sz="2000" dirty="0" smtClean="0">
              <a:latin typeface="Times New Roman" pitchFamily="18" charset="0"/>
              <a:cs typeface="Times New Roman" pitchFamily="18" charset="0"/>
            </a:endParaRPr>
          </a:p>
          <a:p>
            <a:pPr marL="342900" indent="-342900" algn="just">
              <a:buFont typeface="Wingdings" pitchFamily="2" charset="2"/>
              <a:buChar char="Ø"/>
            </a:pPr>
            <a:r>
              <a:rPr lang="en-IN" sz="2000" dirty="0" smtClean="0">
                <a:latin typeface="Times New Roman" pitchFamily="18" charset="0"/>
                <a:cs typeface="Times New Roman" pitchFamily="18" charset="0"/>
              </a:rPr>
              <a:t>Eventually</a:t>
            </a:r>
            <a:r>
              <a:rPr lang="en-IN" sz="2000" dirty="0">
                <a:latin typeface="Times New Roman" pitchFamily="18" charset="0"/>
                <a:cs typeface="Times New Roman" pitchFamily="18" charset="0"/>
              </a:rPr>
              <a:t>, the final probability of making a correct and successful guess by attacker is </a:t>
            </a:r>
            <a:r>
              <a:rPr lang="en-IN" sz="2000" dirty="0" smtClean="0">
                <a:latin typeface="Times New Roman" pitchFamily="18" charset="0"/>
                <a:cs typeface="Times New Roman" pitchFamily="18" charset="0"/>
              </a:rPr>
              <a:t>1 / (24 * 24 * 163 million)</a:t>
            </a:r>
          </a:p>
          <a:p>
            <a:pPr algn="just"/>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3" name="Rectangle 2"/>
          <p:cNvSpPr/>
          <p:nvPr/>
        </p:nvSpPr>
        <p:spPr>
          <a:xfrm>
            <a:off x="1846343" y="836712"/>
            <a:ext cx="5551328" cy="707886"/>
          </a:xfrm>
          <a:prstGeom prst="rect">
            <a:avLst/>
          </a:prstGeom>
          <a:noFill/>
        </p:spPr>
        <p:txBody>
          <a:bodyPr wrap="non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SECURITY </a:t>
            </a:r>
            <a:r>
              <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t>
            </a: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EASURES</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930152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28" y="788070"/>
            <a:ext cx="6134052" cy="707886"/>
          </a:xfrm>
          <a:prstGeom prst="rect">
            <a:avLst/>
          </a:prstGeom>
          <a:noFill/>
        </p:spPr>
        <p:txBody>
          <a:bodyPr wrap="none" lIns="91440" tIns="45720" rIns="91440" bIns="45720">
            <a:spAutoFit/>
          </a:bodyPr>
          <a:lstStyle/>
          <a:p>
            <a:pPr algn="ctr"/>
            <a:r>
              <a:rPr lang="en-US" sz="4000" b="1" u="sng"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PROBLEM DEFINITION</a:t>
            </a:r>
            <a:endParaRPr lang="en-IN" sz="4000" b="1" u="sng"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316631" y="1916832"/>
            <a:ext cx="8358246" cy="3539430"/>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The main target of this project is to propose an algorithm to implement data hiding in DNA sequences to increase the confidentiality and complexity by using software point of view in multi-cloud computing environments. </a:t>
            </a:r>
          </a:p>
          <a:p>
            <a:pPr algn="just"/>
            <a:endParaRPr lang="en-IN" sz="2800" dirty="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Keywords: DNA sequence, Cloud Computing, </a:t>
            </a:r>
            <a:r>
              <a:rPr lang="en-US" sz="2800" dirty="0" smtClean="0">
                <a:latin typeface="Times New Roman" pitchFamily="18" charset="0"/>
                <a:cs typeface="Times New Roman" pitchFamily="18" charset="0"/>
              </a:rPr>
              <a:t>Multi-cloud Architecture.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836712"/>
            <a:ext cx="7529562"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CONSTRAINTS/LIMITATIONS</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928662" y="2100912"/>
            <a:ext cx="7500990" cy="4524315"/>
          </a:xfrm>
          <a:prstGeom prst="rect">
            <a:avLst/>
          </a:prstGeom>
          <a:noFill/>
        </p:spPr>
        <p:txBody>
          <a:bodyPr wrap="square" rtlCol="0">
            <a:spAutoFit/>
          </a:bodyPr>
          <a:lstStyle/>
          <a:p>
            <a:pPr algn="just"/>
            <a:r>
              <a:rPr lang="en-IN" sz="3200" b="1" dirty="0" smtClean="0">
                <a:latin typeface="Times New Roman" pitchFamily="18" charset="0"/>
                <a:cs typeface="Times New Roman" pitchFamily="18" charset="0"/>
              </a:rPr>
              <a:t>Implementation Constraints</a:t>
            </a:r>
            <a:r>
              <a:rPr lang="en-IN" sz="2400" dirty="0" smtClean="0">
                <a:latin typeface="Times New Roman" pitchFamily="18" charset="0"/>
                <a:cs typeface="Times New Roman" pitchFamily="18" charset="0"/>
              </a:rPr>
              <a:t>:</a:t>
            </a:r>
          </a:p>
          <a:p>
            <a:pPr algn="just"/>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Error : </a:t>
            </a:r>
            <a:r>
              <a:rPr lang="en-IN" sz="2400" dirty="0" smtClean="0">
                <a:latin typeface="Times New Roman" pitchFamily="18" charset="0"/>
                <a:cs typeface="Times New Roman" pitchFamily="18" charset="0"/>
              </a:rPr>
              <a:t>Error should be easily recognized and get solved out.</a:t>
            </a:r>
          </a:p>
          <a:p>
            <a:pPr marL="342900" indent="-342900" algn="just">
              <a:buFont typeface="Wingdings" pitchFamily="2" charset="2"/>
              <a:buChar char="Ø"/>
            </a:pPr>
            <a:r>
              <a:rPr lang="en-IN" sz="2400" dirty="0" smtClean="0">
                <a:latin typeface="Times New Roman" pitchFamily="18" charset="0"/>
                <a:cs typeface="Times New Roman" pitchFamily="18" charset="0"/>
              </a:rPr>
              <a:t>Exception</a:t>
            </a:r>
            <a:r>
              <a:rPr lang="en-IN" sz="2400" dirty="0" smtClean="0">
                <a:latin typeface="Times New Roman" pitchFamily="18" charset="0"/>
                <a:cs typeface="Times New Roman" pitchFamily="18" charset="0"/>
              </a:rPr>
              <a:t>: All kind of exception should be handling properly.</a:t>
            </a:r>
          </a:p>
          <a:p>
            <a:pPr algn="just"/>
            <a:endParaRPr lang="en-US" sz="2400" dirty="0" smtClean="0">
              <a:latin typeface="Times New Roman" pitchFamily="18" charset="0"/>
              <a:cs typeface="Times New Roman" pitchFamily="18" charset="0"/>
            </a:endParaRPr>
          </a:p>
          <a:p>
            <a:pPr algn="just"/>
            <a:r>
              <a:rPr lang="en-IN" sz="3200" b="1" dirty="0" smtClean="0">
                <a:latin typeface="Times New Roman" pitchFamily="18" charset="0"/>
                <a:cs typeface="Times New Roman" pitchFamily="18" charset="0"/>
              </a:rPr>
              <a:t>Design Constraints</a:t>
            </a:r>
            <a:r>
              <a:rPr lang="en-IN" sz="3200" dirty="0" smtClean="0">
                <a:latin typeface="Times New Roman" pitchFamily="18" charset="0"/>
                <a:cs typeface="Times New Roman" pitchFamily="18" charset="0"/>
              </a:rPr>
              <a:t>:</a:t>
            </a:r>
          </a:p>
          <a:p>
            <a:pPr algn="just"/>
            <a:endParaRPr lang="en-IN" sz="32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software would be designed to work only on Linux and Windows platform using </a:t>
            </a:r>
            <a:r>
              <a:rPr lang="en-IN" sz="2400" dirty="0" smtClean="0">
                <a:latin typeface="Times New Roman" pitchFamily="18" charset="0"/>
                <a:cs typeface="Times New Roman" pitchFamily="18" charset="0"/>
              </a:rPr>
              <a:t>MySQL database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500042"/>
            <a:ext cx="7410683"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PAPER SUBMISSION DETAILS</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40" t="13589" r="6750" b="5845"/>
          <a:stretch/>
        </p:blipFill>
        <p:spPr bwMode="auto">
          <a:xfrm>
            <a:off x="27564" y="1628159"/>
            <a:ext cx="8997837" cy="467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7894" y="2967335"/>
            <a:ext cx="636821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ANY QUESTIONS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35900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821" y="2967335"/>
            <a:ext cx="438036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35910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720850"/>
            <a:ext cx="7903702" cy="1446550"/>
          </a:xfrm>
          <a:prstGeom prst="rect">
            <a:avLst/>
          </a:prstGeom>
          <a:noFill/>
        </p:spPr>
        <p:txBody>
          <a:bodyPr wrap="none" lIns="91440" tIns="45720" rIns="91440" bIns="45720">
            <a:spAutoFit/>
          </a:bodyPr>
          <a:lstStyle/>
          <a:p>
            <a:pPr algn="ctr"/>
            <a:r>
              <a:rPr lang="en-US" sz="4000" b="1" u="sng"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MOTIVATION OF THE PROJECT</a:t>
            </a:r>
          </a:p>
          <a:p>
            <a:pPr algn="ctr"/>
            <a:endParaRPr lang="en-IN" sz="2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IN"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MULTI-CLOUD ARCHITECTURE</a:t>
            </a:r>
            <a:endParaRPr lang="en-US"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714348" y="2708920"/>
            <a:ext cx="7786742" cy="3785652"/>
          </a:xfrm>
          <a:prstGeom prst="rect">
            <a:avLst/>
          </a:prstGeom>
          <a:noFill/>
        </p:spPr>
        <p:txBody>
          <a:bodyPr wrap="square" rtlCol="0">
            <a:spAutoFit/>
          </a:bodyPr>
          <a:lstStyle/>
          <a:p>
            <a:pPr marL="342900" indent="-342900" algn="just">
              <a:buFont typeface="Wingdings" pitchFamily="2" charset="2"/>
              <a:buChar char="Ø"/>
            </a:pPr>
            <a:r>
              <a:rPr lang="en-IN" sz="2400" dirty="0" smtClean="0">
                <a:latin typeface="Times New Roman" pitchFamily="18" charset="0"/>
                <a:cs typeface="Times New Roman" pitchFamily="18" charset="0"/>
              </a:rPr>
              <a:t>Cloud computing has a great capability to boost productivity and minimize costs.</a:t>
            </a:r>
          </a:p>
          <a:p>
            <a:pPr marL="342900" indent="-342900" algn="just">
              <a:buFont typeface="Wingdings" pitchFamily="2" charset="2"/>
              <a:buChar char="Ø"/>
            </a:pPr>
            <a:r>
              <a:rPr lang="en-IN" sz="2400" dirty="0" smtClean="0">
                <a:latin typeface="Times New Roman" pitchFamily="18" charset="0"/>
                <a:cs typeface="Times New Roman" pitchFamily="18" charset="0"/>
              </a:rPr>
              <a:t>Hence many users are embracing it, but at the same time it constitutes many security risks and challenges.</a:t>
            </a:r>
          </a:p>
          <a:p>
            <a:pPr marL="342900" indent="-342900" algn="just">
              <a:buFont typeface="Wingdings" pitchFamily="2" charset="2"/>
              <a:buChar char="Ø"/>
            </a:pPr>
            <a:r>
              <a:rPr lang="en-IN" sz="2400" dirty="0" smtClean="0">
                <a:latin typeface="Times New Roman" pitchFamily="18" charset="0"/>
                <a:cs typeface="Times New Roman" pitchFamily="18" charset="0"/>
              </a:rPr>
              <a:t>Due to possibilities of multiple risks such as service outage, theft of data, data leakage and the chances of malicious insider attack, using single cloud is becoming obnoxious by many users.</a:t>
            </a:r>
          </a:p>
          <a:p>
            <a:pPr marL="342900" indent="-342900" algn="just">
              <a:buFont typeface="Wingdings" pitchFamily="2" charset="2"/>
              <a:buChar char="Ø"/>
            </a:pPr>
            <a:r>
              <a:rPr lang="en-IN" sz="2400" dirty="0" smtClean="0">
                <a:latin typeface="Times New Roman" pitchFamily="18" charset="0"/>
                <a:cs typeface="Times New Roman" pitchFamily="18" charset="0"/>
              </a:rPr>
              <a:t>Therefore, new notion of Multi-Clouds usage is becoming perceptible to cope with these security issues.</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4325" y="980728"/>
            <a:ext cx="5255349" cy="523220"/>
          </a:xfrm>
          <a:prstGeom prst="rect">
            <a:avLst/>
          </a:prstGeom>
        </p:spPr>
        <p:txBody>
          <a:bodyPr wrap="none">
            <a:spAutoFit/>
          </a:bodyPr>
          <a:lstStyle/>
          <a:p>
            <a:pPr lvl="0" algn="ctr"/>
            <a:r>
              <a:rPr lang="en-IN"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DNA BASED CRYPTOGRAPHY</a:t>
            </a:r>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654708" y="1700808"/>
            <a:ext cx="7786742" cy="4524315"/>
          </a:xfrm>
          <a:prstGeom prst="rect">
            <a:avLst/>
          </a:prstGeom>
          <a:noFill/>
        </p:spPr>
        <p:txBody>
          <a:bodyPr wrap="square" rtlCol="0">
            <a:spAutoFit/>
          </a:bodyPr>
          <a:lstStyle/>
          <a:p>
            <a:pPr algn="just"/>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a:latin typeface="Times New Roman" pitchFamily="18" charset="0"/>
                <a:cs typeface="Times New Roman" pitchFamily="18" charset="0"/>
              </a:rPr>
              <a:t>One of the famous ways to protect data through the Internet is data hiding. </a:t>
            </a:r>
            <a:endParaRPr lang="en-IN" sz="2400" dirty="0" smtClean="0">
              <a:latin typeface="Times New Roman" pitchFamily="18" charset="0"/>
              <a:cs typeface="Times New Roman" pitchFamily="18" charset="0"/>
            </a:endParaRPr>
          </a:p>
          <a:p>
            <a:pPr marL="342900" indent="-342900" algn="just">
              <a:buFont typeface="Wingdings" pitchFamily="2" charset="2"/>
              <a:buChar char="Ø"/>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common way of embedding a secret data into the host images was the </a:t>
            </a:r>
            <a:r>
              <a:rPr lang="en-IN" sz="2400" dirty="0" smtClean="0">
                <a:latin typeface="Times New Roman" pitchFamily="18" charset="0"/>
                <a:cs typeface="Times New Roman" pitchFamily="18" charset="0"/>
              </a:rPr>
              <a:t>traditional </a:t>
            </a:r>
            <a:r>
              <a:rPr lang="en-IN" sz="2400" dirty="0">
                <a:latin typeface="Times New Roman" pitchFamily="18" charset="0"/>
                <a:cs typeface="Times New Roman" pitchFamily="18" charset="0"/>
              </a:rPr>
              <a:t>way of data </a:t>
            </a:r>
            <a:r>
              <a:rPr lang="en-IN" sz="2400" dirty="0" smtClean="0">
                <a:latin typeface="Times New Roman" pitchFamily="18" charset="0"/>
                <a:cs typeface="Times New Roman" pitchFamily="18" charset="0"/>
              </a:rPr>
              <a:t>hiding.</a:t>
            </a:r>
          </a:p>
          <a:p>
            <a:pPr marL="342900" indent="-342900" algn="just">
              <a:buFont typeface="Wingdings" pitchFamily="2" charset="2"/>
              <a:buChar char="Ø"/>
            </a:pP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unfortunately leads to some </a:t>
            </a:r>
            <a:r>
              <a:rPr lang="en-IN" sz="2400" dirty="0" smtClean="0">
                <a:latin typeface="Times New Roman" pitchFamily="18" charset="0"/>
                <a:cs typeface="Times New Roman" pitchFamily="18" charset="0"/>
              </a:rPr>
              <a:t>liabilities such as </a:t>
            </a:r>
            <a:r>
              <a:rPr lang="en-IN" sz="2400" dirty="0">
                <a:latin typeface="Times New Roman" pitchFamily="18" charset="0"/>
                <a:cs typeface="Times New Roman" pitchFamily="18" charset="0"/>
              </a:rPr>
              <a:t>detection of the distortions of the image when the host image changed to some </a:t>
            </a:r>
            <a:r>
              <a:rPr lang="en-IN" sz="2400" dirty="0" smtClean="0">
                <a:latin typeface="Times New Roman" pitchFamily="18" charset="0"/>
                <a:cs typeface="Times New Roman" pitchFamily="18" charset="0"/>
              </a:rPr>
              <a:t>degrees.</a:t>
            </a:r>
          </a:p>
          <a:p>
            <a:pPr marL="342900" indent="-342900" algn="just">
              <a:buFont typeface="Wingdings" pitchFamily="2" charset="2"/>
              <a:buChar char="Ø"/>
            </a:pPr>
            <a:r>
              <a:rPr lang="en-IN" sz="2400" dirty="0" smtClean="0">
                <a:latin typeface="Times New Roman" pitchFamily="18" charset="0"/>
                <a:cs typeface="Times New Roman" pitchFamily="18" charset="0"/>
              </a:rPr>
              <a:t>New </a:t>
            </a:r>
            <a:r>
              <a:rPr lang="en-IN" sz="2400" dirty="0">
                <a:latin typeface="Times New Roman" pitchFamily="18" charset="0"/>
                <a:cs typeface="Times New Roman" pitchFamily="18" charset="0"/>
              </a:rPr>
              <a:t>data hiding methods have been proposed by researchers, based on DNA sequences. The key portion of their </a:t>
            </a:r>
            <a:r>
              <a:rPr lang="en-IN" sz="2400" dirty="0" smtClean="0">
                <a:latin typeface="Times New Roman" pitchFamily="18" charset="0"/>
                <a:cs typeface="Times New Roman" pitchFamily="18" charset="0"/>
              </a:rPr>
              <a:t>work </a:t>
            </a:r>
            <a:r>
              <a:rPr lang="en-IN" sz="2400" dirty="0">
                <a:latin typeface="Times New Roman" pitchFamily="18" charset="0"/>
                <a:cs typeface="Times New Roman" pitchFamily="18" charset="0"/>
              </a:rPr>
              <a:t>is, utilizing biological characteristics of DNA sequences.</a:t>
            </a:r>
          </a:p>
        </p:txBody>
      </p:sp>
    </p:spTree>
    <p:extLst>
      <p:ext uri="{BB962C8B-B14F-4D97-AF65-F5344CB8AC3E}">
        <p14:creationId xmlns:p14="http://schemas.microsoft.com/office/powerpoint/2010/main" val="293068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704890"/>
            <a:ext cx="7763279"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BLOCK DIAGRAM OF PROJECT</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Picture 2" descr="J:\current proj\final.jpg"/>
          <p:cNvPicPr>
            <a:picLocks noChangeAspect="1" noChangeArrowheads="1"/>
          </p:cNvPicPr>
          <p:nvPr/>
        </p:nvPicPr>
        <p:blipFill rotWithShape="1">
          <a:blip r:embed="rId2"/>
          <a:srcRect b="8902"/>
          <a:stretch/>
        </p:blipFill>
        <p:spPr bwMode="auto">
          <a:xfrm>
            <a:off x="1208096" y="1570105"/>
            <a:ext cx="6676272" cy="5171264"/>
          </a:xfrm>
          <a:prstGeom prst="rect">
            <a:avLst/>
          </a:prstGeom>
          <a:noFill/>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56" y="704890"/>
            <a:ext cx="5331909"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DESIGN OF PROJECT</a:t>
            </a:r>
            <a:endParaRPr lang="en-IN"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656222" y="1500174"/>
            <a:ext cx="4608569" cy="523220"/>
          </a:xfrm>
          <a:prstGeom prst="rect">
            <a:avLst/>
          </a:prstGeom>
          <a:noFill/>
        </p:spPr>
        <p:txBody>
          <a:bodyPr wrap="non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MATHEMATICAL </a:t>
            </a: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MODEL:</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539552" y="2204864"/>
            <a:ext cx="8528261" cy="4154984"/>
          </a:xfrm>
          <a:prstGeom prst="rect">
            <a:avLst/>
          </a:prstGeom>
          <a:noFill/>
        </p:spPr>
        <p:txBody>
          <a:bodyPr wrap="square" rtlCol="0">
            <a:spAutoFit/>
          </a:bodyPr>
          <a:lstStyle/>
          <a:p>
            <a:pPr algn="just"/>
            <a:r>
              <a:rPr lang="en-IN" sz="2400" dirty="0" smtClean="0"/>
              <a:t>S : System</a:t>
            </a:r>
          </a:p>
          <a:p>
            <a:pPr algn="just"/>
            <a:r>
              <a:rPr lang="en-IN" sz="2400" dirty="0" smtClean="0"/>
              <a:t>S = { U , A , C }</a:t>
            </a:r>
          </a:p>
          <a:p>
            <a:pPr algn="just"/>
            <a:r>
              <a:rPr lang="en-IN" sz="2400" dirty="0" smtClean="0"/>
              <a:t>Where</a:t>
            </a:r>
            <a:r>
              <a:rPr lang="en-IN" sz="2400" dirty="0" smtClean="0"/>
              <a:t>,</a:t>
            </a:r>
          </a:p>
          <a:p>
            <a:pPr algn="just"/>
            <a:r>
              <a:rPr lang="en-IN" sz="2400" dirty="0"/>
              <a:t>	</a:t>
            </a:r>
            <a:r>
              <a:rPr lang="en-IN" sz="2400" dirty="0" smtClean="0"/>
              <a:t>U : End – Users.</a:t>
            </a:r>
          </a:p>
          <a:p>
            <a:pPr algn="just"/>
            <a:r>
              <a:rPr lang="en-IN" sz="2400" dirty="0"/>
              <a:t>	</a:t>
            </a:r>
            <a:r>
              <a:rPr lang="en-IN" sz="2400" dirty="0" smtClean="0"/>
              <a:t>U = {U</a:t>
            </a:r>
            <a:r>
              <a:rPr lang="en-IN" sz="2400" baseline="-25000" dirty="0" smtClean="0"/>
              <a:t>0</a:t>
            </a:r>
            <a:r>
              <a:rPr lang="en-IN" sz="2400" dirty="0" smtClean="0"/>
              <a:t> , U</a:t>
            </a:r>
            <a:r>
              <a:rPr lang="en-IN" sz="2400" baseline="-25000" dirty="0" smtClean="0"/>
              <a:t>1 , </a:t>
            </a:r>
            <a:r>
              <a:rPr lang="en-IN" sz="2400" dirty="0" smtClean="0"/>
              <a:t> .    .    . , U</a:t>
            </a:r>
            <a:r>
              <a:rPr lang="en-IN" sz="2400" baseline="-25000" dirty="0" smtClean="0"/>
              <a:t>n }</a:t>
            </a:r>
            <a:r>
              <a:rPr lang="en-IN" sz="2400" dirty="0"/>
              <a:t> </a:t>
            </a:r>
            <a:r>
              <a:rPr lang="en-IN" sz="2400" dirty="0" smtClean="0"/>
              <a:t>   for n clients.</a:t>
            </a:r>
          </a:p>
          <a:p>
            <a:pPr algn="just"/>
            <a:endParaRPr lang="en-IN" sz="2400" dirty="0" smtClean="0"/>
          </a:p>
          <a:p>
            <a:pPr algn="just"/>
            <a:r>
              <a:rPr lang="en-IN" sz="2400" baseline="-25000" dirty="0" smtClean="0"/>
              <a:t>	</a:t>
            </a:r>
            <a:r>
              <a:rPr lang="en-IN" sz="2400" dirty="0" smtClean="0"/>
              <a:t>A is Application Server.</a:t>
            </a:r>
            <a:r>
              <a:rPr lang="en-IN" sz="2400" dirty="0"/>
              <a:t> </a:t>
            </a:r>
            <a:endParaRPr lang="en-IN" sz="2400" dirty="0" smtClean="0"/>
          </a:p>
          <a:p>
            <a:pPr algn="just"/>
            <a:endParaRPr lang="en-IN" sz="2400" dirty="0" smtClean="0"/>
          </a:p>
          <a:p>
            <a:pPr algn="just"/>
            <a:r>
              <a:rPr lang="en-IN" sz="2400" dirty="0"/>
              <a:t>	</a:t>
            </a:r>
            <a:r>
              <a:rPr lang="en-IN" sz="2400" dirty="0" smtClean="0"/>
              <a:t>C : Cloud Service Provider.</a:t>
            </a:r>
          </a:p>
          <a:p>
            <a:pPr algn="just"/>
            <a:r>
              <a:rPr lang="en-IN" sz="2400" dirty="0"/>
              <a:t>	C</a:t>
            </a:r>
            <a:r>
              <a:rPr lang="en-IN" sz="2400" dirty="0" smtClean="0"/>
              <a:t> </a:t>
            </a:r>
            <a:r>
              <a:rPr lang="en-IN" sz="2400" dirty="0"/>
              <a:t>= </a:t>
            </a:r>
            <a:r>
              <a:rPr lang="en-IN" sz="2400" dirty="0" smtClean="0"/>
              <a:t>{C</a:t>
            </a:r>
            <a:r>
              <a:rPr lang="en-IN" sz="2400" baseline="-25000" dirty="0" smtClean="0"/>
              <a:t>0</a:t>
            </a:r>
            <a:r>
              <a:rPr lang="en-IN" sz="2400" dirty="0" smtClean="0"/>
              <a:t> </a:t>
            </a:r>
            <a:r>
              <a:rPr lang="en-IN" sz="2400" dirty="0"/>
              <a:t>, </a:t>
            </a:r>
            <a:r>
              <a:rPr lang="en-IN" sz="2400" dirty="0" smtClean="0"/>
              <a:t>C</a:t>
            </a:r>
            <a:r>
              <a:rPr lang="en-IN" sz="2400" baseline="-25000" dirty="0" smtClean="0"/>
              <a:t>1 </a:t>
            </a:r>
            <a:r>
              <a:rPr lang="en-IN" sz="2400" baseline="-25000" dirty="0"/>
              <a:t>, </a:t>
            </a:r>
            <a:r>
              <a:rPr lang="en-IN" sz="2400" dirty="0"/>
              <a:t> .    .    . , </a:t>
            </a:r>
            <a:r>
              <a:rPr lang="en-IN" sz="2400" dirty="0" smtClean="0"/>
              <a:t>C</a:t>
            </a:r>
            <a:r>
              <a:rPr lang="en-IN" sz="2400" baseline="-25000" dirty="0"/>
              <a:t>m</a:t>
            </a:r>
            <a:r>
              <a:rPr lang="en-IN" sz="2400" baseline="-25000" dirty="0" smtClean="0"/>
              <a:t>}</a:t>
            </a:r>
            <a:r>
              <a:rPr lang="en-IN" sz="2400" dirty="0" smtClean="0"/>
              <a:t>    </a:t>
            </a:r>
            <a:r>
              <a:rPr lang="en-IN" sz="2400" dirty="0"/>
              <a:t>for </a:t>
            </a:r>
            <a:r>
              <a:rPr lang="en-IN" sz="2400" dirty="0" smtClean="0"/>
              <a:t>m cloud service provider.</a:t>
            </a:r>
            <a:endParaRPr lang="en-IN" sz="2400" dirty="0"/>
          </a:p>
          <a:p>
            <a:pPr algn="just"/>
            <a:r>
              <a:rPr lang="en-IN" sz="2400" baseline="-25000" dirty="0" smtClean="0"/>
              <a:t>	</a:t>
            </a:r>
            <a:endParaRPr lang="en-I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03" y="961564"/>
            <a:ext cx="5395580" cy="523220"/>
          </a:xfrm>
          <a:prstGeom prst="rect">
            <a:avLst/>
          </a:prstGeom>
          <a:noFill/>
        </p:spPr>
        <p:txBody>
          <a:bodyPr wrap="non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ALGORITHM </a:t>
            </a: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TEST CASES</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noChangeArrowheads="1"/>
          </p:cNvPicPr>
          <p:nvPr/>
        </p:nvPicPr>
        <p:blipFill>
          <a:blip r:embed="rId2"/>
          <a:srcRect/>
          <a:stretch>
            <a:fillRect/>
          </a:stretch>
        </p:blipFill>
        <p:spPr bwMode="auto">
          <a:xfrm>
            <a:off x="424036" y="2071678"/>
            <a:ext cx="3571900" cy="4504059"/>
          </a:xfrm>
          <a:prstGeom prst="rect">
            <a:avLst/>
          </a:prstGeom>
          <a:noFill/>
          <a:ln w="9525">
            <a:noFill/>
            <a:miter lim="800000"/>
            <a:headEnd/>
            <a:tailEnd/>
          </a:ln>
          <a:effectLst/>
        </p:spPr>
      </p:pic>
      <p:sp>
        <p:nvSpPr>
          <p:cNvPr id="4" name="TextBox 3"/>
          <p:cNvSpPr txBox="1"/>
          <p:nvPr/>
        </p:nvSpPr>
        <p:spPr>
          <a:xfrm>
            <a:off x="571471" y="1428737"/>
            <a:ext cx="5783387" cy="120032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1] </a:t>
            </a:r>
            <a:r>
              <a:rPr lang="en-IN" sz="2400" b="1" dirty="0" smtClean="0">
                <a:latin typeface="Times New Roman" pitchFamily="18" charset="0"/>
                <a:cs typeface="Times New Roman" pitchFamily="18" charset="0"/>
              </a:rPr>
              <a:t>Message Encryption Phases:</a:t>
            </a:r>
          </a:p>
          <a:p>
            <a:endParaRPr lang="en-US" sz="2400" b="1"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p:txBody>
      </p:sp>
      <p:sp>
        <p:nvSpPr>
          <p:cNvPr id="5" name="TextBox 4"/>
          <p:cNvSpPr txBox="1"/>
          <p:nvPr/>
        </p:nvSpPr>
        <p:spPr>
          <a:xfrm>
            <a:off x="3851920" y="2276872"/>
            <a:ext cx="5112568" cy="5262979"/>
          </a:xfrm>
          <a:prstGeom prst="rect">
            <a:avLst/>
          </a:prstGeom>
          <a:noFill/>
        </p:spPr>
        <p:txBody>
          <a:bodyPr wrap="square" rtlCol="0">
            <a:spAutoFit/>
          </a:bodyPr>
          <a:lstStyle/>
          <a:p>
            <a:pPr marL="342900" indent="-342900">
              <a:buFont typeface="Wingdings" pitchFamily="2" charset="2"/>
              <a:buChar char="Ø"/>
            </a:pPr>
            <a:r>
              <a:rPr lang="en-IN" sz="2400" dirty="0" smtClean="0">
                <a:latin typeface="Times New Roman" pitchFamily="18" charset="0"/>
                <a:cs typeface="Times New Roman" pitchFamily="18" charset="0"/>
              </a:rPr>
              <a:t>M : Original Binary message</a:t>
            </a:r>
          </a:p>
          <a:p>
            <a:pPr marL="342900" indent="-342900">
              <a:buFont typeface="Wingdings" pitchFamily="2" charset="2"/>
              <a:buChar char="Ø"/>
            </a:pPr>
            <a:endParaRPr lang="en-IN" sz="2400" dirty="0">
              <a:latin typeface="Times New Roman" pitchFamily="18" charset="0"/>
              <a:cs typeface="Times New Roman" pitchFamily="18" charset="0"/>
            </a:endParaRP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M’ : Phase – 1  encrypted Message</a:t>
            </a:r>
          </a:p>
          <a:p>
            <a:pPr marL="342900" indent="-342900">
              <a:buFont typeface="Wingdings" pitchFamily="2" charset="2"/>
              <a:buChar char="Ø"/>
            </a:pPr>
            <a:endParaRPr lang="en-IN" sz="2400" dirty="0">
              <a:latin typeface="Times New Roman" pitchFamily="18" charset="0"/>
              <a:cs typeface="Times New Roman" pitchFamily="18" charset="0"/>
            </a:endParaRP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a:latin typeface="Times New Roman" pitchFamily="18" charset="0"/>
                <a:cs typeface="Times New Roman" pitchFamily="18" charset="0"/>
              </a:rPr>
              <a:t>M</a:t>
            </a:r>
            <a:r>
              <a:rPr lang="en-IN" sz="2400" dirty="0" smtClean="0">
                <a:latin typeface="Times New Roman" pitchFamily="18" charset="0"/>
                <a:cs typeface="Times New Roman" pitchFamily="18" charset="0"/>
              </a:rPr>
              <a:t>’’ : </a:t>
            </a:r>
            <a:r>
              <a:rPr lang="en-IN" sz="2400" dirty="0">
                <a:latin typeface="Times New Roman" pitchFamily="18" charset="0"/>
                <a:cs typeface="Times New Roman" pitchFamily="18" charset="0"/>
              </a:rPr>
              <a:t>Phase – </a:t>
            </a:r>
            <a:r>
              <a:rPr lang="en-IN" sz="2400" dirty="0" smtClean="0">
                <a:latin typeface="Times New Roman" pitchFamily="18" charset="0"/>
                <a:cs typeface="Times New Roman" pitchFamily="18" charset="0"/>
              </a:rPr>
              <a:t>2  </a:t>
            </a:r>
            <a:r>
              <a:rPr lang="en-IN" sz="2400" dirty="0">
                <a:latin typeface="Times New Roman" pitchFamily="18" charset="0"/>
                <a:cs typeface="Times New Roman" pitchFamily="18" charset="0"/>
              </a:rPr>
              <a:t>encrypted </a:t>
            </a:r>
            <a:r>
              <a:rPr lang="en-IN" sz="2400" dirty="0" smtClean="0">
                <a:latin typeface="Times New Roman" pitchFamily="18" charset="0"/>
                <a:cs typeface="Times New Roman" pitchFamily="18" charset="0"/>
              </a:rPr>
              <a:t>Message</a:t>
            </a:r>
          </a:p>
          <a:p>
            <a:pPr marL="342900" indent="-342900">
              <a:buFont typeface="Wingdings" pitchFamily="2" charset="2"/>
              <a:buChar char="Ø"/>
            </a:pPr>
            <a:endParaRPr lang="en-IN" sz="2400" dirty="0">
              <a:latin typeface="Times New Roman" pitchFamily="18" charset="0"/>
              <a:cs typeface="Times New Roman" pitchFamily="18" charset="0"/>
            </a:endParaRP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endParaRPr lang="en-IN" sz="2400" dirty="0">
              <a:latin typeface="Times New Roman" pitchFamily="18" charset="0"/>
              <a:cs typeface="Times New Roman" pitchFamily="18" charset="0"/>
            </a:endParaRPr>
          </a:p>
          <a:p>
            <a:pPr marL="342900" indent="-342900">
              <a:buFont typeface="Wingdings" pitchFamily="2" charset="2"/>
              <a:buChar char="Ø"/>
            </a:pPr>
            <a:r>
              <a:rPr lang="en-IN" sz="2400" dirty="0">
                <a:latin typeface="Times New Roman" pitchFamily="18" charset="0"/>
                <a:cs typeface="Times New Roman" pitchFamily="18" charset="0"/>
              </a:rPr>
              <a:t>M</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Phase – </a:t>
            </a:r>
            <a:r>
              <a:rPr lang="en-IN" sz="2400" dirty="0" smtClean="0">
                <a:latin typeface="Times New Roman" pitchFamily="18" charset="0"/>
                <a:cs typeface="Times New Roman" pitchFamily="18" charset="0"/>
              </a:rPr>
              <a:t>3  </a:t>
            </a:r>
            <a:r>
              <a:rPr lang="en-IN" sz="2400" dirty="0">
                <a:latin typeface="Times New Roman" pitchFamily="18" charset="0"/>
                <a:cs typeface="Times New Roman" pitchFamily="18" charset="0"/>
              </a:rPr>
              <a:t>encrypted </a:t>
            </a:r>
            <a:r>
              <a:rPr lang="en-IN" sz="2400" dirty="0" smtClean="0">
                <a:latin typeface="Times New Roman" pitchFamily="18" charset="0"/>
                <a:cs typeface="Times New Roman" pitchFamily="18" charset="0"/>
              </a:rPr>
              <a:t>Message (Final Encrypted Message)</a:t>
            </a:r>
            <a:endParaRPr lang="en-IN" sz="2400" dirty="0">
              <a:latin typeface="Times New Roman" pitchFamily="18" charset="0"/>
              <a:cs typeface="Times New Roman" pitchFamily="18" charset="0"/>
            </a:endParaRPr>
          </a:p>
          <a:p>
            <a:pPr marL="342900" indent="-342900">
              <a:buFont typeface="Wingdings" pitchFamily="2" charset="2"/>
              <a:buChar char="Ø"/>
            </a:pPr>
            <a:endParaRPr lang="en-IN" sz="2400" dirty="0">
              <a:latin typeface="Times New Roman" pitchFamily="18" charset="0"/>
              <a:cs typeface="Times New Roman" pitchFamily="18" charset="0"/>
            </a:endParaRPr>
          </a:p>
          <a:p>
            <a:pPr marL="342900" indent="-342900">
              <a:buFont typeface="Wingdings"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622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487" y="1041023"/>
            <a:ext cx="8429684" cy="6001643"/>
          </a:xfrm>
          <a:prstGeom prst="rect">
            <a:avLst/>
          </a:prstGeom>
          <a:noFill/>
        </p:spPr>
        <p:txBody>
          <a:bodyPr wrap="square" rtlCol="0">
            <a:spAutoFit/>
          </a:bodyPr>
          <a:lstStyle/>
          <a:p>
            <a:pPr marL="342900" indent="-342900">
              <a:buFont typeface="Wingdings" pitchFamily="2" charset="2"/>
              <a:buChar char="Ø"/>
            </a:pPr>
            <a:r>
              <a:rPr lang="en-IN" b="1" u="sng" dirty="0" smtClean="0">
                <a:latin typeface="Times New Roman" pitchFamily="18" charset="0"/>
                <a:cs typeface="Times New Roman" pitchFamily="18" charset="0"/>
              </a:rPr>
              <a:t>Phase 1 Encryption:</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baseline="-25000" dirty="0" err="1" smtClean="0">
                <a:latin typeface="Times New Roman" pitchFamily="18" charset="0"/>
                <a:cs typeface="Times New Roman" pitchFamily="18" charset="0"/>
              </a:rPr>
              <a:t>eof</a:t>
            </a:r>
            <a:endParaRPr lang="en-IN" baseline="-25000" dirty="0" smtClean="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M’ =  ∑</a:t>
            </a:r>
            <a:r>
              <a:rPr lang="en-IN" baseline="-25000" dirty="0" smtClean="0">
                <a:latin typeface="Times New Roman" pitchFamily="18" charset="0"/>
                <a:cs typeface="Times New Roman" pitchFamily="18" charset="0"/>
              </a:rPr>
              <a:t>start </a:t>
            </a:r>
            <a:r>
              <a:rPr lang="en-IN" dirty="0" smtClean="0">
                <a:latin typeface="Times New Roman" pitchFamily="18" charset="0"/>
                <a:cs typeface="Times New Roman" pitchFamily="18" charset="0"/>
              </a:rPr>
              <a:t>(encode1(d)) </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where,</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encode1 : Function returning DNA nucleotide for set d.</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d : {(d1,d2) | d1,d2 are 2 consecutive </a:t>
            </a:r>
            <a:r>
              <a:rPr lang="en-IN" dirty="0" smtClean="0">
                <a:latin typeface="Times New Roman" pitchFamily="18" charset="0"/>
                <a:cs typeface="Times New Roman" pitchFamily="18" charset="0"/>
              </a:rPr>
              <a:t>bits of M}.</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342900" indent="-342900">
              <a:buFont typeface="Wingdings" pitchFamily="2" charset="2"/>
              <a:buChar char="Ø"/>
            </a:pPr>
            <a:r>
              <a:rPr lang="en-IN" b="1" u="sng" dirty="0">
                <a:latin typeface="Times New Roman" pitchFamily="18" charset="0"/>
                <a:cs typeface="Times New Roman" pitchFamily="18" charset="0"/>
              </a:rPr>
              <a:t>Phase </a:t>
            </a:r>
            <a:r>
              <a:rPr lang="en-IN" b="1" u="sng" dirty="0" smtClean="0">
                <a:latin typeface="Times New Roman" pitchFamily="18" charset="0"/>
                <a:cs typeface="Times New Roman" pitchFamily="18" charset="0"/>
              </a:rPr>
              <a:t>2 </a:t>
            </a:r>
            <a:r>
              <a:rPr lang="en-IN" b="1" u="sng" dirty="0">
                <a:latin typeface="Times New Roman" pitchFamily="18" charset="0"/>
                <a:cs typeface="Times New Roman" pitchFamily="18" charset="0"/>
              </a:rPr>
              <a:t>Encryption:</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baseline="-25000" dirty="0" err="1" smtClean="0">
                <a:latin typeface="Times New Roman" pitchFamily="18" charset="0"/>
                <a:cs typeface="Times New Roman" pitchFamily="18" charset="0"/>
              </a:rPr>
              <a:t>eof</a:t>
            </a:r>
            <a:endParaRPr lang="en-IN" baseline="-25000"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M’’ </a:t>
            </a:r>
            <a:r>
              <a:rPr lang="en-IN" dirty="0">
                <a:latin typeface="Times New Roman" pitchFamily="18" charset="0"/>
                <a:cs typeface="Times New Roman" pitchFamily="18" charset="0"/>
              </a:rPr>
              <a:t>= ∑</a:t>
            </a:r>
            <a:r>
              <a:rPr lang="en-IN" baseline="-25000" dirty="0">
                <a:latin typeface="Times New Roman" pitchFamily="18" charset="0"/>
                <a:cs typeface="Times New Roman" pitchFamily="18" charset="0"/>
              </a:rPr>
              <a:t>start </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encode2(x))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where,</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encode2 </a:t>
            </a:r>
            <a:r>
              <a:rPr lang="en-IN" dirty="0">
                <a:latin typeface="Times New Roman" pitchFamily="18" charset="0"/>
                <a:cs typeface="Times New Roman" pitchFamily="18" charset="0"/>
              </a:rPr>
              <a:t>: Function returning DNA </a:t>
            </a:r>
            <a:r>
              <a:rPr lang="en-IN" dirty="0" smtClean="0">
                <a:latin typeface="Times New Roman" pitchFamily="18" charset="0"/>
                <a:cs typeface="Times New Roman" pitchFamily="18" charset="0"/>
              </a:rPr>
              <a:t>nucleotide compliment </a:t>
            </a:r>
            <a:r>
              <a:rPr lang="en-IN" dirty="0">
                <a:latin typeface="Times New Roman" pitchFamily="18" charset="0"/>
                <a:cs typeface="Times New Roman" pitchFamily="18" charset="0"/>
              </a:rPr>
              <a:t>for set </a:t>
            </a:r>
            <a:r>
              <a:rPr lang="en-IN" dirty="0" smtClean="0">
                <a:latin typeface="Times New Roman" pitchFamily="18" charset="0"/>
                <a:cs typeface="Times New Roman" pitchFamily="18" charset="0"/>
              </a:rPr>
              <a:t>x.</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x is every DNA Nucleotide of M’. </a:t>
            </a:r>
          </a:p>
          <a:p>
            <a:endParaRPr lang="en-IN" dirty="0" smtClean="0">
              <a:latin typeface="Times New Roman" pitchFamily="18" charset="0"/>
              <a:cs typeface="Times New Roman" pitchFamily="18" charset="0"/>
            </a:endParaRPr>
          </a:p>
          <a:p>
            <a:pPr marL="285750" indent="-285750">
              <a:buFont typeface="Wingdings" pitchFamily="2" charset="2"/>
              <a:buChar char="Ø"/>
            </a:pPr>
            <a:r>
              <a:rPr lang="en-IN" b="1" u="sng" dirty="0" smtClean="0">
                <a:latin typeface="Times New Roman" pitchFamily="18" charset="0"/>
                <a:cs typeface="Times New Roman" pitchFamily="18" charset="0"/>
              </a:rPr>
              <a:t>Phase 3 </a:t>
            </a:r>
            <a:r>
              <a:rPr lang="en-IN" b="1" u="sng" dirty="0">
                <a:latin typeface="Times New Roman" pitchFamily="18" charset="0"/>
                <a:cs typeface="Times New Roman" pitchFamily="18" charset="0"/>
              </a:rPr>
              <a:t>Encryption:</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baseline="-25000" dirty="0" err="1" smtClean="0">
                <a:latin typeface="Times New Roman" pitchFamily="18" charset="0"/>
                <a:cs typeface="Times New Roman" pitchFamily="18" charset="0"/>
              </a:rPr>
              <a:t>eof</a:t>
            </a:r>
            <a:endParaRPr lang="en-IN" baseline="-25000" dirty="0">
              <a:latin typeface="Times New Roman" pitchFamily="18" charset="0"/>
              <a:cs typeface="Times New Roman" pitchFamily="18" charset="0"/>
            </a:endParaRPr>
          </a:p>
          <a:p>
            <a:r>
              <a:rPr lang="en-IN" dirty="0">
                <a:latin typeface="Times New Roman" pitchFamily="18" charset="0"/>
                <a:cs typeface="Times New Roman" pitchFamily="18" charset="0"/>
              </a:rPr>
              <a:t>	M</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a:t>
            </a:r>
            <a:r>
              <a:rPr lang="en-IN" baseline="-25000" dirty="0">
                <a:latin typeface="Times New Roman" pitchFamily="18" charset="0"/>
                <a:cs typeface="Times New Roman" pitchFamily="18" charset="0"/>
              </a:rPr>
              <a:t>start </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encode3(g))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where,</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encode3 </a:t>
            </a:r>
            <a:r>
              <a:rPr lang="en-IN" dirty="0">
                <a:latin typeface="Times New Roman" pitchFamily="18" charset="0"/>
                <a:cs typeface="Times New Roman" pitchFamily="18" charset="0"/>
              </a:rPr>
              <a:t>: Function returning </a:t>
            </a:r>
            <a:r>
              <a:rPr lang="en-IN" dirty="0" smtClean="0">
                <a:latin typeface="Times New Roman" pitchFamily="18" charset="0"/>
                <a:cs typeface="Times New Roman" pitchFamily="18" charset="0"/>
              </a:rPr>
              <a:t>indexes for DNA pair.</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g </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{(g1,g2) | every DNA pair of M’’}.</a:t>
            </a:r>
            <a:endParaRPr lang="en-IN"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0397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19" y="1124744"/>
            <a:ext cx="7056785"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Testing </a:t>
            </a:r>
            <a:r>
              <a:rPr lang="en-IN" sz="3200" b="1" dirty="0" smtClean="0">
                <a:latin typeface="Times New Roman" pitchFamily="18" charset="0"/>
                <a:cs typeface="Times New Roman" pitchFamily="18" charset="0"/>
              </a:rPr>
              <a:t>Message Encryption Phases:</a:t>
            </a:r>
          </a:p>
        </p:txBody>
      </p:sp>
      <p:sp>
        <p:nvSpPr>
          <p:cNvPr id="7" name="Rectangle 6"/>
          <p:cNvSpPr/>
          <p:nvPr/>
        </p:nvSpPr>
        <p:spPr>
          <a:xfrm>
            <a:off x="596158" y="2132856"/>
            <a:ext cx="8535892" cy="4154984"/>
          </a:xfrm>
          <a:prstGeom prst="rect">
            <a:avLst/>
          </a:prstGeom>
        </p:spPr>
        <p:txBody>
          <a:bodyPr wrap="square">
            <a:spAutoFit/>
          </a:bodyPr>
          <a:lstStyle/>
          <a:p>
            <a:pPr marL="342900" indent="-342900">
              <a:buFont typeface="Wingdings" pitchFamily="2" charset="2"/>
              <a:buChar char="Ø"/>
            </a:pPr>
            <a:r>
              <a:rPr lang="en-IN" sz="2400" b="1" dirty="0" smtClean="0">
                <a:latin typeface="Times New Roman" pitchFamily="18" charset="0"/>
                <a:cs typeface="Times New Roman" pitchFamily="18" charset="0"/>
              </a:rPr>
              <a:t>DNA Reference Sequence:</a:t>
            </a:r>
          </a:p>
          <a:p>
            <a:r>
              <a:rPr lang="en-IN" sz="2400" dirty="0" smtClean="0">
                <a:latin typeface="Times New Roman" pitchFamily="18" charset="0"/>
                <a:cs typeface="Times New Roman" pitchFamily="18" charset="0"/>
              </a:rPr>
              <a:t>AT</a:t>
            </a:r>
            <a:r>
              <a:rPr lang="en-IN" sz="2400" baseline="-25000" dirty="0" smtClean="0">
                <a:solidFill>
                  <a:srgbClr val="FF0000"/>
                </a:solidFill>
                <a:latin typeface="Times New Roman" pitchFamily="18" charset="0"/>
                <a:cs typeface="Times New Roman" pitchFamily="18" charset="0"/>
              </a:rPr>
              <a:t>1</a:t>
            </a:r>
            <a:r>
              <a:rPr lang="en-IN" sz="2400" dirty="0" smtClean="0">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2</a:t>
            </a:r>
            <a:r>
              <a:rPr lang="en-IN" sz="2400" dirty="0" smtClean="0">
                <a:latin typeface="Times New Roman" pitchFamily="18" charset="0"/>
                <a:cs typeface="Times New Roman" pitchFamily="18" charset="0"/>
              </a:rPr>
              <a:t>AA</a:t>
            </a:r>
            <a:r>
              <a:rPr lang="en-IN" sz="2400" baseline="-25000" dirty="0" smtClean="0">
                <a:solidFill>
                  <a:srgbClr val="FF0000"/>
                </a:solidFill>
                <a:latin typeface="Times New Roman" pitchFamily="18" charset="0"/>
                <a:cs typeface="Times New Roman" pitchFamily="18" charset="0"/>
              </a:rPr>
              <a:t>3</a:t>
            </a:r>
            <a:r>
              <a:rPr lang="en-IN" sz="2400" dirty="0" smtClean="0">
                <a:latin typeface="Times New Roman" pitchFamily="18" charset="0"/>
                <a:cs typeface="Times New Roman" pitchFamily="18" charset="0"/>
              </a:rPr>
              <a:t>TT</a:t>
            </a:r>
            <a:r>
              <a:rPr lang="en-IN" sz="2400" baseline="-25000" dirty="0" smtClean="0">
                <a:solidFill>
                  <a:srgbClr val="FF0000"/>
                </a:solidFill>
                <a:latin typeface="Times New Roman" pitchFamily="18" charset="0"/>
                <a:cs typeface="Times New Roman" pitchFamily="18" charset="0"/>
              </a:rPr>
              <a:t>4</a:t>
            </a:r>
            <a:r>
              <a:rPr lang="en-IN" sz="2400" dirty="0" smtClean="0">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5</a:t>
            </a:r>
            <a:r>
              <a:rPr lang="en-IN" sz="2400" dirty="0" smtClean="0">
                <a:latin typeface="Times New Roman" pitchFamily="18" charset="0"/>
                <a:cs typeface="Times New Roman" pitchFamily="18" charset="0"/>
              </a:rPr>
              <a:t>CG</a:t>
            </a:r>
            <a:r>
              <a:rPr lang="en-IN" sz="2400" baseline="-25000" dirty="0" smtClean="0">
                <a:solidFill>
                  <a:srgbClr val="FF0000"/>
                </a:solidFill>
                <a:latin typeface="Times New Roman" pitchFamily="18" charset="0"/>
                <a:cs typeface="Times New Roman" pitchFamily="18" charset="0"/>
              </a:rPr>
              <a:t>6</a:t>
            </a:r>
            <a:r>
              <a:rPr lang="en-IN" sz="2400" dirty="0" smtClean="0">
                <a:latin typeface="Times New Roman" pitchFamily="18" charset="0"/>
                <a:cs typeface="Times New Roman" pitchFamily="18" charset="0"/>
              </a:rPr>
              <a:t>CT</a:t>
            </a:r>
            <a:r>
              <a:rPr lang="en-IN" sz="2400" baseline="-25000" dirty="0" smtClean="0">
                <a:solidFill>
                  <a:srgbClr val="FF0000"/>
                </a:solidFill>
                <a:latin typeface="Times New Roman" pitchFamily="18" charset="0"/>
                <a:cs typeface="Times New Roman" pitchFamily="18" charset="0"/>
              </a:rPr>
              <a:t>7</a:t>
            </a:r>
            <a:r>
              <a:rPr lang="en-IN" sz="2400" dirty="0" smtClean="0">
                <a:latin typeface="Times New Roman" pitchFamily="18" charset="0"/>
                <a:cs typeface="Times New Roman" pitchFamily="18" charset="0"/>
              </a:rPr>
              <a:t>GA</a:t>
            </a:r>
            <a:r>
              <a:rPr lang="en-IN" sz="2400" baseline="-25000" dirty="0" smtClean="0">
                <a:solidFill>
                  <a:srgbClr val="FF0000"/>
                </a:solidFill>
                <a:latin typeface="Times New Roman" pitchFamily="18" charset="0"/>
                <a:cs typeface="Times New Roman" pitchFamily="18" charset="0"/>
              </a:rPr>
              <a:t>8</a:t>
            </a:r>
            <a:r>
              <a:rPr lang="en-IN" sz="2400" dirty="0" smtClean="0">
                <a:latin typeface="Times New Roman" pitchFamily="18" charset="0"/>
                <a:cs typeface="Times New Roman" pitchFamily="18" charset="0"/>
              </a:rPr>
              <a:t>GT</a:t>
            </a:r>
            <a:r>
              <a:rPr lang="en-IN" sz="2400" baseline="-25000" dirty="0" smtClean="0">
                <a:solidFill>
                  <a:srgbClr val="FF0000"/>
                </a:solidFill>
                <a:latin typeface="Times New Roman" pitchFamily="18" charset="0"/>
                <a:cs typeface="Times New Roman" pitchFamily="18" charset="0"/>
              </a:rPr>
              <a:t>9</a:t>
            </a:r>
            <a:r>
              <a:rPr lang="en-IN" sz="2400" dirty="0" smtClean="0">
                <a:latin typeface="Times New Roman" pitchFamily="18" charset="0"/>
                <a:cs typeface="Times New Roman" pitchFamily="18" charset="0"/>
              </a:rPr>
              <a:t>CA</a:t>
            </a:r>
            <a:r>
              <a:rPr lang="en-IN" sz="2400" baseline="-25000" dirty="0" smtClean="0">
                <a:solidFill>
                  <a:srgbClr val="FF0000"/>
                </a:solidFill>
                <a:latin typeface="Times New Roman" pitchFamily="18" charset="0"/>
                <a:cs typeface="Times New Roman" pitchFamily="18" charset="0"/>
              </a:rPr>
              <a:t>10</a:t>
            </a:r>
            <a:r>
              <a:rPr lang="en-IN" sz="2400" dirty="0" smtClean="0">
                <a:latin typeface="Times New Roman" pitchFamily="18" charset="0"/>
                <a:cs typeface="Times New Roman" pitchFamily="18" charset="0"/>
              </a:rPr>
              <a:t>CA</a:t>
            </a:r>
            <a:r>
              <a:rPr lang="en-IN" sz="2400" baseline="-25000" dirty="0" smtClean="0">
                <a:solidFill>
                  <a:srgbClr val="FF0000"/>
                </a:solidFill>
                <a:latin typeface="Times New Roman" pitchFamily="18" charset="0"/>
                <a:cs typeface="Times New Roman" pitchFamily="18" charset="0"/>
              </a:rPr>
              <a:t>11</a:t>
            </a:r>
            <a:r>
              <a:rPr lang="en-IN" sz="2400" dirty="0" smtClean="0">
                <a:latin typeface="Times New Roman" pitchFamily="18" charset="0"/>
                <a:cs typeface="Times New Roman" pitchFamily="18" charset="0"/>
              </a:rPr>
              <a:t>AT</a:t>
            </a:r>
            <a:r>
              <a:rPr lang="en-IN" sz="2400" baseline="-25000" dirty="0" smtClean="0">
                <a:solidFill>
                  <a:srgbClr val="FF0000"/>
                </a:solidFill>
                <a:latin typeface="Times New Roman" pitchFamily="18" charset="0"/>
                <a:cs typeface="Times New Roman" pitchFamily="18" charset="0"/>
              </a:rPr>
              <a:t>12</a:t>
            </a:r>
            <a:r>
              <a:rPr lang="en-IN" sz="2400" dirty="0" smtClean="0">
                <a:latin typeface="Times New Roman" pitchFamily="18" charset="0"/>
                <a:cs typeface="Times New Roman" pitchFamily="18" charset="0"/>
              </a:rPr>
              <a:t>TC</a:t>
            </a:r>
            <a:r>
              <a:rPr lang="en-IN" sz="2400" baseline="-25000" dirty="0" smtClean="0">
                <a:solidFill>
                  <a:srgbClr val="FF0000"/>
                </a:solidFill>
                <a:latin typeface="Times New Roman" pitchFamily="18" charset="0"/>
                <a:cs typeface="Times New Roman" pitchFamily="18" charset="0"/>
              </a:rPr>
              <a:t>13</a:t>
            </a:r>
            <a:r>
              <a:rPr lang="en-IN" sz="2400" dirty="0" smtClean="0">
                <a:latin typeface="Times New Roman" pitchFamily="18" charset="0"/>
                <a:cs typeface="Times New Roman" pitchFamily="18" charset="0"/>
              </a:rPr>
              <a:t>GC</a:t>
            </a:r>
            <a:r>
              <a:rPr lang="en-IN" sz="2400" baseline="-25000" dirty="0" smtClean="0">
                <a:solidFill>
                  <a:srgbClr val="FF0000"/>
                </a:solidFill>
                <a:latin typeface="Times New Roman" pitchFamily="18" charset="0"/>
                <a:cs typeface="Times New Roman" pitchFamily="18" charset="0"/>
              </a:rPr>
              <a:t>14</a:t>
            </a:r>
            <a:r>
              <a:rPr lang="en-IN" sz="2400" dirty="0" smtClean="0">
                <a:latin typeface="Times New Roman" pitchFamily="18" charset="0"/>
                <a:cs typeface="Times New Roman" pitchFamily="18" charset="0"/>
              </a:rPr>
              <a:t>GC</a:t>
            </a:r>
            <a:r>
              <a:rPr lang="en-IN" sz="2400" baseline="-25000" dirty="0" smtClean="0">
                <a:solidFill>
                  <a:srgbClr val="FF0000"/>
                </a:solidFill>
                <a:latin typeface="Times New Roman" pitchFamily="18" charset="0"/>
                <a:cs typeface="Times New Roman" pitchFamily="18" charset="0"/>
              </a:rPr>
              <a:t>15</a:t>
            </a:r>
            <a:r>
              <a:rPr lang="en-IN" sz="2400" dirty="0" smtClean="0">
                <a:latin typeface="Times New Roman" pitchFamily="18" charset="0"/>
                <a:cs typeface="Times New Roman" pitchFamily="18" charset="0"/>
              </a:rPr>
              <a:t>TG</a:t>
            </a:r>
            <a:r>
              <a:rPr lang="en-IN" sz="2400" baseline="-25000" dirty="0" smtClean="0">
                <a:solidFill>
                  <a:srgbClr val="FF0000"/>
                </a:solidFill>
                <a:latin typeface="Times New Roman" pitchFamily="18" charset="0"/>
                <a:cs typeface="Times New Roman" pitchFamily="18" charset="0"/>
              </a:rPr>
              <a:t>16</a:t>
            </a:r>
            <a:r>
              <a:rPr lang="en-IN" sz="2400" dirty="0" smtClean="0">
                <a:latin typeface="Times New Roman" pitchFamily="18" charset="0"/>
                <a:cs typeface="Times New Roman" pitchFamily="18" charset="0"/>
              </a:rPr>
              <a:t>AG</a:t>
            </a:r>
            <a:r>
              <a:rPr lang="en-IN" sz="2400" baseline="-25000" dirty="0" smtClean="0">
                <a:solidFill>
                  <a:srgbClr val="FF0000"/>
                </a:solidFill>
                <a:latin typeface="Times New Roman" pitchFamily="18" charset="0"/>
                <a:cs typeface="Times New Roman" pitchFamily="18" charset="0"/>
              </a:rPr>
              <a:t>17</a:t>
            </a:r>
            <a:r>
              <a:rPr lang="en-IN" sz="2400" dirty="0" smtClean="0">
                <a:latin typeface="Times New Roman" pitchFamily="18" charset="0"/>
                <a:cs typeface="Times New Roman" pitchFamily="18" charset="0"/>
              </a:rPr>
              <a:t>TG</a:t>
            </a:r>
            <a:r>
              <a:rPr lang="en-IN" sz="2400" baseline="-25000" dirty="0" smtClean="0">
                <a:solidFill>
                  <a:srgbClr val="FF0000"/>
                </a:solidFill>
                <a:latin typeface="Times New Roman" pitchFamily="18" charset="0"/>
                <a:cs typeface="Times New Roman" pitchFamily="18" charset="0"/>
              </a:rPr>
              <a:t>18</a:t>
            </a:r>
            <a:r>
              <a:rPr lang="en-IN" sz="2400" dirty="0" smtClean="0">
                <a:latin typeface="Times New Roman" pitchFamily="18" charset="0"/>
                <a:cs typeface="Times New Roman" pitchFamily="18" charset="0"/>
              </a:rPr>
              <a:t>AA</a:t>
            </a:r>
            <a:r>
              <a:rPr lang="en-IN" sz="2400" baseline="-25000" dirty="0" smtClean="0">
                <a:solidFill>
                  <a:srgbClr val="FF0000"/>
                </a:solidFill>
                <a:latin typeface="Times New Roman" pitchFamily="18" charset="0"/>
                <a:cs typeface="Times New Roman" pitchFamily="18" charset="0"/>
              </a:rPr>
              <a:t>19</a:t>
            </a:r>
            <a:r>
              <a:rPr lang="en-IN" sz="2400" dirty="0" smtClean="0">
                <a:latin typeface="Times New Roman" pitchFamily="18" charset="0"/>
                <a:cs typeface="Times New Roman" pitchFamily="18" charset="0"/>
              </a:rPr>
              <a:t>CC</a:t>
            </a:r>
            <a:r>
              <a:rPr lang="en-IN" sz="2400" baseline="-25000" dirty="0" smtClean="0">
                <a:solidFill>
                  <a:srgbClr val="FF0000"/>
                </a:solidFill>
                <a:latin typeface="Times New Roman" pitchFamily="18" charset="0"/>
                <a:cs typeface="Times New Roman" pitchFamily="18" charset="0"/>
              </a:rPr>
              <a:t>20</a:t>
            </a:r>
            <a:endParaRPr lang="en-IN" sz="2400" baseline="-25000" dirty="0" smtClean="0">
              <a:solidFill>
                <a:srgbClr val="FF0000"/>
              </a:solidFill>
              <a:latin typeface="Times New Roman" pitchFamily="18" charset="0"/>
              <a:cs typeface="Times New Roman" pitchFamily="18" charset="0"/>
            </a:endParaRP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M=100111000011</a:t>
            </a: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Sub-phase1</a:t>
            </a:r>
            <a:r>
              <a:rPr lang="en-IN" sz="2400" baseline="-25000" dirty="0" smtClean="0">
                <a:latin typeface="Times New Roman" pitchFamily="18" charset="0"/>
                <a:cs typeface="Times New Roman" pitchFamily="18" charset="0"/>
              </a:rPr>
              <a:t>(A</a:t>
            </a:r>
            <a:r>
              <a:rPr lang="en-IN" sz="2400" baseline="-25000" dirty="0" smtClean="0">
                <a:latin typeface="Times New Roman" pitchFamily="18" charset="0"/>
                <a:cs typeface="Times New Roman" pitchFamily="18" charset="0"/>
              </a:rPr>
              <a:t>= 00, T= 01, C= 10, G= 11)</a:t>
            </a:r>
            <a:r>
              <a:rPr lang="en-IN" sz="2400" dirty="0" smtClean="0">
                <a:latin typeface="Times New Roman" pitchFamily="18" charset="0"/>
                <a:cs typeface="Times New Roman" pitchFamily="18" charset="0"/>
              </a:rPr>
              <a:t>: M´= CTGAAG</a:t>
            </a: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Sub-phashe2</a:t>
            </a:r>
            <a:r>
              <a:rPr lang="en-IN" sz="2400" baseline="-25000" dirty="0" smtClean="0">
                <a:latin typeface="Times New Roman" pitchFamily="18" charset="0"/>
                <a:cs typeface="Times New Roman" pitchFamily="18" charset="0"/>
              </a:rPr>
              <a:t>((</a:t>
            </a:r>
            <a:r>
              <a:rPr lang="en-IN" sz="2400" baseline="-25000" dirty="0" smtClean="0">
                <a:latin typeface="Times New Roman" pitchFamily="18" charset="0"/>
                <a:cs typeface="Times New Roman" pitchFamily="18" charset="0"/>
              </a:rPr>
              <a:t>AC) (CG) (GT) (TA))</a:t>
            </a:r>
            <a:r>
              <a:rPr lang="en-IN" sz="2400" dirty="0" smtClean="0">
                <a:latin typeface="Times New Roman" pitchFamily="18" charset="0"/>
                <a:cs typeface="Times New Roman" pitchFamily="18" charset="0"/>
              </a:rPr>
              <a:t>: M´´= GATCCT</a:t>
            </a:r>
          </a:p>
          <a:p>
            <a:pPr marL="342900" indent="-342900">
              <a:buFont typeface="Wingdings" pitchFamily="2" charset="2"/>
              <a:buChar char="Ø"/>
            </a:pPr>
            <a:endParaRPr lang="en-IN" sz="2400" dirty="0" smtClean="0">
              <a:latin typeface="Times New Roman" pitchFamily="18" charset="0"/>
              <a:cs typeface="Times New Roman" pitchFamily="18" charset="0"/>
            </a:endParaRPr>
          </a:p>
          <a:p>
            <a:pPr marL="342900" indent="-342900">
              <a:buFont typeface="Wingdings" pitchFamily="2" charset="2"/>
              <a:buChar char="Ø"/>
            </a:pPr>
            <a:r>
              <a:rPr lang="en-IN" sz="2400" dirty="0" smtClean="0">
                <a:latin typeface="Times New Roman" pitchFamily="18" charset="0"/>
                <a:cs typeface="Times New Roman" pitchFamily="18" charset="0"/>
              </a:rPr>
              <a:t>Sub-phase3</a:t>
            </a:r>
            <a:r>
              <a:rPr lang="en-IN" sz="2400" baseline="-25000" dirty="0" smtClean="0">
                <a:latin typeface="Times New Roman" pitchFamily="18" charset="0"/>
                <a:cs typeface="Times New Roman" pitchFamily="18" charset="0"/>
              </a:rPr>
              <a:t>(Indexes)</a:t>
            </a:r>
            <a:r>
              <a:rPr lang="en-IN" sz="2400" dirty="0" smtClean="0">
                <a:latin typeface="Times New Roman" pitchFamily="18" charset="0"/>
                <a:cs typeface="Times New Roman" pitchFamily="18" charset="0"/>
              </a:rPr>
              <a:t> : M</a:t>
            </a:r>
            <a:r>
              <a:rPr lang="en-IN"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8137</a:t>
            </a: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628</TotalTime>
  <Words>1066</Words>
  <Application>Microsoft Office PowerPoint</Application>
  <PresentationFormat>On-screen Show (4:3)</PresentationFormat>
  <Paragraphs>214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SAGAR</dc:creator>
  <cp:lastModifiedBy>NILESH GADE</cp:lastModifiedBy>
  <cp:revision>79</cp:revision>
  <dcterms:created xsi:type="dcterms:W3CDTF">2014-11-20T04:19:03Z</dcterms:created>
  <dcterms:modified xsi:type="dcterms:W3CDTF">2014-11-24T14:46:44Z</dcterms:modified>
</cp:coreProperties>
</file>