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0" r:id="rId1"/>
  </p:sldMasterIdLst>
  <p:notesMasterIdLst>
    <p:notesMasterId r:id="rId30"/>
  </p:notesMasterIdLst>
  <p:sldIdLst>
    <p:sldId id="281" r:id="rId2"/>
    <p:sldId id="282" r:id="rId3"/>
    <p:sldId id="257" r:id="rId4"/>
    <p:sldId id="283" r:id="rId5"/>
    <p:sldId id="264" r:id="rId6"/>
    <p:sldId id="268" r:id="rId7"/>
    <p:sldId id="259" r:id="rId8"/>
    <p:sldId id="258" r:id="rId9"/>
    <p:sldId id="284" r:id="rId10"/>
    <p:sldId id="285" r:id="rId11"/>
    <p:sldId id="286" r:id="rId12"/>
    <p:sldId id="267" r:id="rId13"/>
    <p:sldId id="270" r:id="rId14"/>
    <p:sldId id="288" r:id="rId15"/>
    <p:sldId id="293" r:id="rId16"/>
    <p:sldId id="294" r:id="rId17"/>
    <p:sldId id="295" r:id="rId18"/>
    <p:sldId id="296" r:id="rId19"/>
    <p:sldId id="289" r:id="rId20"/>
    <p:sldId id="292" r:id="rId21"/>
    <p:sldId id="290" r:id="rId22"/>
    <p:sldId id="291" r:id="rId23"/>
    <p:sldId id="298" r:id="rId24"/>
    <p:sldId id="299" r:id="rId25"/>
    <p:sldId id="300" r:id="rId26"/>
    <p:sldId id="301" r:id="rId27"/>
    <p:sldId id="260" r:id="rId28"/>
    <p:sldId id="26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FEFF"/>
    <a:srgbClr val="DEF1FA"/>
    <a:srgbClr val="ABDBF1"/>
    <a:srgbClr val="6D0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5174FA-A3C2-4965-B45D-515401F2DA29}" v="67" vWet="68" dt="2024-05-05T10:57:33.538"/>
    <p1510:client id="{7157E364-66C7-4207-BA86-9E71178C234C}" v="2678" dt="2024-05-06T05:14:02.226"/>
    <p1510:client id="{C26E3221-DA37-4421-8D43-8B8C346435F8}" v="49" dt="2024-05-05T10:16:54.4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AAFB67-EE2E-4939-828B-69C7AF58B1EA}" type="datetimeFigureOut">
              <a:rPr lang="en-IN" smtClean="0"/>
              <a:t>28-05-2024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9073AD-E898-4F18-9EE6-BEDA46174B20}" type="slidenum">
              <a:rPr lang="en-IN" smtClean="0"/>
              <a:t>‹#›</a:t>
            </a:fld>
            <a:endParaRPr lang="en-IN"/>
          </a:p>
        </p:txBody>
      </p:sp>
    </p:spTree>
    <p:extLst>
      <p:ext uri="{BB962C8B-B14F-4D97-AF65-F5344CB8AC3E}">
        <p14:creationId xmlns:p14="http://schemas.microsoft.com/office/powerpoint/2010/main" val="27905926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9073AD-E898-4F18-9EE6-BEDA46174B20}" type="slidenum">
              <a:rPr lang="en-IN" smtClean="0"/>
              <a:t>12</a:t>
            </a:fld>
            <a:endParaRPr lang="en-IN"/>
          </a:p>
        </p:txBody>
      </p:sp>
    </p:spTree>
    <p:extLst>
      <p:ext uri="{BB962C8B-B14F-4D97-AF65-F5344CB8AC3E}">
        <p14:creationId xmlns:p14="http://schemas.microsoft.com/office/powerpoint/2010/main" val="41618022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259073AD-E898-4F18-9EE6-BEDA46174B20}" type="slidenum">
              <a:rPr lang="en-IN" smtClean="0"/>
              <a:t>28</a:t>
            </a:fld>
            <a:endParaRPr lang="en-IN"/>
          </a:p>
        </p:txBody>
      </p:sp>
    </p:spTree>
    <p:extLst>
      <p:ext uri="{BB962C8B-B14F-4D97-AF65-F5344CB8AC3E}">
        <p14:creationId xmlns:p14="http://schemas.microsoft.com/office/powerpoint/2010/main" val="3991434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06CA6-43CE-C15C-A6AF-0B19233AFC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9E1384-DC1D-6BB8-243B-E1E88EBE65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4CB387-39BC-8ACF-082E-91FC24C0CB03}"/>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5" name="Footer Placeholder 4">
            <a:extLst>
              <a:ext uri="{FF2B5EF4-FFF2-40B4-BE49-F238E27FC236}">
                <a16:creationId xmlns:a16="http://schemas.microsoft.com/office/drawing/2014/main" id="{705706D0-3623-3AD5-DCE7-5EE16AA863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D89297-C30B-7D1B-2EC4-0B0A8AF149E6}"/>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561561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A5E56-5534-6F4D-7BA4-CA247A6EEA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D882B46-4C09-16FE-888A-100AC5C992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B81A96-E710-DC72-DFF5-8C11C6AA0BC0}"/>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5" name="Footer Placeholder 4">
            <a:extLst>
              <a:ext uri="{FF2B5EF4-FFF2-40B4-BE49-F238E27FC236}">
                <a16:creationId xmlns:a16="http://schemas.microsoft.com/office/drawing/2014/main" id="{04836DC3-AB43-53D3-485D-52F8B84D5D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2D2AF27-6FA4-CCFE-EFF7-CD6061516F34}"/>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3426610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186E3C-0912-560F-EECD-195E07EBDE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0BDBBB-FECB-66FD-C9D7-E4FDA178FA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DA48B2-D110-DDE9-16FC-C8463F113A17}"/>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5" name="Footer Placeholder 4">
            <a:extLst>
              <a:ext uri="{FF2B5EF4-FFF2-40B4-BE49-F238E27FC236}">
                <a16:creationId xmlns:a16="http://schemas.microsoft.com/office/drawing/2014/main" id="{FA05A7F5-5E31-B740-C030-4E9C3EC62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79587B-9472-AE62-D8FE-687A3632829F}"/>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36583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5F088-DBBA-8222-E9E7-659D60B7B9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FA2DCB-704F-64DA-0415-E73BD4663E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95534F-51FA-AD47-93D5-C37C3111FD99}"/>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5" name="Footer Placeholder 4">
            <a:extLst>
              <a:ext uri="{FF2B5EF4-FFF2-40B4-BE49-F238E27FC236}">
                <a16:creationId xmlns:a16="http://schemas.microsoft.com/office/drawing/2014/main" id="{B5C08013-58EE-19B2-A66D-402B0E6CE5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D5AC7-7BE4-7BCC-D9AD-49E2297C094E}"/>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387234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D4102-2F56-6759-F7B5-129927A4DE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66BC7F2-1141-05C3-F94C-48794CC6DA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DE24D6-A91A-CC3B-FCA3-D41215F9DF26}"/>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5" name="Footer Placeholder 4">
            <a:extLst>
              <a:ext uri="{FF2B5EF4-FFF2-40B4-BE49-F238E27FC236}">
                <a16:creationId xmlns:a16="http://schemas.microsoft.com/office/drawing/2014/main" id="{DE729301-0138-DD73-1D74-D9821CE2CD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9F71D5E-6381-77DC-0BC7-520E1EFA92CA}"/>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3231340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88DE-3EA6-0411-A1BC-A6BF32992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CE23F83-55F9-BE14-68BF-DAAE129E8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24CFCFD-4324-3972-B350-69A9AA9E4E9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C94FFEE-F6C0-BE28-04DA-CB33BEB4B805}"/>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6" name="Footer Placeholder 5">
            <a:extLst>
              <a:ext uri="{FF2B5EF4-FFF2-40B4-BE49-F238E27FC236}">
                <a16:creationId xmlns:a16="http://schemas.microsoft.com/office/drawing/2014/main" id="{C34F9E33-18A6-B2EE-D3CB-5F5FBB411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A66A10-8144-3265-0152-4AED8474A29B}"/>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15761456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04DE1-166B-BC03-A1CA-65D33FDF99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8688EB-81C9-CBF0-0058-49A510E0F8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5A2A54-8A6F-1FE5-26E5-3A95994F17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8A2B41-86E7-3ABE-5DF3-49FD9E3882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E49C64-18A3-D68E-E045-B963E9E649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8535BD-4F99-F336-6F2C-D9AC5B0CA0CB}"/>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8" name="Footer Placeholder 7">
            <a:extLst>
              <a:ext uri="{FF2B5EF4-FFF2-40B4-BE49-F238E27FC236}">
                <a16:creationId xmlns:a16="http://schemas.microsoft.com/office/drawing/2014/main" id="{C3D90299-8DAB-9BB8-74A3-D5B76D91261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1D558C-3C82-6197-67E1-F93425E6FA42}"/>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2375977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3EDF-DCBE-B9E3-C38C-3A773F3A0B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EE5C3B2-85A8-FC98-8C50-D3F3E02E4369}"/>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4" name="Footer Placeholder 3">
            <a:extLst>
              <a:ext uri="{FF2B5EF4-FFF2-40B4-BE49-F238E27FC236}">
                <a16:creationId xmlns:a16="http://schemas.microsoft.com/office/drawing/2014/main" id="{E76F8C64-4C71-15A8-B062-7EDEC188ECA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457A108-D5DE-94E5-6BB3-1A3432BC54DD}"/>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2473623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5CA9EC-7BBA-8895-BF68-B2CE8C5234BD}"/>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3" name="Footer Placeholder 2">
            <a:extLst>
              <a:ext uri="{FF2B5EF4-FFF2-40B4-BE49-F238E27FC236}">
                <a16:creationId xmlns:a16="http://schemas.microsoft.com/office/drawing/2014/main" id="{8FDAC0DA-C7DC-1C80-E061-6808F275419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A3A9E3F-0C40-5E27-B75F-C4DA2C23F629}"/>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3153264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C5E7C-B5F4-33F2-7DB7-E457888785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B4574B-B109-2F67-B88A-7193C2457F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67B647-5758-4B5D-DD31-E3E39906A2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31004-1C41-56C8-4E15-82854A042E0E}"/>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6" name="Footer Placeholder 5">
            <a:extLst>
              <a:ext uri="{FF2B5EF4-FFF2-40B4-BE49-F238E27FC236}">
                <a16:creationId xmlns:a16="http://schemas.microsoft.com/office/drawing/2014/main" id="{896E954A-FA38-0E78-CFD1-7AD9C10D516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B02D05-95A8-AFAF-A541-BDEC2A7E772C}"/>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3050481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3E81B-DEFD-0E10-1E4B-D8A64B9DC3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5FE810-3033-80CE-531F-5443C115FA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B8E5C5-56E8-C038-C887-6B4A3875C4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604126-3DEB-BB46-D44B-55DB9B72F86E}"/>
              </a:ext>
            </a:extLst>
          </p:cNvPr>
          <p:cNvSpPr>
            <a:spLocks noGrp="1"/>
          </p:cNvSpPr>
          <p:nvPr>
            <p:ph type="dt" sz="half" idx="10"/>
          </p:nvPr>
        </p:nvSpPr>
        <p:spPr/>
        <p:txBody>
          <a:bodyPr/>
          <a:lstStyle/>
          <a:p>
            <a:fld id="{47E35AD6-1327-4D3E-B35D-F409A04E0E85}" type="datetimeFigureOut">
              <a:rPr lang="en-IN" smtClean="0"/>
              <a:t>28-05-2024</a:t>
            </a:fld>
            <a:endParaRPr lang="en-IN"/>
          </a:p>
        </p:txBody>
      </p:sp>
      <p:sp>
        <p:nvSpPr>
          <p:cNvPr id="6" name="Footer Placeholder 5">
            <a:extLst>
              <a:ext uri="{FF2B5EF4-FFF2-40B4-BE49-F238E27FC236}">
                <a16:creationId xmlns:a16="http://schemas.microsoft.com/office/drawing/2014/main" id="{104D5B29-F00C-B860-3CF2-A05F7FA46A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E17A09-B15F-9A76-D727-594C671AC4EC}"/>
              </a:ext>
            </a:extLst>
          </p:cNvPr>
          <p:cNvSpPr>
            <a:spLocks noGrp="1"/>
          </p:cNvSpPr>
          <p:nvPr>
            <p:ph type="sldNum" sz="quarter" idx="12"/>
          </p:nvPr>
        </p:nvSpPr>
        <p:spPr/>
        <p:txBody>
          <a:bodyPr/>
          <a:lstStyle/>
          <a:p>
            <a:fld id="{49D99394-4FD2-4417-B4A1-3ABEEC165377}" type="slidenum">
              <a:rPr lang="en-IN" smtClean="0"/>
              <a:t>‹#›</a:t>
            </a:fld>
            <a:endParaRPr lang="en-IN"/>
          </a:p>
        </p:txBody>
      </p:sp>
    </p:spTree>
    <p:extLst>
      <p:ext uri="{BB962C8B-B14F-4D97-AF65-F5344CB8AC3E}">
        <p14:creationId xmlns:p14="http://schemas.microsoft.com/office/powerpoint/2010/main" val="3626467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t="-6000" b="-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6EEE98-7589-BE02-CFD6-E39A6BA547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594B033-9614-CEF8-EE63-7C88EE659C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3B0C836-6ECD-7C3D-0CAF-7C4B9CF8E3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E35AD6-1327-4D3E-B35D-F409A04E0E85}" type="datetimeFigureOut">
              <a:rPr lang="en-IN" smtClean="0"/>
              <a:t>28-05-2024</a:t>
            </a:fld>
            <a:endParaRPr lang="en-IN"/>
          </a:p>
        </p:txBody>
      </p:sp>
      <p:sp>
        <p:nvSpPr>
          <p:cNvPr id="5" name="Footer Placeholder 4">
            <a:extLst>
              <a:ext uri="{FF2B5EF4-FFF2-40B4-BE49-F238E27FC236}">
                <a16:creationId xmlns:a16="http://schemas.microsoft.com/office/drawing/2014/main" id="{1392B7A3-4FDC-BB67-3968-48E465214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1FCF0A4-57A8-456A-6F0A-D8E2E7D741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D99394-4FD2-4417-B4A1-3ABEEC165377}" type="slidenum">
              <a:rPr lang="en-IN" smtClean="0"/>
              <a:t>‹#›</a:t>
            </a:fld>
            <a:endParaRPr lang="en-IN"/>
          </a:p>
        </p:txBody>
      </p:sp>
    </p:spTree>
    <p:extLst>
      <p:ext uri="{BB962C8B-B14F-4D97-AF65-F5344CB8AC3E}">
        <p14:creationId xmlns:p14="http://schemas.microsoft.com/office/powerpoint/2010/main" val="1443743908"/>
      </p:ext>
    </p:extLst>
  </p:cSld>
  <p:clrMap bg1="lt1" tx1="dk1" bg2="lt2" tx2="dk2" accent1="accent1" accent2="accent2" accent3="accent3" accent4="accent4" accent5="accent5" accent6="accent6" hlink="hlink" folHlink="folHlink"/>
  <p:sldLayoutIdLst>
    <p:sldLayoutId id="2147483881" r:id="rId1"/>
    <p:sldLayoutId id="2147483882" r:id="rId2"/>
    <p:sldLayoutId id="2147483883" r:id="rId3"/>
    <p:sldLayoutId id="2147483884" r:id="rId4"/>
    <p:sldLayoutId id="2147483885" r:id="rId5"/>
    <p:sldLayoutId id="2147483886" r:id="rId6"/>
    <p:sldLayoutId id="2147483887" r:id="rId7"/>
    <p:sldLayoutId id="2147483888" r:id="rId8"/>
    <p:sldLayoutId id="2147483889" r:id="rId9"/>
    <p:sldLayoutId id="2147483890" r:id="rId10"/>
    <p:sldLayoutId id="214748389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hyperlink" Target="https://www.academia.edu/download/60514831/IRJET-V6I394920190907-103300-i1pvr0.pdf"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www.academia.edu/download/57726289/IRJET-V5I10181.pdf"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www.academia.edu/download/60514831/IRJET-V6I394920190907-103300-i1pvr0.pdf" TargetMode="External"/><Relationship Id="rId2" Type="http://schemas.openxmlformats.org/officeDocument/2006/relationships/hyperlink" Target="https://iopscience.iop.org/article/10.1088/1755-1315/889/1/012008/pdf" TargetMode="External"/><Relationship Id="rId1" Type="http://schemas.openxmlformats.org/officeDocument/2006/relationships/slideLayout" Target="../slideLayouts/slideLayout2.xml"/><Relationship Id="rId4" Type="http://schemas.openxmlformats.org/officeDocument/2006/relationships/hyperlink" Target="https://www.academia.edu/download/57726289/IRJET-V5I10181.pdf"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opscience.iop.org/article/10.1088/1755-1315/889/1/012008/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06317F0F-B3A8-7C60-5A7C-B7E0F550A238}"/>
              </a:ext>
            </a:extLst>
          </p:cNvPr>
          <p:cNvGrpSpPr/>
          <p:nvPr/>
        </p:nvGrpSpPr>
        <p:grpSpPr>
          <a:xfrm>
            <a:off x="4056824" y="-979824"/>
            <a:ext cx="8638420" cy="8990187"/>
            <a:chOff x="4035359" y="-979824"/>
            <a:chExt cx="8638420" cy="8990187"/>
          </a:xfrm>
          <a:blipFill>
            <a:blip r:embed="rId2"/>
            <a:stretch>
              <a:fillRect/>
            </a:stretch>
          </a:blipFill>
        </p:grpSpPr>
        <p:sp>
          <p:nvSpPr>
            <p:cNvPr id="2" name="Hexagon 1">
              <a:extLst>
                <a:ext uri="{FF2B5EF4-FFF2-40B4-BE49-F238E27FC236}">
                  <a16:creationId xmlns:a16="http://schemas.microsoft.com/office/drawing/2014/main" id="{BE5CBAD0-3F22-E16C-52BF-0181863E9F07}"/>
                </a:ext>
              </a:extLst>
            </p:cNvPr>
            <p:cNvSpPr/>
            <p:nvPr/>
          </p:nvSpPr>
          <p:spPr>
            <a:xfrm>
              <a:off x="7650926" y="5537536"/>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Hexagon 2">
              <a:extLst>
                <a:ext uri="{FF2B5EF4-FFF2-40B4-BE49-F238E27FC236}">
                  <a16:creationId xmlns:a16="http://schemas.microsoft.com/office/drawing/2014/main" id="{C921DF41-0642-7855-D8C3-CE2465B0AAE3}"/>
                </a:ext>
              </a:extLst>
            </p:cNvPr>
            <p:cNvSpPr/>
            <p:nvPr/>
          </p:nvSpPr>
          <p:spPr>
            <a:xfrm>
              <a:off x="7623703" y="4233727"/>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Hexagon 3">
              <a:extLst>
                <a:ext uri="{FF2B5EF4-FFF2-40B4-BE49-F238E27FC236}">
                  <a16:creationId xmlns:a16="http://schemas.microsoft.com/office/drawing/2014/main" id="{E4AC1637-7DC1-4494-20DE-270D4FB02E6C}"/>
                </a:ext>
              </a:extLst>
            </p:cNvPr>
            <p:cNvSpPr/>
            <p:nvPr/>
          </p:nvSpPr>
          <p:spPr>
            <a:xfrm>
              <a:off x="7636707" y="2923219"/>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Hexagon 4">
              <a:extLst>
                <a:ext uri="{FF2B5EF4-FFF2-40B4-BE49-F238E27FC236}">
                  <a16:creationId xmlns:a16="http://schemas.microsoft.com/office/drawing/2014/main" id="{A8490A25-7D55-A4A8-D29D-01AFC5188184}"/>
                </a:ext>
              </a:extLst>
            </p:cNvPr>
            <p:cNvSpPr/>
            <p:nvPr/>
          </p:nvSpPr>
          <p:spPr>
            <a:xfrm>
              <a:off x="7613438" y="1637642"/>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Hexagon 5">
              <a:extLst>
                <a:ext uri="{FF2B5EF4-FFF2-40B4-BE49-F238E27FC236}">
                  <a16:creationId xmlns:a16="http://schemas.microsoft.com/office/drawing/2014/main" id="{DD786D83-30C8-68A0-E1B7-F999F948F272}"/>
                </a:ext>
              </a:extLst>
            </p:cNvPr>
            <p:cNvSpPr/>
            <p:nvPr/>
          </p:nvSpPr>
          <p:spPr>
            <a:xfrm>
              <a:off x="8882417" y="6221917"/>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E048A90C-C345-48AE-0DA6-D217EFEDC80B}"/>
                </a:ext>
              </a:extLst>
            </p:cNvPr>
            <p:cNvSpPr/>
            <p:nvPr/>
          </p:nvSpPr>
          <p:spPr>
            <a:xfrm>
              <a:off x="8849029" y="3594268"/>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Hexagon 7">
              <a:extLst>
                <a:ext uri="{FF2B5EF4-FFF2-40B4-BE49-F238E27FC236}">
                  <a16:creationId xmlns:a16="http://schemas.microsoft.com/office/drawing/2014/main" id="{AA344E99-EFC2-1930-F143-29B94044A4F1}"/>
                </a:ext>
              </a:extLst>
            </p:cNvPr>
            <p:cNvSpPr/>
            <p:nvPr/>
          </p:nvSpPr>
          <p:spPr>
            <a:xfrm>
              <a:off x="8849029" y="2306384"/>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Hexagon 8">
              <a:extLst>
                <a:ext uri="{FF2B5EF4-FFF2-40B4-BE49-F238E27FC236}">
                  <a16:creationId xmlns:a16="http://schemas.microsoft.com/office/drawing/2014/main" id="{4D01246B-08A9-8DF2-D2F0-F90F8125DCCE}"/>
                </a:ext>
              </a:extLst>
            </p:cNvPr>
            <p:cNvSpPr/>
            <p:nvPr/>
          </p:nvSpPr>
          <p:spPr>
            <a:xfrm>
              <a:off x="8849683" y="-287908"/>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Hexagon 9">
              <a:extLst>
                <a:ext uri="{FF2B5EF4-FFF2-40B4-BE49-F238E27FC236}">
                  <a16:creationId xmlns:a16="http://schemas.microsoft.com/office/drawing/2014/main" id="{D2C487B1-FA3C-F5CB-ADF0-A8FAB33018AC}"/>
                </a:ext>
              </a:extLst>
            </p:cNvPr>
            <p:cNvSpPr/>
            <p:nvPr/>
          </p:nvSpPr>
          <p:spPr>
            <a:xfrm>
              <a:off x="10065276" y="6830492"/>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Hexagon 10">
              <a:extLst>
                <a:ext uri="{FF2B5EF4-FFF2-40B4-BE49-F238E27FC236}">
                  <a16:creationId xmlns:a16="http://schemas.microsoft.com/office/drawing/2014/main" id="{012BE14E-9057-54AB-3F51-2351E6F6B0BB}"/>
                </a:ext>
              </a:extLst>
            </p:cNvPr>
            <p:cNvSpPr/>
            <p:nvPr/>
          </p:nvSpPr>
          <p:spPr>
            <a:xfrm>
              <a:off x="10065276" y="-926080"/>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Hexagon 11">
              <a:extLst>
                <a:ext uri="{FF2B5EF4-FFF2-40B4-BE49-F238E27FC236}">
                  <a16:creationId xmlns:a16="http://schemas.microsoft.com/office/drawing/2014/main" id="{EAC29F0C-FF56-E6E2-7332-667C4AE0E78E}"/>
                </a:ext>
              </a:extLst>
            </p:cNvPr>
            <p:cNvSpPr/>
            <p:nvPr/>
          </p:nvSpPr>
          <p:spPr>
            <a:xfrm>
              <a:off x="10053481" y="373626"/>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Hexagon 12">
              <a:extLst>
                <a:ext uri="{FF2B5EF4-FFF2-40B4-BE49-F238E27FC236}">
                  <a16:creationId xmlns:a16="http://schemas.microsoft.com/office/drawing/2014/main" id="{8A31801E-878F-5D3B-0B28-ADC961194B04}"/>
                </a:ext>
              </a:extLst>
            </p:cNvPr>
            <p:cNvSpPr/>
            <p:nvPr/>
          </p:nvSpPr>
          <p:spPr>
            <a:xfrm>
              <a:off x="6444705" y="2303547"/>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Hexagon 13">
              <a:extLst>
                <a:ext uri="{FF2B5EF4-FFF2-40B4-BE49-F238E27FC236}">
                  <a16:creationId xmlns:a16="http://schemas.microsoft.com/office/drawing/2014/main" id="{F0CDF9C5-F173-3D71-5A52-D4CF568D9758}"/>
                </a:ext>
              </a:extLst>
            </p:cNvPr>
            <p:cNvSpPr/>
            <p:nvPr/>
          </p:nvSpPr>
          <p:spPr>
            <a:xfrm>
              <a:off x="10065276" y="5525726"/>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Hexagon 14">
              <a:extLst>
                <a:ext uri="{FF2B5EF4-FFF2-40B4-BE49-F238E27FC236}">
                  <a16:creationId xmlns:a16="http://schemas.microsoft.com/office/drawing/2014/main" id="{AA07274D-3F3E-3AB8-F343-820543EF1749}"/>
                </a:ext>
              </a:extLst>
            </p:cNvPr>
            <p:cNvSpPr/>
            <p:nvPr/>
          </p:nvSpPr>
          <p:spPr>
            <a:xfrm>
              <a:off x="10053481" y="4226020"/>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Hexagon 15">
              <a:extLst>
                <a:ext uri="{FF2B5EF4-FFF2-40B4-BE49-F238E27FC236}">
                  <a16:creationId xmlns:a16="http://schemas.microsoft.com/office/drawing/2014/main" id="{C97B7593-850E-09D0-44B0-D655E0D4A405}"/>
                </a:ext>
              </a:extLst>
            </p:cNvPr>
            <p:cNvSpPr/>
            <p:nvPr/>
          </p:nvSpPr>
          <p:spPr>
            <a:xfrm>
              <a:off x="10065276" y="2939435"/>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Hexagon 16">
              <a:extLst>
                <a:ext uri="{FF2B5EF4-FFF2-40B4-BE49-F238E27FC236}">
                  <a16:creationId xmlns:a16="http://schemas.microsoft.com/office/drawing/2014/main" id="{C775ADA3-FF7E-3198-73D0-822F14A46971}"/>
                </a:ext>
              </a:extLst>
            </p:cNvPr>
            <p:cNvSpPr/>
            <p:nvPr/>
          </p:nvSpPr>
          <p:spPr>
            <a:xfrm>
              <a:off x="10066589" y="1673332"/>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Hexagon 17">
              <a:extLst>
                <a:ext uri="{FF2B5EF4-FFF2-40B4-BE49-F238E27FC236}">
                  <a16:creationId xmlns:a16="http://schemas.microsoft.com/office/drawing/2014/main" id="{6E8E686A-20B6-D55E-7D31-AB8FAD2B8A7F}"/>
                </a:ext>
              </a:extLst>
            </p:cNvPr>
            <p:cNvSpPr/>
            <p:nvPr/>
          </p:nvSpPr>
          <p:spPr>
            <a:xfrm>
              <a:off x="11253015" y="6143934"/>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Hexagon 18">
              <a:extLst>
                <a:ext uri="{FF2B5EF4-FFF2-40B4-BE49-F238E27FC236}">
                  <a16:creationId xmlns:a16="http://schemas.microsoft.com/office/drawing/2014/main" id="{30FD95CA-87ED-A0E4-7B62-47FE8EEDDA21}"/>
                </a:ext>
              </a:extLst>
            </p:cNvPr>
            <p:cNvSpPr/>
            <p:nvPr/>
          </p:nvSpPr>
          <p:spPr>
            <a:xfrm>
              <a:off x="6416528" y="4885632"/>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Hexagon 19">
              <a:extLst>
                <a:ext uri="{FF2B5EF4-FFF2-40B4-BE49-F238E27FC236}">
                  <a16:creationId xmlns:a16="http://schemas.microsoft.com/office/drawing/2014/main" id="{E61546BA-258F-8DF3-22DB-5A48A517BF27}"/>
                </a:ext>
              </a:extLst>
            </p:cNvPr>
            <p:cNvSpPr/>
            <p:nvPr/>
          </p:nvSpPr>
          <p:spPr>
            <a:xfrm>
              <a:off x="7636706" y="-979824"/>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Hexagon 21">
              <a:extLst>
                <a:ext uri="{FF2B5EF4-FFF2-40B4-BE49-F238E27FC236}">
                  <a16:creationId xmlns:a16="http://schemas.microsoft.com/office/drawing/2014/main" id="{CB95F167-A06F-7E97-E4A2-3526B226C86B}"/>
                </a:ext>
              </a:extLst>
            </p:cNvPr>
            <p:cNvSpPr/>
            <p:nvPr/>
          </p:nvSpPr>
          <p:spPr>
            <a:xfrm>
              <a:off x="11257277" y="4854677"/>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Hexagon 22">
              <a:extLst>
                <a:ext uri="{FF2B5EF4-FFF2-40B4-BE49-F238E27FC236}">
                  <a16:creationId xmlns:a16="http://schemas.microsoft.com/office/drawing/2014/main" id="{35B6D206-5A98-FC05-AB28-8BAF0F00B7C4}"/>
                </a:ext>
              </a:extLst>
            </p:cNvPr>
            <p:cNvSpPr/>
            <p:nvPr/>
          </p:nvSpPr>
          <p:spPr>
            <a:xfrm>
              <a:off x="7626879" y="329382"/>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Hexagon 23">
              <a:extLst>
                <a:ext uri="{FF2B5EF4-FFF2-40B4-BE49-F238E27FC236}">
                  <a16:creationId xmlns:a16="http://schemas.microsoft.com/office/drawing/2014/main" id="{AE7F7074-4391-0037-7A34-86F1FDD6E5CB}"/>
                </a:ext>
              </a:extLst>
            </p:cNvPr>
            <p:cNvSpPr/>
            <p:nvPr/>
          </p:nvSpPr>
          <p:spPr>
            <a:xfrm>
              <a:off x="11257278" y="3565420"/>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Hexagon 24">
              <a:extLst>
                <a:ext uri="{FF2B5EF4-FFF2-40B4-BE49-F238E27FC236}">
                  <a16:creationId xmlns:a16="http://schemas.microsoft.com/office/drawing/2014/main" id="{08E90CD7-85E0-5BAD-22A1-AC0445D73666}"/>
                </a:ext>
              </a:extLst>
            </p:cNvPr>
            <p:cNvSpPr/>
            <p:nvPr/>
          </p:nvSpPr>
          <p:spPr>
            <a:xfrm>
              <a:off x="11277598" y="2276163"/>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Hexagon 25">
              <a:extLst>
                <a:ext uri="{FF2B5EF4-FFF2-40B4-BE49-F238E27FC236}">
                  <a16:creationId xmlns:a16="http://schemas.microsoft.com/office/drawing/2014/main" id="{66777BD8-0D5F-90CE-6A27-C7F9D539575A}"/>
                </a:ext>
              </a:extLst>
            </p:cNvPr>
            <p:cNvSpPr/>
            <p:nvPr/>
          </p:nvSpPr>
          <p:spPr>
            <a:xfrm>
              <a:off x="11257279" y="1007805"/>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Hexagon 26">
              <a:extLst>
                <a:ext uri="{FF2B5EF4-FFF2-40B4-BE49-F238E27FC236}">
                  <a16:creationId xmlns:a16="http://schemas.microsoft.com/office/drawing/2014/main" id="{3A6CDD47-E98C-614E-EFB7-040908010D32}"/>
                </a:ext>
              </a:extLst>
            </p:cNvPr>
            <p:cNvSpPr/>
            <p:nvPr/>
          </p:nvSpPr>
          <p:spPr>
            <a:xfrm>
              <a:off x="11257279" y="-260553"/>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Hexagon 27">
              <a:extLst>
                <a:ext uri="{FF2B5EF4-FFF2-40B4-BE49-F238E27FC236}">
                  <a16:creationId xmlns:a16="http://schemas.microsoft.com/office/drawing/2014/main" id="{0D906BE7-E302-04EA-4B07-895DD1907BFE}"/>
                </a:ext>
              </a:extLst>
            </p:cNvPr>
            <p:cNvSpPr/>
            <p:nvPr/>
          </p:nvSpPr>
          <p:spPr>
            <a:xfrm>
              <a:off x="6443751" y="6136249"/>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Hexagon 28">
              <a:extLst>
                <a:ext uri="{FF2B5EF4-FFF2-40B4-BE49-F238E27FC236}">
                  <a16:creationId xmlns:a16="http://schemas.microsoft.com/office/drawing/2014/main" id="{B6359983-BACD-BEA6-AFA3-A1A6E84A5BA6}"/>
                </a:ext>
              </a:extLst>
            </p:cNvPr>
            <p:cNvSpPr/>
            <p:nvPr/>
          </p:nvSpPr>
          <p:spPr>
            <a:xfrm>
              <a:off x="8858101" y="4917151"/>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Hexagon 29">
              <a:extLst>
                <a:ext uri="{FF2B5EF4-FFF2-40B4-BE49-F238E27FC236}">
                  <a16:creationId xmlns:a16="http://schemas.microsoft.com/office/drawing/2014/main" id="{6A460D7E-3BDB-AC75-CC73-EF8D35D4247F}"/>
                </a:ext>
              </a:extLst>
            </p:cNvPr>
            <p:cNvSpPr/>
            <p:nvPr/>
          </p:nvSpPr>
          <p:spPr>
            <a:xfrm>
              <a:off x="8842472" y="1014328"/>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Hexagon 30">
              <a:extLst>
                <a:ext uri="{FF2B5EF4-FFF2-40B4-BE49-F238E27FC236}">
                  <a16:creationId xmlns:a16="http://schemas.microsoft.com/office/drawing/2014/main" id="{CCDC491B-9B29-E7CE-EB66-55ADC363C85C}"/>
                </a:ext>
              </a:extLst>
            </p:cNvPr>
            <p:cNvSpPr/>
            <p:nvPr/>
          </p:nvSpPr>
          <p:spPr>
            <a:xfrm>
              <a:off x="7650926" y="6788153"/>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Hexagon 34">
              <a:extLst>
                <a:ext uri="{FF2B5EF4-FFF2-40B4-BE49-F238E27FC236}">
                  <a16:creationId xmlns:a16="http://schemas.microsoft.com/office/drawing/2014/main" id="{03D21726-17CD-CD54-4A8E-F5CCB4B229C0}"/>
                </a:ext>
              </a:extLst>
            </p:cNvPr>
            <p:cNvSpPr/>
            <p:nvPr/>
          </p:nvSpPr>
          <p:spPr>
            <a:xfrm>
              <a:off x="4035359" y="4931993"/>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Hexagon 35">
              <a:extLst>
                <a:ext uri="{FF2B5EF4-FFF2-40B4-BE49-F238E27FC236}">
                  <a16:creationId xmlns:a16="http://schemas.microsoft.com/office/drawing/2014/main" id="{9FDF1C27-020A-AEEB-FAD6-62245D08E05D}"/>
                </a:ext>
              </a:extLst>
            </p:cNvPr>
            <p:cNvSpPr/>
            <p:nvPr/>
          </p:nvSpPr>
          <p:spPr>
            <a:xfrm>
              <a:off x="4035359" y="6192473"/>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Hexagon 36">
              <a:extLst>
                <a:ext uri="{FF2B5EF4-FFF2-40B4-BE49-F238E27FC236}">
                  <a16:creationId xmlns:a16="http://schemas.microsoft.com/office/drawing/2014/main" id="{C95E818F-FB7A-FC06-C2BC-0CE1026EB0F7}"/>
                </a:ext>
              </a:extLst>
            </p:cNvPr>
            <p:cNvSpPr/>
            <p:nvPr/>
          </p:nvSpPr>
          <p:spPr>
            <a:xfrm>
              <a:off x="5256012" y="6773576"/>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Hexagon 37">
              <a:extLst>
                <a:ext uri="{FF2B5EF4-FFF2-40B4-BE49-F238E27FC236}">
                  <a16:creationId xmlns:a16="http://schemas.microsoft.com/office/drawing/2014/main" id="{642D5730-E4FB-A22E-7FAC-4EA51424EB80}"/>
                </a:ext>
              </a:extLst>
            </p:cNvPr>
            <p:cNvSpPr/>
            <p:nvPr/>
          </p:nvSpPr>
          <p:spPr>
            <a:xfrm>
              <a:off x="5231229" y="5559609"/>
              <a:ext cx="1396181" cy="1179871"/>
            </a:xfrm>
            <a:prstGeom prst="hexagon">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40" name="Content Placeholder 9">
            <a:extLst>
              <a:ext uri="{FF2B5EF4-FFF2-40B4-BE49-F238E27FC236}">
                <a16:creationId xmlns:a16="http://schemas.microsoft.com/office/drawing/2014/main" id="{081B95BB-37C5-D865-E26C-569C640B9B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3155" y="402888"/>
            <a:ext cx="1655783" cy="1655783"/>
          </a:xfrm>
          <a:prstGeom prst="rect">
            <a:avLst/>
          </a:prstGeom>
        </p:spPr>
      </p:pic>
      <p:sp>
        <p:nvSpPr>
          <p:cNvPr id="45" name="TextBox 44">
            <a:extLst>
              <a:ext uri="{FF2B5EF4-FFF2-40B4-BE49-F238E27FC236}">
                <a16:creationId xmlns:a16="http://schemas.microsoft.com/office/drawing/2014/main" id="{6C51B23A-8BA8-C100-CF29-E3E04744E917}"/>
              </a:ext>
            </a:extLst>
          </p:cNvPr>
          <p:cNvSpPr txBox="1"/>
          <p:nvPr/>
        </p:nvSpPr>
        <p:spPr>
          <a:xfrm>
            <a:off x="1825690" y="118520"/>
            <a:ext cx="5674706" cy="2062103"/>
          </a:xfrm>
          <a:prstGeom prst="rect">
            <a:avLst/>
          </a:prstGeom>
          <a:noFill/>
        </p:spPr>
        <p:txBody>
          <a:bodyPr wrap="square" rtlCol="0">
            <a:spAutoFit/>
          </a:bodyPr>
          <a:lstStyle/>
          <a:p>
            <a:pPr algn="ctr"/>
            <a:r>
              <a:rPr lang="en-US" sz="3200" b="1">
                <a:solidFill>
                  <a:srgbClr val="000000"/>
                </a:solidFill>
                <a:latin typeface="Stencil" panose="040409050D0802020404" pitchFamily="82" charset="0"/>
                <a:cs typeface="Times New Roman" panose="02020603050405020304" pitchFamily="18" charset="0"/>
              </a:rPr>
              <a:t>Comparative analysis of G+4</a:t>
            </a:r>
            <a:br>
              <a:rPr lang="en-US" sz="3200" b="1">
                <a:solidFill>
                  <a:srgbClr val="000000"/>
                </a:solidFill>
                <a:latin typeface="Stencil" panose="040409050D0802020404" pitchFamily="82" charset="0"/>
                <a:cs typeface="Times New Roman" panose="02020603050405020304" pitchFamily="18" charset="0"/>
              </a:rPr>
            </a:br>
            <a:r>
              <a:rPr lang="en-US" sz="3200" b="1">
                <a:solidFill>
                  <a:srgbClr val="000000"/>
                </a:solidFill>
                <a:latin typeface="Stencil" panose="040409050D0802020404" pitchFamily="82" charset="0"/>
                <a:cs typeface="Times New Roman" panose="02020603050405020304" pitchFamily="18" charset="0"/>
              </a:rPr>
              <a:t>  structure with and without floating column</a:t>
            </a:r>
            <a:endParaRPr lang="en-IN" sz="3200">
              <a:latin typeface="Stencil" panose="040409050D0802020404" pitchFamily="82" charset="0"/>
            </a:endParaRPr>
          </a:p>
        </p:txBody>
      </p:sp>
      <p:sp>
        <p:nvSpPr>
          <p:cNvPr id="49" name="TextBox 48">
            <a:extLst>
              <a:ext uri="{FF2B5EF4-FFF2-40B4-BE49-F238E27FC236}">
                <a16:creationId xmlns:a16="http://schemas.microsoft.com/office/drawing/2014/main" id="{F40094E8-CC94-C62E-F298-EE18AF550400}"/>
              </a:ext>
            </a:extLst>
          </p:cNvPr>
          <p:cNvSpPr txBox="1"/>
          <p:nvPr/>
        </p:nvSpPr>
        <p:spPr>
          <a:xfrm>
            <a:off x="891251" y="2194199"/>
            <a:ext cx="4856045" cy="2156691"/>
          </a:xfrm>
          <a:prstGeom prst="rect">
            <a:avLst/>
          </a:prstGeom>
          <a:noFill/>
        </p:spPr>
        <p:txBody>
          <a:bodyPr wrap="square" rtlCol="0">
            <a:spAutoFit/>
          </a:bodyPr>
          <a:lstStyle/>
          <a:p>
            <a:endParaRPr lang="en-IN"/>
          </a:p>
        </p:txBody>
      </p:sp>
      <p:sp>
        <p:nvSpPr>
          <p:cNvPr id="51" name="TextBox 50">
            <a:extLst>
              <a:ext uri="{FF2B5EF4-FFF2-40B4-BE49-F238E27FC236}">
                <a16:creationId xmlns:a16="http://schemas.microsoft.com/office/drawing/2014/main" id="{C0AA7FC4-6CE3-0518-AAC5-2FD0ACA0847A}"/>
              </a:ext>
            </a:extLst>
          </p:cNvPr>
          <p:cNvSpPr txBox="1"/>
          <p:nvPr/>
        </p:nvSpPr>
        <p:spPr>
          <a:xfrm>
            <a:off x="572080" y="2955060"/>
            <a:ext cx="6052559" cy="2031325"/>
          </a:xfrm>
          <a:prstGeom prst="rect">
            <a:avLst/>
          </a:prstGeom>
          <a:noFill/>
        </p:spPr>
        <p:txBody>
          <a:bodyPr wrap="square" lIns="91440" tIns="45720" rIns="91440" bIns="45720" rtlCol="0" anchor="t">
            <a:spAutoFit/>
          </a:bodyPr>
          <a:lstStyle/>
          <a:p>
            <a:r>
              <a:rPr lang="en-US" sz="2100" b="1" dirty="0"/>
              <a:t>Project Supervisor:             Presented by:</a:t>
            </a:r>
          </a:p>
          <a:p>
            <a:r>
              <a:rPr lang="en-US" sz="2100" dirty="0"/>
              <a:t>Prof. Pratyush                       Prakash Mayank       20143</a:t>
            </a:r>
            <a:endParaRPr lang="en-US" sz="2100" dirty="0">
              <a:cs typeface="Calibri"/>
            </a:endParaRPr>
          </a:p>
          <a:p>
            <a:r>
              <a:rPr lang="en-US" sz="2100" dirty="0"/>
              <a:t>                                                </a:t>
            </a:r>
            <a:r>
              <a:rPr lang="en-US" sz="2100" dirty="0" err="1"/>
              <a:t>Divyanshi</a:t>
            </a:r>
            <a:r>
              <a:rPr lang="en-US" sz="2100" dirty="0"/>
              <a:t> Diwakar   20128</a:t>
            </a:r>
            <a:endParaRPr lang="en-US" sz="2100" dirty="0">
              <a:cs typeface="Calibri"/>
            </a:endParaRPr>
          </a:p>
          <a:p>
            <a:r>
              <a:rPr lang="en-US" sz="2100" dirty="0"/>
              <a:t>                                                Pradeep Gond          218103</a:t>
            </a:r>
          </a:p>
          <a:p>
            <a:r>
              <a:rPr lang="en-US" sz="2100"/>
              <a:t>                                                Swantaj</a:t>
            </a:r>
            <a:r>
              <a:rPr lang="en-US" sz="2100" dirty="0"/>
              <a:t> Kr. Yadav     218105</a:t>
            </a:r>
            <a:endParaRPr lang="en-US" sz="2100" dirty="0">
              <a:cs typeface="Calibri"/>
            </a:endParaRPr>
          </a:p>
          <a:p>
            <a:r>
              <a:rPr lang="en-US" sz="2100" dirty="0"/>
              <a:t>                                              </a:t>
            </a:r>
            <a:endParaRPr lang="en-IN" sz="2100" dirty="0"/>
          </a:p>
        </p:txBody>
      </p:sp>
    </p:spTree>
    <p:extLst>
      <p:ext uri="{BB962C8B-B14F-4D97-AF65-F5344CB8AC3E}">
        <p14:creationId xmlns:p14="http://schemas.microsoft.com/office/powerpoint/2010/main" val="42591599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74DDFB40-5924-EA86-0E88-FE8F8433F2A2}"/>
              </a:ext>
            </a:extLst>
          </p:cNvPr>
          <p:cNvGraphicFramePr>
            <a:graphicFrameLocks noGrp="1"/>
          </p:cNvGraphicFramePr>
          <p:nvPr>
            <p:extLst>
              <p:ext uri="{D42A27DB-BD31-4B8C-83A1-F6EECF244321}">
                <p14:modId xmlns:p14="http://schemas.microsoft.com/office/powerpoint/2010/main" val="2821699888"/>
              </p:ext>
            </p:extLst>
          </p:nvPr>
        </p:nvGraphicFramePr>
        <p:xfrm>
          <a:off x="560440" y="442452"/>
          <a:ext cx="11061290" cy="5973717"/>
        </p:xfrm>
        <a:graphic>
          <a:graphicData uri="http://schemas.openxmlformats.org/drawingml/2006/table">
            <a:tbl>
              <a:tblPr firstRow="1" bandRow="1">
                <a:tableStyleId>{BC89EF96-8CEA-46FF-86C4-4CE0E7609802}</a:tableStyleId>
              </a:tblPr>
              <a:tblGrid>
                <a:gridCol w="3102465">
                  <a:extLst>
                    <a:ext uri="{9D8B030D-6E8A-4147-A177-3AD203B41FA5}">
                      <a16:colId xmlns:a16="http://schemas.microsoft.com/office/drawing/2014/main" val="2808635899"/>
                    </a:ext>
                  </a:extLst>
                </a:gridCol>
                <a:gridCol w="7958825">
                  <a:extLst>
                    <a:ext uri="{9D8B030D-6E8A-4147-A177-3AD203B41FA5}">
                      <a16:colId xmlns:a16="http://schemas.microsoft.com/office/drawing/2014/main" val="238487264"/>
                    </a:ext>
                  </a:extLst>
                </a:gridCol>
              </a:tblGrid>
              <a:tr h="533037">
                <a:tc>
                  <a:txBody>
                    <a:bodyPr/>
                    <a:lstStyle/>
                    <a:p>
                      <a:pPr algn="ctr"/>
                      <a:r>
                        <a:rPr lang="en-US" sz="2800"/>
                        <a:t>Citations</a:t>
                      </a:r>
                    </a:p>
                  </a:txBody>
                  <a:tcPr/>
                </a:tc>
                <a:tc>
                  <a:txBody>
                    <a:bodyPr/>
                    <a:lstStyle/>
                    <a:p>
                      <a:pPr algn="ctr"/>
                      <a:r>
                        <a:rPr lang="en-US" sz="2800"/>
                        <a:t>Key Findings</a:t>
                      </a:r>
                      <a:endParaRPr lang="en-IN" sz="2800"/>
                    </a:p>
                  </a:txBody>
                  <a:tcPr/>
                </a:tc>
                <a:extLst>
                  <a:ext uri="{0D108BD9-81ED-4DB2-BD59-A6C34878D82A}">
                    <a16:rowId xmlns:a16="http://schemas.microsoft.com/office/drawing/2014/main" val="2179757068"/>
                  </a:ext>
                </a:extLst>
              </a:tr>
              <a:tr h="5103602">
                <a:tc>
                  <a:txBody>
                    <a:bodyPr/>
                    <a:lstStyle/>
                    <a:p>
                      <a:r>
                        <a:rPr lang="en-US" sz="2000" b="1">
                          <a:latin typeface="Times New Roman" panose="02020603050405020304" pitchFamily="18" charset="0"/>
                          <a:cs typeface="Times New Roman" panose="02020603050405020304" pitchFamily="18" charset="0"/>
                        </a:rPr>
                        <a:t>Akshay Gujar, H S Jadhav (2019)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hlinkClick r:id="rId2"/>
                        </a:rPr>
                        <a:t>https://www.academia.edu/download/60514831/IRJET-V6I394920190907-103300-i1pvr0.pdf</a:t>
                      </a:r>
                      <a:endParaRPr lang="en-US" sz="2000"/>
                    </a:p>
                    <a:p>
                      <a:endParaRPr lang="en-US" sz="1800" b="1">
                        <a:latin typeface="Times New Roman" panose="02020603050405020304" pitchFamily="18" charset="0"/>
                        <a:cs typeface="Times New Roman" panose="02020603050405020304" pitchFamily="18" charset="0"/>
                      </a:endParaRPr>
                    </a:p>
                    <a:p>
                      <a:pPr marL="0" indent="0">
                        <a:buNone/>
                      </a:pPr>
                      <a:endParaRPr lang="en-US" sz="1800" b="1">
                        <a:latin typeface="Times New Roman" panose="02020603050405020304" pitchFamily="18" charset="0"/>
                        <a:cs typeface="Times New Roman" panose="02020603050405020304" pitchFamily="18" charset="0"/>
                      </a:endParaRPr>
                    </a:p>
                    <a:p>
                      <a:endParaRPr lang="en-IN"/>
                    </a:p>
                  </a:txBody>
                  <a:tcPr/>
                </a:tc>
                <a:tc>
                  <a:txBody>
                    <a:bodyPr/>
                    <a:lstStyle/>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This paper was focused on multi-storey RCC structure with floating column in seismic zone IV.</a:t>
                      </a:r>
                    </a:p>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The general linear static analysis with the assumption that the structure are having total load once the whole structure is constructed completely.</a:t>
                      </a:r>
                    </a:p>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But in actual condition, buildings are constructed storey by storey and all at once.</a:t>
                      </a:r>
                    </a:p>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Hence it is observed that effect due to sequential loading is different than actual analysis.</a:t>
                      </a:r>
                    </a:p>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The study is based on the sequential construction analysis which accounts for the concept of incremental loading.</a:t>
                      </a:r>
                    </a:p>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With considerations for IS 1893-I for seismic loading and special RC moment resisting frame (SMRF).</a:t>
                      </a:r>
                    </a:p>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The results showed a 10-13% increase in deformation of floating column located at corners than column located at the middle of the frame</a:t>
                      </a:r>
                    </a:p>
                    <a:p>
                      <a:pPr>
                        <a:buFont typeface="Wingdings" panose="05000000000000000000" pitchFamily="2" charset="2"/>
                        <a:buChar char="§"/>
                      </a:pPr>
                      <a:endParaRPr lang="en-US" sz="1800">
                        <a:latin typeface="Times New Roman" panose="02020603050405020304" pitchFamily="18" charset="0"/>
                        <a:cs typeface="Times New Roman" panose="02020603050405020304" pitchFamily="18" charset="0"/>
                      </a:endParaRPr>
                    </a:p>
                    <a:p>
                      <a:endParaRPr lang="en-IN"/>
                    </a:p>
                  </a:txBody>
                  <a:tcPr/>
                </a:tc>
                <a:extLst>
                  <a:ext uri="{0D108BD9-81ED-4DB2-BD59-A6C34878D82A}">
                    <a16:rowId xmlns:a16="http://schemas.microsoft.com/office/drawing/2014/main" val="375125550"/>
                  </a:ext>
                </a:extLst>
              </a:tr>
            </a:tbl>
          </a:graphicData>
        </a:graphic>
      </p:graphicFrame>
    </p:spTree>
    <p:extLst>
      <p:ext uri="{BB962C8B-B14F-4D97-AF65-F5344CB8AC3E}">
        <p14:creationId xmlns:p14="http://schemas.microsoft.com/office/powerpoint/2010/main" val="90977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5E345CBF-BEDE-0476-368C-9C269C1C8ABD}"/>
              </a:ext>
            </a:extLst>
          </p:cNvPr>
          <p:cNvGraphicFramePr>
            <a:graphicFrameLocks noGrp="1"/>
          </p:cNvGraphicFramePr>
          <p:nvPr>
            <p:extLst>
              <p:ext uri="{D42A27DB-BD31-4B8C-83A1-F6EECF244321}">
                <p14:modId xmlns:p14="http://schemas.microsoft.com/office/powerpoint/2010/main" val="3521595034"/>
              </p:ext>
            </p:extLst>
          </p:nvPr>
        </p:nvGraphicFramePr>
        <p:xfrm>
          <a:off x="344130" y="540775"/>
          <a:ext cx="11454580" cy="5477184"/>
        </p:xfrm>
        <a:graphic>
          <a:graphicData uri="http://schemas.openxmlformats.org/drawingml/2006/table">
            <a:tbl>
              <a:tblPr firstRow="1" bandRow="1">
                <a:tableStyleId>{BC89EF96-8CEA-46FF-86C4-4CE0E7609802}</a:tableStyleId>
              </a:tblPr>
              <a:tblGrid>
                <a:gridCol w="3188000">
                  <a:extLst>
                    <a:ext uri="{9D8B030D-6E8A-4147-A177-3AD203B41FA5}">
                      <a16:colId xmlns:a16="http://schemas.microsoft.com/office/drawing/2014/main" val="2808635899"/>
                    </a:ext>
                  </a:extLst>
                </a:gridCol>
                <a:gridCol w="8266580">
                  <a:extLst>
                    <a:ext uri="{9D8B030D-6E8A-4147-A177-3AD203B41FA5}">
                      <a16:colId xmlns:a16="http://schemas.microsoft.com/office/drawing/2014/main" val="238487264"/>
                    </a:ext>
                  </a:extLst>
                </a:gridCol>
              </a:tblGrid>
              <a:tr h="545583">
                <a:tc>
                  <a:txBody>
                    <a:bodyPr/>
                    <a:lstStyle/>
                    <a:p>
                      <a:pPr algn="ctr"/>
                      <a:r>
                        <a:rPr lang="en-US" sz="2800"/>
                        <a:t>Citations</a:t>
                      </a:r>
                    </a:p>
                  </a:txBody>
                  <a:tcPr/>
                </a:tc>
                <a:tc>
                  <a:txBody>
                    <a:bodyPr/>
                    <a:lstStyle/>
                    <a:p>
                      <a:pPr algn="ctr"/>
                      <a:r>
                        <a:rPr lang="en-US" sz="2800"/>
                        <a:t>Key Findings</a:t>
                      </a:r>
                      <a:endParaRPr lang="en-IN" sz="2800"/>
                    </a:p>
                  </a:txBody>
                  <a:tcPr/>
                </a:tc>
                <a:extLst>
                  <a:ext uri="{0D108BD9-81ED-4DB2-BD59-A6C34878D82A}">
                    <a16:rowId xmlns:a16="http://schemas.microsoft.com/office/drawing/2014/main" val="2179757068"/>
                  </a:ext>
                </a:extLst>
              </a:tr>
              <a:tr h="4931601">
                <a:tc>
                  <a:txBody>
                    <a:bodyPr/>
                    <a:lstStyle/>
                    <a:p>
                      <a:r>
                        <a:rPr lang="en-US" sz="2000" b="1">
                          <a:latin typeface="Times New Roman" panose="02020603050405020304" pitchFamily="18" charset="0"/>
                          <a:cs typeface="Times New Roman" panose="02020603050405020304" pitchFamily="18" charset="0"/>
                        </a:rPr>
                        <a:t>Gaurav Pandey, Sagar </a:t>
                      </a:r>
                      <a:r>
                        <a:rPr lang="en-US" sz="2000" b="1" err="1">
                          <a:latin typeface="Times New Roman" panose="02020603050405020304" pitchFamily="18" charset="0"/>
                          <a:cs typeface="Times New Roman" panose="02020603050405020304" pitchFamily="18" charset="0"/>
                        </a:rPr>
                        <a:t>Jamle</a:t>
                      </a:r>
                      <a:r>
                        <a:rPr lang="en-US" sz="2000" b="1">
                          <a:latin typeface="Times New Roman" panose="02020603050405020304" pitchFamily="18" charset="0"/>
                          <a:cs typeface="Times New Roman" panose="02020603050405020304" pitchFamily="18" charset="0"/>
                        </a:rPr>
                        <a:t> (2018)</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hlinkClick r:id="rId2"/>
                        </a:rPr>
                        <a:t>https://www.academia.edu/download/57726289/IRJET-V5I10181.pdf</a:t>
                      </a:r>
                      <a:endParaRPr lang="en-US" sz="2000"/>
                    </a:p>
                    <a:p>
                      <a:endParaRPr lang="en-US" sz="1800" b="1">
                        <a:latin typeface="Times New Roman" panose="02020603050405020304" pitchFamily="18" charset="0"/>
                        <a:cs typeface="Times New Roman" panose="02020603050405020304" pitchFamily="18" charset="0"/>
                      </a:endParaRPr>
                    </a:p>
                    <a:p>
                      <a:pPr marL="0" indent="0">
                        <a:buNone/>
                      </a:pPr>
                      <a:endParaRPr lang="en-US" sz="1800" b="1">
                        <a:latin typeface="Times New Roman" panose="02020603050405020304" pitchFamily="18" charset="0"/>
                        <a:cs typeface="Times New Roman" panose="02020603050405020304" pitchFamily="18" charset="0"/>
                      </a:endParaRPr>
                    </a:p>
                    <a:p>
                      <a:endParaRPr lang="en-US" sz="1800" b="1">
                        <a:latin typeface="Times New Roman" panose="02020603050405020304" pitchFamily="18" charset="0"/>
                        <a:cs typeface="Times New Roman" panose="02020603050405020304" pitchFamily="18" charset="0"/>
                      </a:endParaRPr>
                    </a:p>
                    <a:p>
                      <a:pPr marL="0" indent="0">
                        <a:buNone/>
                      </a:pPr>
                      <a:endParaRPr lang="en-US" sz="1800" b="1">
                        <a:latin typeface="Times New Roman" panose="02020603050405020304" pitchFamily="18" charset="0"/>
                        <a:cs typeface="Times New Roman" panose="02020603050405020304" pitchFamily="18" charset="0"/>
                      </a:endParaRPr>
                    </a:p>
                    <a:p>
                      <a:endParaRPr lang="en-IN"/>
                    </a:p>
                  </a:txBody>
                  <a:tcPr/>
                </a:tc>
                <a:tc>
                  <a:txBody>
                    <a:bodyPr/>
                    <a:lstStyle/>
                    <a:p>
                      <a:pPr>
                        <a:buFont typeface="Wingdings" panose="05000000000000000000" pitchFamily="2" charset="2"/>
                        <a:buChar char="§"/>
                      </a:pPr>
                      <a:r>
                        <a:rPr lang="en-IN" sz="2200">
                          <a:latin typeface="Times New Roman" panose="02020603050405020304" pitchFamily="18" charset="0"/>
                          <a:cs typeface="Times New Roman" panose="02020603050405020304" pitchFamily="18" charset="0"/>
                        </a:rPr>
                        <a:t>This paper is focused on the analysis of normal building with different storeys ranging from G+14 to 20.</a:t>
                      </a:r>
                    </a:p>
                    <a:p>
                      <a:pPr>
                        <a:buFont typeface="Wingdings" panose="05000000000000000000" pitchFamily="2" charset="2"/>
                        <a:buChar char="§"/>
                      </a:pPr>
                      <a:r>
                        <a:rPr lang="en-US" sz="2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Different positions of floating column are compared to analyze the nodal displacement and storey drift for the respective positions of the floating column.</a:t>
                      </a:r>
                    </a:p>
                    <a:p>
                      <a:pPr>
                        <a:buFont typeface="Wingdings" panose="05000000000000000000" pitchFamily="2" charset="2"/>
                        <a:buChar char="§"/>
                      </a:pPr>
                      <a:r>
                        <a:rPr lang="en-US" sz="2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method used for the analysis is Response Spectrum Analysis which uses the non linear approach</a:t>
                      </a:r>
                      <a:r>
                        <a:rPr lang="en-US" sz="2200" kern="0">
                          <a:solidFill>
                            <a:srgbClr val="000000"/>
                          </a:solidFill>
                          <a:effectLst/>
                          <a:latin typeface="Segoe UI" panose="020B0502040204020203" pitchFamily="34" charset="0"/>
                          <a:ea typeface="Times New Roman" panose="02020603050405020304" pitchFamily="18" charset="0"/>
                        </a:rPr>
                        <a:t>. </a:t>
                      </a:r>
                    </a:p>
                    <a:p>
                      <a:pPr>
                        <a:buFont typeface="Wingdings" panose="05000000000000000000" pitchFamily="2" charset="2"/>
                        <a:buChar char="§"/>
                      </a:pPr>
                      <a:r>
                        <a:rPr lang="en-US" sz="2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Study models are examined for longitudinal as well as transverse direction of seismic loads as per the response spectrum method of IS code 1893-I 2002.</a:t>
                      </a:r>
                    </a:p>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2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study shows that the optimum location for positioning of the floating column is at the corners of the frame</a:t>
                      </a:r>
                      <a:r>
                        <a:rPr lang="en-US" sz="2200" kern="0">
                          <a:solidFill>
                            <a:srgbClr val="000000"/>
                          </a:solidFill>
                          <a:effectLst/>
                          <a:latin typeface="Segoe UI" panose="020B0502040204020203" pitchFamily="34" charset="0"/>
                          <a:ea typeface="Times New Roman" panose="02020603050405020304" pitchFamily="18" charset="0"/>
                        </a:rPr>
                        <a:t>.</a:t>
                      </a:r>
                      <a:endParaRPr lang="en-IN" sz="2200"/>
                    </a:p>
                    <a:p>
                      <a:pPr>
                        <a:buFont typeface="Wingdings" panose="05000000000000000000" pitchFamily="2" charset="2"/>
                        <a:buChar char="§"/>
                      </a:pPr>
                      <a:endParaRPr lang="en-IN"/>
                    </a:p>
                  </a:txBody>
                  <a:tcPr/>
                </a:tc>
                <a:extLst>
                  <a:ext uri="{0D108BD9-81ED-4DB2-BD59-A6C34878D82A}">
                    <a16:rowId xmlns:a16="http://schemas.microsoft.com/office/drawing/2014/main" val="375125550"/>
                  </a:ext>
                </a:extLst>
              </a:tr>
            </a:tbl>
          </a:graphicData>
        </a:graphic>
      </p:graphicFrame>
    </p:spTree>
    <p:extLst>
      <p:ext uri="{BB962C8B-B14F-4D97-AF65-F5344CB8AC3E}">
        <p14:creationId xmlns:p14="http://schemas.microsoft.com/office/powerpoint/2010/main" val="1967111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25602-2B85-BF60-DA7A-991A89F5652A}"/>
              </a:ext>
            </a:extLst>
          </p:cNvPr>
          <p:cNvSpPr>
            <a:spLocks noGrp="1"/>
          </p:cNvSpPr>
          <p:nvPr>
            <p:ph type="title"/>
          </p:nvPr>
        </p:nvSpPr>
        <p:spPr>
          <a:xfrm>
            <a:off x="677334" y="176982"/>
            <a:ext cx="8596668" cy="668594"/>
          </a:xfrm>
        </p:spPr>
        <p:txBody>
          <a:bodyPr>
            <a:noAutofit/>
          </a:bodyPr>
          <a:lstStyle/>
          <a:p>
            <a:pPr algn="ctr"/>
            <a:r>
              <a:rPr lang="en-US" sz="4000" b="1" u="sng">
                <a:solidFill>
                  <a:srgbClr val="000000"/>
                </a:solidFill>
                <a:latin typeface="Times New Roman" panose="02020603050405020304" pitchFamily="18" charset="0"/>
                <a:cs typeface="Times New Roman" panose="02020603050405020304" pitchFamily="18" charset="0"/>
              </a:rPr>
              <a:t>KEY ASPECTS OF THE PROBLEM</a:t>
            </a:r>
            <a:endParaRPr lang="en-IN" sz="4000" b="1" u="sng">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58B6BF-5951-7357-3263-7F953E3FF6D1}"/>
              </a:ext>
            </a:extLst>
          </p:cNvPr>
          <p:cNvSpPr>
            <a:spLocks noGrp="1"/>
          </p:cNvSpPr>
          <p:nvPr>
            <p:ph idx="1"/>
          </p:nvPr>
        </p:nvSpPr>
        <p:spPr>
          <a:xfrm>
            <a:off x="677334" y="1168400"/>
            <a:ext cx="7719414" cy="5330723"/>
          </a:xfrm>
        </p:spPr>
        <p:txBody>
          <a:bodyPr>
            <a:normAutofit/>
          </a:bodyPr>
          <a:lstStyle/>
          <a:p>
            <a:r>
              <a:rPr lang="en-US" sz="2800" b="1">
                <a:latin typeface="Times New Roman" panose="02020603050405020304" pitchFamily="18" charset="0"/>
                <a:cs typeface="Times New Roman" panose="02020603050405020304" pitchFamily="18" charset="0"/>
              </a:rPr>
              <a:t>STRUCTURAL MODELING</a:t>
            </a:r>
            <a:endParaRPr lang="en-IN" sz="260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400">
                <a:latin typeface="Times New Roman" panose="02020603050405020304" pitchFamily="18" charset="0"/>
                <a:cs typeface="Times New Roman" panose="02020603050405020304" pitchFamily="18" charset="0"/>
              </a:rPr>
              <a:t>To develop detailed structural models for the G+4 building both with and without floating columns using ETABS software.</a:t>
            </a:r>
          </a:p>
          <a:p>
            <a:pPr>
              <a:buFont typeface="Wingdings" panose="05000000000000000000" pitchFamily="2" charset="2"/>
              <a:buChar char="§"/>
            </a:pPr>
            <a:r>
              <a:rPr lang="en-IN" sz="2400">
                <a:latin typeface="Times New Roman" panose="02020603050405020304" pitchFamily="18" charset="0"/>
                <a:cs typeface="Times New Roman" panose="02020603050405020304" pitchFamily="18" charset="0"/>
              </a:rPr>
              <a:t>Define material properties, geometry, architectural data, loading conditions and other relevant parameters</a:t>
            </a:r>
          </a:p>
          <a:p>
            <a:pPr marL="0" indent="0">
              <a:buNone/>
            </a:pPr>
            <a:endParaRPr lang="en-US" sz="2400" b="1">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FLOATING COLUMN PLACEMENT</a:t>
            </a:r>
          </a:p>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To investigate the effects of floating columns by placing them inwards and at the corners of the building frame in separate analyses.</a:t>
            </a:r>
          </a:p>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To examine how these variations impact the structural behavior, stability and load distribution</a:t>
            </a:r>
            <a:endParaRPr lang="en-IN" sz="240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CD633408-6071-01CE-5DC7-BAC35BBCE4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12389" y="1097280"/>
            <a:ext cx="3747531" cy="2408082"/>
          </a:xfrm>
          <a:prstGeom prst="rect">
            <a:avLst/>
          </a:prstGeom>
          <a:effectLst>
            <a:softEdge rad="0"/>
          </a:effectLst>
        </p:spPr>
      </p:pic>
      <p:pic>
        <p:nvPicPr>
          <p:cNvPr id="9" name="Picture 8">
            <a:extLst>
              <a:ext uri="{FF2B5EF4-FFF2-40B4-BE49-F238E27FC236}">
                <a16:creationId xmlns:a16="http://schemas.microsoft.com/office/drawing/2014/main" id="{F2D3AABD-CD21-B900-B499-BCB3A1EF5F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2388" y="3757066"/>
            <a:ext cx="3747531" cy="2464018"/>
          </a:xfrm>
          <a:prstGeom prst="rect">
            <a:avLst/>
          </a:prstGeom>
        </p:spPr>
      </p:pic>
    </p:spTree>
    <p:extLst>
      <p:ext uri="{BB962C8B-B14F-4D97-AF65-F5344CB8AC3E}">
        <p14:creationId xmlns:p14="http://schemas.microsoft.com/office/powerpoint/2010/main" val="1707801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1CE6B-D582-447E-15F9-889A7FF0DCA3}"/>
              </a:ext>
            </a:extLst>
          </p:cNvPr>
          <p:cNvSpPr>
            <a:spLocks noGrp="1"/>
          </p:cNvSpPr>
          <p:nvPr>
            <p:ph type="title"/>
          </p:nvPr>
        </p:nvSpPr>
        <p:spPr>
          <a:xfrm>
            <a:off x="11769213" y="-108155"/>
            <a:ext cx="346312" cy="485058"/>
          </a:xfrm>
        </p:spPr>
        <p:txBody>
          <a:bodyPr>
            <a:normAutofit fontScale="90000"/>
          </a:bodyPr>
          <a:lstStyle/>
          <a:p>
            <a:endParaRPr lang="en-IN" sz="4000"/>
          </a:p>
        </p:txBody>
      </p:sp>
      <p:sp>
        <p:nvSpPr>
          <p:cNvPr id="3" name="Content Placeholder 2">
            <a:extLst>
              <a:ext uri="{FF2B5EF4-FFF2-40B4-BE49-F238E27FC236}">
                <a16:creationId xmlns:a16="http://schemas.microsoft.com/office/drawing/2014/main" id="{17C13C47-40CB-536C-8C31-ED6B926D8BDA}"/>
              </a:ext>
            </a:extLst>
          </p:cNvPr>
          <p:cNvSpPr>
            <a:spLocks noGrp="1"/>
          </p:cNvSpPr>
          <p:nvPr>
            <p:ph idx="1"/>
          </p:nvPr>
        </p:nvSpPr>
        <p:spPr>
          <a:xfrm>
            <a:off x="677334" y="833120"/>
            <a:ext cx="7531946" cy="5208242"/>
          </a:xfrm>
        </p:spPr>
        <p:txBody>
          <a:bodyPr>
            <a:normAutofit/>
          </a:bodyPr>
          <a:lstStyle/>
          <a:p>
            <a:r>
              <a:rPr lang="en-US" sz="2800" b="1">
                <a:latin typeface="Times New Roman" panose="02020603050405020304" pitchFamily="18" charset="0"/>
                <a:cs typeface="Times New Roman" panose="02020603050405020304" pitchFamily="18" charset="0"/>
              </a:rPr>
              <a:t>PERFORMANCE METRICS</a:t>
            </a:r>
          </a:p>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To utilize ETABS to calculate lateral displacements storey drift and storey shear for both the building configurations.</a:t>
            </a:r>
          </a:p>
          <a:p>
            <a:pPr>
              <a:buFont typeface="Wingdings" panose="05000000000000000000" pitchFamily="2" charset="2"/>
              <a:buChar char="§"/>
            </a:pPr>
            <a:r>
              <a:rPr lang="en-US" sz="2400">
                <a:latin typeface="Times New Roman" panose="02020603050405020304" pitchFamily="18" charset="0"/>
                <a:cs typeface="Times New Roman" panose="02020603050405020304" pitchFamily="18" charset="0"/>
              </a:rPr>
              <a:t>To compare and analyze the obtained results to assess the structural performance differences.</a:t>
            </a:r>
          </a:p>
          <a:p>
            <a:pPr marL="0" indent="0">
              <a:buNone/>
            </a:pPr>
            <a:endParaRPr lang="en-US" sz="2400">
              <a:latin typeface="Times New Roman" panose="02020603050405020304" pitchFamily="18" charset="0"/>
              <a:cs typeface="Times New Roman" panose="02020603050405020304" pitchFamily="18" charset="0"/>
            </a:endParaRPr>
          </a:p>
          <a:p>
            <a:r>
              <a:rPr lang="en-US" sz="2800" b="1">
                <a:latin typeface="Times New Roman" panose="02020603050405020304" pitchFamily="18" charset="0"/>
                <a:cs typeface="Times New Roman" panose="02020603050405020304" pitchFamily="18" charset="0"/>
              </a:rPr>
              <a:t>SEISMIC ANALYSIS</a:t>
            </a:r>
          </a:p>
          <a:p>
            <a:pPr>
              <a:buFont typeface="Wingdings" panose="05000000000000000000" pitchFamily="2" charset="2"/>
              <a:buChar char="§"/>
            </a:pPr>
            <a:r>
              <a:rPr lang="en-IN" sz="2400">
                <a:latin typeface="Times New Roman" panose="02020603050405020304" pitchFamily="18" charset="0"/>
                <a:cs typeface="Times New Roman" panose="02020603050405020304" pitchFamily="18" charset="0"/>
              </a:rPr>
              <a:t>Conducting seismic analysis to evaluate the seismic resistance of the structure with and without floating column.</a:t>
            </a:r>
          </a:p>
          <a:p>
            <a:pPr>
              <a:buFont typeface="Wingdings" panose="05000000000000000000" pitchFamily="2" charset="2"/>
              <a:buChar char="§"/>
            </a:pPr>
            <a:r>
              <a:rPr lang="en-IN" sz="2400">
                <a:latin typeface="Times New Roman" panose="02020603050405020304" pitchFamily="18" charset="0"/>
                <a:cs typeface="Times New Roman" panose="02020603050405020304" pitchFamily="18" charset="0"/>
              </a:rPr>
              <a:t>To assess the impact of floating column on the building’s response to seismic forces.</a:t>
            </a:r>
          </a:p>
          <a:p>
            <a:pPr>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800">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D915367-2954-AB15-CE4D-F0A21CFA04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21041" y="1140861"/>
            <a:ext cx="3316092" cy="4243940"/>
          </a:xfrm>
          <a:prstGeom prst="rect">
            <a:avLst/>
          </a:prstGeom>
        </p:spPr>
      </p:pic>
    </p:spTree>
    <p:extLst>
      <p:ext uri="{BB962C8B-B14F-4D97-AF65-F5344CB8AC3E}">
        <p14:creationId xmlns:p14="http://schemas.microsoft.com/office/powerpoint/2010/main" val="1875616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22AA11-6B43-39DB-ADD4-3A62FB40C9F6}"/>
              </a:ext>
            </a:extLst>
          </p:cNvPr>
          <p:cNvSpPr txBox="1"/>
          <p:nvPr/>
        </p:nvSpPr>
        <p:spPr>
          <a:xfrm>
            <a:off x="141402" y="358219"/>
            <a:ext cx="11472421" cy="5878532"/>
          </a:xfrm>
          <a:prstGeom prst="rect">
            <a:avLst/>
          </a:prstGeom>
          <a:noFill/>
        </p:spPr>
        <p:txBody>
          <a:bodyPr wrap="square" lIns="91440" tIns="45720" rIns="91440" bIns="45720" rtlCol="0" anchor="t">
            <a:spAutoFit/>
          </a:bodyPr>
          <a:lstStyle/>
          <a:p>
            <a:pPr algn="ctr"/>
            <a:r>
              <a:rPr lang="en-US" sz="4000" b="1" u="sng">
                <a:solidFill>
                  <a:srgbClr val="000000"/>
                </a:solidFill>
                <a:latin typeface="Times New Roman" panose="02020603050405020304" pitchFamily="18" charset="0"/>
                <a:cs typeface="Times New Roman" panose="02020603050405020304" pitchFamily="18" charset="0"/>
              </a:rPr>
              <a:t>METHODOLOGY</a:t>
            </a:r>
          </a:p>
          <a:p>
            <a:pPr algn="ctr"/>
            <a:endParaRPr lang="en-US" sz="2400" b="1" u="sng">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modeling of the building is being done using the ETABS software, following the codes IS 456-2000 and IS 1893-2002(part I).</a:t>
            </a:r>
          </a:p>
          <a:p>
            <a:pPr marL="342900" indent="-342900" algn="just">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As per IS 1893-2002, clause 6.2, assumptions for the Earthquake resistant design of structures are followed, and as per the clause 6.3.1.2 the load combinations are accounted as: </a:t>
            </a:r>
          </a:p>
          <a:p>
            <a:pPr algn="just"/>
            <a:endParaRPr lang="en-US" sz="2400"/>
          </a:p>
          <a:p>
            <a:pPr marL="514350" indent="-514350">
              <a:buFont typeface="+mj-lt"/>
              <a:buAutoNum type="alphaLcPeriod"/>
            </a:pPr>
            <a:r>
              <a:rPr lang="en-US" sz="2400">
                <a:latin typeface="Times New Roman" panose="02020603050405020304" pitchFamily="18" charset="0"/>
                <a:cs typeface="Times New Roman" panose="02020603050405020304" pitchFamily="18" charset="0"/>
              </a:rPr>
              <a:t>1.5(DL</a:t>
            </a:r>
            <a:r>
              <a:rPr lang="en-US" sz="2400" b="1" u="sng">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IL)</a:t>
            </a:r>
          </a:p>
          <a:p>
            <a:pPr marL="514350" indent="-514350">
              <a:buFont typeface="+mj-lt"/>
              <a:buAutoNum type="alphaLcPeriod"/>
            </a:pPr>
            <a:r>
              <a:rPr lang="en-US" sz="2400">
                <a:latin typeface="Times New Roman" panose="02020603050405020304" pitchFamily="18" charset="0"/>
                <a:cs typeface="Times New Roman" panose="02020603050405020304" pitchFamily="18" charset="0"/>
              </a:rPr>
              <a:t>1.2(DL</a:t>
            </a:r>
            <a:r>
              <a:rPr lang="en-US" sz="2400" b="1" u="sng">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IL</a:t>
            </a:r>
            <a:r>
              <a:rPr lang="en-US" sz="2400" b="1" u="sng">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EL)</a:t>
            </a:r>
          </a:p>
          <a:p>
            <a:pPr marL="514350" indent="-514350">
              <a:buFont typeface="+mj-lt"/>
              <a:buAutoNum type="alphaLcPeriod"/>
            </a:pPr>
            <a:r>
              <a:rPr lang="en-US" sz="2400">
                <a:latin typeface="Times New Roman" panose="02020603050405020304" pitchFamily="18" charset="0"/>
                <a:cs typeface="Times New Roman" panose="02020603050405020304" pitchFamily="18" charset="0"/>
              </a:rPr>
              <a:t>1.5(DL</a:t>
            </a:r>
            <a:r>
              <a:rPr lang="en-US" sz="2400" b="1" u="sng">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EL)</a:t>
            </a:r>
          </a:p>
          <a:p>
            <a:pPr marL="514350" indent="-514350">
              <a:buFont typeface="+mj-lt"/>
              <a:buAutoNum type="alphaLcPeriod"/>
            </a:pPr>
            <a:r>
              <a:rPr lang="en-US" sz="2400">
                <a:latin typeface="Times New Roman" panose="02020603050405020304" pitchFamily="18" charset="0"/>
                <a:cs typeface="Times New Roman" panose="02020603050405020304" pitchFamily="18" charset="0"/>
              </a:rPr>
              <a:t>0.9DL</a:t>
            </a:r>
            <a:r>
              <a:rPr lang="en-US" sz="2400" b="1" u="sng">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1.5EL</a:t>
            </a:r>
          </a:p>
          <a:p>
            <a:endParaRPr lang="en-IN"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As per IS 1893-2002, moment resisting frames are designed independently to resist at least 25% of the design base shear.</a:t>
            </a:r>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115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C81712-0A59-370A-0BD5-872E3BFD3834}"/>
              </a:ext>
            </a:extLst>
          </p:cNvPr>
          <p:cNvSpPr txBox="1"/>
          <p:nvPr/>
        </p:nvSpPr>
        <p:spPr>
          <a:xfrm>
            <a:off x="292231" y="207390"/>
            <a:ext cx="11670383" cy="6617196"/>
          </a:xfrm>
          <a:prstGeom prst="rect">
            <a:avLst/>
          </a:prstGeom>
          <a:noFill/>
        </p:spPr>
        <p:txBody>
          <a:bodyPr wrap="square" rtlCol="0">
            <a:spAutoFit/>
          </a:bodyPr>
          <a:lstStyle/>
          <a:p>
            <a:pPr algn="ctr"/>
            <a:r>
              <a:rPr lang="en-US" sz="4000" b="1" u="sng" dirty="0">
                <a:latin typeface="Times New Roman" panose="02020603050405020304" pitchFamily="18" charset="0"/>
                <a:cs typeface="Times New Roman" panose="02020603050405020304" pitchFamily="18" charset="0"/>
              </a:rPr>
              <a:t>MODELLING DETAILS OF THE BUILDING</a:t>
            </a:r>
          </a:p>
          <a:p>
            <a:pPr algn="ctr"/>
            <a:endParaRPr lang="en-US" sz="2400" b="1" u="sng"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For analysis and study purpose there are a few models developed such that a multi-storey building that is Stilt+G+4 building is considered and modelled into two types.</a:t>
            </a:r>
          </a:p>
          <a:p>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There is a multi-storey building without floating column that is a normal building and the other type is a multi-storey building with floating columns placed at different positions.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Among these two types of models, the multi-</a:t>
            </a:r>
            <a:r>
              <a:rPr lang="en-US" sz="2400" dirty="0" err="1">
                <a:latin typeface="Times New Roman" panose="02020603050405020304" pitchFamily="18" charset="0"/>
                <a:cs typeface="Times New Roman" panose="02020603050405020304" pitchFamily="18" charset="0"/>
              </a:rPr>
              <a:t>storey</a:t>
            </a:r>
            <a:r>
              <a:rPr lang="en-US" sz="2400" dirty="0">
                <a:latin typeface="Times New Roman" panose="02020603050405020304" pitchFamily="18" charset="0"/>
                <a:cs typeface="Times New Roman" panose="02020603050405020304" pitchFamily="18" charset="0"/>
              </a:rPr>
              <a:t> building without floating column is considered constant comparing it with the models developed as multi-</a:t>
            </a:r>
            <a:r>
              <a:rPr lang="en-US" sz="2400" dirty="0" err="1">
                <a:latin typeface="Times New Roman" panose="02020603050405020304" pitchFamily="18" charset="0"/>
                <a:cs typeface="Times New Roman" panose="02020603050405020304" pitchFamily="18" charset="0"/>
              </a:rPr>
              <a:t>storey</a:t>
            </a:r>
            <a:r>
              <a:rPr lang="en-US" sz="2400" dirty="0">
                <a:latin typeface="Times New Roman" panose="02020603050405020304" pitchFamily="18" charset="0"/>
                <a:cs typeface="Times New Roman" panose="02020603050405020304" pitchFamily="18" charset="0"/>
              </a:rPr>
              <a:t> building with floating column where these floating column are present at different portions of the building analyzing it at different zones as zone 5 to zone 2 as per </a:t>
            </a:r>
            <a:r>
              <a:rPr lang="en-US" sz="2400" dirty="0" err="1">
                <a:latin typeface="Times New Roman" panose="02020603050405020304" pitchFamily="18" charset="0"/>
                <a:cs typeface="Times New Roman" panose="02020603050405020304" pitchFamily="18" charset="0"/>
              </a:rPr>
              <a:t>codal</a:t>
            </a:r>
            <a:r>
              <a:rPr lang="en-US" sz="2400" dirty="0">
                <a:latin typeface="Times New Roman" panose="02020603050405020304" pitchFamily="18" charset="0"/>
                <a:cs typeface="Times New Roman" panose="02020603050405020304" pitchFamily="18" charset="0"/>
              </a:rPr>
              <a:t> provisions.</a:t>
            </a:r>
          </a:p>
          <a:p>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analytical models of the building include all the component that influence the mass, strength, stiffness and deformability of the structure.</a:t>
            </a: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5716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B9CDED9-C6D0-212F-FF20-C6162BC4AD09}"/>
              </a:ext>
            </a:extLst>
          </p:cNvPr>
          <p:cNvSpPr txBox="1"/>
          <p:nvPr/>
        </p:nvSpPr>
        <p:spPr>
          <a:xfrm>
            <a:off x="150829" y="235670"/>
            <a:ext cx="11783505" cy="6001643"/>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ETABS is a standalone finite element based structural program for the analysis and design of civil structures and which is a fully integrated program that allows model creation, modification, execution of analysis, design optimization, and results review from within a single interface and thus used for the analysis of all structural systems by linear static method for zones II and V.</a:t>
            </a: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Hence the results are tabulated by focusing the parameters like lateral displacements, base shear and story drift.</a:t>
            </a: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From the “Response Spectrum Analysis” when compared shows the best results. This is explained as, The earthquake response spectrum analysis is the most popular method in the seismic analysis of the structures.</a:t>
            </a: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There are computational advantage for prediction of displacements and member forces in the structural systems using the response spectrum method. </a:t>
            </a: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147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273EC1-5857-ACB3-E00C-F78DEF2FCA3E}"/>
              </a:ext>
            </a:extLst>
          </p:cNvPr>
          <p:cNvSpPr txBox="1"/>
          <p:nvPr/>
        </p:nvSpPr>
        <p:spPr>
          <a:xfrm>
            <a:off x="197963" y="245097"/>
            <a:ext cx="11783505" cy="2954655"/>
          </a:xfrm>
          <a:prstGeom prst="rect">
            <a:avLst/>
          </a:prstGeom>
          <a:noFill/>
        </p:spPr>
        <p:txBody>
          <a:bodyPr wrap="square" rtlCol="0">
            <a:spAutoFit/>
          </a:bodyPr>
          <a:lstStyle/>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This method involves in the calculation of the maximum values of the displacements and member forces in each mode of vibrating using smooth design spectra that are the average of several earthquake motions.</a:t>
            </a:r>
          </a:p>
          <a:p>
            <a:endParaRPr lang="en-US" sz="24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The response spectrum analysis of the multistorey building with floating column at different positions of the building is done as per the code IS 1893-2002(part 1) the response spectrum analysis of multi-storey building and is summarized</a:t>
            </a:r>
            <a:r>
              <a:rPr lang="en-IN" sz="2400">
                <a:latin typeface="Times New Roman" panose="02020603050405020304" pitchFamily="18" charset="0"/>
                <a:cs typeface="Times New Roman" panose="02020603050405020304" pitchFamily="18" charset="0"/>
              </a:rPr>
              <a:t>.</a:t>
            </a:r>
            <a:endParaRPr lang="en-US" sz="24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1989938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17A7EE-85C3-F3F6-E87A-2BB861627D9A}"/>
              </a:ext>
            </a:extLst>
          </p:cNvPr>
          <p:cNvSpPr txBox="1"/>
          <p:nvPr/>
        </p:nvSpPr>
        <p:spPr>
          <a:xfrm>
            <a:off x="103696" y="113122"/>
            <a:ext cx="11698664" cy="6986528"/>
          </a:xfrm>
          <a:prstGeom prst="rect">
            <a:avLst/>
          </a:prstGeom>
          <a:noFill/>
        </p:spPr>
        <p:txBody>
          <a:bodyPr wrap="square" rtlCol="0">
            <a:spAutoFit/>
          </a:bodyPr>
          <a:lstStyle/>
          <a:p>
            <a:pPr algn="ctr"/>
            <a:r>
              <a:rPr lang="en-US" sz="4000" b="1" u="sng">
                <a:latin typeface="Times New Roman" panose="02020603050405020304" pitchFamily="18" charset="0"/>
                <a:cs typeface="Times New Roman" panose="02020603050405020304" pitchFamily="18" charset="0"/>
              </a:rPr>
              <a:t>MODEL DETAILS</a:t>
            </a:r>
          </a:p>
          <a:p>
            <a:pPr algn="ctr"/>
            <a:endParaRPr lang="en-US" sz="2400">
              <a:latin typeface="Times New Roman" panose="02020603050405020304" pitchFamily="18" charset="0"/>
              <a:cs typeface="Times New Roman" panose="02020603050405020304" pitchFamily="18" charset="0"/>
            </a:endParaRPr>
          </a:p>
          <a:p>
            <a:r>
              <a:rPr lang="en-US" sz="2400" b="1" u="sng">
                <a:latin typeface="Times New Roman" panose="02020603050405020304" pitchFamily="18" charset="0"/>
                <a:cs typeface="Times New Roman" panose="02020603050405020304" pitchFamily="18" charset="0"/>
              </a:rPr>
              <a:t>Model 1:</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Stilt+G+4 building without floating column i.e. normal building analyzed from zone 5 to zone 2.</a:t>
            </a:r>
          </a:p>
          <a:p>
            <a:endParaRPr lang="en-US" sz="2400">
              <a:latin typeface="Times New Roman" panose="02020603050405020304" pitchFamily="18" charset="0"/>
              <a:cs typeface="Times New Roman" panose="02020603050405020304" pitchFamily="18" charset="0"/>
            </a:endParaRPr>
          </a:p>
          <a:p>
            <a:r>
              <a:rPr lang="en-US" sz="2400" b="1" u="sng">
                <a:latin typeface="Times New Roman" panose="02020603050405020304" pitchFamily="18" charset="0"/>
                <a:cs typeface="Times New Roman" panose="02020603050405020304" pitchFamily="18" charset="0"/>
              </a:rPr>
              <a:t>Model 2:</a:t>
            </a:r>
            <a:r>
              <a:rPr lang="en-US" sz="2400" b="1">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Stilt+G+4 building with floating columns placed at the edges, analyzed from zone 5 to zone 2.</a:t>
            </a:r>
          </a:p>
          <a:p>
            <a:endParaRPr lang="en-US" sz="2400">
              <a:latin typeface="Times New Roman" panose="02020603050405020304" pitchFamily="18" charset="0"/>
              <a:cs typeface="Times New Roman" panose="02020603050405020304" pitchFamily="18" charset="0"/>
            </a:endParaRPr>
          </a:p>
          <a:p>
            <a:r>
              <a:rPr lang="en-US" sz="2400" b="1" u="sng">
                <a:latin typeface="Times New Roman" panose="02020603050405020304" pitchFamily="18" charset="0"/>
                <a:cs typeface="Times New Roman" panose="02020603050405020304" pitchFamily="18" charset="0"/>
              </a:rPr>
              <a:t>Model 3:</a:t>
            </a:r>
            <a:r>
              <a:rPr lang="en-US" sz="2400">
                <a:latin typeface="Times New Roman" panose="02020603050405020304" pitchFamily="18" charset="0"/>
                <a:cs typeface="Times New Roman" panose="02020603050405020304" pitchFamily="18" charset="0"/>
              </a:rPr>
              <a:t> Stilt+G+4 building with floating column at the </a:t>
            </a:r>
            <a:r>
              <a:rPr lang="en-US" sz="2400" err="1">
                <a:latin typeface="Times New Roman" panose="02020603050405020304" pitchFamily="18" charset="0"/>
                <a:cs typeface="Times New Roman" panose="02020603050405020304" pitchFamily="18" charset="0"/>
              </a:rPr>
              <a:t>centre</a:t>
            </a:r>
            <a:r>
              <a:rPr lang="en-US" sz="2400">
                <a:latin typeface="Times New Roman" panose="02020603050405020304" pitchFamily="18" charset="0"/>
                <a:cs typeface="Times New Roman" panose="02020603050405020304" pitchFamily="18" charset="0"/>
              </a:rPr>
              <a:t> position, analyzed from zone 5 to zone 2.</a:t>
            </a:r>
          </a:p>
          <a:p>
            <a:endParaRPr lang="en-US" sz="2400">
              <a:latin typeface="Times New Roman" panose="02020603050405020304" pitchFamily="18" charset="0"/>
              <a:cs typeface="Times New Roman" panose="02020603050405020304" pitchFamily="18" charset="0"/>
            </a:endParaRPr>
          </a:p>
          <a:p>
            <a:r>
              <a:rPr lang="en-US" sz="2400" b="1" u="sng">
                <a:latin typeface="Times New Roman" panose="02020603050405020304" pitchFamily="18" charset="0"/>
                <a:cs typeface="Times New Roman" panose="02020603050405020304" pitchFamily="18" charset="0"/>
              </a:rPr>
              <a:t>Model 4:</a:t>
            </a:r>
            <a:r>
              <a:rPr lang="en-US" sz="2400">
                <a:latin typeface="Times New Roman" panose="02020603050405020304" pitchFamily="18" charset="0"/>
                <a:cs typeface="Times New Roman" panose="02020603050405020304" pitchFamily="18" charset="0"/>
              </a:rPr>
              <a:t> Stilt+G+4 building with floating column at parallel positions, analyzed from zone 5 to zone 2.</a:t>
            </a:r>
          </a:p>
          <a:p>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Comparison of the results observed in the two models that is Maximum displacements, Story drifts, Response spectrum analysis, of the normal building and the floating column building are summarized.</a:t>
            </a:r>
            <a:endParaRPr lang="en-IN" sz="2400">
              <a:latin typeface="Times New Roman" panose="02020603050405020304" pitchFamily="18" charset="0"/>
              <a:cs typeface="Times New Roman" panose="02020603050405020304" pitchFamily="18" charset="0"/>
            </a:endParaRPr>
          </a:p>
          <a:p>
            <a:endParaRPr lang="en-US"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3530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3AA6-4E39-5369-F85D-59DB82AE3AC6}"/>
              </a:ext>
            </a:extLst>
          </p:cNvPr>
          <p:cNvSpPr>
            <a:spLocks noGrp="1"/>
          </p:cNvSpPr>
          <p:nvPr>
            <p:ph type="title"/>
          </p:nvPr>
        </p:nvSpPr>
        <p:spPr>
          <a:xfrm>
            <a:off x="838200" y="103695"/>
            <a:ext cx="10515600" cy="801279"/>
          </a:xfrm>
        </p:spPr>
        <p:txBody>
          <a:bodyPr>
            <a:noAutofit/>
          </a:bodyPr>
          <a:lstStyle/>
          <a:p>
            <a:pPr algn="ctr"/>
            <a:r>
              <a:rPr lang="en-US" sz="3200" b="1" u="sng">
                <a:latin typeface="Times New Roman" panose="02020603050405020304" pitchFamily="18" charset="0"/>
                <a:ea typeface="Tahoma" panose="020B0604030504040204" pitchFamily="34" charset="0"/>
                <a:cs typeface="Times New Roman" panose="02020603050405020304" pitchFamily="18" charset="0"/>
              </a:rPr>
              <a:t>GEOMETRIC DESIGN OF BUILDING</a:t>
            </a:r>
            <a:br>
              <a:rPr lang="en-US" sz="3200" b="1" u="sng">
                <a:latin typeface="Times New Roman" panose="02020603050405020304" pitchFamily="18" charset="0"/>
                <a:ea typeface="Tahoma" panose="020B0604030504040204" pitchFamily="34" charset="0"/>
                <a:cs typeface="Times New Roman" panose="02020603050405020304" pitchFamily="18" charset="0"/>
              </a:rPr>
            </a:br>
            <a:endParaRPr lang="en-IN" sz="3200" b="1" u="sng">
              <a:latin typeface="Times New Roman" panose="02020603050405020304" pitchFamily="18" charset="0"/>
              <a:ea typeface="Tahoma" panose="020B0604030504040204" pitchFamily="34"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57AF3CA-FC84-3CFD-133F-70D8CFA0A672}"/>
              </a:ext>
            </a:extLst>
          </p:cNvPr>
          <p:cNvGraphicFramePr>
            <a:graphicFrameLocks noGrp="1"/>
          </p:cNvGraphicFramePr>
          <p:nvPr>
            <p:extLst>
              <p:ext uri="{D42A27DB-BD31-4B8C-83A1-F6EECF244321}">
                <p14:modId xmlns:p14="http://schemas.microsoft.com/office/powerpoint/2010/main" val="3225599649"/>
              </p:ext>
            </p:extLst>
          </p:nvPr>
        </p:nvGraphicFramePr>
        <p:xfrm>
          <a:off x="394027" y="547056"/>
          <a:ext cx="11105006" cy="6270115"/>
        </p:xfrm>
        <a:graphic>
          <a:graphicData uri="http://schemas.openxmlformats.org/drawingml/2006/table">
            <a:tbl>
              <a:tblPr firstRow="1" firstCol="1" bandRow="1">
                <a:tableStyleId>{5C22544A-7EE6-4342-B048-85BDC9FD1C3A}</a:tableStyleId>
              </a:tblPr>
              <a:tblGrid>
                <a:gridCol w="3724436">
                  <a:extLst>
                    <a:ext uri="{9D8B030D-6E8A-4147-A177-3AD203B41FA5}">
                      <a16:colId xmlns:a16="http://schemas.microsoft.com/office/drawing/2014/main" val="1764971835"/>
                    </a:ext>
                  </a:extLst>
                </a:gridCol>
                <a:gridCol w="101014">
                  <a:extLst>
                    <a:ext uri="{9D8B030D-6E8A-4147-A177-3AD203B41FA5}">
                      <a16:colId xmlns:a16="http://schemas.microsoft.com/office/drawing/2014/main" val="807282017"/>
                    </a:ext>
                  </a:extLst>
                </a:gridCol>
                <a:gridCol w="1849312">
                  <a:extLst>
                    <a:ext uri="{9D8B030D-6E8A-4147-A177-3AD203B41FA5}">
                      <a16:colId xmlns:a16="http://schemas.microsoft.com/office/drawing/2014/main" val="1845150175"/>
                    </a:ext>
                  </a:extLst>
                </a:gridCol>
                <a:gridCol w="101013">
                  <a:extLst>
                    <a:ext uri="{9D8B030D-6E8A-4147-A177-3AD203B41FA5}">
                      <a16:colId xmlns:a16="http://schemas.microsoft.com/office/drawing/2014/main" val="2878800017"/>
                    </a:ext>
                  </a:extLst>
                </a:gridCol>
                <a:gridCol w="540863">
                  <a:extLst>
                    <a:ext uri="{9D8B030D-6E8A-4147-A177-3AD203B41FA5}">
                      <a16:colId xmlns:a16="http://schemas.microsoft.com/office/drawing/2014/main" val="2606558922"/>
                    </a:ext>
                  </a:extLst>
                </a:gridCol>
                <a:gridCol w="2394184">
                  <a:extLst>
                    <a:ext uri="{9D8B030D-6E8A-4147-A177-3AD203B41FA5}">
                      <a16:colId xmlns:a16="http://schemas.microsoft.com/office/drawing/2014/main" val="284925193"/>
                    </a:ext>
                  </a:extLst>
                </a:gridCol>
                <a:gridCol w="2394184">
                  <a:extLst>
                    <a:ext uri="{9D8B030D-6E8A-4147-A177-3AD203B41FA5}">
                      <a16:colId xmlns:a16="http://schemas.microsoft.com/office/drawing/2014/main" val="1402391789"/>
                    </a:ext>
                  </a:extLst>
                </a:gridCol>
              </a:tblGrid>
              <a:tr h="376087">
                <a:tc gridSpan="5">
                  <a:txBody>
                    <a:bodyPr/>
                    <a:lstStyle/>
                    <a:p>
                      <a:pPr marL="6350" marR="256540" indent="-6350" algn="ctr">
                        <a:lnSpc>
                          <a:spcPct val="107000"/>
                        </a:lnSpc>
                        <a:spcAft>
                          <a:spcPts val="950"/>
                        </a:spcAft>
                      </a:pPr>
                      <a:r>
                        <a:rPr lang="en-IN" sz="1300" b="1" u="sng" kern="100">
                          <a:effectLst/>
                          <a:latin typeface="Times New Roman" panose="02020603050405020304" pitchFamily="18" charset="0"/>
                          <a:cs typeface="Times New Roman" panose="02020603050405020304" pitchFamily="18" charset="0"/>
                        </a:rPr>
                        <a:t>Member dimensions</a:t>
                      </a:r>
                      <a:endParaRPr lang="en-IN" sz="1300" b="1" u="sng"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6350" marR="256540" indent="-6350" algn="ctr">
                        <a:lnSpc>
                          <a:spcPct val="107000"/>
                        </a:lnSpc>
                        <a:spcAft>
                          <a:spcPts val="950"/>
                        </a:spcAft>
                      </a:pP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143656659"/>
                  </a:ext>
                </a:extLst>
              </a:tr>
              <a:tr h="224491">
                <a:tc>
                  <a:txBody>
                    <a:bodyPr/>
                    <a:lstStyle/>
                    <a:p>
                      <a:pPr marL="2540"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slab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gridSpan="4">
                  <a:txBody>
                    <a:bodyPr/>
                    <a:lstStyle/>
                    <a:p>
                      <a:pPr marL="2540"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Thickness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127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120mm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553380648"/>
                  </a:ext>
                </a:extLst>
              </a:tr>
              <a:tr h="453837">
                <a:tc rowSpan="2">
                  <a:txBody>
                    <a:bodyPr/>
                    <a:lstStyle/>
                    <a:p>
                      <a:pPr marL="46355" marR="256540" indent="-6350" algn="ctr">
                        <a:lnSpc>
                          <a:spcPct val="107000"/>
                        </a:lnSpc>
                        <a:spcAft>
                          <a:spcPts val="860"/>
                        </a:spcAft>
                      </a:pPr>
                      <a:r>
                        <a:rPr lang="en-IN" sz="1300" b="1" u="none" kern="100">
                          <a:effectLst/>
                          <a:latin typeface="Times New Roman" panose="02020603050405020304" pitchFamily="18" charset="0"/>
                          <a:cs typeface="Times New Roman" panose="02020603050405020304" pitchFamily="18" charset="0"/>
                        </a:rPr>
                        <a:t> </a:t>
                      </a:r>
                    </a:p>
                    <a:p>
                      <a:pPr marL="46355" marR="256540" indent="-6350" algn="ctr">
                        <a:lnSpc>
                          <a:spcPct val="107000"/>
                        </a:lnSpc>
                        <a:spcAft>
                          <a:spcPts val="845"/>
                        </a:spcAft>
                      </a:pPr>
                      <a:r>
                        <a:rPr lang="en-IN" sz="1300" b="1" u="none" kern="100">
                          <a:effectLst/>
                          <a:latin typeface="Times New Roman" panose="02020603050405020304" pitchFamily="18" charset="0"/>
                          <a:cs typeface="Times New Roman" panose="02020603050405020304" pitchFamily="18" charset="0"/>
                        </a:rPr>
                        <a:t> </a:t>
                      </a:r>
                    </a:p>
                    <a:p>
                      <a:pPr marL="6350" marR="63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Beams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gridSpan="4">
                  <a:txBody>
                    <a:bodyPr/>
                    <a:lstStyle/>
                    <a:p>
                      <a:pPr marL="1905"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Normal   building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48260" marR="256540" indent="-6350" algn="ctr">
                        <a:lnSpc>
                          <a:spcPct val="107000"/>
                        </a:lnSpc>
                        <a:spcAft>
                          <a:spcPts val="860"/>
                        </a:spcAft>
                      </a:pPr>
                      <a:r>
                        <a:rPr lang="en-IN" sz="1200" b="1" kern="100">
                          <a:effectLst/>
                          <a:latin typeface="Times New Roman" panose="02020603050405020304" pitchFamily="18" charset="0"/>
                          <a:cs typeface="Times New Roman" panose="02020603050405020304" pitchFamily="18" charset="0"/>
                        </a:rPr>
                        <a:t> </a:t>
                      </a:r>
                    </a:p>
                    <a:p>
                      <a:pPr marL="317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230x480mm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1365512102"/>
                  </a:ext>
                </a:extLst>
              </a:tr>
              <a:tr h="768265">
                <a:tc vMerge="1">
                  <a:txBody>
                    <a:bodyPr/>
                    <a:lstStyle/>
                    <a:p>
                      <a:endParaRPr lang="en-IN"/>
                    </a:p>
                  </a:txBody>
                  <a:tcPr/>
                </a:tc>
                <a:tc gridSpan="4">
                  <a:txBody>
                    <a:bodyPr/>
                    <a:lstStyle/>
                    <a:p>
                      <a:pPr marL="6350"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Floating column building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3810" marR="256540" indent="-6350" algn="ctr">
                        <a:lnSpc>
                          <a:spcPct val="107000"/>
                        </a:lnSpc>
                        <a:spcAft>
                          <a:spcPts val="860"/>
                        </a:spcAft>
                      </a:pPr>
                      <a:r>
                        <a:rPr lang="en-IN" sz="1200" b="1" kern="100">
                          <a:effectLst/>
                          <a:latin typeface="Times New Roman" panose="02020603050405020304" pitchFamily="18" charset="0"/>
                          <a:cs typeface="Times New Roman" panose="02020603050405020304" pitchFamily="18" charset="0"/>
                        </a:rPr>
                        <a:t>Varies between </a:t>
                      </a:r>
                    </a:p>
                    <a:p>
                      <a:pPr marL="190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230x480mm to </a:t>
                      </a:r>
                    </a:p>
                    <a:p>
                      <a:pPr marL="317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230x600mm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671596543"/>
                  </a:ext>
                </a:extLst>
              </a:tr>
              <a:tr h="314229">
                <a:tc rowSpan="2">
                  <a:txBody>
                    <a:bodyPr/>
                    <a:lstStyle/>
                    <a:p>
                      <a:pPr marL="46355" marR="256540" indent="-6350" algn="ctr">
                        <a:lnSpc>
                          <a:spcPct val="107000"/>
                        </a:lnSpc>
                        <a:spcAft>
                          <a:spcPts val="845"/>
                        </a:spcAft>
                      </a:pPr>
                      <a:r>
                        <a:rPr lang="en-IN" sz="1300" b="1" u="none" kern="100">
                          <a:effectLst/>
                          <a:latin typeface="Times New Roman" panose="02020603050405020304" pitchFamily="18" charset="0"/>
                          <a:cs typeface="Times New Roman" panose="02020603050405020304" pitchFamily="18" charset="0"/>
                        </a:rPr>
                        <a:t> </a:t>
                      </a:r>
                    </a:p>
                    <a:p>
                      <a:pPr marL="46355" marR="256540" indent="-6350" algn="ctr">
                        <a:lnSpc>
                          <a:spcPct val="107000"/>
                        </a:lnSpc>
                        <a:spcAft>
                          <a:spcPts val="860"/>
                        </a:spcAft>
                      </a:pPr>
                      <a:r>
                        <a:rPr lang="en-IN" sz="1300" b="1" u="none" kern="100">
                          <a:effectLst/>
                          <a:latin typeface="Times New Roman" panose="02020603050405020304" pitchFamily="18" charset="0"/>
                          <a:cs typeface="Times New Roman" panose="02020603050405020304" pitchFamily="18" charset="0"/>
                        </a:rPr>
                        <a:t> </a:t>
                      </a:r>
                    </a:p>
                    <a:p>
                      <a:pPr marL="635"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columns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gridSpan="4">
                  <a:txBody>
                    <a:bodyPr/>
                    <a:lstStyle/>
                    <a:p>
                      <a:pPr marL="1905"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Normal building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317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400x400mm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2534686518"/>
                  </a:ext>
                </a:extLst>
              </a:tr>
              <a:tr h="768265">
                <a:tc vMerge="1">
                  <a:txBody>
                    <a:bodyPr/>
                    <a:lstStyle/>
                    <a:p>
                      <a:endParaRPr lang="en-IN"/>
                    </a:p>
                  </a:txBody>
                  <a:tcPr/>
                </a:tc>
                <a:tc gridSpan="4">
                  <a:txBody>
                    <a:bodyPr/>
                    <a:lstStyle/>
                    <a:p>
                      <a:pPr marL="6350"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Floating column building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3810" marR="256540" indent="-6350" algn="ctr">
                        <a:lnSpc>
                          <a:spcPct val="107000"/>
                        </a:lnSpc>
                        <a:spcAft>
                          <a:spcPts val="860"/>
                        </a:spcAft>
                      </a:pPr>
                      <a:r>
                        <a:rPr lang="en-IN" sz="1200" b="1" kern="100">
                          <a:effectLst/>
                          <a:latin typeface="Times New Roman" panose="02020603050405020304" pitchFamily="18" charset="0"/>
                          <a:cs typeface="Times New Roman" panose="02020603050405020304" pitchFamily="18" charset="0"/>
                        </a:rPr>
                        <a:t>Varies between </a:t>
                      </a:r>
                    </a:p>
                    <a:p>
                      <a:pPr marL="190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400x400mm to </a:t>
                      </a:r>
                    </a:p>
                    <a:p>
                      <a:pPr marL="317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600x600mm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3305143833"/>
                  </a:ext>
                </a:extLst>
              </a:tr>
              <a:tr h="314229">
                <a:tc rowSpan="2">
                  <a:txBody>
                    <a:bodyPr/>
                    <a:lstStyle/>
                    <a:p>
                      <a:pPr marL="6350"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Brick infill wall thickness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gridSpan="4">
                  <a:txBody>
                    <a:bodyPr/>
                    <a:lstStyle/>
                    <a:p>
                      <a:pPr marL="635"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Exterior wall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127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250mm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2945894233"/>
                  </a:ext>
                </a:extLst>
              </a:tr>
              <a:tr h="314229">
                <a:tc vMerge="1">
                  <a:txBody>
                    <a:bodyPr/>
                    <a:lstStyle/>
                    <a:p>
                      <a:endParaRPr lang="en-IN"/>
                    </a:p>
                  </a:txBody>
                  <a:tcPr/>
                </a:tc>
                <a:tc gridSpan="4">
                  <a:txBody>
                    <a:bodyPr/>
                    <a:lstStyle/>
                    <a:p>
                      <a:pPr marL="635"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Interior wall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127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150mm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2825215765"/>
                  </a:ext>
                </a:extLst>
              </a:tr>
              <a:tr h="223227">
                <a:tc gridSpan="5">
                  <a:txBody>
                    <a:bodyPr/>
                    <a:lstStyle/>
                    <a:p>
                      <a:pPr marL="1270"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Shear wall thickness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127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250mm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425967023"/>
                  </a:ext>
                </a:extLst>
              </a:tr>
              <a:tr h="224491">
                <a:tc gridSpan="5">
                  <a:txBody>
                    <a:bodyPr/>
                    <a:lstStyle/>
                    <a:p>
                      <a:pPr marL="6350" marR="48831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Loads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6350" marR="256540" indent="-6350" algn="ctr">
                        <a:lnSpc>
                          <a:spcPct val="107000"/>
                        </a:lnSpc>
                        <a:spcAft>
                          <a:spcPts val="800"/>
                        </a:spcAft>
                      </a:pPr>
                      <a:r>
                        <a:rPr lang="en-IN" sz="1200" b="1" kern="100">
                          <a:effectLst/>
                          <a:latin typeface="Times New Roman" panose="02020603050405020304" pitchFamily="18" charset="0"/>
                          <a:cs typeface="Times New Roman" panose="02020603050405020304" pitchFamily="18" charset="0"/>
                        </a:rPr>
                        <a:t>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2631029818"/>
                  </a:ext>
                </a:extLst>
              </a:tr>
              <a:tr h="224491">
                <a:tc gridSpan="4">
                  <a:txBody>
                    <a:bodyPr/>
                    <a:lstStyle/>
                    <a:p>
                      <a:pPr marL="6350" marR="63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Unit weight of concrete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marL="6350" marR="256540" indent="-6350"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gridSpan="2">
                  <a:txBody>
                    <a:bodyPr/>
                    <a:lstStyle/>
                    <a:p>
                      <a:pPr marL="54419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25kN/m</a:t>
                      </a:r>
                      <a:r>
                        <a:rPr lang="en-IN" sz="1200" b="1" kern="100" baseline="30000">
                          <a:effectLst/>
                          <a:latin typeface="Times New Roman" panose="02020603050405020304" pitchFamily="18" charset="0"/>
                          <a:cs typeface="Times New Roman" panose="02020603050405020304" pitchFamily="18" charset="0"/>
                        </a:rPr>
                        <a:t>2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3869176312"/>
                  </a:ext>
                </a:extLst>
              </a:tr>
              <a:tr h="223227">
                <a:tc gridSpan="4">
                  <a:txBody>
                    <a:bodyPr/>
                    <a:lstStyle/>
                    <a:p>
                      <a:pPr marL="6350" marR="190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Unit weight of brick infill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a:txBody>
                    <a:bodyPr/>
                    <a:lstStyle/>
                    <a:p>
                      <a:pPr marL="6350" marR="256540" indent="-6350"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gridSpan="2">
                  <a:txBody>
                    <a:bodyPr/>
                    <a:lstStyle/>
                    <a:p>
                      <a:pPr marL="54419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20kN/m</a:t>
                      </a:r>
                      <a:r>
                        <a:rPr lang="en-IN" sz="1200" b="1" kern="100" baseline="30000">
                          <a:effectLst/>
                          <a:latin typeface="Times New Roman" panose="02020603050405020304" pitchFamily="18" charset="0"/>
                          <a:cs typeface="Times New Roman" panose="02020603050405020304" pitchFamily="18" charset="0"/>
                        </a:rPr>
                        <a:t>2</a:t>
                      </a:r>
                      <a:r>
                        <a:rPr lang="en-IN" sz="1200" b="1" kern="100">
                          <a:effectLst/>
                          <a:latin typeface="Times New Roman" panose="02020603050405020304" pitchFamily="18" charset="0"/>
                          <a:cs typeface="Times New Roman" panose="02020603050405020304" pitchFamily="18" charset="0"/>
                        </a:rPr>
                        <a:t>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4122478267"/>
                  </a:ext>
                </a:extLst>
              </a:tr>
              <a:tr h="224491">
                <a:tc rowSpan="2" gridSpan="2">
                  <a:txBody>
                    <a:bodyPr/>
                    <a:lstStyle/>
                    <a:p>
                      <a:pPr marL="46355" marR="256540" indent="-6350" algn="ctr">
                        <a:lnSpc>
                          <a:spcPct val="107000"/>
                        </a:lnSpc>
                        <a:spcAft>
                          <a:spcPts val="845"/>
                        </a:spcAft>
                      </a:pPr>
                      <a:r>
                        <a:rPr lang="en-IN" sz="1300" b="1" u="none" kern="100">
                          <a:effectLst/>
                          <a:latin typeface="Times New Roman" panose="02020603050405020304" pitchFamily="18" charset="0"/>
                          <a:cs typeface="Times New Roman" panose="02020603050405020304" pitchFamily="18" charset="0"/>
                        </a:rPr>
                        <a:t> </a:t>
                      </a:r>
                    </a:p>
                    <a:p>
                      <a:pPr marL="1905"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Floor loads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rowSpan="2" hMerge="1">
                  <a:txBody>
                    <a:bodyPr/>
                    <a:lstStyle/>
                    <a:p>
                      <a:endParaRPr lang="en-IN"/>
                    </a:p>
                  </a:txBody>
                  <a:tcPr/>
                </a:tc>
                <a:tc gridSpan="3">
                  <a:txBody>
                    <a:bodyPr/>
                    <a:lstStyle/>
                    <a:p>
                      <a:pPr marL="6350" marR="8826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Live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a:txBody>
                    <a:bodyPr/>
                    <a:lstStyle/>
                    <a:p>
                      <a:pPr marL="635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load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a:txBody>
                    <a:bodyPr/>
                    <a:lstStyle/>
                    <a:p>
                      <a:pPr marL="317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3.5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extLst>
                  <a:ext uri="{0D108BD9-81ED-4DB2-BD59-A6C34878D82A}">
                    <a16:rowId xmlns:a16="http://schemas.microsoft.com/office/drawing/2014/main" val="3817736314"/>
                  </a:ext>
                </a:extLst>
              </a:tr>
              <a:tr h="224491">
                <a:tc gridSpan="2" vMerge="1">
                  <a:txBody>
                    <a:bodyPr/>
                    <a:lstStyle/>
                    <a:p>
                      <a:endParaRPr lang="en-IN"/>
                    </a:p>
                  </a:txBody>
                  <a:tcPr/>
                </a:tc>
                <a:tc hMerge="1" vMerge="1">
                  <a:txBody>
                    <a:bodyPr/>
                    <a:lstStyle/>
                    <a:p>
                      <a:endParaRPr lang="en-IN"/>
                    </a:p>
                  </a:txBody>
                  <a:tcPr/>
                </a:tc>
                <a:tc gridSpan="3">
                  <a:txBody>
                    <a:bodyPr/>
                    <a:lstStyle/>
                    <a:p>
                      <a:pPr marL="6350" marR="6413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Dead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a:txBody>
                    <a:bodyPr/>
                    <a:lstStyle/>
                    <a:p>
                      <a:pPr marL="635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load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a:txBody>
                    <a:bodyPr/>
                    <a:lstStyle/>
                    <a:p>
                      <a:pPr marL="381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1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extLst>
                  <a:ext uri="{0D108BD9-81ED-4DB2-BD59-A6C34878D82A}">
                    <a16:rowId xmlns:a16="http://schemas.microsoft.com/office/drawing/2014/main" val="2890384678"/>
                  </a:ext>
                </a:extLst>
              </a:tr>
              <a:tr h="223227">
                <a:tc rowSpan="2" gridSpan="2">
                  <a:txBody>
                    <a:bodyPr/>
                    <a:lstStyle/>
                    <a:p>
                      <a:pPr marL="46355" marR="256540" indent="-6350" algn="ctr">
                        <a:lnSpc>
                          <a:spcPct val="107000"/>
                        </a:lnSpc>
                        <a:spcAft>
                          <a:spcPts val="845"/>
                        </a:spcAft>
                      </a:pPr>
                      <a:r>
                        <a:rPr lang="en-IN" sz="1300" b="1" u="none" kern="100">
                          <a:effectLst/>
                          <a:latin typeface="Times New Roman" panose="02020603050405020304" pitchFamily="18" charset="0"/>
                          <a:cs typeface="Times New Roman" panose="02020603050405020304" pitchFamily="18" charset="0"/>
                        </a:rPr>
                        <a:t> </a:t>
                      </a:r>
                    </a:p>
                    <a:p>
                      <a:pPr marL="635"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Roof loads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rowSpan="2" hMerge="1">
                  <a:txBody>
                    <a:bodyPr/>
                    <a:lstStyle/>
                    <a:p>
                      <a:endParaRPr lang="en-IN"/>
                    </a:p>
                  </a:txBody>
                  <a:tcPr/>
                </a:tc>
                <a:tc gridSpan="3">
                  <a:txBody>
                    <a:bodyPr/>
                    <a:lstStyle/>
                    <a:p>
                      <a:pPr marL="6350" marR="8826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Live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a:txBody>
                    <a:bodyPr/>
                    <a:lstStyle/>
                    <a:p>
                      <a:pPr marL="635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load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a:txBody>
                    <a:bodyPr/>
                    <a:lstStyle/>
                    <a:p>
                      <a:pPr marL="317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1.5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extLst>
                  <a:ext uri="{0D108BD9-81ED-4DB2-BD59-A6C34878D82A}">
                    <a16:rowId xmlns:a16="http://schemas.microsoft.com/office/drawing/2014/main" val="1677105264"/>
                  </a:ext>
                </a:extLst>
              </a:tr>
              <a:tr h="224491">
                <a:tc gridSpan="2" vMerge="1">
                  <a:txBody>
                    <a:bodyPr/>
                    <a:lstStyle/>
                    <a:p>
                      <a:endParaRPr lang="en-IN"/>
                    </a:p>
                  </a:txBody>
                  <a:tcPr/>
                </a:tc>
                <a:tc hMerge="1" vMerge="1">
                  <a:txBody>
                    <a:bodyPr/>
                    <a:lstStyle/>
                    <a:p>
                      <a:endParaRPr lang="en-IN"/>
                    </a:p>
                  </a:txBody>
                  <a:tcPr/>
                </a:tc>
                <a:tc gridSpan="3">
                  <a:txBody>
                    <a:bodyPr/>
                    <a:lstStyle/>
                    <a:p>
                      <a:pPr marL="6350" marR="6413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Dead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a:txBody>
                    <a:bodyPr/>
                    <a:lstStyle/>
                    <a:p>
                      <a:pPr marL="635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load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a:txBody>
                    <a:bodyPr/>
                    <a:lstStyle/>
                    <a:p>
                      <a:pPr marL="3810"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1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extLst>
                  <a:ext uri="{0D108BD9-81ED-4DB2-BD59-A6C34878D82A}">
                    <a16:rowId xmlns:a16="http://schemas.microsoft.com/office/drawing/2014/main" val="287309450"/>
                  </a:ext>
                </a:extLst>
              </a:tr>
              <a:tr h="224491">
                <a:tc gridSpan="5">
                  <a:txBody>
                    <a:bodyPr/>
                    <a:lstStyle/>
                    <a:p>
                      <a:pPr marL="6350" marR="18542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Grade of rebar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6350" marR="256540" indent="-6350" algn="ctr">
                        <a:lnSpc>
                          <a:spcPct val="107000"/>
                        </a:lnSpc>
                        <a:spcAft>
                          <a:spcPts val="800"/>
                        </a:spcAft>
                      </a:pPr>
                      <a:r>
                        <a:rPr lang="en-IN" sz="1200" b="1" kern="100">
                          <a:effectLst/>
                          <a:latin typeface="Times New Roman" panose="02020603050405020304" pitchFamily="18" charset="0"/>
                          <a:cs typeface="Times New Roman" panose="02020603050405020304" pitchFamily="18" charset="0"/>
                        </a:rPr>
                        <a:t>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1174397222"/>
                  </a:ext>
                </a:extLst>
              </a:tr>
              <a:tr h="223227">
                <a:tc gridSpan="3">
                  <a:txBody>
                    <a:bodyPr/>
                    <a:lstStyle/>
                    <a:p>
                      <a:pPr marL="6350" marR="1905"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Beams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gridSpan="2">
                  <a:txBody>
                    <a:bodyPr/>
                    <a:lstStyle/>
                    <a:p>
                      <a:pPr marL="6350" marR="256540" indent="-6350"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gridSpan="2">
                  <a:txBody>
                    <a:bodyPr/>
                    <a:lstStyle/>
                    <a:p>
                      <a:pPr marL="51498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Fe 415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3972085764"/>
                  </a:ext>
                </a:extLst>
              </a:tr>
              <a:tr h="224491">
                <a:tc gridSpan="3">
                  <a:txBody>
                    <a:bodyPr/>
                    <a:lstStyle/>
                    <a:p>
                      <a:pPr marL="2540" marR="256540" indent="-6350" algn="ctr">
                        <a:lnSpc>
                          <a:spcPct val="107000"/>
                        </a:lnSpc>
                        <a:spcAft>
                          <a:spcPts val="950"/>
                        </a:spcAft>
                      </a:pPr>
                      <a:r>
                        <a:rPr lang="en-IN" sz="1300" b="1" u="none" kern="100">
                          <a:effectLst/>
                          <a:latin typeface="Times New Roman" panose="02020603050405020304" pitchFamily="18" charset="0"/>
                          <a:cs typeface="Times New Roman" panose="02020603050405020304" pitchFamily="18" charset="0"/>
                        </a:rPr>
                        <a:t>Columns </a:t>
                      </a:r>
                      <a:endParaRPr lang="en-IN" sz="1300" b="1" u="none"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hMerge="1">
                  <a:txBody>
                    <a:bodyPr/>
                    <a:lstStyle/>
                    <a:p>
                      <a:endParaRPr lang="en-IN"/>
                    </a:p>
                  </a:txBody>
                  <a:tcPr/>
                </a:tc>
                <a:tc gridSpan="2">
                  <a:txBody>
                    <a:bodyPr/>
                    <a:lstStyle/>
                    <a:p>
                      <a:pPr marL="6350" marR="256540" indent="-6350" algn="ctr">
                        <a:lnSpc>
                          <a:spcPct val="107000"/>
                        </a:lnSpc>
                        <a:spcAft>
                          <a:spcPts val="800"/>
                        </a:spcAft>
                      </a:pPr>
                      <a:r>
                        <a:rPr lang="en-IN" sz="1200" kern="100">
                          <a:effectLst/>
                          <a:latin typeface="Times New Roman" panose="02020603050405020304" pitchFamily="18" charset="0"/>
                          <a:cs typeface="Times New Roman" panose="02020603050405020304" pitchFamily="18" charset="0"/>
                        </a:rPr>
                        <a:t> </a:t>
                      </a:r>
                      <a:endParaRPr lang="en-IN" sz="12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tc gridSpan="2">
                  <a:txBody>
                    <a:bodyPr/>
                    <a:lstStyle/>
                    <a:p>
                      <a:pPr marL="514985" marR="256540" indent="-6350" algn="ctr">
                        <a:lnSpc>
                          <a:spcPct val="107000"/>
                        </a:lnSpc>
                        <a:spcAft>
                          <a:spcPts val="950"/>
                        </a:spcAft>
                      </a:pPr>
                      <a:r>
                        <a:rPr lang="en-IN" sz="1200" b="1" kern="100">
                          <a:effectLst/>
                          <a:latin typeface="Times New Roman" panose="02020603050405020304" pitchFamily="18" charset="0"/>
                          <a:cs typeface="Times New Roman" panose="02020603050405020304" pitchFamily="18" charset="0"/>
                        </a:rPr>
                        <a:t>Fe 415 </a:t>
                      </a:r>
                      <a:endParaRPr lang="en-IN" sz="1200" b="1"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1379" marT="2759" marB="0"/>
                </a:tc>
                <a:tc hMerge="1">
                  <a:txBody>
                    <a:bodyPr/>
                    <a:lstStyle/>
                    <a:p>
                      <a:endParaRPr lang="en-IN"/>
                    </a:p>
                  </a:txBody>
                  <a:tcPr/>
                </a:tc>
                <a:extLst>
                  <a:ext uri="{0D108BD9-81ED-4DB2-BD59-A6C34878D82A}">
                    <a16:rowId xmlns:a16="http://schemas.microsoft.com/office/drawing/2014/main" val="1833396145"/>
                  </a:ext>
                </a:extLst>
              </a:tr>
            </a:tbl>
          </a:graphicData>
        </a:graphic>
      </p:graphicFrame>
    </p:spTree>
    <p:extLst>
      <p:ext uri="{BB962C8B-B14F-4D97-AF65-F5344CB8AC3E}">
        <p14:creationId xmlns:p14="http://schemas.microsoft.com/office/powerpoint/2010/main" val="199088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77E9CBD7-98F0-921C-6293-DD8E632C6416}"/>
              </a:ext>
            </a:extLst>
          </p:cNvPr>
          <p:cNvGrpSpPr/>
          <p:nvPr/>
        </p:nvGrpSpPr>
        <p:grpSpPr>
          <a:xfrm>
            <a:off x="6869757" y="-974122"/>
            <a:ext cx="5190319" cy="8286216"/>
            <a:chOff x="6869757" y="-974122"/>
            <a:chExt cx="5190319" cy="8286216"/>
          </a:xfrm>
          <a:blipFill>
            <a:blip r:embed="rId2"/>
            <a:stretch>
              <a:fillRect/>
            </a:stretch>
          </a:blipFill>
        </p:grpSpPr>
        <p:sp>
          <p:nvSpPr>
            <p:cNvPr id="2" name="Rectangle: Rounded Corners 1">
              <a:extLst>
                <a:ext uri="{FF2B5EF4-FFF2-40B4-BE49-F238E27FC236}">
                  <a16:creationId xmlns:a16="http://schemas.microsoft.com/office/drawing/2014/main" id="{8EC8E765-30AE-6FC4-3D75-9B3C9423985C}"/>
                </a:ext>
              </a:extLst>
            </p:cNvPr>
            <p:cNvSpPr/>
            <p:nvPr/>
          </p:nvSpPr>
          <p:spPr>
            <a:xfrm>
              <a:off x="8643923" y="-325327"/>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9325857C-AE42-B516-8109-41E042A1B3ED}"/>
                </a:ext>
              </a:extLst>
            </p:cNvPr>
            <p:cNvSpPr/>
            <p:nvPr/>
          </p:nvSpPr>
          <p:spPr>
            <a:xfrm>
              <a:off x="8689533" y="6142055"/>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Rounded Corners 3">
              <a:extLst>
                <a:ext uri="{FF2B5EF4-FFF2-40B4-BE49-F238E27FC236}">
                  <a16:creationId xmlns:a16="http://schemas.microsoft.com/office/drawing/2014/main" id="{41EBCD96-0BCC-8D85-4F9B-2EC05F30238D}"/>
                </a:ext>
              </a:extLst>
            </p:cNvPr>
            <p:cNvSpPr/>
            <p:nvPr/>
          </p:nvSpPr>
          <p:spPr>
            <a:xfrm>
              <a:off x="8689533" y="4850709"/>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Rounded Corners 4">
              <a:extLst>
                <a:ext uri="{FF2B5EF4-FFF2-40B4-BE49-F238E27FC236}">
                  <a16:creationId xmlns:a16="http://schemas.microsoft.com/office/drawing/2014/main" id="{01BA31DC-F6FC-C0E1-CD67-FFB4243CF70C}"/>
                </a:ext>
              </a:extLst>
            </p:cNvPr>
            <p:cNvSpPr/>
            <p:nvPr/>
          </p:nvSpPr>
          <p:spPr>
            <a:xfrm>
              <a:off x="8689534" y="3562683"/>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978275A3-205F-D513-11FA-91B322FD67F3}"/>
                </a:ext>
              </a:extLst>
            </p:cNvPr>
            <p:cNvSpPr/>
            <p:nvPr/>
          </p:nvSpPr>
          <p:spPr>
            <a:xfrm>
              <a:off x="8689535" y="2254045"/>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4F53F0EA-94DB-40F8-B047-B00D0854D3DB}"/>
                </a:ext>
              </a:extLst>
            </p:cNvPr>
            <p:cNvSpPr/>
            <p:nvPr/>
          </p:nvSpPr>
          <p:spPr>
            <a:xfrm>
              <a:off x="8653203" y="966019"/>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D6445D9-BDBA-9DA5-93C4-CB57E9426DA5}"/>
                </a:ext>
              </a:extLst>
            </p:cNvPr>
            <p:cNvSpPr/>
            <p:nvPr/>
          </p:nvSpPr>
          <p:spPr>
            <a:xfrm>
              <a:off x="10415912" y="5633883"/>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3314E7D9-37F6-D2DF-33D3-123DDDDB6DA0}"/>
                </a:ext>
              </a:extLst>
            </p:cNvPr>
            <p:cNvSpPr/>
            <p:nvPr/>
          </p:nvSpPr>
          <p:spPr>
            <a:xfrm>
              <a:off x="10415912" y="4321277"/>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48B5B8D3-6848-10E3-0513-408BCB2CBB97}"/>
                </a:ext>
              </a:extLst>
            </p:cNvPr>
            <p:cNvSpPr/>
            <p:nvPr/>
          </p:nvSpPr>
          <p:spPr>
            <a:xfrm>
              <a:off x="10407446" y="3003755"/>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CE9E9E9-5B9E-2F37-048B-F78274C0F011}"/>
                </a:ext>
              </a:extLst>
            </p:cNvPr>
            <p:cNvSpPr/>
            <p:nvPr/>
          </p:nvSpPr>
          <p:spPr>
            <a:xfrm>
              <a:off x="10415912" y="1681316"/>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B9FD289F-267B-4933-DF77-8F664BDA09FD}"/>
                </a:ext>
              </a:extLst>
            </p:cNvPr>
            <p:cNvSpPr/>
            <p:nvPr/>
          </p:nvSpPr>
          <p:spPr>
            <a:xfrm>
              <a:off x="10415912" y="368710"/>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Rounded Corners 12">
              <a:extLst>
                <a:ext uri="{FF2B5EF4-FFF2-40B4-BE49-F238E27FC236}">
                  <a16:creationId xmlns:a16="http://schemas.microsoft.com/office/drawing/2014/main" id="{CEA8E95A-2ED1-0AD0-C6A1-738A98F992A3}"/>
                </a:ext>
              </a:extLst>
            </p:cNvPr>
            <p:cNvSpPr/>
            <p:nvPr/>
          </p:nvSpPr>
          <p:spPr>
            <a:xfrm>
              <a:off x="6926826" y="1438705"/>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F62213F3-30CE-E53D-7192-E2AB9C6A7B9B}"/>
                </a:ext>
              </a:extLst>
            </p:cNvPr>
            <p:cNvSpPr/>
            <p:nvPr/>
          </p:nvSpPr>
          <p:spPr>
            <a:xfrm>
              <a:off x="6943071" y="2821946"/>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6AAA1FDC-D2A8-0E0E-E1BD-50B1DBE28BBD}"/>
                </a:ext>
              </a:extLst>
            </p:cNvPr>
            <p:cNvSpPr/>
            <p:nvPr/>
          </p:nvSpPr>
          <p:spPr>
            <a:xfrm>
              <a:off x="6950854" y="4173794"/>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4250666D-66D9-3292-FAB1-B302B904F9D4}"/>
                </a:ext>
              </a:extLst>
            </p:cNvPr>
            <p:cNvSpPr/>
            <p:nvPr/>
          </p:nvSpPr>
          <p:spPr>
            <a:xfrm>
              <a:off x="6869757" y="74391"/>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4E256BC4-56F3-667C-C7A6-FEB21F708EF3}"/>
                </a:ext>
              </a:extLst>
            </p:cNvPr>
            <p:cNvSpPr/>
            <p:nvPr/>
          </p:nvSpPr>
          <p:spPr>
            <a:xfrm>
              <a:off x="10418089" y="-974122"/>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8F713BBF-98CE-7E34-0DE9-F8E9B29920E7}"/>
                </a:ext>
              </a:extLst>
            </p:cNvPr>
            <p:cNvSpPr/>
            <p:nvPr/>
          </p:nvSpPr>
          <p:spPr>
            <a:xfrm>
              <a:off x="6943071" y="5557035"/>
              <a:ext cx="1641987" cy="1170039"/>
            </a:xfrm>
            <a:prstGeom prst="roundRect">
              <a:avLst/>
            </a:prstGeom>
            <a:gr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1" name="TextBox 20">
            <a:extLst>
              <a:ext uri="{FF2B5EF4-FFF2-40B4-BE49-F238E27FC236}">
                <a16:creationId xmlns:a16="http://schemas.microsoft.com/office/drawing/2014/main" id="{125CC10E-8BEF-55B5-EB1C-E54C6FEF0D29}"/>
              </a:ext>
            </a:extLst>
          </p:cNvPr>
          <p:cNvSpPr txBox="1"/>
          <p:nvPr/>
        </p:nvSpPr>
        <p:spPr>
          <a:xfrm>
            <a:off x="833377" y="136826"/>
            <a:ext cx="5590572" cy="707886"/>
          </a:xfrm>
          <a:prstGeom prst="rect">
            <a:avLst/>
          </a:prstGeom>
          <a:noFill/>
        </p:spPr>
        <p:txBody>
          <a:bodyPr wrap="square" rtlCol="0">
            <a:spAutoFit/>
          </a:bodyPr>
          <a:lstStyle/>
          <a:p>
            <a:r>
              <a:rPr lang="en-US" sz="4000" b="1" u="sng">
                <a:solidFill>
                  <a:schemeClr val="tx1">
                    <a:lumMod val="95000"/>
                    <a:lumOff val="5000"/>
                  </a:schemeClr>
                </a:solidFill>
                <a:latin typeface="Times New Roman" panose="02020603050405020304" pitchFamily="18" charset="0"/>
                <a:cs typeface="Times New Roman" panose="02020603050405020304" pitchFamily="18" charset="0"/>
              </a:rPr>
              <a:t>CONTENTS</a:t>
            </a:r>
            <a:endParaRPr lang="en-IN" sz="4000"/>
          </a:p>
        </p:txBody>
      </p:sp>
      <p:sp>
        <p:nvSpPr>
          <p:cNvPr id="22" name="TextBox 21">
            <a:extLst>
              <a:ext uri="{FF2B5EF4-FFF2-40B4-BE49-F238E27FC236}">
                <a16:creationId xmlns:a16="http://schemas.microsoft.com/office/drawing/2014/main" id="{4092FAFC-D017-34B3-7766-74F524F49D68}"/>
              </a:ext>
            </a:extLst>
          </p:cNvPr>
          <p:cNvSpPr txBox="1"/>
          <p:nvPr/>
        </p:nvSpPr>
        <p:spPr>
          <a:xfrm>
            <a:off x="691918" y="823225"/>
            <a:ext cx="5469100" cy="7263527"/>
          </a:xfrm>
          <a:prstGeom prst="rect">
            <a:avLst/>
          </a:prstGeom>
          <a:noFill/>
        </p:spPr>
        <p:txBody>
          <a:bodyPr wrap="square" rtlCol="0">
            <a:spAutoFit/>
          </a:bodyPr>
          <a:lstStyle/>
          <a:p>
            <a:pPr marL="514350" indent="-514350">
              <a:buFont typeface="+mj-lt"/>
              <a:buAutoNum type="arabicPeriod"/>
            </a:pPr>
            <a:r>
              <a:rPr lang="en-US" sz="280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Problem Definition </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Objectives</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Literature Review</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Key Aspects</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Modelling Details of Building</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Model Details</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Geometric Designs</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Earthquake Load Parameters</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Results and Discussion</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Project Timeline</a:t>
            </a:r>
          </a:p>
          <a:p>
            <a:pPr marL="514350" indent="-514350">
              <a:buFont typeface="+mj-lt"/>
              <a:buAutoNum type="arabicPeriod"/>
            </a:pPr>
            <a:r>
              <a:rPr lang="en-US" sz="2800">
                <a:latin typeface="Times New Roman" panose="02020603050405020304" pitchFamily="18" charset="0"/>
                <a:cs typeface="Times New Roman" panose="02020603050405020304" pitchFamily="18" charset="0"/>
              </a:rPr>
              <a:t>References</a:t>
            </a:r>
          </a:p>
          <a:p>
            <a:pPr marL="0" indent="0">
              <a:buNone/>
            </a:pP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80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800">
              <a:latin typeface="Times New Roman" panose="02020603050405020304" pitchFamily="18" charset="0"/>
              <a:cs typeface="Times New Roman" panose="02020603050405020304" pitchFamily="18" charset="0"/>
            </a:endParaRPr>
          </a:p>
          <a:p>
            <a:endParaRPr lang="en-IN"/>
          </a:p>
        </p:txBody>
      </p:sp>
    </p:spTree>
    <p:extLst>
      <p:ext uri="{BB962C8B-B14F-4D97-AF65-F5344CB8AC3E}">
        <p14:creationId xmlns:p14="http://schemas.microsoft.com/office/powerpoint/2010/main" val="5559935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7D7AFD-B58B-5E87-EF4E-1C327A8933BA}"/>
              </a:ext>
            </a:extLst>
          </p:cNvPr>
          <p:cNvSpPr txBox="1"/>
          <p:nvPr/>
        </p:nvSpPr>
        <p:spPr>
          <a:xfrm>
            <a:off x="160256" y="94268"/>
            <a:ext cx="11840066" cy="4524315"/>
          </a:xfrm>
          <a:prstGeom prst="rect">
            <a:avLst/>
          </a:prstGeom>
          <a:noFill/>
        </p:spPr>
        <p:txBody>
          <a:bodyPr wrap="square" rtlCol="0">
            <a:spAutoFit/>
          </a:bodyPr>
          <a:lstStyle/>
          <a:p>
            <a:pPr algn="ctr"/>
            <a:r>
              <a:rPr lang="en-US" sz="3600" b="1" u="sng">
                <a:latin typeface="Times New Roman" panose="02020603050405020304" pitchFamily="18" charset="0"/>
                <a:cs typeface="Times New Roman" panose="02020603050405020304" pitchFamily="18" charset="0"/>
              </a:rPr>
              <a:t>PARAMETERS OF EARTHQUAKE LOAD CONSIDERED FOR THE STUDY</a:t>
            </a:r>
          </a:p>
          <a:p>
            <a:pPr algn="ctr"/>
            <a:endParaRPr lang="en-US" sz="3600" b="1" u="sng">
              <a:latin typeface="Times New Roman" panose="02020603050405020304" pitchFamily="18" charset="0"/>
              <a:cs typeface="Times New Roman" panose="02020603050405020304" pitchFamily="18" charset="0"/>
            </a:endParaRPr>
          </a:p>
          <a:p>
            <a:pPr algn="ctr"/>
            <a:endParaRPr lang="en-US" sz="3600" b="1" u="sng">
              <a:latin typeface="Times New Roman" panose="02020603050405020304" pitchFamily="18" charset="0"/>
              <a:cs typeface="Times New Roman" panose="02020603050405020304" pitchFamily="18" charset="0"/>
            </a:endParaRPr>
          </a:p>
          <a:p>
            <a:pPr algn="ctr"/>
            <a:endParaRPr lang="en-US" sz="3600" b="1" u="sng">
              <a:latin typeface="Times New Roman" panose="02020603050405020304" pitchFamily="18" charset="0"/>
              <a:cs typeface="Times New Roman" panose="02020603050405020304" pitchFamily="18" charset="0"/>
            </a:endParaRPr>
          </a:p>
          <a:p>
            <a:pPr algn="ctr"/>
            <a:endParaRPr lang="en-US" sz="3600" b="1" u="sng">
              <a:latin typeface="Times New Roman" panose="02020603050405020304" pitchFamily="18" charset="0"/>
              <a:cs typeface="Times New Roman" panose="02020603050405020304" pitchFamily="18" charset="0"/>
            </a:endParaRPr>
          </a:p>
          <a:p>
            <a:pPr algn="ctr"/>
            <a:endParaRPr lang="en-US" sz="3600" b="1" u="sng">
              <a:latin typeface="Times New Roman" panose="02020603050405020304" pitchFamily="18" charset="0"/>
              <a:cs typeface="Times New Roman" panose="02020603050405020304" pitchFamily="18" charset="0"/>
            </a:endParaRPr>
          </a:p>
          <a:p>
            <a:pPr algn="ctr"/>
            <a:endParaRPr lang="en-IN" sz="3600" b="1" u="sng">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1C3A5EA0-BF9D-447C-C589-8C250C97AF45}"/>
              </a:ext>
            </a:extLst>
          </p:cNvPr>
          <p:cNvGraphicFramePr>
            <a:graphicFrameLocks noGrp="1"/>
          </p:cNvGraphicFramePr>
          <p:nvPr>
            <p:extLst>
              <p:ext uri="{D42A27DB-BD31-4B8C-83A1-F6EECF244321}">
                <p14:modId xmlns:p14="http://schemas.microsoft.com/office/powerpoint/2010/main" val="2232843325"/>
              </p:ext>
            </p:extLst>
          </p:nvPr>
        </p:nvGraphicFramePr>
        <p:xfrm>
          <a:off x="2516958" y="1477769"/>
          <a:ext cx="6853286" cy="4663201"/>
        </p:xfrm>
        <a:graphic>
          <a:graphicData uri="http://schemas.openxmlformats.org/drawingml/2006/table">
            <a:tbl>
              <a:tblPr firstRow="1" firstCol="1" bandRow="1">
                <a:tableStyleId>{5C22544A-7EE6-4342-B048-85BDC9FD1C3A}</a:tableStyleId>
              </a:tblPr>
              <a:tblGrid>
                <a:gridCol w="2781634">
                  <a:extLst>
                    <a:ext uri="{9D8B030D-6E8A-4147-A177-3AD203B41FA5}">
                      <a16:colId xmlns:a16="http://schemas.microsoft.com/office/drawing/2014/main" val="2410931867"/>
                    </a:ext>
                  </a:extLst>
                </a:gridCol>
                <a:gridCol w="1779444">
                  <a:extLst>
                    <a:ext uri="{9D8B030D-6E8A-4147-A177-3AD203B41FA5}">
                      <a16:colId xmlns:a16="http://schemas.microsoft.com/office/drawing/2014/main" val="2949947537"/>
                    </a:ext>
                  </a:extLst>
                </a:gridCol>
                <a:gridCol w="2292208">
                  <a:extLst>
                    <a:ext uri="{9D8B030D-6E8A-4147-A177-3AD203B41FA5}">
                      <a16:colId xmlns:a16="http://schemas.microsoft.com/office/drawing/2014/main" val="239615644"/>
                    </a:ext>
                  </a:extLst>
                </a:gridCol>
              </a:tblGrid>
              <a:tr h="643721">
                <a:tc gridSpan="2">
                  <a:txBody>
                    <a:bodyPr/>
                    <a:lstStyle/>
                    <a:p>
                      <a:pPr algn="ctr"/>
                      <a:r>
                        <a:rPr lang="en-IN" sz="2800" u="sng" kern="1400" spc="-50">
                          <a:effectLst/>
                          <a:latin typeface="Times New Roman" panose="02020603050405020304" pitchFamily="18" charset="0"/>
                          <a:cs typeface="Times New Roman" panose="02020603050405020304" pitchFamily="18" charset="0"/>
                        </a:rPr>
                        <a:t>Parameters</a:t>
                      </a:r>
                      <a:endParaRPr lang="en-IN" sz="28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ctr"/>
                      <a:r>
                        <a:rPr lang="en-IN" sz="2800" u="sng" kern="1400" spc="-50">
                          <a:effectLst/>
                          <a:latin typeface="Times New Roman" panose="02020603050405020304" pitchFamily="18" charset="0"/>
                          <a:cs typeface="Times New Roman" panose="02020603050405020304" pitchFamily="18" charset="0"/>
                        </a:rPr>
                        <a:t>Values</a:t>
                      </a:r>
                      <a:endParaRPr lang="en-IN" sz="28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1257467"/>
                  </a:ext>
                </a:extLst>
              </a:tr>
              <a:tr h="501352">
                <a:tc rowSpan="4">
                  <a:txBody>
                    <a:bodyPr/>
                    <a:lstStyle/>
                    <a:p>
                      <a:pPr algn="l">
                        <a:tabLst>
                          <a:tab pos="952500" algn="l"/>
                        </a:tabLst>
                      </a:pPr>
                      <a:r>
                        <a:rPr lang="en-IN" sz="1800" kern="1400" spc="-50">
                          <a:effectLst/>
                          <a:latin typeface="Times New Roman" panose="02020603050405020304" pitchFamily="18" charset="0"/>
                          <a:cs typeface="Times New Roman" panose="02020603050405020304" pitchFamily="18" charset="0"/>
                        </a:rPr>
                        <a:t>	</a:t>
                      </a:r>
                    </a:p>
                    <a:p>
                      <a:pPr algn="ctr"/>
                      <a:r>
                        <a:rPr lang="en-IN" sz="2000" kern="1400" spc="-50">
                          <a:effectLst/>
                          <a:latin typeface="Times New Roman" panose="02020603050405020304" pitchFamily="18" charset="0"/>
                          <a:cs typeface="Times New Roman" panose="02020603050405020304" pitchFamily="18" charset="0"/>
                        </a:rPr>
                        <a:t>Seismic</a:t>
                      </a:r>
                    </a:p>
                    <a:p>
                      <a:pPr algn="ctr"/>
                      <a:r>
                        <a:rPr lang="en-IN" sz="2000" kern="1400" spc="-50">
                          <a:effectLst/>
                          <a:latin typeface="Times New Roman" panose="02020603050405020304" pitchFamily="18" charset="0"/>
                          <a:cs typeface="Times New Roman" panose="02020603050405020304" pitchFamily="18" charset="0"/>
                        </a:rPr>
                        <a:t>Zone</a:t>
                      </a:r>
                    </a:p>
                    <a:p>
                      <a:pPr algn="ctr">
                        <a:lnSpc>
                          <a:spcPct val="115000"/>
                        </a:lnSpc>
                        <a:spcAft>
                          <a:spcPts val="800"/>
                        </a:spcAft>
                      </a:pPr>
                      <a:r>
                        <a:rPr lang="en-IN" sz="2000" kern="100">
                          <a:effectLst/>
                          <a:latin typeface="Times New Roman" panose="02020603050405020304" pitchFamily="18" charset="0"/>
                          <a:cs typeface="Times New Roman" panose="02020603050405020304" pitchFamily="18" charset="0"/>
                        </a:rPr>
                        <a:t>Factor</a:t>
                      </a:r>
                    </a:p>
                    <a:p>
                      <a:pPr algn="l">
                        <a:lnSpc>
                          <a:spcPct val="115000"/>
                        </a:lnSpc>
                        <a:spcAft>
                          <a:spcPts val="800"/>
                        </a:spcAft>
                      </a:pPr>
                      <a:r>
                        <a:rPr lang="en-IN" sz="1800" kern="100">
                          <a:effectLst/>
                          <a:latin typeface="Times New Roman" panose="02020603050405020304" pitchFamily="18" charset="0"/>
                          <a:cs typeface="Times New Roman" panose="02020603050405020304" pitchFamily="18" charset="0"/>
                        </a:rPr>
                        <a:t> </a:t>
                      </a:r>
                      <a:endParaRPr lang="en-IN"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1800" kern="100">
                          <a:effectLst/>
                          <a:latin typeface="Times New Roman" panose="02020603050405020304" pitchFamily="18" charset="0"/>
                          <a:cs typeface="Times New Roman" panose="02020603050405020304" pitchFamily="18" charset="0"/>
                        </a:rPr>
                        <a:t>ZONE 5</a:t>
                      </a:r>
                      <a:endParaRPr lang="en-IN"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kern="100">
                          <a:effectLst/>
                          <a:latin typeface="Times New Roman" panose="02020603050405020304" pitchFamily="18" charset="0"/>
                          <a:cs typeface="Times New Roman" panose="02020603050405020304" pitchFamily="18" charset="0"/>
                        </a:rPr>
                        <a:t>0.36</a:t>
                      </a:r>
                      <a:endParaRPr lang="en-IN"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90496117"/>
                  </a:ext>
                </a:extLst>
              </a:tr>
              <a:tr h="459254">
                <a:tc vMerge="1">
                  <a:txBody>
                    <a:bodyPr/>
                    <a:lstStyle/>
                    <a:p>
                      <a:endParaRPr lang="en-IN"/>
                    </a:p>
                  </a:txBody>
                  <a:tcPr/>
                </a:tc>
                <a:tc>
                  <a:txBody>
                    <a:bodyPr/>
                    <a:lstStyle/>
                    <a:p>
                      <a:pPr algn="ctr">
                        <a:lnSpc>
                          <a:spcPct val="115000"/>
                        </a:lnSpc>
                        <a:spcAft>
                          <a:spcPts val="800"/>
                        </a:spcAft>
                      </a:pPr>
                      <a:r>
                        <a:rPr lang="en-IN" sz="1800" kern="100">
                          <a:effectLst/>
                          <a:latin typeface="Times New Roman" panose="02020603050405020304" pitchFamily="18" charset="0"/>
                          <a:cs typeface="Times New Roman" panose="02020603050405020304" pitchFamily="18" charset="0"/>
                        </a:rPr>
                        <a:t>ZONE 4</a:t>
                      </a:r>
                      <a:endParaRPr lang="en-IN"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kern="100">
                          <a:effectLst/>
                          <a:latin typeface="Times New Roman" panose="02020603050405020304" pitchFamily="18" charset="0"/>
                          <a:cs typeface="Times New Roman" panose="02020603050405020304" pitchFamily="18" charset="0"/>
                        </a:rPr>
                        <a:t>0.24</a:t>
                      </a:r>
                      <a:endParaRPr lang="en-IN"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53593072"/>
                  </a:ext>
                </a:extLst>
              </a:tr>
              <a:tr h="0">
                <a:tc vMerge="1">
                  <a:txBody>
                    <a:bodyPr/>
                    <a:lstStyle/>
                    <a:p>
                      <a:endParaRPr lang="en-IN"/>
                    </a:p>
                  </a:txBody>
                  <a:tcPr/>
                </a:tc>
                <a:tc>
                  <a:txBody>
                    <a:bodyPr/>
                    <a:lstStyle/>
                    <a:p>
                      <a:pPr algn="ctr">
                        <a:lnSpc>
                          <a:spcPct val="115000"/>
                        </a:lnSpc>
                        <a:spcAft>
                          <a:spcPts val="800"/>
                        </a:spcAft>
                      </a:pPr>
                      <a:r>
                        <a:rPr lang="en-IN" sz="1800" kern="100">
                          <a:effectLst/>
                          <a:latin typeface="Times New Roman" panose="02020603050405020304" pitchFamily="18" charset="0"/>
                          <a:cs typeface="Times New Roman" panose="02020603050405020304" pitchFamily="18" charset="0"/>
                        </a:rPr>
                        <a:t>ZONE 3</a:t>
                      </a:r>
                    </a:p>
                    <a:p>
                      <a:pPr algn="l">
                        <a:lnSpc>
                          <a:spcPct val="115000"/>
                        </a:lnSpc>
                        <a:spcAft>
                          <a:spcPts val="800"/>
                        </a:spcAft>
                      </a:pPr>
                      <a:r>
                        <a:rPr lang="en-IN" sz="1800" kern="100">
                          <a:effectLst/>
                          <a:latin typeface="Times New Roman" panose="02020603050405020304" pitchFamily="18" charset="0"/>
                          <a:cs typeface="Times New Roman" panose="02020603050405020304" pitchFamily="18" charset="0"/>
                        </a:rPr>
                        <a:t> </a:t>
                      </a:r>
                      <a:endParaRPr lang="en-IN"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kern="100">
                          <a:effectLst/>
                          <a:latin typeface="Times New Roman" panose="02020603050405020304" pitchFamily="18" charset="0"/>
                          <a:cs typeface="Times New Roman" panose="02020603050405020304" pitchFamily="18" charset="0"/>
                        </a:rPr>
                        <a:t>0.16</a:t>
                      </a:r>
                      <a:endParaRPr lang="en-IN"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89098725"/>
                  </a:ext>
                </a:extLst>
              </a:tr>
              <a:tr h="401848">
                <a:tc vMerge="1">
                  <a:txBody>
                    <a:bodyPr/>
                    <a:lstStyle/>
                    <a:p>
                      <a:endParaRPr lang="en-IN"/>
                    </a:p>
                  </a:txBody>
                  <a:tcPr/>
                </a:tc>
                <a:tc>
                  <a:txBody>
                    <a:bodyPr/>
                    <a:lstStyle/>
                    <a:p>
                      <a:pPr algn="ctr">
                        <a:lnSpc>
                          <a:spcPct val="115000"/>
                        </a:lnSpc>
                        <a:spcAft>
                          <a:spcPts val="800"/>
                        </a:spcAft>
                      </a:pPr>
                      <a:r>
                        <a:rPr lang="en-IN" sz="1800" kern="100">
                          <a:effectLst/>
                          <a:latin typeface="Times New Roman" panose="02020603050405020304" pitchFamily="18" charset="0"/>
                          <a:cs typeface="Times New Roman" panose="02020603050405020304" pitchFamily="18" charset="0"/>
                        </a:rPr>
                        <a:t>ZONE 2</a:t>
                      </a:r>
                      <a:endParaRPr lang="en-IN" sz="18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IN" sz="2000" kern="100">
                          <a:effectLst/>
                          <a:latin typeface="Times New Roman" panose="02020603050405020304" pitchFamily="18" charset="0"/>
                          <a:cs typeface="Times New Roman" panose="02020603050405020304" pitchFamily="18" charset="0"/>
                        </a:rPr>
                        <a:t>0.10</a:t>
                      </a:r>
                      <a:endParaRPr lang="en-IN"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8734897"/>
                  </a:ext>
                </a:extLst>
              </a:tr>
              <a:tr h="480916">
                <a:tc gridSpan="2">
                  <a:txBody>
                    <a:bodyPr/>
                    <a:lstStyle/>
                    <a:p>
                      <a:pPr algn="ctr">
                        <a:lnSpc>
                          <a:spcPct val="115000"/>
                        </a:lnSpc>
                        <a:spcAft>
                          <a:spcPts val="800"/>
                        </a:spcAft>
                      </a:pPr>
                      <a:r>
                        <a:rPr lang="en-IN" sz="2000" kern="100">
                          <a:effectLst/>
                          <a:latin typeface="Times New Roman" panose="02020603050405020304" pitchFamily="18" charset="0"/>
                          <a:cs typeface="Times New Roman" panose="02020603050405020304" pitchFamily="18" charset="0"/>
                        </a:rPr>
                        <a:t>Importance Factor</a:t>
                      </a:r>
                      <a:endParaRPr lang="en-IN"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tc hMerge="1">
                  <a:txBody>
                    <a:bodyPr/>
                    <a:lstStyle/>
                    <a:p>
                      <a:endParaRPr lang="en-IN"/>
                    </a:p>
                  </a:txBody>
                  <a:tcPr/>
                </a:tc>
                <a:tc>
                  <a:txBody>
                    <a:bodyPr/>
                    <a:lstStyle/>
                    <a:p>
                      <a:pPr algn="ctr">
                        <a:lnSpc>
                          <a:spcPct val="115000"/>
                        </a:lnSpc>
                        <a:spcAft>
                          <a:spcPts val="800"/>
                        </a:spcAft>
                      </a:pPr>
                      <a:r>
                        <a:rPr lang="en-IN" sz="2000" kern="100">
                          <a:effectLst/>
                          <a:latin typeface="Times New Roman" panose="02020603050405020304" pitchFamily="18" charset="0"/>
                          <a:cs typeface="Times New Roman" panose="02020603050405020304" pitchFamily="18" charset="0"/>
                        </a:rPr>
                        <a:t>1.0</a:t>
                      </a:r>
                      <a:endParaRPr lang="en-IN" sz="2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10936029"/>
                  </a:ext>
                </a:extLst>
              </a:tr>
              <a:tr h="440884">
                <a:tc gridSpan="2">
                  <a:txBody>
                    <a:bodyPr/>
                    <a:lstStyle/>
                    <a:p>
                      <a:pPr algn="ctr"/>
                      <a:r>
                        <a:rPr lang="en-IN" sz="2000" kern="1400" spc="-50">
                          <a:effectLst/>
                          <a:latin typeface="Times New Roman" panose="02020603050405020304" pitchFamily="18" charset="0"/>
                          <a:cs typeface="Times New Roman" panose="02020603050405020304" pitchFamily="18" charset="0"/>
                        </a:rPr>
                        <a:t>Response reduction factor</a:t>
                      </a:r>
                      <a:endParaRPr lang="en-IN" sz="20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ctr"/>
                      <a:r>
                        <a:rPr lang="en-IN" sz="2000" kern="1400" spc="-50">
                          <a:effectLst/>
                          <a:latin typeface="Times New Roman" panose="02020603050405020304" pitchFamily="18" charset="0"/>
                          <a:cs typeface="Times New Roman" panose="02020603050405020304" pitchFamily="18" charset="0"/>
                        </a:rPr>
                        <a:t>5.0</a:t>
                      </a:r>
                      <a:endParaRPr lang="en-IN" sz="20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97769265"/>
                  </a:ext>
                </a:extLst>
              </a:tr>
              <a:tr h="475328">
                <a:tc gridSpan="2">
                  <a:txBody>
                    <a:bodyPr/>
                    <a:lstStyle/>
                    <a:p>
                      <a:pPr algn="ctr"/>
                      <a:r>
                        <a:rPr lang="en-IN" sz="2000" kern="1400" spc="-50">
                          <a:effectLst/>
                          <a:latin typeface="Times New Roman" panose="02020603050405020304" pitchFamily="18" charset="0"/>
                          <a:cs typeface="Times New Roman" panose="02020603050405020304" pitchFamily="18" charset="0"/>
                        </a:rPr>
                        <a:t>Percentage of damping</a:t>
                      </a:r>
                      <a:endParaRPr lang="en-IN" sz="20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ctr"/>
                      <a:r>
                        <a:rPr lang="en-IN" sz="2000" kern="1400" spc="-50">
                          <a:effectLst/>
                          <a:latin typeface="Times New Roman" panose="02020603050405020304" pitchFamily="18" charset="0"/>
                          <a:cs typeface="Times New Roman" panose="02020603050405020304" pitchFamily="18" charset="0"/>
                        </a:rPr>
                        <a:t>5%</a:t>
                      </a:r>
                      <a:endParaRPr lang="en-IN" sz="20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27490299"/>
                  </a:ext>
                </a:extLst>
              </a:tr>
              <a:tr h="552635">
                <a:tc gridSpan="2">
                  <a:txBody>
                    <a:bodyPr/>
                    <a:lstStyle/>
                    <a:p>
                      <a:pPr algn="ctr"/>
                      <a:r>
                        <a:rPr lang="en-IN" sz="2000" kern="1400" spc="-50">
                          <a:effectLst/>
                          <a:latin typeface="Times New Roman" panose="02020603050405020304" pitchFamily="18" charset="0"/>
                          <a:cs typeface="Times New Roman" panose="02020603050405020304" pitchFamily="18" charset="0"/>
                        </a:rPr>
                        <a:t>Soil type</a:t>
                      </a:r>
                      <a:endParaRPr lang="en-IN" sz="20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IN"/>
                    </a:p>
                  </a:txBody>
                  <a:tcPr/>
                </a:tc>
                <a:tc>
                  <a:txBody>
                    <a:bodyPr/>
                    <a:lstStyle/>
                    <a:p>
                      <a:pPr algn="ctr"/>
                      <a:r>
                        <a:rPr lang="en-IN" sz="2000" kern="1400" spc="-50">
                          <a:effectLst/>
                          <a:latin typeface="Times New Roman" panose="02020603050405020304" pitchFamily="18" charset="0"/>
                          <a:cs typeface="Times New Roman" panose="02020603050405020304" pitchFamily="18" charset="0"/>
                        </a:rPr>
                        <a:t>Medium soil</a:t>
                      </a:r>
                      <a:endParaRPr lang="en-IN" sz="2000" kern="1400" spc="-5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7314213"/>
                  </a:ext>
                </a:extLst>
              </a:tr>
            </a:tbl>
          </a:graphicData>
        </a:graphic>
      </p:graphicFrame>
    </p:spTree>
    <p:extLst>
      <p:ext uri="{BB962C8B-B14F-4D97-AF65-F5344CB8AC3E}">
        <p14:creationId xmlns:p14="http://schemas.microsoft.com/office/powerpoint/2010/main" val="143427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F96CF0-6C3F-4E70-0D8F-09FD06D174B9}"/>
              </a:ext>
            </a:extLst>
          </p:cNvPr>
          <p:cNvSpPr txBox="1"/>
          <p:nvPr/>
        </p:nvSpPr>
        <p:spPr>
          <a:xfrm>
            <a:off x="216310" y="206477"/>
            <a:ext cx="11661058" cy="7509748"/>
          </a:xfrm>
          <a:prstGeom prst="rect">
            <a:avLst/>
          </a:prstGeom>
          <a:noFill/>
        </p:spPr>
        <p:txBody>
          <a:bodyPr wrap="square" rtlCol="0">
            <a:spAutoFit/>
          </a:bodyPr>
          <a:lstStyle/>
          <a:p>
            <a:pPr algn="ctr"/>
            <a:r>
              <a:rPr lang="en-US" sz="4000" b="1" u="sng">
                <a:latin typeface="Times New Roman" panose="02020603050405020304" pitchFamily="18" charset="0"/>
                <a:cs typeface="Times New Roman" panose="02020603050405020304" pitchFamily="18" charset="0"/>
              </a:rPr>
              <a:t>RESULTS AND DISCUSSIONS</a:t>
            </a:r>
          </a:p>
          <a:p>
            <a:pPr algn="ctr"/>
            <a:endParaRPr lang="en-US" sz="4000" b="1" u="sng">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A comparative study and analysis is performed between a normal column building that is the building with all regular columns and other structural and non-structural members in it and on the other hand a floating column building at various zones as per the specifications in IS1893-2002(part I).</a:t>
            </a:r>
          </a:p>
          <a:p>
            <a:pPr marL="285750" indent="-285750">
              <a:buFont typeface="Arial" panose="020B0604020202020204" pitchFamily="34" charset="0"/>
              <a:buChar char="•"/>
            </a:pPr>
            <a:r>
              <a:rPr lang="en-IN" sz="1800" kern="100">
                <a:solidFill>
                  <a:srgbClr val="000000"/>
                </a:solidFill>
                <a:effectLst/>
                <a:latin typeface="Times New Roman" panose="02020603050405020304" pitchFamily="18" charset="0"/>
                <a:ea typeface="Times New Roman" panose="02020603050405020304" pitchFamily="18" charset="0"/>
              </a:rPr>
              <a:t> </a:t>
            </a:r>
            <a:r>
              <a:rPr lang="en-IN" sz="2400" kern="100">
                <a:solidFill>
                  <a:srgbClr val="000000"/>
                </a:solidFill>
                <a:effectLst/>
                <a:latin typeface="Times New Roman" panose="02020603050405020304" pitchFamily="18" charset="0"/>
                <a:ea typeface="Times New Roman" panose="02020603050405020304" pitchFamily="18" charset="0"/>
              </a:rPr>
              <a:t>A  detail  study  is  carried  out  on  the  floating  column  building  to  find  out  the  variations  in  the  structural  response  of  the  building  with  floating  columns  at  “parallel  positions, at one edge column  position  and  at  the  centre  portion”,  observed  from  the  parameters  like  maximum  displacements  in  the  building  at  each  floor,  story  drifts  and  the  results  obtained  are  beyond  the  deformation  limits.   </a:t>
            </a:r>
          </a:p>
          <a:p>
            <a:pPr marL="285750" indent="-285750">
              <a:buFont typeface="Arial" panose="020B0604020202020204" pitchFamily="34" charset="0"/>
              <a:buChar char="•"/>
            </a:pPr>
            <a:r>
              <a:rPr lang="en-IN" sz="2400" kern="100">
                <a:solidFill>
                  <a:srgbClr val="000000"/>
                </a:solidFill>
                <a:effectLst/>
                <a:latin typeface="Times New Roman" panose="02020603050405020304" pitchFamily="18" charset="0"/>
                <a:ea typeface="Times New Roman" panose="02020603050405020304" pitchFamily="18" charset="0"/>
              </a:rPr>
              <a:t>A floating  column  building  tend  to  fail  in  extreme  earthquake  zones, thus  some  recommendations  are  performed  to  analyse  the  building  response  in  that  case.  The  recommendations  followed  are  shear  walls,  infill  walls,  Steel  bracings  and  the  designed  frame  is  a  moment  resisting  frame  for  the  analysis  of  the  building  in  these  conditions. </a:t>
            </a:r>
          </a:p>
          <a:p>
            <a:pPr marL="285750" indent="-285750">
              <a:buFont typeface="Arial" panose="020B0604020202020204" pitchFamily="34" charset="0"/>
              <a:buChar char="•"/>
            </a:pPr>
            <a:endParaRPr lang="en-IN" sz="2400" kern="100">
              <a:solidFill>
                <a:srgbClr val="000000"/>
              </a:solidFill>
              <a:effectLst/>
              <a:latin typeface="Times New Roman" panose="02020603050405020304" pitchFamily="18" charset="0"/>
              <a:ea typeface="Times New Roman" panose="02020603050405020304" pitchFamily="18" charset="0"/>
            </a:endParaRPr>
          </a:p>
          <a:p>
            <a:endParaRPr lang="en-IN" sz="1800" kern="100">
              <a:solidFill>
                <a:srgbClr val="000000"/>
              </a:solidFill>
              <a:effectLst/>
              <a:latin typeface="Times New Roman" panose="02020603050405020304" pitchFamily="18" charset="0"/>
              <a:ea typeface="Times New Roman" panose="02020603050405020304" pitchFamily="18" charset="0"/>
            </a:endParaRPr>
          </a:p>
          <a:p>
            <a:endParaRPr lang="en-IN" sz="2400" b="1" u="sng">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8528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41691D-95A8-FE77-620F-B8A091A34F55}"/>
              </a:ext>
            </a:extLst>
          </p:cNvPr>
          <p:cNvSpPr txBox="1"/>
          <p:nvPr/>
        </p:nvSpPr>
        <p:spPr>
          <a:xfrm>
            <a:off x="255639" y="147484"/>
            <a:ext cx="11621729" cy="2554545"/>
          </a:xfrm>
          <a:prstGeom prst="rect">
            <a:avLst/>
          </a:prstGeom>
          <a:noFill/>
        </p:spPr>
        <p:txBody>
          <a:bodyPr wrap="square" rtlCol="0">
            <a:spAutoFit/>
          </a:bodyPr>
          <a:lstStyle/>
          <a:p>
            <a:pPr algn="ctr"/>
            <a:r>
              <a:rPr lang="en-IN" sz="2200" b="1" u="sng" kern="100">
                <a:solidFill>
                  <a:srgbClr val="000000"/>
                </a:solidFill>
                <a:effectLst/>
                <a:uFill>
                  <a:solidFill>
                    <a:srgbClr val="000000"/>
                  </a:solidFill>
                </a:uFill>
                <a:latin typeface="Times New Roman" panose="02020603050405020304" pitchFamily="18" charset="0"/>
                <a:ea typeface="Times New Roman" panose="02020603050405020304" pitchFamily="18" charset="0"/>
              </a:rPr>
              <a:t>Model</a:t>
            </a:r>
            <a:r>
              <a:rPr lang="en-IN" sz="2200" b="1" kern="100">
                <a:solidFill>
                  <a:srgbClr val="000000"/>
                </a:solidFill>
                <a:effectLst/>
                <a:latin typeface="Times New Roman" panose="02020603050405020304" pitchFamily="18" charset="0"/>
                <a:ea typeface="Times New Roman" panose="02020603050405020304" pitchFamily="18" charset="0"/>
              </a:rPr>
              <a:t> </a:t>
            </a:r>
            <a:r>
              <a:rPr lang="en-IN" sz="2200" b="1" u="sng" kern="100">
                <a:solidFill>
                  <a:srgbClr val="000000"/>
                </a:solidFill>
                <a:effectLst/>
                <a:uFill>
                  <a:solidFill>
                    <a:srgbClr val="000000"/>
                  </a:solidFill>
                </a:uFill>
                <a:latin typeface="Times New Roman" panose="02020603050405020304" pitchFamily="18" charset="0"/>
                <a:ea typeface="Times New Roman" panose="02020603050405020304" pitchFamily="18" charset="0"/>
              </a:rPr>
              <a:t>1</a:t>
            </a:r>
            <a:r>
              <a:rPr lang="en-IN" sz="2200" b="1" kern="100">
                <a:solidFill>
                  <a:srgbClr val="000000"/>
                </a:solidFill>
                <a:effectLst/>
                <a:latin typeface="Times New Roman" panose="02020603050405020304" pitchFamily="18" charset="0"/>
                <a:ea typeface="Times New Roman" panose="02020603050405020304" pitchFamily="18" charset="0"/>
              </a:rPr>
              <a:t>: </a:t>
            </a:r>
            <a:r>
              <a:rPr lang="en-IN" sz="2200" b="1" u="sng" kern="100">
                <a:solidFill>
                  <a:srgbClr val="000000"/>
                </a:solidFill>
                <a:effectLst/>
                <a:latin typeface="Times New Roman" panose="02020603050405020304" pitchFamily="18" charset="0"/>
                <a:ea typeface="Times New Roman" panose="02020603050405020304" pitchFamily="18" charset="0"/>
              </a:rPr>
              <a:t>Stilt+G+4  building  without  floating  column  i.e.  normal building  analysed  from  zone 5  to  zone 2 </a:t>
            </a:r>
            <a:endParaRPr lang="en-IN" sz="2200" u="sng"/>
          </a:p>
          <a:p>
            <a:r>
              <a:rPr lang="en-IN" sz="2000">
                <a:solidFill>
                  <a:srgbClr val="000000"/>
                </a:solidFill>
                <a:effectLst/>
                <a:latin typeface="Times New Roman" panose="02020603050405020304" pitchFamily="18" charset="0"/>
                <a:ea typeface="Times New Roman" panose="02020603050405020304" pitchFamily="18" charset="0"/>
              </a:rPr>
              <a:t>In  this  model, Normal  building  frame  is  designed  and  analysed  considering  the  parameters  like  maximum  displacements  and  story  drifts  in  X  and  Y  directions,  Column P-M-M  interaction  rations  are  observed  and  response  spectrum  analysis  is  also  observed. </a:t>
            </a:r>
          </a:p>
          <a:p>
            <a:r>
              <a:rPr lang="en-IN" sz="2000">
                <a:solidFill>
                  <a:srgbClr val="000000"/>
                </a:solidFill>
                <a:effectLst/>
                <a:latin typeface="Times New Roman" panose="02020603050405020304" pitchFamily="18" charset="0"/>
                <a:ea typeface="Times New Roman" panose="02020603050405020304" pitchFamily="18" charset="0"/>
              </a:rPr>
              <a:t>The  figures  shown  below  are   the plan  and  elevation  view  of  the normal  building. </a:t>
            </a:r>
            <a:endParaRPr lang="en-IN" sz="2000">
              <a:solidFill>
                <a:srgbClr val="000000"/>
              </a:solidFill>
              <a:latin typeface="Times New Roman" panose="02020603050405020304" pitchFamily="18" charset="0"/>
              <a:ea typeface="Times New Roman" panose="02020603050405020304" pitchFamily="18" charset="0"/>
            </a:endParaRPr>
          </a:p>
          <a:p>
            <a:endParaRPr lang="en-IN"/>
          </a:p>
          <a:p>
            <a:endParaRPr lang="en-IN"/>
          </a:p>
        </p:txBody>
      </p:sp>
      <p:pic>
        <p:nvPicPr>
          <p:cNvPr id="5" name="Picture 4">
            <a:extLst>
              <a:ext uri="{FF2B5EF4-FFF2-40B4-BE49-F238E27FC236}">
                <a16:creationId xmlns:a16="http://schemas.microsoft.com/office/drawing/2014/main" id="{FD48FB5B-0DCC-E5F1-B44F-FA0FA732A932}"/>
              </a:ext>
            </a:extLst>
          </p:cNvPr>
          <p:cNvPicPr/>
          <p:nvPr/>
        </p:nvPicPr>
        <p:blipFill>
          <a:blip r:embed="rId2"/>
          <a:stretch>
            <a:fillRect/>
          </a:stretch>
        </p:blipFill>
        <p:spPr>
          <a:xfrm>
            <a:off x="693009" y="2448198"/>
            <a:ext cx="4154294" cy="3431491"/>
          </a:xfrm>
          <a:prstGeom prst="rect">
            <a:avLst/>
          </a:prstGeom>
        </p:spPr>
      </p:pic>
      <p:pic>
        <p:nvPicPr>
          <p:cNvPr id="6" name="Picture 5">
            <a:extLst>
              <a:ext uri="{FF2B5EF4-FFF2-40B4-BE49-F238E27FC236}">
                <a16:creationId xmlns:a16="http://schemas.microsoft.com/office/drawing/2014/main" id="{D56E90B6-160E-C67E-DA70-6A85C5963268}"/>
              </a:ext>
            </a:extLst>
          </p:cNvPr>
          <p:cNvPicPr/>
          <p:nvPr/>
        </p:nvPicPr>
        <p:blipFill>
          <a:blip r:embed="rId3"/>
          <a:stretch>
            <a:fillRect/>
          </a:stretch>
        </p:blipFill>
        <p:spPr>
          <a:xfrm>
            <a:off x="5666074" y="2458031"/>
            <a:ext cx="5169075" cy="3431490"/>
          </a:xfrm>
          <a:prstGeom prst="rect">
            <a:avLst/>
          </a:prstGeom>
        </p:spPr>
      </p:pic>
      <p:sp>
        <p:nvSpPr>
          <p:cNvPr id="7" name="TextBox 6">
            <a:extLst>
              <a:ext uri="{FF2B5EF4-FFF2-40B4-BE49-F238E27FC236}">
                <a16:creationId xmlns:a16="http://schemas.microsoft.com/office/drawing/2014/main" id="{106ED7ED-1C9F-50D0-450E-E0F595F08CC2}"/>
              </a:ext>
            </a:extLst>
          </p:cNvPr>
          <p:cNvSpPr txBox="1"/>
          <p:nvPr/>
        </p:nvSpPr>
        <p:spPr>
          <a:xfrm>
            <a:off x="693009" y="5997677"/>
            <a:ext cx="10751739" cy="400110"/>
          </a:xfrm>
          <a:prstGeom prst="rect">
            <a:avLst/>
          </a:prstGeom>
          <a:noFill/>
        </p:spPr>
        <p:txBody>
          <a:bodyPr wrap="square" rtlCol="0">
            <a:spAutoFit/>
          </a:bodyPr>
          <a:lstStyle/>
          <a:p>
            <a:r>
              <a:rPr lang="en-IN" sz="1800">
                <a:solidFill>
                  <a:srgbClr val="000000"/>
                </a:solidFill>
                <a:effectLst/>
                <a:latin typeface="Times New Roman" panose="02020603050405020304" pitchFamily="18" charset="0"/>
                <a:ea typeface="Times New Roman" panose="02020603050405020304" pitchFamily="18" charset="0"/>
              </a:rPr>
              <a:t>       </a:t>
            </a:r>
            <a:r>
              <a:rPr lang="en-IN" sz="2000">
                <a:solidFill>
                  <a:srgbClr val="000000"/>
                </a:solidFill>
                <a:effectLst/>
                <a:latin typeface="Times New Roman" panose="02020603050405020304" pitchFamily="18" charset="0"/>
                <a:ea typeface="Times New Roman" panose="02020603050405020304" pitchFamily="18" charset="0"/>
              </a:rPr>
              <a:t>Plan  view  of  the  normal  building                     Elevation  view  of  the  normal building </a:t>
            </a:r>
            <a:endParaRPr lang="en-IN" sz="2000"/>
          </a:p>
        </p:txBody>
      </p:sp>
    </p:spTree>
    <p:extLst>
      <p:ext uri="{BB962C8B-B14F-4D97-AF65-F5344CB8AC3E}">
        <p14:creationId xmlns:p14="http://schemas.microsoft.com/office/powerpoint/2010/main" val="3537732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A7B174-EA0F-296A-B510-31DD75556FF3}"/>
              </a:ext>
            </a:extLst>
          </p:cNvPr>
          <p:cNvSpPr txBox="1"/>
          <p:nvPr/>
        </p:nvSpPr>
        <p:spPr>
          <a:xfrm>
            <a:off x="235974" y="127819"/>
            <a:ext cx="11661058" cy="1785104"/>
          </a:xfrm>
          <a:prstGeom prst="rect">
            <a:avLst/>
          </a:prstGeom>
          <a:noFill/>
        </p:spPr>
        <p:txBody>
          <a:bodyPr wrap="square" rtlCol="0">
            <a:spAutoFit/>
          </a:bodyPr>
          <a:lstStyle/>
          <a:p>
            <a:pPr algn="ctr"/>
            <a:r>
              <a:rPr lang="en-US" sz="2200" b="1" u="sng">
                <a:latin typeface="Times New Roman" panose="02020603050405020304" pitchFamily="18" charset="0"/>
                <a:cs typeface="Times New Roman" panose="02020603050405020304" pitchFamily="18" charset="0"/>
              </a:rPr>
              <a:t>Model 2:</a:t>
            </a:r>
            <a:r>
              <a:rPr lang="en-US" sz="2200" b="1">
                <a:latin typeface="Times New Roman" panose="02020603050405020304" pitchFamily="18" charset="0"/>
                <a:cs typeface="Times New Roman" panose="02020603050405020304" pitchFamily="18" charset="0"/>
              </a:rPr>
              <a:t> </a:t>
            </a:r>
            <a:r>
              <a:rPr lang="en-US" sz="2200" b="1" u="sng">
                <a:latin typeface="Times New Roman" panose="02020603050405020304" pitchFamily="18" charset="0"/>
                <a:cs typeface="Times New Roman" panose="02020603050405020304" pitchFamily="18" charset="0"/>
              </a:rPr>
              <a:t>Stilt+G+4 building with floating column at Edge column position, from zone 5 to zone 2</a:t>
            </a:r>
          </a:p>
          <a:p>
            <a:r>
              <a:rPr lang="en-US" sz="2000">
                <a:latin typeface="Times New Roman" panose="02020603050405020304" pitchFamily="18" charset="0"/>
                <a:cs typeface="Times New Roman" panose="02020603050405020304" pitchFamily="18" charset="0"/>
              </a:rPr>
              <a:t>In this model, the floating column at a Edge column position is designed and </a:t>
            </a:r>
            <a:r>
              <a:rPr lang="en-US" sz="2000" err="1">
                <a:latin typeface="Times New Roman" panose="02020603050405020304" pitchFamily="18" charset="0"/>
                <a:cs typeface="Times New Roman" panose="02020603050405020304" pitchFamily="18" charset="0"/>
              </a:rPr>
              <a:t>analysed</a:t>
            </a:r>
            <a:r>
              <a:rPr lang="en-US" sz="2000">
                <a:latin typeface="Times New Roman" panose="02020603050405020304" pitchFamily="18" charset="0"/>
                <a:cs typeface="Times New Roman" panose="02020603050405020304" pitchFamily="18" charset="0"/>
              </a:rPr>
              <a:t> by considering the parameters like maximum displacements and story drifts, Column P-M-M interaction ratios</a:t>
            </a:r>
            <a:r>
              <a:rPr lang="en-US" sz="2400"/>
              <a:t>.</a:t>
            </a:r>
          </a:p>
          <a:p>
            <a:pPr algn="ctr"/>
            <a:endParaRPr lang="en-IN" sz="2200" b="1" u="sng">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76019B3-F59E-8E0B-86F7-6EEFE8C71B3E}"/>
              </a:ext>
            </a:extLst>
          </p:cNvPr>
          <p:cNvPicPr/>
          <p:nvPr/>
        </p:nvPicPr>
        <p:blipFill>
          <a:blip r:embed="rId2"/>
          <a:stretch>
            <a:fillRect/>
          </a:stretch>
        </p:blipFill>
        <p:spPr>
          <a:xfrm>
            <a:off x="475633" y="1912923"/>
            <a:ext cx="4686302" cy="3396496"/>
          </a:xfrm>
          <a:prstGeom prst="rect">
            <a:avLst/>
          </a:prstGeom>
        </p:spPr>
      </p:pic>
      <p:pic>
        <p:nvPicPr>
          <p:cNvPr id="4" name="Picture 3">
            <a:extLst>
              <a:ext uri="{FF2B5EF4-FFF2-40B4-BE49-F238E27FC236}">
                <a16:creationId xmlns:a16="http://schemas.microsoft.com/office/drawing/2014/main" id="{15DFD616-045A-7778-3D87-BC06A242A994}"/>
              </a:ext>
            </a:extLst>
          </p:cNvPr>
          <p:cNvPicPr/>
          <p:nvPr/>
        </p:nvPicPr>
        <p:blipFill>
          <a:blip r:embed="rId3"/>
          <a:stretch>
            <a:fillRect/>
          </a:stretch>
        </p:blipFill>
        <p:spPr>
          <a:xfrm>
            <a:off x="6096000" y="1912924"/>
            <a:ext cx="5427405" cy="3396496"/>
          </a:xfrm>
          <a:prstGeom prst="rect">
            <a:avLst/>
          </a:prstGeom>
        </p:spPr>
      </p:pic>
      <p:sp>
        <p:nvSpPr>
          <p:cNvPr id="7" name="TextBox 6">
            <a:extLst>
              <a:ext uri="{FF2B5EF4-FFF2-40B4-BE49-F238E27FC236}">
                <a16:creationId xmlns:a16="http://schemas.microsoft.com/office/drawing/2014/main" id="{D95B6892-7C64-E9E2-CBC2-23C36742A709}"/>
              </a:ext>
            </a:extLst>
          </p:cNvPr>
          <p:cNvSpPr txBox="1"/>
          <p:nvPr/>
        </p:nvSpPr>
        <p:spPr>
          <a:xfrm>
            <a:off x="475633" y="5633884"/>
            <a:ext cx="10890457" cy="923330"/>
          </a:xfrm>
          <a:prstGeom prst="rect">
            <a:avLst/>
          </a:prstGeom>
          <a:noFill/>
        </p:spPr>
        <p:txBody>
          <a:bodyPr wrap="square" rtlCol="0">
            <a:spAutoFit/>
          </a:bodyPr>
          <a:lstStyle/>
          <a:p>
            <a:pPr algn="ctr"/>
            <a:r>
              <a:rPr lang="en-IN" sz="1800" kern="100">
                <a:solidFill>
                  <a:srgbClr val="000000"/>
                </a:solidFill>
                <a:effectLst/>
                <a:latin typeface="Times New Roman" panose="02020603050405020304" pitchFamily="18" charset="0"/>
                <a:ea typeface="Times New Roman" panose="02020603050405020304" pitchFamily="18" charset="0"/>
              </a:rPr>
              <a:t>Plan  view  of  the  floating  column at Edge column             Elevation  view  of  the  floating  column at Edge  position from zone 5 to zone 2                                                    position from zone 5 to zone 2 </a:t>
            </a:r>
          </a:p>
          <a:p>
            <a:endParaRPr lang="en-IN"/>
          </a:p>
        </p:txBody>
      </p:sp>
    </p:spTree>
    <p:extLst>
      <p:ext uri="{BB962C8B-B14F-4D97-AF65-F5344CB8AC3E}">
        <p14:creationId xmlns:p14="http://schemas.microsoft.com/office/powerpoint/2010/main" val="32501226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BBBEAB-DA6B-9253-18BD-0D80FA8B1848}"/>
              </a:ext>
            </a:extLst>
          </p:cNvPr>
          <p:cNvSpPr txBox="1"/>
          <p:nvPr/>
        </p:nvSpPr>
        <p:spPr>
          <a:xfrm>
            <a:off x="176981" y="235974"/>
            <a:ext cx="11720051" cy="2308324"/>
          </a:xfrm>
          <a:prstGeom prst="rect">
            <a:avLst/>
          </a:prstGeom>
          <a:noFill/>
        </p:spPr>
        <p:txBody>
          <a:bodyPr wrap="square" rtlCol="0">
            <a:spAutoFit/>
          </a:bodyPr>
          <a:lstStyle/>
          <a:p>
            <a:r>
              <a:rPr lang="en-IN" sz="2400">
                <a:solidFill>
                  <a:srgbClr val="000000"/>
                </a:solidFill>
                <a:effectLst/>
                <a:latin typeface="Times New Roman" panose="02020603050405020304" pitchFamily="18" charset="0"/>
                <a:ea typeface="Times New Roman" panose="02020603050405020304" pitchFamily="18" charset="0"/>
              </a:rPr>
              <a:t>In  this  model  if  we  compare  the  maximum  displacements  and  story  drifts  obtained  for  the  normal  building  frame,  the  floating  column  building  frame  shows  higher  displacements  and  story  drifts, thus  observing  the  results  we  can  understand  that  the  presence  of  floating  column  in  any  Edge  column  position  in  the  building  can  give  the  higher  values  of  forces  acting  on  it,  resulting  in  the  increase  of  building  failure  condition  in  higher  seismic  areas,  where  higher  seismic  excitations  can  be  obtained</a:t>
            </a:r>
            <a:r>
              <a:rPr lang="en-IN" sz="1800">
                <a:solidFill>
                  <a:srgbClr val="000000"/>
                </a:solidFill>
                <a:effectLst/>
                <a:latin typeface="Times New Roman" panose="02020603050405020304" pitchFamily="18" charset="0"/>
                <a:ea typeface="Times New Roman" panose="02020603050405020304" pitchFamily="18" charset="0"/>
              </a:rPr>
              <a:t>.</a:t>
            </a:r>
            <a:endParaRPr lang="en-IN"/>
          </a:p>
        </p:txBody>
      </p:sp>
    </p:spTree>
    <p:extLst>
      <p:ext uri="{BB962C8B-B14F-4D97-AF65-F5344CB8AC3E}">
        <p14:creationId xmlns:p14="http://schemas.microsoft.com/office/powerpoint/2010/main" val="41760845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B7E3DE-D5DC-B9CA-07E4-86AB75085522}"/>
              </a:ext>
            </a:extLst>
          </p:cNvPr>
          <p:cNvSpPr txBox="1"/>
          <p:nvPr/>
        </p:nvSpPr>
        <p:spPr>
          <a:xfrm>
            <a:off x="137652" y="137652"/>
            <a:ext cx="11739716" cy="2277547"/>
          </a:xfrm>
          <a:prstGeom prst="rect">
            <a:avLst/>
          </a:prstGeom>
          <a:noFill/>
        </p:spPr>
        <p:txBody>
          <a:bodyPr wrap="square" rtlCol="0">
            <a:spAutoFit/>
          </a:bodyPr>
          <a:lstStyle/>
          <a:p>
            <a:pPr algn="ctr"/>
            <a:r>
              <a:rPr lang="en-IN" sz="2200" b="1" u="sng" kern="100">
                <a:solidFill>
                  <a:srgbClr val="000000"/>
                </a:solidFill>
                <a:uFill>
                  <a:solidFill>
                    <a:srgbClr val="000000"/>
                  </a:solidFill>
                </a:uFill>
                <a:latin typeface="Times New Roman" panose="02020603050405020304" pitchFamily="18" charset="0"/>
                <a:ea typeface="Times New Roman" panose="02020603050405020304" pitchFamily="18" charset="0"/>
              </a:rPr>
              <a:t>Model 3 </a:t>
            </a:r>
            <a:r>
              <a:rPr lang="en-IN" sz="2200" b="1" kern="100">
                <a:solidFill>
                  <a:srgbClr val="000000"/>
                </a:solidFill>
                <a:effectLst/>
                <a:latin typeface="Times New Roman" panose="02020603050405020304" pitchFamily="18" charset="0"/>
                <a:ea typeface="Times New Roman" panose="02020603050405020304" pitchFamily="18" charset="0"/>
              </a:rPr>
              <a:t>: Stilt+G+4 building with floating column at Centre portion, from zone 5 to zone 2</a:t>
            </a:r>
          </a:p>
          <a:p>
            <a:pPr algn="ctr"/>
            <a:endParaRPr lang="en-IN" sz="2200" b="1" kern="100">
              <a:solidFill>
                <a:srgbClr val="000000"/>
              </a:solidFill>
              <a:effectLst/>
              <a:latin typeface="Times New Roman" panose="02020603050405020304" pitchFamily="18" charset="0"/>
              <a:ea typeface="Times New Roman" panose="02020603050405020304" pitchFamily="18" charset="0"/>
            </a:endParaRPr>
          </a:p>
          <a:p>
            <a:r>
              <a:rPr lang="en-US" sz="2000">
                <a:latin typeface="Times New Roman" panose="02020603050405020304" pitchFamily="18" charset="0"/>
                <a:cs typeface="Times New Roman" panose="02020603050405020304" pitchFamily="18" charset="0"/>
              </a:rPr>
              <a:t>In this model, the floating column is present at the </a:t>
            </a:r>
            <a:r>
              <a:rPr lang="en-US" sz="2000" err="1">
                <a:latin typeface="Times New Roman" panose="02020603050405020304" pitchFamily="18" charset="0"/>
                <a:cs typeface="Times New Roman" panose="02020603050405020304" pitchFamily="18" charset="0"/>
              </a:rPr>
              <a:t>centre</a:t>
            </a:r>
            <a:r>
              <a:rPr lang="en-US" sz="2000">
                <a:latin typeface="Times New Roman" panose="02020603050405020304" pitchFamily="18" charset="0"/>
                <a:cs typeface="Times New Roman" panose="02020603050405020304" pitchFamily="18" charset="0"/>
              </a:rPr>
              <a:t> portion of the frame modelled and analyzed. The results obtained are by considering the parameters like maximum displacements and storey drifts of the structure modelled.</a:t>
            </a:r>
          </a:p>
          <a:p>
            <a:endParaRPr lang="en-IN" sz="2000" kern="1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a:p>
        </p:txBody>
      </p:sp>
      <p:pic>
        <p:nvPicPr>
          <p:cNvPr id="3" name="Picture 2">
            <a:extLst>
              <a:ext uri="{FF2B5EF4-FFF2-40B4-BE49-F238E27FC236}">
                <a16:creationId xmlns:a16="http://schemas.microsoft.com/office/drawing/2014/main" id="{357BB27E-B29C-C3CA-39DA-38C324389B39}"/>
              </a:ext>
            </a:extLst>
          </p:cNvPr>
          <p:cNvPicPr/>
          <p:nvPr/>
        </p:nvPicPr>
        <p:blipFill>
          <a:blip r:embed="rId2"/>
          <a:stretch>
            <a:fillRect/>
          </a:stretch>
        </p:blipFill>
        <p:spPr>
          <a:xfrm>
            <a:off x="619432" y="2115778"/>
            <a:ext cx="4329543" cy="3166141"/>
          </a:xfrm>
          <a:prstGeom prst="rect">
            <a:avLst/>
          </a:prstGeom>
        </p:spPr>
      </p:pic>
      <p:pic>
        <p:nvPicPr>
          <p:cNvPr id="4" name="Picture 3">
            <a:extLst>
              <a:ext uri="{FF2B5EF4-FFF2-40B4-BE49-F238E27FC236}">
                <a16:creationId xmlns:a16="http://schemas.microsoft.com/office/drawing/2014/main" id="{6EBBC216-8790-9355-72BA-2E005402C641}"/>
              </a:ext>
            </a:extLst>
          </p:cNvPr>
          <p:cNvPicPr/>
          <p:nvPr/>
        </p:nvPicPr>
        <p:blipFill>
          <a:blip r:embed="rId3"/>
          <a:stretch>
            <a:fillRect/>
          </a:stretch>
        </p:blipFill>
        <p:spPr>
          <a:xfrm>
            <a:off x="6007510" y="2115777"/>
            <a:ext cx="5004619" cy="3166141"/>
          </a:xfrm>
          <a:prstGeom prst="rect">
            <a:avLst/>
          </a:prstGeom>
        </p:spPr>
      </p:pic>
      <p:sp>
        <p:nvSpPr>
          <p:cNvPr id="5" name="TextBox 4">
            <a:extLst>
              <a:ext uri="{FF2B5EF4-FFF2-40B4-BE49-F238E27FC236}">
                <a16:creationId xmlns:a16="http://schemas.microsoft.com/office/drawing/2014/main" id="{17EB5539-2540-5100-11EB-EF4FB1E4E71C}"/>
              </a:ext>
            </a:extLst>
          </p:cNvPr>
          <p:cNvSpPr txBox="1"/>
          <p:nvPr/>
        </p:nvSpPr>
        <p:spPr>
          <a:xfrm>
            <a:off x="619432" y="5476568"/>
            <a:ext cx="11356258" cy="923330"/>
          </a:xfrm>
          <a:prstGeom prst="rect">
            <a:avLst/>
          </a:prstGeom>
          <a:noFill/>
        </p:spPr>
        <p:txBody>
          <a:bodyPr wrap="square" rtlCol="0">
            <a:spAutoFit/>
          </a:bodyPr>
          <a:lstStyle/>
          <a:p>
            <a:r>
              <a:rPr lang="en-IN" sz="1800">
                <a:solidFill>
                  <a:srgbClr val="000000"/>
                </a:solidFill>
                <a:effectLst/>
                <a:latin typeface="Times New Roman" panose="02020603050405020304" pitchFamily="18" charset="0"/>
                <a:ea typeface="Times New Roman" panose="02020603050405020304" pitchFamily="18" charset="0"/>
              </a:rPr>
              <a:t>Plan  view  of  the  floating  column at centre                      Elevation  view  of  the  floating  column at centre column</a:t>
            </a:r>
            <a:r>
              <a:rPr lang="en-IN">
                <a:solidFill>
                  <a:srgbClr val="000000"/>
                </a:solidFill>
                <a:latin typeface="Times New Roman" panose="02020603050405020304" pitchFamily="18" charset="0"/>
                <a:ea typeface="Times New Roman" panose="02020603050405020304" pitchFamily="18" charset="0"/>
              </a:rPr>
              <a:t>                                                                                                             </a:t>
            </a:r>
            <a:r>
              <a:rPr lang="en-IN" err="1">
                <a:solidFill>
                  <a:srgbClr val="000000"/>
                </a:solidFill>
                <a:latin typeface="Times New Roman" panose="02020603050405020304" pitchFamily="18" charset="0"/>
                <a:ea typeface="Times New Roman" panose="02020603050405020304" pitchFamily="18" charset="0"/>
              </a:rPr>
              <a:t>c</a:t>
            </a:r>
            <a:r>
              <a:rPr lang="en-IN" err="1">
                <a:solidFill>
                  <a:srgbClr val="000000"/>
                </a:solidFill>
                <a:latin typeface="Times New Roman" panose="02020603050405020304" pitchFamily="18" charset="0"/>
              </a:rPr>
              <a:t>olumn</a:t>
            </a:r>
            <a:r>
              <a:rPr lang="en-IN">
                <a:solidFill>
                  <a:srgbClr val="000000"/>
                </a:solidFill>
                <a:latin typeface="Times New Roman" panose="02020603050405020304" pitchFamily="18" charset="0"/>
              </a:rPr>
              <a:t> position from zone 5 to zone 2                                 </a:t>
            </a:r>
            <a:r>
              <a:rPr lang="en-IN">
                <a:solidFill>
                  <a:srgbClr val="000000"/>
                </a:solidFill>
                <a:latin typeface="Times New Roman" panose="02020603050405020304" pitchFamily="18" charset="0"/>
                <a:ea typeface="Times New Roman" panose="02020603050405020304" pitchFamily="18" charset="0"/>
              </a:rPr>
              <a:t>position from zone 5 to zone 2</a:t>
            </a:r>
            <a:r>
              <a:rPr lang="en-IN" sz="1800">
                <a:solidFill>
                  <a:srgbClr val="000000"/>
                </a:solidFill>
                <a:effectLst/>
                <a:latin typeface="Times New Roman" panose="02020603050405020304" pitchFamily="18" charset="0"/>
                <a:ea typeface="Times New Roman" panose="02020603050405020304" pitchFamily="18" charset="0"/>
              </a:rPr>
              <a:t> </a:t>
            </a:r>
          </a:p>
          <a:p>
            <a:endParaRPr lang="en-IN"/>
          </a:p>
        </p:txBody>
      </p:sp>
    </p:spTree>
    <p:extLst>
      <p:ext uri="{BB962C8B-B14F-4D97-AF65-F5344CB8AC3E}">
        <p14:creationId xmlns:p14="http://schemas.microsoft.com/office/powerpoint/2010/main" val="3156603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8F9D8C-CDAE-241A-0BED-153878CFA82F}"/>
              </a:ext>
            </a:extLst>
          </p:cNvPr>
          <p:cNvSpPr txBox="1"/>
          <p:nvPr/>
        </p:nvSpPr>
        <p:spPr>
          <a:xfrm>
            <a:off x="147484" y="186813"/>
            <a:ext cx="11916697" cy="2123658"/>
          </a:xfrm>
          <a:prstGeom prst="rect">
            <a:avLst/>
          </a:prstGeom>
          <a:noFill/>
        </p:spPr>
        <p:txBody>
          <a:bodyPr wrap="square" rtlCol="0">
            <a:spAutoFit/>
          </a:bodyPr>
          <a:lstStyle/>
          <a:p>
            <a:pPr algn="ctr"/>
            <a:r>
              <a:rPr lang="en-US" sz="2200" b="1" u="sng">
                <a:latin typeface="Times New Roman" panose="02020603050405020304" pitchFamily="18" charset="0"/>
                <a:cs typeface="Times New Roman" panose="02020603050405020304" pitchFamily="18" charset="0"/>
              </a:rPr>
              <a:t>Model 4:</a:t>
            </a:r>
            <a:r>
              <a:rPr lang="en-US" sz="2200" b="1">
                <a:latin typeface="Times New Roman" panose="02020603050405020304" pitchFamily="18" charset="0"/>
                <a:cs typeface="Times New Roman" panose="02020603050405020304" pitchFamily="18" charset="0"/>
              </a:rPr>
              <a:t> </a:t>
            </a:r>
            <a:r>
              <a:rPr lang="en-US" sz="2200" b="1" u="sng">
                <a:latin typeface="Times New Roman" panose="02020603050405020304" pitchFamily="18" charset="0"/>
                <a:cs typeface="Times New Roman" panose="02020603050405020304" pitchFamily="18" charset="0"/>
              </a:rPr>
              <a:t>Stilt+G+4 building with floating column at Parallel positions, from zone 5 to zone 2</a:t>
            </a:r>
          </a:p>
          <a:p>
            <a:pPr algn="ctr"/>
            <a:endParaRPr lang="en-US" sz="2200" b="1" u="sng">
              <a:latin typeface="Times New Roman" panose="02020603050405020304" pitchFamily="18" charset="0"/>
              <a:cs typeface="Times New Roman" panose="02020603050405020304" pitchFamily="18" charset="0"/>
            </a:endParaRPr>
          </a:p>
          <a:p>
            <a:r>
              <a:rPr lang="en-IN" sz="2200">
                <a:solidFill>
                  <a:srgbClr val="000000"/>
                </a:solidFill>
                <a:effectLst/>
                <a:latin typeface="Times New Roman" panose="02020603050405020304" pitchFamily="18" charset="0"/>
                <a:ea typeface="Times New Roman" panose="02020603050405020304" pitchFamily="18" charset="0"/>
              </a:rPr>
              <a:t>In  this  model,  the  floating  column  are  present  at  the  parallel  positions  of  the  frame  and  the  results  are  obtained  from  the  parameters  considered  from  the  analysis  such  as  maximum  displacements  and  storey  drifts. </a:t>
            </a:r>
          </a:p>
          <a:p>
            <a:endParaRPr lang="en-IN" sz="2200" b="1" u="sng">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E156274-8AAD-570D-BD00-9D6E023962D3}"/>
              </a:ext>
            </a:extLst>
          </p:cNvPr>
          <p:cNvPicPr/>
          <p:nvPr/>
        </p:nvPicPr>
        <p:blipFill>
          <a:blip r:embed="rId2"/>
          <a:stretch>
            <a:fillRect/>
          </a:stretch>
        </p:blipFill>
        <p:spPr>
          <a:xfrm>
            <a:off x="1050699" y="2222691"/>
            <a:ext cx="4032578" cy="2843210"/>
          </a:xfrm>
          <a:prstGeom prst="rect">
            <a:avLst/>
          </a:prstGeom>
        </p:spPr>
      </p:pic>
      <p:pic>
        <p:nvPicPr>
          <p:cNvPr id="7" name="Picture 6">
            <a:extLst>
              <a:ext uri="{FF2B5EF4-FFF2-40B4-BE49-F238E27FC236}">
                <a16:creationId xmlns:a16="http://schemas.microsoft.com/office/drawing/2014/main" id="{0660F403-7A39-C544-C0CB-C8751F2FCE36}"/>
              </a:ext>
            </a:extLst>
          </p:cNvPr>
          <p:cNvPicPr/>
          <p:nvPr/>
        </p:nvPicPr>
        <p:blipFill>
          <a:blip r:embed="rId3"/>
          <a:stretch>
            <a:fillRect/>
          </a:stretch>
        </p:blipFill>
        <p:spPr>
          <a:xfrm>
            <a:off x="6292646" y="2165985"/>
            <a:ext cx="4385187" cy="2843210"/>
          </a:xfrm>
          <a:prstGeom prst="rect">
            <a:avLst/>
          </a:prstGeom>
        </p:spPr>
      </p:pic>
      <p:sp>
        <p:nvSpPr>
          <p:cNvPr id="8" name="TextBox 7">
            <a:extLst>
              <a:ext uri="{FF2B5EF4-FFF2-40B4-BE49-F238E27FC236}">
                <a16:creationId xmlns:a16="http://schemas.microsoft.com/office/drawing/2014/main" id="{6AE6CBE7-08AB-67BE-D3BE-4BBB821322D0}"/>
              </a:ext>
            </a:extLst>
          </p:cNvPr>
          <p:cNvSpPr txBox="1"/>
          <p:nvPr/>
        </p:nvSpPr>
        <p:spPr>
          <a:xfrm>
            <a:off x="884904" y="5122607"/>
            <a:ext cx="10314038" cy="923330"/>
          </a:xfrm>
          <a:prstGeom prst="rect">
            <a:avLst/>
          </a:prstGeom>
          <a:noFill/>
        </p:spPr>
        <p:txBody>
          <a:bodyPr wrap="square" rtlCol="0">
            <a:spAutoFit/>
          </a:bodyPr>
          <a:lstStyle/>
          <a:p>
            <a:r>
              <a:rPr lang="en-IN" sz="1800">
                <a:solidFill>
                  <a:srgbClr val="000000"/>
                </a:solidFill>
                <a:effectLst/>
                <a:latin typeface="Times New Roman" panose="02020603050405020304" pitchFamily="18" charset="0"/>
                <a:ea typeface="Times New Roman" panose="02020603050405020304" pitchFamily="18" charset="0"/>
              </a:rPr>
              <a:t>Plan  view  of  the  floating  column at                          Elevation  view  of  the  floating  column at parallel </a:t>
            </a:r>
          </a:p>
          <a:p>
            <a:r>
              <a:rPr lang="en-IN" kern="100">
                <a:solidFill>
                  <a:srgbClr val="000000"/>
                </a:solidFill>
                <a:latin typeface="Times New Roman" panose="02020603050405020304" pitchFamily="18" charset="0"/>
                <a:ea typeface="Times New Roman" panose="02020603050405020304" pitchFamily="18" charset="0"/>
              </a:rPr>
              <a:t>p</a:t>
            </a:r>
            <a:r>
              <a:rPr lang="en-IN" sz="1800" kern="100">
                <a:solidFill>
                  <a:srgbClr val="000000"/>
                </a:solidFill>
                <a:effectLst/>
                <a:latin typeface="Times New Roman" panose="02020603050405020304" pitchFamily="18" charset="0"/>
                <a:ea typeface="Times New Roman" panose="02020603050405020304" pitchFamily="18" charset="0"/>
              </a:rPr>
              <a:t>arallel column position from zone 5 to zone 2                   column  position from zone 5 to zone 2 </a:t>
            </a:r>
          </a:p>
          <a:p>
            <a:endParaRPr lang="en-IN"/>
          </a:p>
        </p:txBody>
      </p:sp>
    </p:spTree>
    <p:extLst>
      <p:ext uri="{BB962C8B-B14F-4D97-AF65-F5344CB8AC3E}">
        <p14:creationId xmlns:p14="http://schemas.microsoft.com/office/powerpoint/2010/main" val="2063000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2B7CC-6016-84D4-C4C9-05345A226EC1}"/>
              </a:ext>
            </a:extLst>
          </p:cNvPr>
          <p:cNvSpPr>
            <a:spLocks noGrp="1"/>
          </p:cNvSpPr>
          <p:nvPr>
            <p:ph type="title"/>
          </p:nvPr>
        </p:nvSpPr>
        <p:spPr>
          <a:xfrm>
            <a:off x="1267270" y="206477"/>
            <a:ext cx="8596668" cy="894735"/>
          </a:xfrm>
        </p:spPr>
        <p:txBody>
          <a:bodyPr>
            <a:normAutofit/>
          </a:bodyPr>
          <a:lstStyle/>
          <a:p>
            <a:pPr algn="ctr"/>
            <a:r>
              <a:rPr lang="en-US" sz="4000" b="1" u="sng">
                <a:solidFill>
                  <a:srgbClr val="000000"/>
                </a:solidFill>
                <a:latin typeface="Times New Roman" panose="02020603050405020304" pitchFamily="18" charset="0"/>
                <a:cs typeface="Times New Roman" panose="02020603050405020304" pitchFamily="18" charset="0"/>
              </a:rPr>
              <a:t>REFERENCES</a:t>
            </a:r>
            <a:endParaRPr lang="en-IN" sz="4000" b="1" u="sng">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58F174E-1A9C-E358-BCD2-4F619A5EA0A0}"/>
              </a:ext>
            </a:extLst>
          </p:cNvPr>
          <p:cNvSpPr>
            <a:spLocks noGrp="1"/>
          </p:cNvSpPr>
          <p:nvPr>
            <p:ph idx="1"/>
          </p:nvPr>
        </p:nvSpPr>
        <p:spPr>
          <a:xfrm>
            <a:off x="677334" y="1504709"/>
            <a:ext cx="11279314" cy="5146814"/>
          </a:xfrm>
        </p:spPr>
        <p:txBody>
          <a:bodyPr>
            <a:normAutofit/>
          </a:bodyPr>
          <a:lstStyle/>
          <a:p>
            <a:r>
              <a:rPr lang="en-US" sz="2400"/>
              <a:t>Analysis of </a:t>
            </a:r>
            <a:r>
              <a:rPr lang="en-IN" sz="2400"/>
              <a:t>G+5 storeys building with and without floating column</a:t>
            </a:r>
          </a:p>
          <a:p>
            <a:pPr marL="0" indent="0">
              <a:buNone/>
            </a:pPr>
            <a:r>
              <a:rPr lang="en-IN" sz="2400"/>
              <a:t>S K Singh, </a:t>
            </a:r>
            <a:r>
              <a:rPr lang="en-IN" sz="2400" err="1"/>
              <a:t>Sarv</a:t>
            </a:r>
            <a:r>
              <a:rPr lang="en-IN" sz="2400"/>
              <a:t> Priya, Mohd Nadeem, Md Badar Alam</a:t>
            </a:r>
          </a:p>
          <a:p>
            <a:pPr marL="0" indent="0">
              <a:buNone/>
            </a:pPr>
            <a:r>
              <a:rPr lang="en-US" sz="2400">
                <a:hlinkClick r:id="rId2"/>
              </a:rPr>
              <a:t>https://iopscience.iop.org/article/10.1088/1755-1315/889/1/012008/pdf</a:t>
            </a:r>
            <a:r>
              <a:rPr lang="en-US" sz="2400"/>
              <a:t> </a:t>
            </a:r>
          </a:p>
          <a:p>
            <a:r>
              <a:rPr lang="en-US" sz="2400"/>
              <a:t>Performance of a multistorey RCC structure with floating column</a:t>
            </a:r>
          </a:p>
          <a:p>
            <a:pPr marL="0" indent="0">
              <a:buNone/>
            </a:pPr>
            <a:r>
              <a:rPr lang="en-US" sz="2400"/>
              <a:t>Akshay Gujar, H S Jadhav</a:t>
            </a:r>
          </a:p>
          <a:p>
            <a:pPr marL="0" indent="0">
              <a:buNone/>
            </a:pPr>
            <a:r>
              <a:rPr lang="en-US" sz="2400">
                <a:hlinkClick r:id="rId3"/>
              </a:rPr>
              <a:t>https://www.academia.edu/download/60514831/IRJET-V6I394920190907-103300-i1pvr0.pdf</a:t>
            </a:r>
            <a:endParaRPr lang="en-US" sz="2400"/>
          </a:p>
          <a:p>
            <a:r>
              <a:rPr lang="en-US" sz="2400"/>
              <a:t>Optimum location of floating column in multi-storey building with seismic loading</a:t>
            </a:r>
          </a:p>
          <a:p>
            <a:pPr marL="0" indent="0">
              <a:buNone/>
            </a:pPr>
            <a:r>
              <a:rPr lang="en-US" sz="2400"/>
              <a:t>Gaurav Pandey, Sagar </a:t>
            </a:r>
            <a:r>
              <a:rPr lang="en-US" sz="2400" err="1"/>
              <a:t>Jamle</a:t>
            </a:r>
            <a:endParaRPr lang="en-US" sz="2400"/>
          </a:p>
          <a:p>
            <a:pPr marL="0" indent="0">
              <a:buNone/>
            </a:pPr>
            <a:r>
              <a:rPr lang="en-US" sz="2400">
                <a:hlinkClick r:id="rId4"/>
              </a:rPr>
              <a:t>https://www.academia.edu/download/57726289/IRJET-V5I10181.pdf</a:t>
            </a:r>
            <a:endParaRPr lang="en-US" sz="2400"/>
          </a:p>
          <a:p>
            <a:pPr marL="0" indent="0">
              <a:buNone/>
            </a:pPr>
            <a:endParaRPr lang="en-US" sz="2600"/>
          </a:p>
          <a:p>
            <a:pPr marL="0" indent="0">
              <a:buNone/>
            </a:pPr>
            <a:endParaRPr lang="en-US" sz="2600"/>
          </a:p>
          <a:p>
            <a:pPr marL="0" indent="0">
              <a:buNone/>
            </a:pPr>
            <a:endParaRPr lang="en-US" sz="2600"/>
          </a:p>
          <a:p>
            <a:pPr marL="0" indent="0">
              <a:buNone/>
            </a:pPr>
            <a:endParaRPr lang="en-US" sz="2600"/>
          </a:p>
          <a:p>
            <a:pPr marL="0" indent="0">
              <a:buNone/>
            </a:pPr>
            <a:endParaRPr lang="en-US"/>
          </a:p>
        </p:txBody>
      </p:sp>
    </p:spTree>
    <p:extLst>
      <p:ext uri="{BB962C8B-B14F-4D97-AF65-F5344CB8AC3E}">
        <p14:creationId xmlns:p14="http://schemas.microsoft.com/office/powerpoint/2010/main" val="3750292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FDF2D-F81F-5303-FC08-7C5CBBC63BB6}"/>
              </a:ext>
            </a:extLst>
          </p:cNvPr>
          <p:cNvSpPr>
            <a:spLocks noGrp="1"/>
          </p:cNvSpPr>
          <p:nvPr>
            <p:ph type="title"/>
          </p:nvPr>
        </p:nvSpPr>
        <p:spPr>
          <a:xfrm flipH="1" flipV="1">
            <a:off x="11928709" y="6516586"/>
            <a:ext cx="145303" cy="341414"/>
          </a:xfrm>
        </p:spPr>
        <p:txBody>
          <a:bodyPr>
            <a:normAutofit fontScale="90000"/>
          </a:bodyPr>
          <a:lstStyle/>
          <a:p>
            <a:endParaRPr lang="en-IN"/>
          </a:p>
        </p:txBody>
      </p:sp>
      <p:sp>
        <p:nvSpPr>
          <p:cNvPr id="3" name="Content Placeholder 2">
            <a:extLst>
              <a:ext uri="{FF2B5EF4-FFF2-40B4-BE49-F238E27FC236}">
                <a16:creationId xmlns:a16="http://schemas.microsoft.com/office/drawing/2014/main" id="{10D4B4CE-EC23-9D47-072B-15B006789365}"/>
              </a:ext>
            </a:extLst>
          </p:cNvPr>
          <p:cNvSpPr>
            <a:spLocks noGrp="1"/>
          </p:cNvSpPr>
          <p:nvPr>
            <p:ph idx="1"/>
          </p:nvPr>
        </p:nvSpPr>
        <p:spPr>
          <a:xfrm>
            <a:off x="677334" y="2202426"/>
            <a:ext cx="8596668" cy="1681316"/>
          </a:xfrm>
        </p:spPr>
        <p:txBody>
          <a:bodyPr>
            <a:normAutofit/>
          </a:bodyPr>
          <a:lstStyle/>
          <a:p>
            <a:pPr marL="0" indent="0" algn="ctr">
              <a:buNone/>
            </a:pPr>
            <a:r>
              <a:rPr lang="en-US" sz="7200" b="1">
                <a:latin typeface="Stencil" panose="040409050D0802020404" pitchFamily="82" charset="0"/>
                <a:cs typeface="Times New Roman" panose="02020603050405020304" pitchFamily="18" charset="0"/>
              </a:rPr>
              <a:t>Thank you </a:t>
            </a:r>
            <a:endParaRPr lang="en-IN" sz="7200" b="1">
              <a:latin typeface="Stencil" panose="040409050D0802020404" pitchFamily="82" charset="0"/>
              <a:cs typeface="Times New Roman" panose="02020603050405020304" pitchFamily="18" charset="0"/>
            </a:endParaRPr>
          </a:p>
        </p:txBody>
      </p:sp>
    </p:spTree>
    <p:extLst>
      <p:ext uri="{BB962C8B-B14F-4D97-AF65-F5344CB8AC3E}">
        <p14:creationId xmlns:p14="http://schemas.microsoft.com/office/powerpoint/2010/main" val="1235443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5A744-E0E6-200A-0059-B6146D761C44}"/>
              </a:ext>
            </a:extLst>
          </p:cNvPr>
          <p:cNvSpPr>
            <a:spLocks noGrp="1"/>
          </p:cNvSpPr>
          <p:nvPr>
            <p:ph type="title"/>
          </p:nvPr>
        </p:nvSpPr>
        <p:spPr>
          <a:xfrm>
            <a:off x="677334" y="176981"/>
            <a:ext cx="8596668" cy="1278193"/>
          </a:xfrm>
        </p:spPr>
        <p:txBody>
          <a:bodyPr>
            <a:normAutofit/>
          </a:bodyPr>
          <a:lstStyle/>
          <a:p>
            <a:pPr algn="ctr"/>
            <a:r>
              <a:rPr lang="en-US" sz="4000" b="1" u="sng">
                <a:solidFill>
                  <a:srgbClr val="000000"/>
                </a:solidFill>
                <a:latin typeface="Times New Roman" panose="02020603050405020304" pitchFamily="18" charset="0"/>
                <a:cs typeface="Times New Roman" panose="02020603050405020304" pitchFamily="18" charset="0"/>
              </a:rPr>
              <a:t>INTRODUCTION</a:t>
            </a:r>
            <a:endParaRPr lang="en-IN" sz="4000" b="1" u="sng">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142573-8A5D-5407-1D59-D66451C6F04B}"/>
              </a:ext>
            </a:extLst>
          </p:cNvPr>
          <p:cNvSpPr>
            <a:spLocks noGrp="1"/>
          </p:cNvSpPr>
          <p:nvPr>
            <p:ph idx="1"/>
          </p:nvPr>
        </p:nvSpPr>
        <p:spPr>
          <a:xfrm>
            <a:off x="412955" y="1288026"/>
            <a:ext cx="11012129" cy="5250425"/>
          </a:xfrm>
        </p:spPr>
        <p:txBody>
          <a:bodyPr>
            <a:normAutofit/>
          </a:bodyPr>
          <a:lstStyle/>
          <a:p>
            <a:endParaRPr lang="en-IN"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IN"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construction industry continually explores innovative approaches to enhance the structural performance and efficiency of buildings. This project undertakes a thorough comparative analysis of a G+4 RC building, focusing on the impact of incorporating floating columns. </a:t>
            </a:r>
          </a:p>
          <a:p>
            <a:r>
              <a:rPr lang="en-US" sz="2400" kern="100">
                <a:effectLst/>
                <a:latin typeface="Times New Roman" panose="02020603050405020304" pitchFamily="18" charset="0"/>
                <a:ea typeface="Calibri" panose="020F0502020204030204" pitchFamily="34" charset="0"/>
                <a:cs typeface="Times New Roman" panose="02020603050405020304" pitchFamily="18" charset="0"/>
              </a:rPr>
              <a:t>As a part </a:t>
            </a:r>
            <a:r>
              <a:rPr lang="en-US" sz="2400" kern="100">
                <a:latin typeface="Times New Roman" panose="02020603050405020304" pitchFamily="18" charset="0"/>
                <a:ea typeface="Calibri" panose="020F0502020204030204" pitchFamily="34" charset="0"/>
                <a:cs typeface="Times New Roman" panose="02020603050405020304" pitchFamily="18" charset="0"/>
              </a:rPr>
              <a:t>of urbanization, m</a:t>
            </a:r>
            <a:r>
              <a:rPr lang="en-US" sz="2400" kern="100">
                <a:effectLst/>
                <a:latin typeface="Times New Roman" panose="02020603050405020304" pitchFamily="18" charset="0"/>
                <a:ea typeface="Calibri" panose="020F0502020204030204" pitchFamily="34" charset="0"/>
                <a:cs typeface="Times New Roman" panose="02020603050405020304" pitchFamily="18" charset="0"/>
              </a:rPr>
              <a:t>ulti-storey building with different architectural requirements are constructed.</a:t>
            </a:r>
            <a:r>
              <a:rPr lang="en-US" sz="2400" kern="100">
                <a:latin typeface="Times New Roman" panose="02020603050405020304" pitchFamily="18" charset="0"/>
                <a:ea typeface="Calibri" panose="020F0502020204030204" pitchFamily="34" charset="0"/>
                <a:cs typeface="Times New Roman" panose="02020603050405020304" pitchFamily="18" charset="0"/>
              </a:rPr>
              <a:t> These requirements are nothing but soft storey, floating column, heavy load, the reduction in stiffness etc. </a:t>
            </a:r>
          </a:p>
          <a:p>
            <a:r>
              <a:rPr lang="en-US" sz="2400" kern="100">
                <a:effectLst/>
                <a:latin typeface="Times New Roman" panose="02020603050405020304" pitchFamily="18" charset="0"/>
                <a:ea typeface="Calibri" panose="020F0502020204030204" pitchFamily="34" charset="0"/>
                <a:cs typeface="Times New Roman" panose="02020603050405020304" pitchFamily="18" charset="0"/>
              </a:rPr>
              <a:t> Nowadays most of the urban multi-storey buildings have open first storey as an unavoidable feature</a:t>
            </a:r>
            <a:r>
              <a:rPr lang="en-IN" sz="2400"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For a hotel or commercial building, where the lower floors contain halls, conference rooms, lobbies, show rooms or parking areas, large interrupted space is required for the movement of people or vehicle.</a:t>
            </a:r>
          </a:p>
          <a:p>
            <a:pPr marL="0" indent="0">
              <a:buNone/>
            </a:pPr>
            <a:endParaRPr lang="en-IN" sz="2400" ker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400">
              <a:latin typeface="Times New Roman" panose="02020603050405020304" pitchFamily="18" charset="0"/>
              <a:cs typeface="Times New Roman" panose="02020603050405020304" pitchFamily="18" charset="0"/>
            </a:endParaRPr>
          </a:p>
          <a:p>
            <a:pPr marL="0" indent="0">
              <a:buNone/>
            </a:pPr>
            <a:endParaRPr lang="en-IN"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130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DEA8634-0975-610E-692A-19035DDFA70C}"/>
              </a:ext>
            </a:extLst>
          </p:cNvPr>
          <p:cNvSpPr txBox="1"/>
          <p:nvPr/>
        </p:nvSpPr>
        <p:spPr>
          <a:xfrm>
            <a:off x="580103" y="619432"/>
            <a:ext cx="11021962" cy="5262979"/>
          </a:xfrm>
          <a:prstGeom prst="rect">
            <a:avLst/>
          </a:prstGeom>
          <a:noFill/>
        </p:spPr>
        <p:txBody>
          <a:bodyPr wrap="square" rtlCol="0">
            <a:spAutoFit/>
          </a:bodyPr>
          <a:lstStyle/>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Typically it is required to provide large spacing between the columns to entertain the requirement of uninterrupted spaced. These functional requirements are fulfilled by providing floating column but the structural behaviour of the building changes abruptly.</a:t>
            </a: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The beams supporting the floating column require more flexure and shear demand than the surrounding beams, it leads to stiffness unevenness at a specific joint. </a:t>
            </a: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Columns are the main structural elements that resists the lateral load in rigid frame and have the importance in the performance of the building under earthquake load.</a:t>
            </a: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The response of a building under earthquake excitation depends upon the geometry, shape and size of the building. These loads produced in a building at various floors height are required to bring down along the top to soil strata through the shortest way.</a:t>
            </a:r>
          </a:p>
          <a:p>
            <a:pPr marL="342900" indent="-342900">
              <a:buFont typeface="Arial" panose="020B0604020202020204" pitchFamily="34" charset="0"/>
              <a:buChar char="•"/>
            </a:pPr>
            <a:r>
              <a:rPr lang="en-IN" sz="2400">
                <a:latin typeface="Times New Roman" panose="02020603050405020304" pitchFamily="18" charset="0"/>
                <a:cs typeface="Times New Roman" panose="02020603050405020304" pitchFamily="18" charset="0"/>
              </a:rPr>
              <a:t>The load transferring path having any discontinuity causes poor functioning of the building. A specific storey of a building with lesser columns and walls is likely to be detrimental. </a:t>
            </a:r>
          </a:p>
        </p:txBody>
      </p:sp>
    </p:spTree>
    <p:extLst>
      <p:ext uri="{BB962C8B-B14F-4D97-AF65-F5344CB8AC3E}">
        <p14:creationId xmlns:p14="http://schemas.microsoft.com/office/powerpoint/2010/main" val="294735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6092A-A84E-2125-DCC5-097049EEE896}"/>
              </a:ext>
            </a:extLst>
          </p:cNvPr>
          <p:cNvSpPr>
            <a:spLocks noGrp="1"/>
          </p:cNvSpPr>
          <p:nvPr>
            <p:ph type="title"/>
          </p:nvPr>
        </p:nvSpPr>
        <p:spPr>
          <a:xfrm>
            <a:off x="677334" y="176981"/>
            <a:ext cx="8596668" cy="875071"/>
          </a:xfrm>
        </p:spPr>
        <p:txBody>
          <a:bodyPr>
            <a:normAutofit/>
          </a:bodyPr>
          <a:lstStyle/>
          <a:p>
            <a:pPr algn="ctr"/>
            <a:r>
              <a:rPr lang="en-US" sz="4000" b="1">
                <a:solidFill>
                  <a:srgbClr val="000000"/>
                </a:solidFill>
                <a:latin typeface="Times New Roman" panose="02020603050405020304" pitchFamily="18" charset="0"/>
                <a:cs typeface="Times New Roman" panose="02020603050405020304" pitchFamily="18" charset="0"/>
              </a:rPr>
              <a:t>FLOATING COLUMN</a:t>
            </a:r>
            <a:endParaRPr lang="en-IN" sz="4000" b="1">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74BE27B-9069-1C03-AA87-B9428A9E3BC0}"/>
              </a:ext>
            </a:extLst>
          </p:cNvPr>
          <p:cNvSpPr>
            <a:spLocks noGrp="1"/>
          </p:cNvSpPr>
          <p:nvPr>
            <p:ph idx="1"/>
          </p:nvPr>
        </p:nvSpPr>
        <p:spPr>
          <a:xfrm>
            <a:off x="181572" y="1300480"/>
            <a:ext cx="8484908" cy="4886960"/>
          </a:xfrm>
        </p:spPr>
        <p:txBody>
          <a:bodyPr>
            <a:normAutofit/>
          </a:body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A floating column or hanging column or stub column, which at its lower level rests on a horizontal member, beam.</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These columns are placed in such a way that it hangs on a base having no fixed support to transfer the load to foundation.</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It transfers the load to the beams (transfer beams) and these beams transmit the force to other columns.</a:t>
            </a:r>
          </a:p>
          <a:p>
            <a:pPr>
              <a:buFont typeface="Wingdings" panose="05000000000000000000" pitchFamily="2" charset="2"/>
              <a:buChar char="§"/>
            </a:pPr>
            <a:r>
              <a:rPr lang="en-IN" sz="2800">
                <a:latin typeface="Times New Roman" panose="02020603050405020304" pitchFamily="18" charset="0"/>
                <a:cs typeface="Times New Roman" panose="02020603050405020304" pitchFamily="18" charset="0"/>
              </a:rPr>
              <a:t>The depth of these transfer beams is taken more than the normal beams; generally between 0.6m to 1m.</a:t>
            </a:r>
          </a:p>
        </p:txBody>
      </p:sp>
      <p:pic>
        <p:nvPicPr>
          <p:cNvPr id="5" name="Picture 4">
            <a:extLst>
              <a:ext uri="{FF2B5EF4-FFF2-40B4-BE49-F238E27FC236}">
                <a16:creationId xmlns:a16="http://schemas.microsoft.com/office/drawing/2014/main" id="{FC43B4AA-8507-84AA-1C0C-48AD25EAE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9800" y="1438132"/>
            <a:ext cx="3632200" cy="3632200"/>
          </a:xfrm>
          <a:prstGeom prst="rect">
            <a:avLst/>
          </a:prstGeom>
        </p:spPr>
      </p:pic>
    </p:spTree>
    <p:extLst>
      <p:ext uri="{BB962C8B-B14F-4D97-AF65-F5344CB8AC3E}">
        <p14:creationId xmlns:p14="http://schemas.microsoft.com/office/powerpoint/2010/main" val="2425247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A237A-968C-5123-B753-AFEA90C8B825}"/>
              </a:ext>
            </a:extLst>
          </p:cNvPr>
          <p:cNvSpPr>
            <a:spLocks noGrp="1"/>
          </p:cNvSpPr>
          <p:nvPr>
            <p:ph type="title"/>
          </p:nvPr>
        </p:nvSpPr>
        <p:spPr>
          <a:xfrm>
            <a:off x="677334" y="216310"/>
            <a:ext cx="8596668" cy="1022555"/>
          </a:xfrm>
        </p:spPr>
        <p:txBody>
          <a:bodyPr>
            <a:normAutofit/>
          </a:bodyPr>
          <a:lstStyle/>
          <a:p>
            <a:r>
              <a:rPr lang="en-IN" sz="2800" b="1" kern="0">
                <a:solidFill>
                  <a:srgbClr val="001D35"/>
                </a:solidFill>
                <a:effectLst/>
                <a:latin typeface="Times New Roman" panose="02020603050405020304" pitchFamily="18" charset="0"/>
                <a:ea typeface="Times New Roman" panose="02020603050405020304" pitchFamily="18" charset="0"/>
                <a:cs typeface="Times New Roman" panose="02020603050405020304" pitchFamily="18" charset="0"/>
              </a:rPr>
              <a:t>Extended 3D Analysis of Building System</a:t>
            </a:r>
            <a:r>
              <a:rPr lang="en-US" sz="2800" b="1">
                <a:solidFill>
                  <a:srgbClr val="000000"/>
                </a:solidFill>
                <a:latin typeface="Times New Roman" panose="02020603050405020304" pitchFamily="18" charset="0"/>
                <a:cs typeface="Times New Roman" panose="02020603050405020304" pitchFamily="18" charset="0"/>
              </a:rPr>
              <a:t> Software</a:t>
            </a:r>
            <a:endParaRPr lang="en-IN" sz="2800" b="1">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D8A9D01-0362-D07F-E9E1-C4D7CBEE830F}"/>
              </a:ext>
            </a:extLst>
          </p:cNvPr>
          <p:cNvSpPr>
            <a:spLocks noGrp="1"/>
          </p:cNvSpPr>
          <p:nvPr>
            <p:ph idx="1"/>
          </p:nvPr>
        </p:nvSpPr>
        <p:spPr>
          <a:xfrm>
            <a:off x="677334" y="1563329"/>
            <a:ext cx="8596668" cy="4788309"/>
          </a:xfrm>
        </p:spPr>
        <p:txBody>
          <a:bodyPr vert="horz" lIns="91440" tIns="45720" rIns="91440" bIns="45720" rtlCol="0" anchor="t">
            <a:normAutofit/>
          </a:bodyPr>
          <a:lstStyle/>
          <a:p>
            <a:pPr>
              <a:buFont typeface="Wingdings" panose="05000000000000000000" pitchFamily="2" charset="2"/>
              <a:buChar char="§"/>
            </a:pPr>
            <a:r>
              <a:rPr lang="en-IN" sz="2800" kern="0">
                <a:solidFill>
                  <a:srgbClr val="001D35"/>
                </a:solidFill>
                <a:effectLst/>
                <a:latin typeface="Times New Roman"/>
                <a:ea typeface="Times New Roman" panose="02020603050405020304" pitchFamily="18" charset="0"/>
                <a:cs typeface="Times New Roman"/>
              </a:rPr>
              <a:t>ETABS is a Building Information </a:t>
            </a:r>
            <a:r>
              <a:rPr lang="en-IN" sz="2800" kern="0" err="1">
                <a:solidFill>
                  <a:srgbClr val="001D35"/>
                </a:solidFill>
                <a:effectLst/>
                <a:latin typeface="Times New Roman"/>
                <a:ea typeface="Times New Roman" panose="02020603050405020304" pitchFamily="18" charset="0"/>
                <a:cs typeface="Times New Roman"/>
              </a:rPr>
              <a:t>Modeling</a:t>
            </a:r>
            <a:r>
              <a:rPr lang="en-IN" sz="2800" kern="0">
                <a:solidFill>
                  <a:srgbClr val="001D35"/>
                </a:solidFill>
                <a:effectLst/>
                <a:latin typeface="Times New Roman"/>
                <a:ea typeface="Times New Roman" panose="02020603050405020304" pitchFamily="18" charset="0"/>
                <a:cs typeface="Times New Roman"/>
              </a:rPr>
              <a:t> (BIM) software application for building structural analysis and design.</a:t>
            </a:r>
          </a:p>
          <a:p>
            <a:pPr>
              <a:buFont typeface="Wingdings" panose="05000000000000000000" pitchFamily="2" charset="2"/>
              <a:buChar char="§"/>
            </a:pPr>
            <a:r>
              <a:rPr lang="en-IN" sz="2800" kern="0">
                <a:solidFill>
                  <a:srgbClr val="001D35"/>
                </a:solidFill>
                <a:latin typeface="Times New Roman"/>
                <a:ea typeface="Calibri" panose="020F0502020204030204" pitchFamily="34" charset="0"/>
                <a:cs typeface="Times New Roman"/>
              </a:rPr>
              <a:t>Models three dimensional structures.</a:t>
            </a:r>
          </a:p>
          <a:p>
            <a:pPr>
              <a:buFont typeface="Wingdings" panose="05000000000000000000" pitchFamily="2" charset="2"/>
              <a:buChar char="§"/>
            </a:pPr>
            <a:r>
              <a:rPr lang="en-IN" sz="2800" kern="0">
                <a:solidFill>
                  <a:srgbClr val="001D35"/>
                </a:solidFill>
                <a:effectLst/>
                <a:latin typeface="Times New Roman"/>
                <a:ea typeface="Calibri" panose="020F0502020204030204" pitchFamily="34" charset="0"/>
                <a:cs typeface="Times New Roman"/>
              </a:rPr>
              <a:t>Analyses linear and </a:t>
            </a:r>
            <a:r>
              <a:rPr lang="en-IN" kern="0">
                <a:solidFill>
                  <a:srgbClr val="001D35"/>
                </a:solidFill>
                <a:latin typeface="Times New Roman"/>
                <a:ea typeface="Calibri" panose="020F0502020204030204" pitchFamily="34" charset="0"/>
                <a:cs typeface="Times New Roman"/>
              </a:rPr>
              <a:t>non</a:t>
            </a:r>
            <a:r>
              <a:rPr lang="en-IN" sz="2800" kern="0">
                <a:solidFill>
                  <a:srgbClr val="001D35"/>
                </a:solidFill>
                <a:effectLst/>
                <a:latin typeface="Times New Roman"/>
                <a:ea typeface="Calibri" panose="020F0502020204030204" pitchFamily="34" charset="0"/>
                <a:cs typeface="Times New Roman"/>
              </a:rPr>
              <a:t> linear </a:t>
            </a:r>
            <a:r>
              <a:rPr lang="en-IN" sz="2800" kern="0" err="1">
                <a:solidFill>
                  <a:srgbClr val="001D35"/>
                </a:solidFill>
                <a:effectLst/>
                <a:latin typeface="Times New Roman"/>
                <a:ea typeface="Calibri" panose="020F0502020204030204" pitchFamily="34" charset="0"/>
                <a:cs typeface="Times New Roman"/>
              </a:rPr>
              <a:t>behavior</a:t>
            </a:r>
            <a:r>
              <a:rPr lang="en-IN" sz="2800" kern="0">
                <a:solidFill>
                  <a:srgbClr val="001D35"/>
                </a:solidFill>
                <a:effectLst/>
                <a:latin typeface="Times New Roman"/>
                <a:ea typeface="Calibri" panose="020F0502020204030204" pitchFamily="34" charset="0"/>
                <a:cs typeface="Times New Roman"/>
              </a:rPr>
              <a:t>.</a:t>
            </a:r>
          </a:p>
          <a:p>
            <a:pPr>
              <a:buFont typeface="Wingdings" panose="05000000000000000000" pitchFamily="2" charset="2"/>
              <a:buChar char="§"/>
            </a:pPr>
            <a:r>
              <a:rPr lang="en-IN" sz="2800" kern="0">
                <a:solidFill>
                  <a:srgbClr val="001D35"/>
                </a:solidFill>
                <a:latin typeface="Times New Roman"/>
                <a:ea typeface="Calibri" panose="020F0502020204030204" pitchFamily="34" charset="0"/>
                <a:cs typeface="Times New Roman"/>
              </a:rPr>
              <a:t>Considers static and dynamic loads, including seismic forces.</a:t>
            </a:r>
          </a:p>
          <a:p>
            <a:pPr>
              <a:buFont typeface="Wingdings" panose="05000000000000000000" pitchFamily="2" charset="2"/>
              <a:buChar char="§"/>
            </a:pPr>
            <a:r>
              <a:rPr lang="en-IN" sz="2800" kern="0">
                <a:solidFill>
                  <a:srgbClr val="001D35"/>
                </a:solidFill>
                <a:effectLst/>
                <a:latin typeface="Times New Roman"/>
                <a:ea typeface="Calibri" panose="020F0502020204030204" pitchFamily="34" charset="0"/>
                <a:cs typeface="Times New Roman"/>
              </a:rPr>
              <a:t>Op</a:t>
            </a:r>
            <a:r>
              <a:rPr lang="en-IN" sz="2800" kern="0">
                <a:solidFill>
                  <a:srgbClr val="001D35"/>
                </a:solidFill>
                <a:latin typeface="Times New Roman"/>
                <a:ea typeface="Calibri" panose="020F0502020204030204" pitchFamily="34" charset="0"/>
                <a:cs typeface="Times New Roman"/>
              </a:rPr>
              <a:t>timizes structural designs and ensures structural safety.</a:t>
            </a:r>
            <a:endParaRPr lang="en-IN" sz="2800" kern="100">
              <a:effectLst/>
              <a:latin typeface="Times New Roman"/>
              <a:ea typeface="Calibri" panose="020F0502020204030204" pitchFamily="34" charset="0"/>
              <a:cs typeface="Times New Roman"/>
            </a:endParaRPr>
          </a:p>
          <a:p>
            <a:pPr>
              <a:buFont typeface="Wingdings" panose="05000000000000000000" pitchFamily="2" charset="2"/>
              <a:buChar char="§"/>
            </a:pPr>
            <a:endParaRPr lang="en-IN" sz="2800" kern="10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Arial" panose="020B0604020202020204" pitchFamily="34" charset="0"/>
              <a:buChar char="•"/>
            </a:pPr>
            <a:endParaRPr lang="en-IN"/>
          </a:p>
        </p:txBody>
      </p:sp>
    </p:spTree>
    <p:extLst>
      <p:ext uri="{BB962C8B-B14F-4D97-AF65-F5344CB8AC3E}">
        <p14:creationId xmlns:p14="http://schemas.microsoft.com/office/powerpoint/2010/main" val="3182664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4C856-914A-598D-9A46-AE4922DE6F5B}"/>
              </a:ext>
            </a:extLst>
          </p:cNvPr>
          <p:cNvSpPr>
            <a:spLocks noGrp="1"/>
          </p:cNvSpPr>
          <p:nvPr>
            <p:ph type="title"/>
          </p:nvPr>
        </p:nvSpPr>
        <p:spPr>
          <a:xfrm>
            <a:off x="677334" y="226143"/>
            <a:ext cx="8596668" cy="825910"/>
          </a:xfrm>
        </p:spPr>
        <p:txBody>
          <a:bodyPr>
            <a:normAutofit/>
          </a:bodyPr>
          <a:lstStyle/>
          <a:p>
            <a:pPr algn="ctr"/>
            <a:r>
              <a:rPr lang="en-US" sz="4000" b="1" u="sng">
                <a:solidFill>
                  <a:srgbClr val="000000"/>
                </a:solidFill>
                <a:latin typeface="Times New Roman" panose="02020603050405020304" pitchFamily="18" charset="0"/>
                <a:cs typeface="Times New Roman" panose="02020603050405020304" pitchFamily="18" charset="0"/>
              </a:rPr>
              <a:t>PROBLEM DEFINITION</a:t>
            </a:r>
            <a:endParaRPr lang="en-IN" sz="4000" b="1" u="sng">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A5A766-9D10-122A-0346-35346EAEFB1A}"/>
              </a:ext>
            </a:extLst>
          </p:cNvPr>
          <p:cNvSpPr>
            <a:spLocks noGrp="1"/>
          </p:cNvSpPr>
          <p:nvPr>
            <p:ph idx="1"/>
          </p:nvPr>
        </p:nvSpPr>
        <p:spPr>
          <a:xfrm>
            <a:off x="677334" y="1203767"/>
            <a:ext cx="10469086" cy="5278056"/>
          </a:xfrm>
        </p:spPr>
        <p:txBody>
          <a:bodyPr>
            <a:normAutofit/>
          </a:bodyPr>
          <a:lstStyle/>
          <a:p>
            <a:pPr marL="514350" indent="-514350">
              <a:lnSpc>
                <a:spcPct val="100000"/>
              </a:lnSpc>
              <a:buFont typeface="+mj-lt"/>
              <a:buAutoNum type="arabicPeriod"/>
            </a:pP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0000"/>
              </a:lnSpc>
              <a:spcAft>
                <a:spcPts val="800"/>
              </a:spcAft>
              <a:buNone/>
            </a:pP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400"/>
          </a:p>
        </p:txBody>
      </p:sp>
      <p:sp>
        <p:nvSpPr>
          <p:cNvPr id="4" name="TextBox 3">
            <a:extLst>
              <a:ext uri="{FF2B5EF4-FFF2-40B4-BE49-F238E27FC236}">
                <a16:creationId xmlns:a16="http://schemas.microsoft.com/office/drawing/2014/main" id="{A9440EDD-1466-3BBD-E530-461B02554DCE}"/>
              </a:ext>
            </a:extLst>
          </p:cNvPr>
          <p:cNvSpPr txBox="1"/>
          <p:nvPr/>
        </p:nvSpPr>
        <p:spPr>
          <a:xfrm>
            <a:off x="462116" y="1455174"/>
            <a:ext cx="11052550" cy="9423285"/>
          </a:xfrm>
          <a:prstGeom prst="rect">
            <a:avLst/>
          </a:prstGeom>
          <a:noFill/>
        </p:spPr>
        <p:txBody>
          <a:bodyPr wrap="square" rtlCol="0">
            <a:spAutoFit/>
          </a:bodyPr>
          <a:lstStyle/>
          <a:p>
            <a:r>
              <a:rPr lang="en-IN" sz="2400" kern="100">
                <a:effectLst/>
                <a:latin typeface="Times New Roman" panose="02020603050405020304" pitchFamily="18" charset="0"/>
                <a:ea typeface="Calibri" panose="020F0502020204030204" pitchFamily="34" charset="0"/>
                <a:cs typeface="Times New Roman" panose="02020603050405020304" pitchFamily="18" charset="0"/>
              </a:rPr>
              <a:t>The project aims to investigate the comparative performance and implications of incorporating floating columns in building structures versus traditional designs. Key objectives include evaluating structural stability, cost analysis, space utilization and seismic stability of the structure. The study seeks to provide insights into the advantages, challenges, and overall feasibility of implementing floating columns, contributing valuable information for optimized and resilient building design practices.</a:t>
            </a:r>
          </a:p>
          <a:p>
            <a:pPr>
              <a:lnSpc>
                <a:spcPct val="107000"/>
              </a:lnSpc>
              <a:spcAft>
                <a:spcPts val="800"/>
              </a:spcAft>
            </a:pPr>
            <a:r>
              <a:rPr lang="en-IN" sz="2400" u="sng"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Key aspects of the problem </a:t>
            </a:r>
            <a:r>
              <a:rPr lang="en-IN"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spcAft>
                <a:spcPts val="800"/>
              </a:spcAft>
              <a:buFont typeface="+mj-lt"/>
              <a:buAutoNum type="arabicPeriod"/>
              <a:tabLst>
                <a:tab pos="457200" algn="l"/>
              </a:tabLst>
            </a:pPr>
            <a:r>
              <a:rPr lang="en-IN"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Structural performance evaluation</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spcAft>
                <a:spcPts val="800"/>
              </a:spcAft>
              <a:buFont typeface="+mj-lt"/>
              <a:buAutoNum type="arabicPeriod"/>
              <a:tabLst>
                <a:tab pos="457200" algn="l"/>
              </a:tabLst>
            </a:pPr>
            <a:r>
              <a:rPr lang="en-IN"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Economic analysis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spcAft>
                <a:spcPts val="800"/>
              </a:spcAft>
              <a:buFont typeface="+mj-lt"/>
              <a:buAutoNum type="arabicPeriod"/>
              <a:tabLst>
                <a:tab pos="457200" algn="l"/>
              </a:tabLst>
            </a:pPr>
            <a:r>
              <a:rPr lang="en-IN"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Optimal placement strategies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spcAft>
                <a:spcPts val="800"/>
              </a:spcAft>
              <a:buFont typeface="+mj-lt"/>
              <a:buAutoNum type="arabicPeriod"/>
              <a:tabLst>
                <a:tab pos="457200" algn="l"/>
              </a:tabLst>
            </a:pPr>
            <a:r>
              <a:rPr lang="en-IN"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Material utilization </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pPr marL="457200" lvl="0" indent="-457200">
              <a:spcAft>
                <a:spcPts val="800"/>
              </a:spcAft>
              <a:buFont typeface="+mj-lt"/>
              <a:buAutoNum type="arabicPeriod"/>
              <a:tabLst>
                <a:tab pos="457200" algn="l"/>
              </a:tabLst>
            </a:pPr>
            <a:r>
              <a:rPr lang="en-IN"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Applicability across building types</a:t>
            </a:r>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IN" sz="24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1800" b="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100">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100">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100">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400" kern="10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a:p>
        </p:txBody>
      </p:sp>
    </p:spTree>
    <p:extLst>
      <p:ext uri="{BB962C8B-B14F-4D97-AF65-F5344CB8AC3E}">
        <p14:creationId xmlns:p14="http://schemas.microsoft.com/office/powerpoint/2010/main" val="588368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7FCED-CC12-CC7C-9615-B2E9F8CF2AAB}"/>
              </a:ext>
            </a:extLst>
          </p:cNvPr>
          <p:cNvSpPr>
            <a:spLocks noGrp="1"/>
          </p:cNvSpPr>
          <p:nvPr>
            <p:ph type="title"/>
          </p:nvPr>
        </p:nvSpPr>
        <p:spPr>
          <a:xfrm>
            <a:off x="677334" y="137652"/>
            <a:ext cx="8596668" cy="1052051"/>
          </a:xfrm>
        </p:spPr>
        <p:txBody>
          <a:bodyPr>
            <a:normAutofit/>
          </a:bodyPr>
          <a:lstStyle/>
          <a:p>
            <a:pPr algn="ctr"/>
            <a:r>
              <a:rPr lang="en-US" sz="4000" b="1" u="sng">
                <a:solidFill>
                  <a:srgbClr val="000000"/>
                </a:solidFill>
                <a:latin typeface="Times New Roman" panose="02020603050405020304" pitchFamily="18" charset="0"/>
                <a:cs typeface="Times New Roman" panose="02020603050405020304" pitchFamily="18" charset="0"/>
              </a:rPr>
              <a:t>OBJECTIVES</a:t>
            </a:r>
            <a:endParaRPr lang="en-IN" sz="4000" b="1" u="sng">
              <a:solidFill>
                <a:srgbClr val="00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E68F1C2-943B-A3FA-E910-BE5D784D5002}"/>
              </a:ext>
            </a:extLst>
          </p:cNvPr>
          <p:cNvSpPr>
            <a:spLocks noGrp="1"/>
          </p:cNvSpPr>
          <p:nvPr>
            <p:ph idx="1"/>
          </p:nvPr>
        </p:nvSpPr>
        <p:spPr>
          <a:xfrm>
            <a:off x="677334" y="1415845"/>
            <a:ext cx="8596668" cy="4625517"/>
          </a:xfrm>
        </p:spPr>
        <p:txBody>
          <a:bodyPr>
            <a:normAutofit/>
          </a:bodyPr>
          <a:lstStyle/>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To investigate the performance of RC building consisting of floating columns and without floating columns.</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To correlate the performance of RC buildings consisting of floating columns inward and at the corners of the building.</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To compute the lateral displacement, storey drift and storey shear by using ETABS.</a:t>
            </a:r>
          </a:p>
          <a:p>
            <a:pPr>
              <a:buFont typeface="Wingdings" panose="05000000000000000000" pitchFamily="2" charset="2"/>
              <a:buChar char="§"/>
            </a:pPr>
            <a:r>
              <a:rPr lang="en-US" sz="2800">
                <a:latin typeface="Times New Roman" panose="02020603050405020304" pitchFamily="18" charset="0"/>
                <a:cs typeface="Times New Roman" panose="02020603050405020304" pitchFamily="18" charset="0"/>
              </a:rPr>
              <a:t>Finding the optimum location of floating column in a multi-storey building.</a:t>
            </a:r>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9520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6BF294-4AE9-13B7-703C-3D35E71DDEFC}"/>
              </a:ext>
            </a:extLst>
          </p:cNvPr>
          <p:cNvSpPr txBox="1"/>
          <p:nvPr/>
        </p:nvSpPr>
        <p:spPr>
          <a:xfrm>
            <a:off x="1584960" y="284480"/>
            <a:ext cx="5943600" cy="707886"/>
          </a:xfrm>
          <a:prstGeom prst="rect">
            <a:avLst/>
          </a:prstGeom>
          <a:noFill/>
        </p:spPr>
        <p:txBody>
          <a:bodyPr wrap="square" rtlCol="0">
            <a:spAutoFit/>
          </a:bodyPr>
          <a:lstStyle/>
          <a:p>
            <a:pPr algn="ctr"/>
            <a:r>
              <a:rPr lang="en-US" sz="4000" b="1" u="sng">
                <a:latin typeface="Times New Roman" panose="02020603050405020304" pitchFamily="18" charset="0"/>
                <a:cs typeface="Times New Roman" panose="02020603050405020304" pitchFamily="18" charset="0"/>
              </a:rPr>
              <a:t>LITERATURE REVIEW</a:t>
            </a:r>
            <a:endParaRPr lang="en-IN" sz="4000" b="1" u="sng">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3F5E2C9-82B9-B3DE-DA0C-BCF28CE99232}"/>
              </a:ext>
            </a:extLst>
          </p:cNvPr>
          <p:cNvGraphicFramePr>
            <a:graphicFrameLocks noGrp="1"/>
          </p:cNvGraphicFramePr>
          <p:nvPr>
            <p:extLst>
              <p:ext uri="{D42A27DB-BD31-4B8C-83A1-F6EECF244321}">
                <p14:modId xmlns:p14="http://schemas.microsoft.com/office/powerpoint/2010/main" val="3864942619"/>
              </p:ext>
            </p:extLst>
          </p:nvPr>
        </p:nvGraphicFramePr>
        <p:xfrm>
          <a:off x="511277" y="1179872"/>
          <a:ext cx="11061291" cy="5343994"/>
        </p:xfrm>
        <a:graphic>
          <a:graphicData uri="http://schemas.openxmlformats.org/drawingml/2006/table">
            <a:tbl>
              <a:tblPr firstRow="1" bandRow="1">
                <a:tableStyleId>{BC89EF96-8CEA-46FF-86C4-4CE0E7609802}</a:tableStyleId>
              </a:tblPr>
              <a:tblGrid>
                <a:gridCol w="2932302">
                  <a:extLst>
                    <a:ext uri="{9D8B030D-6E8A-4147-A177-3AD203B41FA5}">
                      <a16:colId xmlns:a16="http://schemas.microsoft.com/office/drawing/2014/main" val="2030711111"/>
                    </a:ext>
                  </a:extLst>
                </a:gridCol>
                <a:gridCol w="8128989">
                  <a:extLst>
                    <a:ext uri="{9D8B030D-6E8A-4147-A177-3AD203B41FA5}">
                      <a16:colId xmlns:a16="http://schemas.microsoft.com/office/drawing/2014/main" val="1689124749"/>
                    </a:ext>
                  </a:extLst>
                </a:gridCol>
              </a:tblGrid>
              <a:tr h="493417">
                <a:tc>
                  <a:txBody>
                    <a:bodyPr/>
                    <a:lstStyle/>
                    <a:p>
                      <a:pPr algn="ctr"/>
                      <a:r>
                        <a:rPr lang="en-US" sz="2800">
                          <a:latin typeface="Times New Roman" panose="02020603050405020304" pitchFamily="18" charset="0"/>
                          <a:cs typeface="Times New Roman" panose="02020603050405020304" pitchFamily="18" charset="0"/>
                        </a:rPr>
                        <a:t>Citations</a:t>
                      </a:r>
                      <a:endParaRPr lang="en-IN" sz="2800">
                        <a:latin typeface="Times New Roman" panose="02020603050405020304" pitchFamily="18" charset="0"/>
                        <a:cs typeface="Times New Roman" panose="02020603050405020304" pitchFamily="18" charset="0"/>
                      </a:endParaRPr>
                    </a:p>
                  </a:txBody>
                  <a:tcPr/>
                </a:tc>
                <a:tc>
                  <a:txBody>
                    <a:bodyPr/>
                    <a:lstStyle/>
                    <a:p>
                      <a:pPr algn="ctr"/>
                      <a:r>
                        <a:rPr lang="en-US" sz="2800"/>
                        <a:t>Key Findings</a:t>
                      </a:r>
                      <a:endParaRPr lang="en-IN" sz="2800"/>
                    </a:p>
                  </a:txBody>
                  <a:tcPr/>
                </a:tc>
                <a:extLst>
                  <a:ext uri="{0D108BD9-81ED-4DB2-BD59-A6C34878D82A}">
                    <a16:rowId xmlns:a16="http://schemas.microsoft.com/office/drawing/2014/main" val="2578730272"/>
                  </a:ext>
                </a:extLst>
              </a:tr>
              <a:tr h="48258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a:latin typeface="Times New Roman" panose="02020603050405020304" pitchFamily="18" charset="0"/>
                          <a:cs typeface="Times New Roman" panose="02020603050405020304" pitchFamily="18" charset="0"/>
                        </a:rPr>
                        <a:t>S K Singh, </a:t>
                      </a:r>
                      <a:r>
                        <a:rPr lang="en-US" sz="2000" b="1" err="1">
                          <a:latin typeface="Times New Roman" panose="02020603050405020304" pitchFamily="18" charset="0"/>
                          <a:cs typeface="Times New Roman" panose="02020603050405020304" pitchFamily="18" charset="0"/>
                        </a:rPr>
                        <a:t>Sarv</a:t>
                      </a:r>
                      <a:r>
                        <a:rPr lang="en-US" sz="2000" b="1">
                          <a:latin typeface="Times New Roman" panose="02020603050405020304" pitchFamily="18" charset="0"/>
                          <a:cs typeface="Times New Roman" panose="02020603050405020304" pitchFamily="18" charset="0"/>
                        </a:rPr>
                        <a:t> Priya, Mohd Nadeem, Md Badar Alam (2021)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a:hlinkClick r:id="rId2"/>
                        </a:rPr>
                        <a:t>https://iopscience.iop.org/article/10.1088/1755-1315/889/1/012008/pdf</a:t>
                      </a:r>
                      <a:r>
                        <a:rPr lang="en-US" sz="200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1">
                        <a:latin typeface="Times New Roman" panose="02020603050405020304" pitchFamily="18" charset="0"/>
                        <a:cs typeface="Times New Roman" panose="02020603050405020304" pitchFamily="18" charset="0"/>
                      </a:endParaRPr>
                    </a:p>
                    <a:p>
                      <a:endParaRPr lang="en-IN"/>
                    </a:p>
                  </a:txBody>
                  <a:tcPr/>
                </a:tc>
                <a:tc>
                  <a:txBody>
                    <a:bodyPr/>
                    <a:lstStyle/>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The response of a G+5 building model in zone V with and without floating column is analyzed.</a:t>
                      </a:r>
                    </a:p>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Evaluation of the building results in the form of lateral displacement, storey shear and storey drift using ETABS software.</a:t>
                      </a:r>
                    </a:p>
                    <a:p>
                      <a:pPr>
                        <a:buFont typeface="Wingdings" panose="05000000000000000000" pitchFamily="2" charset="2"/>
                        <a:buChar char="§"/>
                      </a:pPr>
                      <a:r>
                        <a:rPr lang="en-US" sz="2100">
                          <a:latin typeface="Times New Roman" panose="02020603050405020304" pitchFamily="18" charset="0"/>
                          <a:cs typeface="Times New Roman" panose="02020603050405020304" pitchFamily="18" charset="0"/>
                        </a:rPr>
                        <a:t>It was observed that floating column should be avoided in high rise building constructed in seismic zones III and above.</a:t>
                      </a:r>
                    </a:p>
                    <a:p>
                      <a:pPr>
                        <a:buFont typeface="Wingdings" panose="05000000000000000000" pitchFamily="2" charset="2"/>
                        <a:buChar char="§"/>
                      </a:pPr>
                      <a:r>
                        <a:rPr lang="en-US" sz="21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Storey displacement increases with increase in load on floating column. </a:t>
                      </a:r>
                    </a:p>
                    <a:p>
                      <a:pPr>
                        <a:buFont typeface="Wingdings" panose="05000000000000000000" pitchFamily="2" charset="2"/>
                        <a:buChar char="§"/>
                      </a:pPr>
                      <a:r>
                        <a:rPr lang="en-US" sz="21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Storey shear decreases in the presence of floating column due to the reduction of mass of column in the structure. </a:t>
                      </a:r>
                      <a:endParaRPr lang="en-US" sz="2100" kern="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7000"/>
                        </a:lnSpc>
                        <a:spcAft>
                          <a:spcPts val="800"/>
                        </a:spcAft>
                        <a:buFont typeface="Wingdings" panose="05000000000000000000" pitchFamily="2" charset="2"/>
                        <a:buChar char="§"/>
                      </a:pPr>
                      <a:r>
                        <a:rPr lang="en-US" sz="21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increase in the size of the beams and column is preferred to improve the performance of building with floating column to reduce the storey displacement and storey drift.</a:t>
                      </a:r>
                      <a:endParaRPr lang="en-IN" sz="2100" kern="100">
                        <a:effectLst/>
                        <a:latin typeface="Times New Roman" panose="02020603050405020304" pitchFamily="18" charset="0"/>
                        <a:ea typeface="Calibri" panose="020F0502020204030204" pitchFamily="34" charset="0"/>
                        <a:cs typeface="Times New Roman" panose="02020603050405020304" pitchFamily="18" charset="0"/>
                      </a:endParaRPr>
                    </a:p>
                    <a:p>
                      <a:pPr>
                        <a:buFont typeface="Wingdings" panose="05000000000000000000" pitchFamily="2" charset="2"/>
                        <a:buChar char="§"/>
                      </a:pPr>
                      <a:endParaRPr lang="en-US" sz="1800">
                        <a:latin typeface="Times New Roman" panose="02020603050405020304" pitchFamily="18" charset="0"/>
                        <a:cs typeface="Times New Roman" panose="02020603050405020304" pitchFamily="18" charset="0"/>
                      </a:endParaRPr>
                    </a:p>
                    <a:p>
                      <a:endParaRPr lang="en-IN"/>
                    </a:p>
                  </a:txBody>
                  <a:tcPr/>
                </a:tc>
                <a:extLst>
                  <a:ext uri="{0D108BD9-81ED-4DB2-BD59-A6C34878D82A}">
                    <a16:rowId xmlns:a16="http://schemas.microsoft.com/office/drawing/2014/main" val="3612918488"/>
                  </a:ext>
                </a:extLst>
              </a:tr>
            </a:tbl>
          </a:graphicData>
        </a:graphic>
      </p:graphicFrame>
    </p:spTree>
    <p:extLst>
      <p:ext uri="{BB962C8B-B14F-4D97-AF65-F5344CB8AC3E}">
        <p14:creationId xmlns:p14="http://schemas.microsoft.com/office/powerpoint/2010/main" val="1707725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TotalTime>
  <Words>2753</Words>
  <Application>Microsoft Office PowerPoint</Application>
  <PresentationFormat>Widescreen</PresentationFormat>
  <Paragraphs>296</Paragraphs>
  <Slides>28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Calibri Light</vt:lpstr>
      <vt:lpstr>Segoe UI</vt:lpstr>
      <vt:lpstr>Stencil</vt:lpstr>
      <vt:lpstr>Times New Roman</vt:lpstr>
      <vt:lpstr>Wingdings</vt:lpstr>
      <vt:lpstr>Office Theme</vt:lpstr>
      <vt:lpstr>PowerPoint Presentation</vt:lpstr>
      <vt:lpstr>PowerPoint Presentation</vt:lpstr>
      <vt:lpstr>INTRODUCTION</vt:lpstr>
      <vt:lpstr>PowerPoint Presentation</vt:lpstr>
      <vt:lpstr>FLOATING COLUMN</vt:lpstr>
      <vt:lpstr>Extended 3D Analysis of Building System Software</vt:lpstr>
      <vt:lpstr>PROBLEM DEFINITION</vt:lpstr>
      <vt:lpstr>OBJECTIVES</vt:lpstr>
      <vt:lpstr>PowerPoint Presentation</vt:lpstr>
      <vt:lpstr>PowerPoint Presentation</vt:lpstr>
      <vt:lpstr>PowerPoint Presentation</vt:lpstr>
      <vt:lpstr>KEY ASPECTS OF THE PROBLEM</vt:lpstr>
      <vt:lpstr>PowerPoint Presentation</vt:lpstr>
      <vt:lpstr>PowerPoint Presentation</vt:lpstr>
      <vt:lpstr>PowerPoint Presentation</vt:lpstr>
      <vt:lpstr>PowerPoint Presentation</vt:lpstr>
      <vt:lpstr>PowerPoint Presentation</vt:lpstr>
      <vt:lpstr>PowerPoint Presentation</vt:lpstr>
      <vt:lpstr>GEOMETRIC DESIGN OF BUILDING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diwakardivyanshi01@gmail.com</dc:creator>
  <cp:lastModifiedBy>Prakash Mayank</cp:lastModifiedBy>
  <cp:revision>2</cp:revision>
  <dcterms:created xsi:type="dcterms:W3CDTF">2023-11-17T07:45:03Z</dcterms:created>
  <dcterms:modified xsi:type="dcterms:W3CDTF">2024-05-28T14:30:09Z</dcterms:modified>
</cp:coreProperties>
</file>