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6" r:id="rId8"/>
    <p:sldId id="267" r:id="rId9"/>
    <p:sldId id="263" r:id="rId10"/>
    <p:sldId id="264" r:id="rId11"/>
    <p:sldId id="268"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402262D-6A51-4E66-B5C3-3690C9ED1F6E}">
          <p14:sldIdLst/>
        </p14:section>
        <p14:section name="INTRODUCTION" id="{14525B63-3288-4F19-9445-B768B8D0322E}">
          <p14:sldIdLst>
            <p14:sldId id="256"/>
          </p14:sldIdLst>
        </p14:section>
        <p14:section name="CONTENT" id="{A3BD55BF-8596-41A8-AC97-9D2B9231554D}">
          <p14:sldIdLst>
            <p14:sldId id="257"/>
          </p14:sldIdLst>
        </p14:section>
        <p14:section name="DEFINITION" id="{0F6AC29F-B6F3-4567-8854-BCC2E7175459}">
          <p14:sldIdLst>
            <p14:sldId id="258"/>
            <p14:sldId id="259"/>
            <p14:sldId id="260"/>
            <p14:sldId id="262"/>
            <p14:sldId id="266"/>
          </p14:sldIdLst>
        </p14:section>
        <p14:section name="dashboard" id="{F1491F48-A14E-4C7A-9CAD-688662F9CF8C}">
          <p14:sldIdLst>
            <p14:sldId id="267"/>
            <p14:sldId id="263"/>
            <p14:sldId id="264"/>
            <p14:sldId id="268"/>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434" autoAdjust="0"/>
  </p:normalViewPr>
  <p:slideViewPr>
    <p:cSldViewPr snapToGrid="0">
      <p:cViewPr varScale="1">
        <p:scale>
          <a:sx n="81" d="100"/>
          <a:sy n="81" d="100"/>
        </p:scale>
        <p:origin x="75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P\Desktop\CAPSTONE%20PROJECT\ECommerce%20Data-DA-B2.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P\Desktop\CAPSTONE%20PROJECT\ECommerce%20Data-DA-B2.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[ECommerce Data-DA-B2.xlsx]Sheet2!PivotTable3</c:name>
    <c:fmtId val="10"/>
  </c:pivotSource>
  <c:chart>
    <c:title>
      <c:layout>
        <c:manualLayout>
          <c:xMode val="edge"/>
          <c:yMode val="edge"/>
          <c:x val="0.47192553189578201"/>
          <c:y val="5.6626542371858692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solidFill>
          <a:ln>
            <a:noFill/>
          </a:ln>
          <a:effectLst>
            <a:outerShdw blurRad="254000" sx="102000" sy="102000" algn="ctr" rotWithShape="0">
              <a:prstClr val="black">
                <a:alpha val="20000"/>
              </a:prstClr>
            </a:outerShdw>
          </a:effectLst>
        </c:spPr>
        <c:marker>
          <c:symbol val="circle"/>
          <c:size val="6"/>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1"/>
          </a:solidFill>
          <a:ln>
            <a:noFill/>
          </a:ln>
          <a:effectLst>
            <a:outerShdw blurRad="254000" sx="102000" sy="102000" algn="ctr" rotWithShape="0">
              <a:prstClr val="black">
                <a:alpha val="20000"/>
              </a:prstClr>
            </a:outerShdw>
          </a:effectLst>
        </c:spPr>
        <c:marker>
          <c:symbol val="circle"/>
          <c:size val="6"/>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2"/>
        <c:spPr>
          <a:solidFill>
            <a:schemeClr val="accent1">
              <a:lumMod val="60000"/>
            </a:schemeClr>
          </a:solidFill>
          <a:ln>
            <a:noFill/>
          </a:ln>
          <a:effectLst>
            <a:outerShdw blurRad="254000" sx="102000" sy="102000" algn="ctr" rotWithShape="0">
              <a:prstClr val="black">
                <a:alpha val="20000"/>
              </a:prstClr>
            </a:outerShdw>
          </a:effectLst>
        </c:spPr>
        <c:dLbl>
          <c:idx val="0"/>
          <c:layout>
            <c:manualLayout>
              <c:x val="-5.4633866351921613E-2"/>
              <c:y val="5.1570127009985818E-2"/>
            </c:manualLayout>
          </c:layout>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no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layout>
                <c:manualLayout>
                  <c:w val="8.7679671457905534E-2"/>
                  <c:h val="0.12339095544091469"/>
                </c:manualLayout>
              </c15:layout>
            </c:ext>
          </c:extLst>
        </c:dLbl>
      </c:pivotFmt>
      <c:pivotFmt>
        <c:idx val="3"/>
        <c:spPr>
          <a:solidFill>
            <a:schemeClr val="accent1"/>
          </a:solidFill>
          <a:ln>
            <a:noFill/>
          </a:ln>
          <a:effectLst>
            <a:outerShdw blurRad="254000" sx="102000" sy="102000" algn="ctr" rotWithShape="0">
              <a:prstClr val="black">
                <a:alpha val="20000"/>
              </a:prstClr>
            </a:outerShdw>
          </a:effectLst>
        </c:spPr>
        <c:dLbl>
          <c:idx val="0"/>
          <c:layout>
            <c:manualLayout>
              <c:x val="-0.1336063998160395"/>
              <c:y val="-5.3325791172655145E-2"/>
            </c:manualLayout>
          </c:layout>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no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layout>
                <c:manualLayout>
                  <c:w val="9.6646132785763172E-2"/>
                  <c:h val="8.5076779195703986E-2"/>
                </c:manualLayout>
              </c15:layout>
            </c:ext>
          </c:extLst>
        </c:dLbl>
      </c:pivotFmt>
      <c:pivotFmt>
        <c:idx val="4"/>
        <c:spPr>
          <a:solidFill>
            <a:schemeClr val="accent2"/>
          </a:solidFill>
          <a:ln>
            <a:noFill/>
          </a:ln>
          <a:effectLst>
            <a:outerShdw blurRad="254000" sx="102000" sy="102000" algn="ctr" rotWithShape="0">
              <a:prstClr val="black">
                <a:alpha val="20000"/>
              </a:prstClr>
            </a:outerShdw>
          </a:effectLst>
        </c:spPr>
        <c:dLbl>
          <c:idx val="0"/>
          <c:layout>
            <c:manualLayout>
              <c:x val="3.4945862773313331E-2"/>
              <c:y val="-6.0284490300781368E-2"/>
            </c:manualLayout>
          </c:layout>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no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layout>
                <c:manualLayout>
                  <c:w val="5.3456536618754276E-2"/>
                  <c:h val="0.10040244969378828"/>
                </c:manualLayout>
              </c15:layout>
            </c:ext>
          </c:extLst>
        </c:dLbl>
      </c:pivotFmt>
      <c:pivotFmt>
        <c:idx val="5"/>
        <c:spPr>
          <a:solidFill>
            <a:schemeClr val="accent3"/>
          </a:solidFill>
          <a:ln>
            <a:noFill/>
          </a:ln>
          <a:effectLst>
            <a:outerShdw blurRad="254000" sx="102000" sy="102000" algn="ctr" rotWithShape="0">
              <a:prstClr val="black">
                <a:alpha val="20000"/>
              </a:prstClr>
            </a:outerShdw>
          </a:effectLst>
        </c:spPr>
        <c:dLbl>
          <c:idx val="0"/>
          <c:layout>
            <c:manualLayout>
              <c:x val="1.8772242792032844E-2"/>
              <c:y val="-2.187196428032703E-2"/>
            </c:manualLayout>
          </c:layout>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no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layout>
                <c:manualLayout>
                  <c:w val="0.13315080994752454"/>
                  <c:h val="0.16936796693516759"/>
                </c:manualLayout>
              </c15:layout>
            </c:ext>
          </c:extLst>
        </c:dLbl>
      </c:pivotFmt>
      <c:pivotFmt>
        <c:idx val="6"/>
        <c:spPr>
          <a:solidFill>
            <a:schemeClr val="accent4"/>
          </a:solidFill>
          <a:ln>
            <a:noFill/>
          </a:ln>
          <a:effectLst>
            <a:outerShdw blurRad="254000" sx="102000" sy="102000" algn="ctr" rotWithShape="0">
              <a:prstClr val="black">
                <a:alpha val="20000"/>
              </a:prstClr>
            </a:outerShdw>
          </a:effectLst>
        </c:spPr>
        <c:dLbl>
          <c:idx val="0"/>
          <c:layout>
            <c:manualLayout>
              <c:x val="-2.1777051995810669E-2"/>
              <c:y val="0.12180167134280628"/>
            </c:manualLayout>
          </c:layout>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no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layout>
                <c:manualLayout>
                  <c:w val="9.8927675108373261E-2"/>
                  <c:h val="0.18469363743325187"/>
                </c:manualLayout>
              </c15:layout>
            </c:ext>
          </c:extLst>
        </c:dLbl>
      </c:pivotFmt>
      <c:pivotFmt>
        <c:idx val="7"/>
        <c:spPr>
          <a:solidFill>
            <a:schemeClr val="accent5"/>
          </a:solidFill>
          <a:ln>
            <a:noFill/>
          </a:ln>
          <a:effectLst>
            <a:outerShdw blurRad="254000" sx="102000" sy="102000" algn="ctr" rotWithShape="0">
              <a:prstClr val="black">
                <a:alpha val="20000"/>
              </a:prstClr>
            </a:outerShdw>
          </a:effectLst>
        </c:spPr>
        <c:dLbl>
          <c:idx val="0"/>
          <c:layout>
            <c:manualLayout>
              <c:x val="-6.3368131344978179E-2"/>
              <c:y val="-7.2268983618427004E-4"/>
            </c:manualLayout>
          </c:layout>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no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layout>
                <c:manualLayout>
                  <c:w val="8.3116586812685384E-2"/>
                  <c:h val="0.14637946118804113"/>
                </c:manualLayout>
              </c15:layout>
            </c:ext>
          </c:extLst>
        </c:dLbl>
      </c:pivotFmt>
      <c:pivotFmt>
        <c:idx val="8"/>
        <c:spPr>
          <a:solidFill>
            <a:schemeClr val="accent6"/>
          </a:solidFill>
          <a:ln>
            <a:noFill/>
          </a:ln>
          <a:effectLst>
            <a:outerShdw blurRad="254000" sx="102000" sy="102000" algn="ctr" rotWithShape="0">
              <a:prstClr val="black">
                <a:alpha val="20000"/>
              </a:prstClr>
            </a:outerShdw>
          </a:effectLst>
        </c:spPr>
        <c:dLbl>
          <c:idx val="0"/>
          <c:layout>
            <c:manualLayout>
              <c:x val="-2.3175260176666806E-2"/>
              <c:y val="3.6724439617461607E-2"/>
            </c:manualLayout>
          </c:layout>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no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layout>
                <c:manualLayout>
                  <c:w val="0.11277663700661647"/>
                  <c:h val="9.2739614444746113E-2"/>
                </c:manualLayout>
              </c15:layout>
            </c:ext>
          </c:extLst>
        </c:dLbl>
      </c:pivotFmt>
      <c:pivotFmt>
        <c:idx val="9"/>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0"/>
        <c:spPr>
          <a:solidFill>
            <a:schemeClr val="accent1"/>
          </a:solidFill>
          <a:ln>
            <a:noFill/>
          </a:ln>
          <a:effectLst>
            <a:outerShdw blurRad="254000" sx="102000" sy="102000" algn="ctr" rotWithShape="0">
              <a:prstClr val="black">
                <a:alpha val="20000"/>
              </a:prstClr>
            </a:outerShdw>
          </a:effectLst>
        </c:spPr>
        <c:dLbl>
          <c:idx val="0"/>
          <c:layout>
            <c:manualLayout>
              <c:x val="-0.1336063998160395"/>
              <c:y val="-5.3325791172655145E-2"/>
            </c:manualLayout>
          </c:layout>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no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layout>
                <c:manualLayout>
                  <c:w val="9.6646132785763172E-2"/>
                  <c:h val="8.5076779195703986E-2"/>
                </c:manualLayout>
              </c15:layout>
            </c:ext>
          </c:extLst>
        </c:dLbl>
      </c:pivotFmt>
      <c:pivotFmt>
        <c:idx val="11"/>
        <c:spPr>
          <a:solidFill>
            <a:schemeClr val="accent1"/>
          </a:solidFill>
          <a:ln>
            <a:noFill/>
          </a:ln>
          <a:effectLst>
            <a:outerShdw blurRad="254000" sx="102000" sy="102000" algn="ctr" rotWithShape="0">
              <a:prstClr val="black">
                <a:alpha val="20000"/>
              </a:prstClr>
            </a:outerShdw>
          </a:effectLst>
        </c:spPr>
        <c:dLbl>
          <c:idx val="0"/>
          <c:layout>
            <c:manualLayout>
              <c:x val="3.4945862773313331E-2"/>
              <c:y val="-6.0284490300781368E-2"/>
            </c:manualLayout>
          </c:layout>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no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layout>
                <c:manualLayout>
                  <c:w val="5.3456536618754276E-2"/>
                  <c:h val="0.10040244969378828"/>
                </c:manualLayout>
              </c15:layout>
            </c:ext>
          </c:extLst>
        </c:dLbl>
      </c:pivotFmt>
      <c:pivotFmt>
        <c:idx val="12"/>
        <c:spPr>
          <a:solidFill>
            <a:schemeClr val="accent1"/>
          </a:solidFill>
          <a:ln>
            <a:noFill/>
          </a:ln>
          <a:effectLst>
            <a:outerShdw blurRad="254000" sx="102000" sy="102000" algn="ctr" rotWithShape="0">
              <a:prstClr val="black">
                <a:alpha val="20000"/>
              </a:prstClr>
            </a:outerShdw>
          </a:effectLst>
        </c:spPr>
        <c:dLbl>
          <c:idx val="0"/>
          <c:layout>
            <c:manualLayout>
              <c:x val="1.8772242792032844E-2"/>
              <c:y val="-2.187196428032703E-2"/>
            </c:manualLayout>
          </c:layout>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no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layout>
                <c:manualLayout>
                  <c:w val="0.13315080994752454"/>
                  <c:h val="0.16936796693516759"/>
                </c:manualLayout>
              </c15:layout>
            </c:ext>
          </c:extLst>
        </c:dLbl>
      </c:pivotFmt>
      <c:pivotFmt>
        <c:idx val="13"/>
        <c:spPr>
          <a:solidFill>
            <a:schemeClr val="accent1"/>
          </a:solidFill>
          <a:ln>
            <a:noFill/>
          </a:ln>
          <a:effectLst>
            <a:outerShdw blurRad="254000" sx="102000" sy="102000" algn="ctr" rotWithShape="0">
              <a:prstClr val="black">
                <a:alpha val="20000"/>
              </a:prstClr>
            </a:outerShdw>
          </a:effectLst>
        </c:spPr>
        <c:dLbl>
          <c:idx val="0"/>
          <c:layout>
            <c:manualLayout>
              <c:x val="-2.1777051995810669E-2"/>
              <c:y val="0.12180167134280628"/>
            </c:manualLayout>
          </c:layout>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no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layout>
                <c:manualLayout>
                  <c:w val="9.8927675108373261E-2"/>
                  <c:h val="0.18469363743325187"/>
                </c:manualLayout>
              </c15:layout>
            </c:ext>
          </c:extLst>
        </c:dLbl>
      </c:pivotFmt>
      <c:pivotFmt>
        <c:idx val="14"/>
        <c:spPr>
          <a:solidFill>
            <a:schemeClr val="accent1"/>
          </a:solidFill>
          <a:ln>
            <a:noFill/>
          </a:ln>
          <a:effectLst>
            <a:outerShdw blurRad="254000" sx="102000" sy="102000" algn="ctr" rotWithShape="0">
              <a:prstClr val="black">
                <a:alpha val="20000"/>
              </a:prstClr>
            </a:outerShdw>
          </a:effectLst>
        </c:spPr>
        <c:dLbl>
          <c:idx val="0"/>
          <c:layout>
            <c:manualLayout>
              <c:x val="-6.3368131344978179E-2"/>
              <c:y val="-7.2268983618427004E-4"/>
            </c:manualLayout>
          </c:layout>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no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layout>
                <c:manualLayout>
                  <c:w val="8.3116586812685384E-2"/>
                  <c:h val="0.14637946118804113"/>
                </c:manualLayout>
              </c15:layout>
            </c:ext>
          </c:extLst>
        </c:dLbl>
      </c:pivotFmt>
      <c:pivotFmt>
        <c:idx val="15"/>
        <c:spPr>
          <a:solidFill>
            <a:schemeClr val="accent1"/>
          </a:solidFill>
          <a:ln>
            <a:noFill/>
          </a:ln>
          <a:effectLst>
            <a:outerShdw blurRad="254000" sx="102000" sy="102000" algn="ctr" rotWithShape="0">
              <a:prstClr val="black">
                <a:alpha val="20000"/>
              </a:prstClr>
            </a:outerShdw>
          </a:effectLst>
        </c:spPr>
        <c:dLbl>
          <c:idx val="0"/>
          <c:layout>
            <c:manualLayout>
              <c:x val="-2.3175260176666806E-2"/>
              <c:y val="3.6724439617461607E-2"/>
            </c:manualLayout>
          </c:layout>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no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layout>
                <c:manualLayout>
                  <c:w val="0.11277663700661647"/>
                  <c:h val="9.2739614444746113E-2"/>
                </c:manualLayout>
              </c15:layout>
            </c:ext>
          </c:extLst>
        </c:dLbl>
      </c:pivotFmt>
      <c:pivotFmt>
        <c:idx val="16"/>
        <c:spPr>
          <a:solidFill>
            <a:schemeClr val="accent1"/>
          </a:solidFill>
          <a:ln>
            <a:noFill/>
          </a:ln>
          <a:effectLst>
            <a:outerShdw blurRad="254000" sx="102000" sy="102000" algn="ctr" rotWithShape="0">
              <a:prstClr val="black">
                <a:alpha val="20000"/>
              </a:prstClr>
            </a:outerShdw>
          </a:effectLst>
        </c:spPr>
        <c:dLbl>
          <c:idx val="0"/>
          <c:layout>
            <c:manualLayout>
              <c:x val="-5.4633866351921613E-2"/>
              <c:y val="5.1570127009985818E-2"/>
            </c:manualLayout>
          </c:layout>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no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layout>
                <c:manualLayout>
                  <c:w val="8.7679671457905534E-2"/>
                  <c:h val="0.12339095544091469"/>
                </c:manualLayout>
              </c15:layout>
            </c:ext>
          </c:extLst>
        </c:dLbl>
      </c:pivotFmt>
      <c:pivotFmt>
        <c:idx val="17"/>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8"/>
        <c:spPr>
          <a:solidFill>
            <a:schemeClr val="accent1"/>
          </a:solidFill>
          <a:ln>
            <a:noFill/>
          </a:ln>
          <a:effectLst>
            <a:outerShdw blurRad="254000" sx="102000" sy="102000" algn="ctr" rotWithShape="0">
              <a:prstClr val="black">
                <a:alpha val="20000"/>
              </a:prstClr>
            </a:outerShdw>
          </a:effectLst>
        </c:spPr>
      </c:pivotFmt>
      <c:pivotFmt>
        <c:idx val="19"/>
        <c:spPr>
          <a:solidFill>
            <a:schemeClr val="accent1"/>
          </a:solidFill>
          <a:ln>
            <a:noFill/>
          </a:ln>
          <a:effectLst>
            <a:outerShdw blurRad="254000" sx="102000" sy="102000" algn="ctr" rotWithShape="0">
              <a:prstClr val="black">
                <a:alpha val="20000"/>
              </a:prstClr>
            </a:outerShdw>
          </a:effectLst>
        </c:spPr>
      </c:pivotFmt>
      <c:pivotFmt>
        <c:idx val="20"/>
        <c:spPr>
          <a:solidFill>
            <a:schemeClr val="accent1"/>
          </a:solidFill>
          <a:ln>
            <a:noFill/>
          </a:ln>
          <a:effectLst>
            <a:outerShdw blurRad="254000" sx="102000" sy="102000" algn="ctr" rotWithShape="0">
              <a:prstClr val="black">
                <a:alpha val="20000"/>
              </a:prstClr>
            </a:outerShdw>
          </a:effectLst>
        </c:spPr>
      </c:pivotFmt>
      <c:pivotFmt>
        <c:idx val="21"/>
        <c:spPr>
          <a:solidFill>
            <a:schemeClr val="accent1"/>
          </a:solidFill>
          <a:ln>
            <a:noFill/>
          </a:ln>
          <a:effectLst>
            <a:outerShdw blurRad="254000" sx="102000" sy="102000" algn="ctr" rotWithShape="0">
              <a:prstClr val="black">
                <a:alpha val="20000"/>
              </a:prstClr>
            </a:outerShdw>
          </a:effectLst>
        </c:spPr>
      </c:pivotFmt>
      <c:pivotFmt>
        <c:idx val="22"/>
        <c:spPr>
          <a:solidFill>
            <a:schemeClr val="accent1"/>
          </a:solidFill>
          <a:ln>
            <a:noFill/>
          </a:ln>
          <a:effectLst>
            <a:outerShdw blurRad="254000" sx="102000" sy="102000" algn="ctr" rotWithShape="0">
              <a:prstClr val="black">
                <a:alpha val="20000"/>
              </a:prstClr>
            </a:outerShdw>
          </a:effectLst>
        </c:spPr>
      </c:pivotFmt>
      <c:pivotFmt>
        <c:idx val="23"/>
        <c:spPr>
          <a:solidFill>
            <a:schemeClr val="accent1"/>
          </a:solidFill>
          <a:ln>
            <a:noFill/>
          </a:ln>
          <a:effectLst>
            <a:outerShdw blurRad="254000" sx="102000" sy="102000" algn="ctr" rotWithShape="0">
              <a:prstClr val="black">
                <a:alpha val="20000"/>
              </a:prstClr>
            </a:outerShdw>
          </a:effectLst>
        </c:spPr>
      </c:pivotFmt>
      <c:pivotFmt>
        <c:idx val="24"/>
        <c:spPr>
          <a:solidFill>
            <a:schemeClr val="accent1"/>
          </a:solidFill>
          <a:ln>
            <a:noFill/>
          </a:ln>
          <a:effectLst>
            <a:outerShdw blurRad="254000" sx="102000" sy="102000" algn="ctr" rotWithShape="0">
              <a:prstClr val="black">
                <a:alpha val="20000"/>
              </a:prstClr>
            </a:outerShdw>
          </a:effectLst>
        </c:spPr>
      </c:pivotFmt>
      <c:pivotFmt>
        <c:idx val="25"/>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26"/>
        <c:spPr>
          <a:solidFill>
            <a:schemeClr val="accent1"/>
          </a:solidFill>
          <a:ln>
            <a:noFill/>
          </a:ln>
          <a:effectLst>
            <a:outerShdw blurRad="254000" sx="102000" sy="102000" algn="ctr" rotWithShape="0">
              <a:prstClr val="black">
                <a:alpha val="20000"/>
              </a:prstClr>
            </a:outerShdw>
          </a:effectLst>
        </c:spPr>
        <c:dLbl>
          <c:idx val="0"/>
          <c:layout>
            <c:manualLayout>
              <c:x val="-0.1336063998160395"/>
              <c:y val="-5.3325791172655145E-2"/>
            </c:manualLayout>
          </c:layout>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no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layout>
                <c:manualLayout>
                  <c:w val="9.6646132785763172E-2"/>
                  <c:h val="8.5076779195703986E-2"/>
                </c:manualLayout>
              </c15:layout>
            </c:ext>
          </c:extLst>
        </c:dLbl>
      </c:pivotFmt>
      <c:pivotFmt>
        <c:idx val="27"/>
        <c:spPr>
          <a:solidFill>
            <a:schemeClr val="accent1"/>
          </a:solidFill>
          <a:ln>
            <a:noFill/>
          </a:ln>
          <a:effectLst>
            <a:outerShdw blurRad="254000" sx="102000" sy="102000" algn="ctr" rotWithShape="0">
              <a:prstClr val="black">
                <a:alpha val="20000"/>
              </a:prstClr>
            </a:outerShdw>
          </a:effectLst>
        </c:spPr>
        <c:dLbl>
          <c:idx val="0"/>
          <c:layout>
            <c:manualLayout>
              <c:x val="3.4945862773313331E-2"/>
              <c:y val="-6.0284490300781368E-2"/>
            </c:manualLayout>
          </c:layout>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no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layout>
                <c:manualLayout>
                  <c:w val="5.3456536618754276E-2"/>
                  <c:h val="0.10040244969378828"/>
                </c:manualLayout>
              </c15:layout>
            </c:ext>
          </c:extLst>
        </c:dLbl>
      </c:pivotFmt>
      <c:pivotFmt>
        <c:idx val="28"/>
        <c:spPr>
          <a:solidFill>
            <a:schemeClr val="accent1"/>
          </a:solidFill>
          <a:ln>
            <a:noFill/>
          </a:ln>
          <a:effectLst>
            <a:outerShdw blurRad="254000" sx="102000" sy="102000" algn="ctr" rotWithShape="0">
              <a:prstClr val="black">
                <a:alpha val="20000"/>
              </a:prstClr>
            </a:outerShdw>
          </a:effectLst>
        </c:spPr>
        <c:dLbl>
          <c:idx val="0"/>
          <c:layout>
            <c:manualLayout>
              <c:x val="1.8772242792032844E-2"/>
              <c:y val="-2.187196428032703E-2"/>
            </c:manualLayout>
          </c:layout>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no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layout>
                <c:manualLayout>
                  <c:w val="0.13315080994752454"/>
                  <c:h val="0.16936796693516759"/>
                </c:manualLayout>
              </c15:layout>
            </c:ext>
          </c:extLst>
        </c:dLbl>
      </c:pivotFmt>
      <c:pivotFmt>
        <c:idx val="29"/>
        <c:spPr>
          <a:solidFill>
            <a:schemeClr val="accent1"/>
          </a:solidFill>
          <a:ln>
            <a:noFill/>
          </a:ln>
          <a:effectLst>
            <a:outerShdw blurRad="254000" sx="102000" sy="102000" algn="ctr" rotWithShape="0">
              <a:prstClr val="black">
                <a:alpha val="20000"/>
              </a:prstClr>
            </a:outerShdw>
          </a:effectLst>
        </c:spPr>
        <c:dLbl>
          <c:idx val="0"/>
          <c:layout>
            <c:manualLayout>
              <c:x val="-2.1777051995810669E-2"/>
              <c:y val="0.12180167134280628"/>
            </c:manualLayout>
          </c:layout>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no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layout>
                <c:manualLayout>
                  <c:w val="9.8927675108373261E-2"/>
                  <c:h val="0.18469363743325187"/>
                </c:manualLayout>
              </c15:layout>
            </c:ext>
          </c:extLst>
        </c:dLbl>
      </c:pivotFmt>
      <c:pivotFmt>
        <c:idx val="30"/>
        <c:spPr>
          <a:solidFill>
            <a:schemeClr val="accent1"/>
          </a:solidFill>
          <a:ln>
            <a:noFill/>
          </a:ln>
          <a:effectLst>
            <a:outerShdw blurRad="254000" sx="102000" sy="102000" algn="ctr" rotWithShape="0">
              <a:prstClr val="black">
                <a:alpha val="20000"/>
              </a:prstClr>
            </a:outerShdw>
          </a:effectLst>
        </c:spPr>
        <c:dLbl>
          <c:idx val="0"/>
          <c:layout>
            <c:manualLayout>
              <c:x val="-6.3368131344978179E-2"/>
              <c:y val="-7.2268983618427004E-4"/>
            </c:manualLayout>
          </c:layout>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no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layout>
                <c:manualLayout>
                  <c:w val="8.3116586812685384E-2"/>
                  <c:h val="0.14637946118804113"/>
                </c:manualLayout>
              </c15:layout>
            </c:ext>
          </c:extLst>
        </c:dLbl>
      </c:pivotFmt>
      <c:pivotFmt>
        <c:idx val="31"/>
        <c:spPr>
          <a:solidFill>
            <a:schemeClr val="accent1"/>
          </a:solidFill>
          <a:ln>
            <a:noFill/>
          </a:ln>
          <a:effectLst>
            <a:outerShdw blurRad="254000" sx="102000" sy="102000" algn="ctr" rotWithShape="0">
              <a:prstClr val="black">
                <a:alpha val="20000"/>
              </a:prstClr>
            </a:outerShdw>
          </a:effectLst>
        </c:spPr>
        <c:dLbl>
          <c:idx val="0"/>
          <c:layout>
            <c:manualLayout>
              <c:x val="-2.3175260176666806E-2"/>
              <c:y val="3.6724439617461607E-2"/>
            </c:manualLayout>
          </c:layout>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no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layout>
                <c:manualLayout>
                  <c:w val="0.11277663700661647"/>
                  <c:h val="9.2739614444746113E-2"/>
                </c:manualLayout>
              </c15:layout>
            </c:ext>
          </c:extLst>
        </c:dLbl>
      </c:pivotFmt>
      <c:pivotFmt>
        <c:idx val="32"/>
        <c:spPr>
          <a:solidFill>
            <a:schemeClr val="accent1"/>
          </a:solidFill>
          <a:ln>
            <a:noFill/>
          </a:ln>
          <a:effectLst>
            <a:outerShdw blurRad="254000" sx="102000" sy="102000" algn="ctr" rotWithShape="0">
              <a:prstClr val="black">
                <a:alpha val="20000"/>
              </a:prstClr>
            </a:outerShdw>
          </a:effectLst>
        </c:spPr>
        <c:dLbl>
          <c:idx val="0"/>
          <c:layout>
            <c:manualLayout>
              <c:x val="-5.4633866351921613E-2"/>
              <c:y val="5.1570127009985818E-2"/>
            </c:manualLayout>
          </c:layout>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no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layout>
                <c:manualLayout>
                  <c:w val="8.7679671457905534E-2"/>
                  <c:h val="0.12339095544091469"/>
                </c:manualLayout>
              </c15:layout>
            </c:ext>
          </c:extLst>
        </c:dLbl>
      </c:pivotFmt>
      <c:pivotFmt>
        <c:idx val="33"/>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34"/>
        <c:spPr>
          <a:solidFill>
            <a:schemeClr val="accent1"/>
          </a:solidFill>
          <a:ln>
            <a:noFill/>
          </a:ln>
          <a:effectLst>
            <a:outerShdw blurRad="254000" sx="102000" sy="102000" algn="ctr" rotWithShape="0">
              <a:prstClr val="black">
                <a:alpha val="20000"/>
              </a:prstClr>
            </a:outerShdw>
          </a:effectLst>
        </c:spPr>
      </c:pivotFmt>
      <c:pivotFmt>
        <c:idx val="35"/>
        <c:spPr>
          <a:solidFill>
            <a:schemeClr val="accent1"/>
          </a:solidFill>
          <a:ln>
            <a:noFill/>
          </a:ln>
          <a:effectLst>
            <a:outerShdw blurRad="254000" sx="102000" sy="102000" algn="ctr" rotWithShape="0">
              <a:prstClr val="black">
                <a:alpha val="20000"/>
              </a:prstClr>
            </a:outerShdw>
          </a:effectLst>
        </c:spPr>
      </c:pivotFmt>
      <c:pivotFmt>
        <c:idx val="36"/>
        <c:spPr>
          <a:solidFill>
            <a:schemeClr val="accent1"/>
          </a:solidFill>
          <a:ln>
            <a:noFill/>
          </a:ln>
          <a:effectLst>
            <a:outerShdw blurRad="254000" sx="102000" sy="102000" algn="ctr" rotWithShape="0">
              <a:prstClr val="black">
                <a:alpha val="20000"/>
              </a:prstClr>
            </a:outerShdw>
          </a:effectLst>
        </c:spPr>
      </c:pivotFmt>
      <c:pivotFmt>
        <c:idx val="37"/>
        <c:spPr>
          <a:solidFill>
            <a:schemeClr val="accent1"/>
          </a:solidFill>
          <a:ln>
            <a:noFill/>
          </a:ln>
          <a:effectLst>
            <a:outerShdw blurRad="254000" sx="102000" sy="102000" algn="ctr" rotWithShape="0">
              <a:prstClr val="black">
                <a:alpha val="20000"/>
              </a:prstClr>
            </a:outerShdw>
          </a:effectLst>
        </c:spPr>
      </c:pivotFmt>
      <c:pivotFmt>
        <c:idx val="38"/>
        <c:spPr>
          <a:solidFill>
            <a:schemeClr val="accent1"/>
          </a:solidFill>
          <a:ln>
            <a:noFill/>
          </a:ln>
          <a:effectLst>
            <a:outerShdw blurRad="254000" sx="102000" sy="102000" algn="ctr" rotWithShape="0">
              <a:prstClr val="black">
                <a:alpha val="20000"/>
              </a:prstClr>
            </a:outerShdw>
          </a:effectLst>
        </c:spPr>
      </c:pivotFmt>
      <c:pivotFmt>
        <c:idx val="39"/>
        <c:spPr>
          <a:solidFill>
            <a:schemeClr val="accent1"/>
          </a:solidFill>
          <a:ln>
            <a:noFill/>
          </a:ln>
          <a:effectLst>
            <a:outerShdw blurRad="254000" sx="102000" sy="102000" algn="ctr" rotWithShape="0">
              <a:prstClr val="black">
                <a:alpha val="20000"/>
              </a:prstClr>
            </a:outerShdw>
          </a:effectLst>
        </c:spPr>
      </c:pivotFmt>
      <c:pivotFmt>
        <c:idx val="40"/>
        <c:spPr>
          <a:solidFill>
            <a:schemeClr val="accent1"/>
          </a:solidFill>
          <a:ln>
            <a:noFill/>
          </a:ln>
          <a:effectLst>
            <a:outerShdw blurRad="254000" sx="102000" sy="102000" algn="ctr" rotWithShape="0">
              <a:prstClr val="black">
                <a:alpha val="20000"/>
              </a:prstClr>
            </a:outerShdw>
          </a:effectLst>
        </c:spPr>
      </c:pivotFmt>
    </c:pivotFmts>
    <c:plotArea>
      <c:layout/>
      <c:pieChart>
        <c:varyColors val="1"/>
        <c:ser>
          <c:idx val="0"/>
          <c:order val="0"/>
          <c:tx>
            <c:strRef>
              <c:f>Sheet2!$B$3:$B$4</c:f>
              <c:strCache>
                <c:ptCount val="1"/>
                <c:pt idx="0">
                  <c:v>Home Office</c:v>
                </c:pt>
              </c:strCache>
            </c:strRef>
          </c:tx>
          <c:explosion val="4"/>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F71D-4CC6-A721-E4320C30B539}"/>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F71D-4CC6-A721-E4320C30B539}"/>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F71D-4CC6-A721-E4320C30B539}"/>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F71D-4CC6-A721-E4320C30B539}"/>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F71D-4CC6-A721-E4320C30B539}"/>
              </c:ext>
            </c:extLst>
          </c:dPt>
          <c:dPt>
            <c:idx val="5"/>
            <c:bubble3D val="0"/>
            <c:spPr>
              <a:solidFill>
                <a:schemeClr val="accent6"/>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B-F71D-4CC6-A721-E4320C30B539}"/>
              </c:ext>
            </c:extLst>
          </c:dPt>
          <c:dPt>
            <c:idx val="6"/>
            <c:bubble3D val="0"/>
            <c:spPr>
              <a:solidFill>
                <a:schemeClr val="accent1">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D-F71D-4CC6-A721-E4320C30B539}"/>
              </c:ext>
            </c:extLst>
          </c:dPt>
          <c:dLbls>
            <c:dLbl>
              <c:idx val="0"/>
              <c:layout>
                <c:manualLayout>
                  <c:x val="-0.1336063998160395"/>
                  <c:y val="-5.3325791172655145E-2"/>
                </c:manualLayout>
              </c:layout>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no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layout>
                    <c:manualLayout>
                      <c:w val="9.6646132785763172E-2"/>
                      <c:h val="8.5076779195703986E-2"/>
                    </c:manualLayout>
                  </c15:layout>
                </c:ext>
                <c:ext xmlns:c16="http://schemas.microsoft.com/office/drawing/2014/chart" uri="{C3380CC4-5D6E-409C-BE32-E72D297353CC}">
                  <c16:uniqueId val="{00000001-F71D-4CC6-A721-E4320C30B539}"/>
                </c:ext>
              </c:extLst>
            </c:dLbl>
            <c:dLbl>
              <c:idx val="1"/>
              <c:layout>
                <c:manualLayout>
                  <c:x val="3.4945862773313331E-2"/>
                  <c:y val="-6.0284490300781368E-2"/>
                </c:manualLayout>
              </c:layout>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no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layout>
                    <c:manualLayout>
                      <c:w val="5.3456536618754276E-2"/>
                      <c:h val="0.10040244969378828"/>
                    </c:manualLayout>
                  </c15:layout>
                </c:ext>
                <c:ext xmlns:c16="http://schemas.microsoft.com/office/drawing/2014/chart" uri="{C3380CC4-5D6E-409C-BE32-E72D297353CC}">
                  <c16:uniqueId val="{00000003-F71D-4CC6-A721-E4320C30B539}"/>
                </c:ext>
              </c:extLst>
            </c:dLbl>
            <c:dLbl>
              <c:idx val="2"/>
              <c:layout>
                <c:manualLayout>
                  <c:x val="1.8772242792032844E-2"/>
                  <c:y val="-2.187196428032703E-2"/>
                </c:manualLayout>
              </c:layout>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no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layout>
                    <c:manualLayout>
                      <c:w val="0.13315080994752454"/>
                      <c:h val="0.16936796693516759"/>
                    </c:manualLayout>
                  </c15:layout>
                </c:ext>
                <c:ext xmlns:c16="http://schemas.microsoft.com/office/drawing/2014/chart" uri="{C3380CC4-5D6E-409C-BE32-E72D297353CC}">
                  <c16:uniqueId val="{00000005-F71D-4CC6-A721-E4320C30B539}"/>
                </c:ext>
              </c:extLst>
            </c:dLbl>
            <c:dLbl>
              <c:idx val="3"/>
              <c:layout>
                <c:manualLayout>
                  <c:x val="-2.1777051995810669E-2"/>
                  <c:y val="0.12180167134280628"/>
                </c:manualLayout>
              </c:layout>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no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layout>
                    <c:manualLayout>
                      <c:w val="9.8927675108373261E-2"/>
                      <c:h val="0.18469363743325187"/>
                    </c:manualLayout>
                  </c15:layout>
                </c:ext>
                <c:ext xmlns:c16="http://schemas.microsoft.com/office/drawing/2014/chart" uri="{C3380CC4-5D6E-409C-BE32-E72D297353CC}">
                  <c16:uniqueId val="{00000007-F71D-4CC6-A721-E4320C30B539}"/>
                </c:ext>
              </c:extLst>
            </c:dLbl>
            <c:dLbl>
              <c:idx val="4"/>
              <c:layout>
                <c:manualLayout>
                  <c:x val="-6.3368131344978179E-2"/>
                  <c:y val="-7.2268983618427004E-4"/>
                </c:manualLayout>
              </c:layout>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no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layout>
                    <c:manualLayout>
                      <c:w val="8.3116586812685384E-2"/>
                      <c:h val="0.14637946118804113"/>
                    </c:manualLayout>
                  </c15:layout>
                </c:ext>
                <c:ext xmlns:c16="http://schemas.microsoft.com/office/drawing/2014/chart" uri="{C3380CC4-5D6E-409C-BE32-E72D297353CC}">
                  <c16:uniqueId val="{00000009-F71D-4CC6-A721-E4320C30B539}"/>
                </c:ext>
              </c:extLst>
            </c:dLbl>
            <c:dLbl>
              <c:idx val="5"/>
              <c:layout>
                <c:manualLayout>
                  <c:x val="-2.3175260176666806E-2"/>
                  <c:y val="3.6724439617461607E-2"/>
                </c:manualLayout>
              </c:layout>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no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layout>
                    <c:manualLayout>
                      <c:w val="0.11277663700661647"/>
                      <c:h val="9.2739614444746113E-2"/>
                    </c:manualLayout>
                  </c15:layout>
                </c:ext>
                <c:ext xmlns:c16="http://schemas.microsoft.com/office/drawing/2014/chart" uri="{C3380CC4-5D6E-409C-BE32-E72D297353CC}">
                  <c16:uniqueId val="{0000000B-F71D-4CC6-A721-E4320C30B539}"/>
                </c:ext>
              </c:extLst>
            </c:dLbl>
            <c:dLbl>
              <c:idx val="6"/>
              <c:layout>
                <c:manualLayout>
                  <c:x val="-5.4633866351921613E-2"/>
                  <c:y val="5.1570127009985818E-2"/>
                </c:manualLayout>
              </c:layout>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no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layout>
                    <c:manualLayout>
                      <c:w val="8.7679671457905534E-2"/>
                      <c:h val="0.12339095544091469"/>
                    </c:manualLayout>
                  </c15:layout>
                </c:ext>
                <c:ext xmlns:c16="http://schemas.microsoft.com/office/drawing/2014/chart" uri="{C3380CC4-5D6E-409C-BE32-E72D297353CC}">
                  <c16:uniqueId val="{0000000D-F71D-4CC6-A721-E4320C30B539}"/>
                </c:ext>
              </c:extLst>
            </c:dLbl>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tx2">
                      <a:lumMod val="85000"/>
                      <a:lumOff val="15000"/>
                    </a:schemeClr>
                  </a:solidFill>
                </a:ln>
                <a:effectLst/>
              </c:spPr>
            </c:leaderLines>
            <c:extLst>
              <c:ext xmlns:c15="http://schemas.microsoft.com/office/drawing/2012/chart" uri="{CE6537A1-D6FC-4f65-9D91-7224C49458BB}"/>
            </c:extLst>
          </c:dLbls>
          <c:cat>
            <c:strRef>
              <c:f>Sheet2!$A$5:$A$12</c:f>
              <c:strCache>
                <c:ptCount val="7"/>
                <c:pt idx="0">
                  <c:v>Africa</c:v>
                </c:pt>
                <c:pt idx="1">
                  <c:v>APAC</c:v>
                </c:pt>
                <c:pt idx="2">
                  <c:v>Canada</c:v>
                </c:pt>
                <c:pt idx="3">
                  <c:v>EMEA</c:v>
                </c:pt>
                <c:pt idx="4">
                  <c:v>EU</c:v>
                </c:pt>
                <c:pt idx="5">
                  <c:v>LATAM</c:v>
                </c:pt>
                <c:pt idx="6">
                  <c:v>US</c:v>
                </c:pt>
              </c:strCache>
            </c:strRef>
          </c:cat>
          <c:val>
            <c:numRef>
              <c:f>Sheet2!$B$5:$B$12</c:f>
              <c:numCache>
                <c:formatCode>General</c:formatCode>
                <c:ptCount val="7"/>
                <c:pt idx="0">
                  <c:v>20412.566999999995</c:v>
                </c:pt>
                <c:pt idx="1">
                  <c:v>83445.253799999715</c:v>
                </c:pt>
                <c:pt idx="2">
                  <c:v>3103.2299999999996</c:v>
                </c:pt>
                <c:pt idx="3">
                  <c:v>5866.2630000000127</c:v>
                </c:pt>
                <c:pt idx="4">
                  <c:v>60748.054500000006</c:v>
                </c:pt>
                <c:pt idx="5">
                  <c:v>43135.133759999902</c:v>
                </c:pt>
                <c:pt idx="6">
                  <c:v>60298.678499999995</c:v>
                </c:pt>
              </c:numCache>
            </c:numRef>
          </c:val>
          <c:extLst>
            <c:ext xmlns:c16="http://schemas.microsoft.com/office/drawing/2014/chart" uri="{C3380CC4-5D6E-409C-BE32-E72D297353CC}">
              <c16:uniqueId val="{0000000E-F71D-4CC6-A721-E4320C30B539}"/>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76596729310273592"/>
          <c:y val="0.20176184873442543"/>
          <c:w val="0.18430602694565754"/>
          <c:h val="0.63980450719522131"/>
        </c:manualLayout>
      </c:layout>
      <c:overlay val="0"/>
      <c:spPr>
        <a:solidFill>
          <a:schemeClr val="bg1"/>
        </a:solidFill>
        <a:ln>
          <a:noFill/>
        </a:ln>
        <a:effectLst/>
      </c:spPr>
      <c:txPr>
        <a:bodyPr rot="0" spcFirstLastPara="1" vertOverflow="ellipsis" vert="horz" wrap="square" anchor="ctr" anchorCtr="1"/>
        <a:lstStyle/>
        <a:p>
          <a:pPr>
            <a:defRPr sz="129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[ECommerce Data-DA-B2.xlsx]Sheet2!PivotTable3</c:name>
    <c:fmtId val="-1"/>
  </c:pivotSource>
  <c:chart>
    <c:title>
      <c:layout>
        <c:manualLayout>
          <c:xMode val="edge"/>
          <c:yMode val="edge"/>
          <c:x val="0.47192553189578201"/>
          <c:y val="5.6626542371858692E-2"/>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balanced" dir="t"/>
          </a:scene3d>
          <a:sp3d prstMaterial="matte">
            <a:bevelT w="25400" h="25400" prst="relaxedInset"/>
          </a:sp3d>
        </c:spPr>
        <c:marker>
          <c:symbol val="circle"/>
          <c:size val="6"/>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balanced" dir="t"/>
          </a:scene3d>
          <a:sp3d prstMaterial="matte">
            <a:bevelT w="25400" h="25400" prst="relaxedInset"/>
          </a:sp3d>
        </c:spPr>
        <c:marker>
          <c:symbol val="circle"/>
          <c:size val="6"/>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2"/>
        <c:spPr>
          <a:solidFill>
            <a:schemeClr val="accent1">
              <a:lumMod val="60000"/>
            </a:schemeClr>
          </a:solidFill>
          <a:ln>
            <a:noFill/>
          </a:ln>
          <a:effectLst>
            <a:outerShdw blurRad="254000" sx="102000" sy="102000" algn="ctr" rotWithShape="0">
              <a:prstClr val="black">
                <a:alpha val="20000"/>
              </a:prstClr>
            </a:outerShdw>
          </a:effectLst>
          <a:scene3d>
            <a:camera prst="orthographicFront">
              <a:rot lat="0" lon="0" rev="0"/>
            </a:camera>
            <a:lightRig rig="balanced" dir="t"/>
          </a:scene3d>
          <a:sp3d prstMaterial="matte">
            <a:bevelT w="25400" h="25400" prst="relaxedInset"/>
          </a:sp3d>
        </c:spPr>
        <c:dLbl>
          <c:idx val="0"/>
          <c:layout>
            <c:manualLayout>
              <c:x val="-5.4633866351921613E-2"/>
              <c:y val="5.1570127009985818E-2"/>
            </c:manualLayout>
          </c:layout>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no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layout>
                <c:manualLayout>
                  <c:w val="8.7679671457905534E-2"/>
                  <c:h val="0.12339095544091469"/>
                </c:manualLayout>
              </c15:layout>
            </c:ext>
          </c:extLst>
        </c:dLbl>
      </c:pivotFmt>
      <c:pivotFmt>
        <c:idx val="3"/>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balanced" dir="t"/>
          </a:scene3d>
          <a:sp3d prstMaterial="matte">
            <a:bevelT w="25400" h="25400" prst="relaxedInset"/>
          </a:sp3d>
        </c:spPr>
        <c:dLbl>
          <c:idx val="0"/>
          <c:layout>
            <c:manualLayout>
              <c:x val="-0.1336063998160395"/>
              <c:y val="-5.3325791172655145E-2"/>
            </c:manualLayout>
          </c:layout>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no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layout>
                <c:manualLayout>
                  <c:w val="9.6646132785763172E-2"/>
                  <c:h val="8.5076779195703986E-2"/>
                </c:manualLayout>
              </c15:layout>
            </c:ext>
          </c:extLst>
        </c:dLbl>
      </c:pivotFmt>
      <c:pivotFmt>
        <c:idx val="4"/>
        <c:spPr>
          <a:solidFill>
            <a:schemeClr val="accent2"/>
          </a:solidFill>
          <a:ln>
            <a:noFill/>
          </a:ln>
          <a:effectLst>
            <a:outerShdw blurRad="254000" sx="102000" sy="102000" algn="ctr" rotWithShape="0">
              <a:prstClr val="black">
                <a:alpha val="20000"/>
              </a:prstClr>
            </a:outerShdw>
          </a:effectLst>
          <a:scene3d>
            <a:camera prst="orthographicFront">
              <a:rot lat="0" lon="0" rev="0"/>
            </a:camera>
            <a:lightRig rig="balanced" dir="t"/>
          </a:scene3d>
          <a:sp3d prstMaterial="matte">
            <a:bevelT w="25400" h="25400" prst="relaxedInset"/>
          </a:sp3d>
        </c:spPr>
        <c:dLbl>
          <c:idx val="0"/>
          <c:layout>
            <c:manualLayout>
              <c:x val="3.4945862773313331E-2"/>
              <c:y val="-6.0284490300781368E-2"/>
            </c:manualLayout>
          </c:layout>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no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layout>
                <c:manualLayout>
                  <c:w val="5.3456536618754276E-2"/>
                  <c:h val="0.10040244969378828"/>
                </c:manualLayout>
              </c15:layout>
            </c:ext>
          </c:extLst>
        </c:dLbl>
      </c:pivotFmt>
      <c:pivotFmt>
        <c:idx val="5"/>
        <c:spPr>
          <a:solidFill>
            <a:schemeClr val="accent3"/>
          </a:solidFill>
          <a:ln>
            <a:noFill/>
          </a:ln>
          <a:effectLst>
            <a:outerShdw blurRad="254000" sx="102000" sy="102000" algn="ctr" rotWithShape="0">
              <a:prstClr val="black">
                <a:alpha val="20000"/>
              </a:prstClr>
            </a:outerShdw>
          </a:effectLst>
          <a:scene3d>
            <a:camera prst="orthographicFront">
              <a:rot lat="0" lon="0" rev="0"/>
            </a:camera>
            <a:lightRig rig="balanced" dir="t"/>
          </a:scene3d>
          <a:sp3d prstMaterial="matte">
            <a:bevelT w="25400" h="25400" prst="relaxedInset"/>
          </a:sp3d>
        </c:spPr>
        <c:dLbl>
          <c:idx val="0"/>
          <c:layout>
            <c:manualLayout>
              <c:x val="1.8772242792032844E-2"/>
              <c:y val="-2.187196428032703E-2"/>
            </c:manualLayout>
          </c:layout>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no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layout>
                <c:manualLayout>
                  <c:w val="0.13315080994752454"/>
                  <c:h val="0.16936796693516759"/>
                </c:manualLayout>
              </c15:layout>
            </c:ext>
          </c:extLst>
        </c:dLbl>
      </c:pivotFmt>
      <c:pivotFmt>
        <c:idx val="6"/>
        <c:spPr>
          <a:solidFill>
            <a:schemeClr val="accent4"/>
          </a:solidFill>
          <a:ln>
            <a:noFill/>
          </a:ln>
          <a:effectLst>
            <a:outerShdw blurRad="254000" sx="102000" sy="102000" algn="ctr" rotWithShape="0">
              <a:prstClr val="black">
                <a:alpha val="20000"/>
              </a:prstClr>
            </a:outerShdw>
          </a:effectLst>
          <a:scene3d>
            <a:camera prst="orthographicFront">
              <a:rot lat="0" lon="0" rev="0"/>
            </a:camera>
            <a:lightRig rig="balanced" dir="t"/>
          </a:scene3d>
          <a:sp3d prstMaterial="matte">
            <a:bevelT w="25400" h="25400" prst="relaxedInset"/>
          </a:sp3d>
        </c:spPr>
        <c:dLbl>
          <c:idx val="0"/>
          <c:layout>
            <c:manualLayout>
              <c:x val="-2.1777051995810669E-2"/>
              <c:y val="0.12180167134280628"/>
            </c:manualLayout>
          </c:layout>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no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layout>
                <c:manualLayout>
                  <c:w val="9.8927675108373261E-2"/>
                  <c:h val="0.18469363743325187"/>
                </c:manualLayout>
              </c15:layout>
            </c:ext>
          </c:extLst>
        </c:dLbl>
      </c:pivotFmt>
      <c:pivotFmt>
        <c:idx val="7"/>
        <c:spPr>
          <a:solidFill>
            <a:schemeClr val="accent5"/>
          </a:solidFill>
          <a:ln>
            <a:noFill/>
          </a:ln>
          <a:effectLst>
            <a:outerShdw blurRad="254000" sx="102000" sy="102000" algn="ctr" rotWithShape="0">
              <a:prstClr val="black">
                <a:alpha val="20000"/>
              </a:prstClr>
            </a:outerShdw>
          </a:effectLst>
          <a:scene3d>
            <a:camera prst="orthographicFront">
              <a:rot lat="0" lon="0" rev="0"/>
            </a:camera>
            <a:lightRig rig="balanced" dir="t"/>
          </a:scene3d>
          <a:sp3d prstMaterial="matte">
            <a:bevelT w="25400" h="25400" prst="relaxedInset"/>
          </a:sp3d>
        </c:spPr>
        <c:dLbl>
          <c:idx val="0"/>
          <c:layout>
            <c:manualLayout>
              <c:x val="-6.3368131344978179E-2"/>
              <c:y val="-7.2268983618427004E-4"/>
            </c:manualLayout>
          </c:layout>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no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layout>
                <c:manualLayout>
                  <c:w val="8.3116586812685384E-2"/>
                  <c:h val="0.14637946118804113"/>
                </c:manualLayout>
              </c15:layout>
            </c:ext>
          </c:extLst>
        </c:dLbl>
      </c:pivotFmt>
      <c:pivotFmt>
        <c:idx val="8"/>
        <c:spPr>
          <a:solidFill>
            <a:schemeClr val="accent6"/>
          </a:solidFill>
          <a:ln>
            <a:noFill/>
          </a:ln>
          <a:effectLst>
            <a:outerShdw blurRad="254000" sx="102000" sy="102000" algn="ctr" rotWithShape="0">
              <a:prstClr val="black">
                <a:alpha val="20000"/>
              </a:prstClr>
            </a:outerShdw>
          </a:effectLst>
          <a:scene3d>
            <a:camera prst="orthographicFront">
              <a:rot lat="0" lon="0" rev="0"/>
            </a:camera>
            <a:lightRig rig="balanced" dir="t"/>
          </a:scene3d>
          <a:sp3d prstMaterial="matte">
            <a:bevelT w="25400" h="25400" prst="relaxedInset"/>
          </a:sp3d>
        </c:spPr>
        <c:dLbl>
          <c:idx val="0"/>
          <c:layout>
            <c:manualLayout>
              <c:x val="-2.3175260176666806E-2"/>
              <c:y val="3.6724439617461607E-2"/>
            </c:manualLayout>
          </c:layout>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no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layout>
                <c:manualLayout>
                  <c:w val="0.11277663700661647"/>
                  <c:h val="9.2739614444746113E-2"/>
                </c:manualLayout>
              </c15:layout>
            </c:ext>
          </c:extLst>
        </c:dLbl>
      </c:pivotFmt>
      <c:pivotFmt>
        <c:idx val="9"/>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balanced" dir="t"/>
          </a:scene3d>
          <a:sp3d prstMaterial="matte">
            <a:bevelT w="25400" h="25400" prst="relaxedInset"/>
          </a:sp3d>
        </c:spPr>
        <c:marker>
          <c:symbol val="none"/>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0"/>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balanced" dir="t"/>
          </a:scene3d>
          <a:sp3d prstMaterial="matte">
            <a:bevelT w="25400" h="25400" prst="relaxedInset"/>
          </a:sp3d>
        </c:spPr>
        <c:dLbl>
          <c:idx val="0"/>
          <c:layout>
            <c:manualLayout>
              <c:x val="-0.1336063998160395"/>
              <c:y val="-5.3325791172655145E-2"/>
            </c:manualLayout>
          </c:layout>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no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layout>
                <c:manualLayout>
                  <c:w val="9.6646132785763172E-2"/>
                  <c:h val="8.5076779195703986E-2"/>
                </c:manualLayout>
              </c15:layout>
            </c:ext>
          </c:extLst>
        </c:dLbl>
      </c:pivotFmt>
      <c:pivotFmt>
        <c:idx val="11"/>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balanced" dir="t"/>
          </a:scene3d>
          <a:sp3d prstMaterial="matte">
            <a:bevelT w="25400" h="25400" prst="relaxedInset"/>
          </a:sp3d>
        </c:spPr>
        <c:dLbl>
          <c:idx val="0"/>
          <c:layout>
            <c:manualLayout>
              <c:x val="3.4945862773313331E-2"/>
              <c:y val="-6.0284490300781368E-2"/>
            </c:manualLayout>
          </c:layout>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no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layout>
                <c:manualLayout>
                  <c:w val="5.3456536618754276E-2"/>
                  <c:h val="0.10040244969378828"/>
                </c:manualLayout>
              </c15:layout>
            </c:ext>
          </c:extLst>
        </c:dLbl>
      </c:pivotFmt>
      <c:pivotFmt>
        <c:idx val="12"/>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balanced" dir="t"/>
          </a:scene3d>
          <a:sp3d prstMaterial="matte">
            <a:bevelT w="25400" h="25400" prst="relaxedInset"/>
          </a:sp3d>
        </c:spPr>
        <c:dLbl>
          <c:idx val="0"/>
          <c:layout>
            <c:manualLayout>
              <c:x val="1.8772242792032844E-2"/>
              <c:y val="-2.187196428032703E-2"/>
            </c:manualLayout>
          </c:layout>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no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layout>
                <c:manualLayout>
                  <c:w val="0.13315080994752454"/>
                  <c:h val="0.16936796693516759"/>
                </c:manualLayout>
              </c15:layout>
            </c:ext>
          </c:extLst>
        </c:dLbl>
      </c:pivotFmt>
      <c:pivotFmt>
        <c:idx val="13"/>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balanced" dir="t"/>
          </a:scene3d>
          <a:sp3d prstMaterial="matte">
            <a:bevelT w="25400" h="25400" prst="relaxedInset"/>
          </a:sp3d>
        </c:spPr>
        <c:dLbl>
          <c:idx val="0"/>
          <c:layout>
            <c:manualLayout>
              <c:x val="-2.1777051995810669E-2"/>
              <c:y val="0.12180167134280628"/>
            </c:manualLayout>
          </c:layout>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no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layout>
                <c:manualLayout>
                  <c:w val="9.8927675108373261E-2"/>
                  <c:h val="0.18469363743325187"/>
                </c:manualLayout>
              </c15:layout>
            </c:ext>
          </c:extLst>
        </c:dLbl>
      </c:pivotFmt>
      <c:pivotFmt>
        <c:idx val="14"/>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balanced" dir="t"/>
          </a:scene3d>
          <a:sp3d prstMaterial="matte">
            <a:bevelT w="25400" h="25400" prst="relaxedInset"/>
          </a:sp3d>
        </c:spPr>
        <c:dLbl>
          <c:idx val="0"/>
          <c:layout>
            <c:manualLayout>
              <c:x val="-6.3368131344978179E-2"/>
              <c:y val="-7.2268983618427004E-4"/>
            </c:manualLayout>
          </c:layout>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no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layout>
                <c:manualLayout>
                  <c:w val="8.3116586812685384E-2"/>
                  <c:h val="0.14637946118804113"/>
                </c:manualLayout>
              </c15:layout>
            </c:ext>
          </c:extLst>
        </c:dLbl>
      </c:pivotFmt>
      <c:pivotFmt>
        <c:idx val="15"/>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balanced" dir="t"/>
          </a:scene3d>
          <a:sp3d prstMaterial="matte">
            <a:bevelT w="25400" h="25400" prst="relaxedInset"/>
          </a:sp3d>
        </c:spPr>
        <c:dLbl>
          <c:idx val="0"/>
          <c:layout>
            <c:manualLayout>
              <c:x val="-2.3175260176666806E-2"/>
              <c:y val="3.6724439617461607E-2"/>
            </c:manualLayout>
          </c:layout>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no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layout>
                <c:manualLayout>
                  <c:w val="0.11277663700661647"/>
                  <c:h val="9.2739614444746113E-2"/>
                </c:manualLayout>
              </c15:layout>
            </c:ext>
          </c:extLst>
        </c:dLbl>
      </c:pivotFmt>
      <c:pivotFmt>
        <c:idx val="16"/>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balanced" dir="t"/>
          </a:scene3d>
          <a:sp3d prstMaterial="matte">
            <a:bevelT w="25400" h="25400" prst="relaxedInset"/>
          </a:sp3d>
        </c:spPr>
        <c:dLbl>
          <c:idx val="0"/>
          <c:layout>
            <c:manualLayout>
              <c:x val="-5.4633866351921613E-2"/>
              <c:y val="5.1570127009985818E-2"/>
            </c:manualLayout>
          </c:layout>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no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layout>
                <c:manualLayout>
                  <c:w val="8.7679671457905534E-2"/>
                  <c:h val="0.12339095544091469"/>
                </c:manualLayout>
              </c15:layout>
            </c:ext>
          </c:extLst>
        </c:dLbl>
      </c:pivotFmt>
      <c:pivotFmt>
        <c:idx val="17"/>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balanced" dir="t"/>
          </a:scene3d>
          <a:sp3d prstMaterial="matte">
            <a:bevelT w="25400" h="25400" prst="relaxedInset"/>
          </a:sp3d>
        </c:spPr>
        <c:marker>
          <c:symbol val="none"/>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8"/>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balanced" dir="t"/>
          </a:scene3d>
          <a:sp3d prstMaterial="matte">
            <a:bevelT w="25400" h="25400" prst="relaxedInset"/>
          </a:sp3d>
        </c:spPr>
      </c:pivotFmt>
      <c:pivotFmt>
        <c:idx val="19"/>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balanced" dir="t"/>
          </a:scene3d>
          <a:sp3d prstMaterial="matte">
            <a:bevelT w="25400" h="25400" prst="relaxedInset"/>
          </a:sp3d>
        </c:spPr>
      </c:pivotFmt>
      <c:pivotFmt>
        <c:idx val="20"/>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balanced" dir="t"/>
          </a:scene3d>
          <a:sp3d prstMaterial="matte">
            <a:bevelT w="25400" h="25400" prst="relaxedInset"/>
          </a:sp3d>
        </c:spPr>
      </c:pivotFmt>
      <c:pivotFmt>
        <c:idx val="21"/>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balanced" dir="t"/>
          </a:scene3d>
          <a:sp3d prstMaterial="matte">
            <a:bevelT w="25400" h="25400" prst="relaxedInset"/>
          </a:sp3d>
        </c:spPr>
      </c:pivotFmt>
      <c:pivotFmt>
        <c:idx val="22"/>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balanced" dir="t"/>
          </a:scene3d>
          <a:sp3d prstMaterial="matte">
            <a:bevelT w="25400" h="25400" prst="relaxedInset"/>
          </a:sp3d>
        </c:spPr>
      </c:pivotFmt>
      <c:pivotFmt>
        <c:idx val="23"/>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balanced" dir="t"/>
          </a:scene3d>
          <a:sp3d prstMaterial="matte">
            <a:bevelT w="25400" h="25400" prst="relaxedInset"/>
          </a:sp3d>
        </c:spPr>
      </c:pivotFmt>
      <c:pivotFmt>
        <c:idx val="24"/>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balanced" dir="t"/>
          </a:scene3d>
          <a:sp3d prstMaterial="matte">
            <a:bevelT w="25400" h="25400" prst="relaxedInset"/>
          </a:sp3d>
        </c:spPr>
      </c:pivotFmt>
      <c:pivotFmt>
        <c:idx val="25"/>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balanced" dir="t"/>
          </a:scene3d>
          <a:sp3d prstMaterial="matte">
            <a:bevelT w="25400" h="25400" prst="relaxedInset"/>
          </a:sp3d>
        </c:spPr>
        <c:marker>
          <c:symbol val="none"/>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26"/>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balanced" dir="t"/>
          </a:scene3d>
          <a:sp3d prstMaterial="matte">
            <a:bevelT w="25400" h="25400" prst="relaxedInset"/>
          </a:sp3d>
        </c:spPr>
        <c:dLbl>
          <c:idx val="0"/>
          <c:layout>
            <c:manualLayout>
              <c:x val="-0.1336063998160395"/>
              <c:y val="-5.3325791172655145E-2"/>
            </c:manualLayout>
          </c:layout>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no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layout>
                <c:manualLayout>
                  <c:w val="9.6646132785763172E-2"/>
                  <c:h val="8.5076779195703986E-2"/>
                </c:manualLayout>
              </c15:layout>
            </c:ext>
          </c:extLst>
        </c:dLbl>
      </c:pivotFmt>
      <c:pivotFmt>
        <c:idx val="27"/>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balanced" dir="t"/>
          </a:scene3d>
          <a:sp3d prstMaterial="matte">
            <a:bevelT w="25400" h="25400" prst="relaxedInset"/>
          </a:sp3d>
        </c:spPr>
        <c:dLbl>
          <c:idx val="0"/>
          <c:layout>
            <c:manualLayout>
              <c:x val="3.4945862773313331E-2"/>
              <c:y val="-6.0284490300781368E-2"/>
            </c:manualLayout>
          </c:layout>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no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layout>
                <c:manualLayout>
                  <c:w val="5.3456536618754276E-2"/>
                  <c:h val="0.10040244969378828"/>
                </c:manualLayout>
              </c15:layout>
            </c:ext>
          </c:extLst>
        </c:dLbl>
      </c:pivotFmt>
      <c:pivotFmt>
        <c:idx val="28"/>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balanced" dir="t"/>
          </a:scene3d>
          <a:sp3d prstMaterial="matte">
            <a:bevelT w="25400" h="25400" prst="relaxedInset"/>
          </a:sp3d>
        </c:spPr>
        <c:dLbl>
          <c:idx val="0"/>
          <c:layout>
            <c:manualLayout>
              <c:x val="1.8772242792032844E-2"/>
              <c:y val="-2.187196428032703E-2"/>
            </c:manualLayout>
          </c:layout>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no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layout>
                <c:manualLayout>
                  <c:w val="0.13315080994752454"/>
                  <c:h val="0.16936796693516759"/>
                </c:manualLayout>
              </c15:layout>
            </c:ext>
          </c:extLst>
        </c:dLbl>
      </c:pivotFmt>
      <c:pivotFmt>
        <c:idx val="29"/>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balanced" dir="t"/>
          </a:scene3d>
          <a:sp3d prstMaterial="matte">
            <a:bevelT w="25400" h="25400" prst="relaxedInset"/>
          </a:sp3d>
        </c:spPr>
        <c:dLbl>
          <c:idx val="0"/>
          <c:layout>
            <c:manualLayout>
              <c:x val="-2.1777051995810669E-2"/>
              <c:y val="0.12180167134280628"/>
            </c:manualLayout>
          </c:layout>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no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layout>
                <c:manualLayout>
                  <c:w val="9.8927675108373261E-2"/>
                  <c:h val="0.18469363743325187"/>
                </c:manualLayout>
              </c15:layout>
            </c:ext>
          </c:extLst>
        </c:dLbl>
      </c:pivotFmt>
      <c:pivotFmt>
        <c:idx val="30"/>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balanced" dir="t"/>
          </a:scene3d>
          <a:sp3d prstMaterial="matte">
            <a:bevelT w="25400" h="25400" prst="relaxedInset"/>
          </a:sp3d>
        </c:spPr>
        <c:dLbl>
          <c:idx val="0"/>
          <c:layout>
            <c:manualLayout>
              <c:x val="-6.3368131344978179E-2"/>
              <c:y val="-7.2268983618427004E-4"/>
            </c:manualLayout>
          </c:layout>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no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layout>
                <c:manualLayout>
                  <c:w val="8.3116586812685384E-2"/>
                  <c:h val="0.14637946118804113"/>
                </c:manualLayout>
              </c15:layout>
            </c:ext>
          </c:extLst>
        </c:dLbl>
      </c:pivotFmt>
      <c:pivotFmt>
        <c:idx val="31"/>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balanced" dir="t"/>
          </a:scene3d>
          <a:sp3d prstMaterial="matte">
            <a:bevelT w="25400" h="25400" prst="relaxedInset"/>
          </a:sp3d>
        </c:spPr>
        <c:dLbl>
          <c:idx val="0"/>
          <c:layout>
            <c:manualLayout>
              <c:x val="-2.3175260176666806E-2"/>
              <c:y val="3.6724439617461607E-2"/>
            </c:manualLayout>
          </c:layout>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no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layout>
                <c:manualLayout>
                  <c:w val="0.11277663700661647"/>
                  <c:h val="9.2739614444746113E-2"/>
                </c:manualLayout>
              </c15:layout>
            </c:ext>
          </c:extLst>
        </c:dLbl>
      </c:pivotFmt>
      <c:pivotFmt>
        <c:idx val="32"/>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balanced" dir="t"/>
          </a:scene3d>
          <a:sp3d prstMaterial="matte">
            <a:bevelT w="25400" h="25400" prst="relaxedInset"/>
          </a:sp3d>
        </c:spPr>
        <c:dLbl>
          <c:idx val="0"/>
          <c:layout>
            <c:manualLayout>
              <c:x val="-5.4633866351921613E-2"/>
              <c:y val="5.1570127009985818E-2"/>
            </c:manualLayout>
          </c:layout>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no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layout>
                <c:manualLayout>
                  <c:w val="8.7679671457905534E-2"/>
                  <c:h val="0.12339095544091469"/>
                </c:manualLayout>
              </c15:layout>
            </c:ext>
          </c:extLst>
        </c:dLbl>
      </c:pivotFmt>
      <c:pivotFmt>
        <c:idx val="33"/>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balanced" dir="t"/>
          </a:scene3d>
          <a:sp3d prstMaterial="matte">
            <a:bevelT w="25400" h="25400" prst="relaxedInset"/>
          </a:sp3d>
        </c:spPr>
        <c:marker>
          <c:symbol val="none"/>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34"/>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balanced" dir="t"/>
          </a:scene3d>
          <a:sp3d prstMaterial="matte">
            <a:bevelT w="25400" h="25400" prst="relaxedInset"/>
          </a:sp3d>
        </c:spPr>
      </c:pivotFmt>
      <c:pivotFmt>
        <c:idx val="35"/>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balanced" dir="t"/>
          </a:scene3d>
          <a:sp3d prstMaterial="matte">
            <a:bevelT w="25400" h="25400" prst="relaxedInset"/>
          </a:sp3d>
        </c:spPr>
      </c:pivotFmt>
      <c:pivotFmt>
        <c:idx val="36"/>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balanced" dir="t"/>
          </a:scene3d>
          <a:sp3d prstMaterial="matte">
            <a:bevelT w="25400" h="25400" prst="relaxedInset"/>
          </a:sp3d>
        </c:spPr>
      </c:pivotFmt>
      <c:pivotFmt>
        <c:idx val="37"/>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balanced" dir="t"/>
          </a:scene3d>
          <a:sp3d prstMaterial="matte">
            <a:bevelT w="25400" h="25400" prst="relaxedInset"/>
          </a:sp3d>
        </c:spPr>
      </c:pivotFmt>
      <c:pivotFmt>
        <c:idx val="38"/>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balanced" dir="t"/>
          </a:scene3d>
          <a:sp3d prstMaterial="matte">
            <a:bevelT w="25400" h="25400" prst="relaxedInset"/>
          </a:sp3d>
        </c:spPr>
      </c:pivotFmt>
      <c:pivotFmt>
        <c:idx val="39"/>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balanced" dir="t"/>
          </a:scene3d>
          <a:sp3d prstMaterial="matte">
            <a:bevelT w="25400" h="25400" prst="relaxedInset"/>
          </a:sp3d>
        </c:spPr>
      </c:pivotFmt>
      <c:pivotFmt>
        <c:idx val="40"/>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balanced" dir="t"/>
          </a:scene3d>
          <a:sp3d prstMaterial="matte">
            <a:bevelT w="25400" h="25400" prst="relaxedInset"/>
          </a:sp3d>
        </c:spPr>
      </c:pivotFmt>
    </c:pivotFmts>
    <c:plotArea>
      <c:layout/>
      <c:pieChart>
        <c:varyColors val="1"/>
        <c:ser>
          <c:idx val="0"/>
          <c:order val="0"/>
          <c:tx>
            <c:strRef>
              <c:f>Sheet2!$B$3:$B$4</c:f>
              <c:strCache>
                <c:ptCount val="1"/>
                <c:pt idx="0">
                  <c:v>Home Office</c:v>
                </c:pt>
              </c:strCache>
            </c:strRef>
          </c:tx>
          <c:explosion val="4"/>
          <c:dPt>
            <c:idx val="0"/>
            <c:bubble3D val="0"/>
            <c:spPr>
              <a:gradFill rotWithShape="1">
                <a:gsLst>
                  <a:gs pos="0">
                    <a:schemeClr val="accent1">
                      <a:tint val="94000"/>
                      <a:satMod val="100000"/>
                      <a:lumMod val="104000"/>
                    </a:schemeClr>
                  </a:gs>
                  <a:gs pos="69000">
                    <a:schemeClr val="accent1">
                      <a:shade val="86000"/>
                      <a:satMod val="130000"/>
                      <a:lumMod val="102000"/>
                    </a:schemeClr>
                  </a:gs>
                  <a:gs pos="100000">
                    <a:schemeClr val="accent1">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c:spPr>
            <c:extLst>
              <c:ext xmlns:c16="http://schemas.microsoft.com/office/drawing/2014/chart" uri="{C3380CC4-5D6E-409C-BE32-E72D297353CC}">
                <c16:uniqueId val="{00000001-F71D-4CC6-A721-E4320C30B539}"/>
              </c:ext>
            </c:extLst>
          </c:dPt>
          <c:dPt>
            <c:idx val="1"/>
            <c:bubble3D val="0"/>
            <c:spPr>
              <a:gradFill rotWithShape="1">
                <a:gsLst>
                  <a:gs pos="0">
                    <a:schemeClr val="accent2">
                      <a:tint val="94000"/>
                      <a:satMod val="100000"/>
                      <a:lumMod val="104000"/>
                    </a:schemeClr>
                  </a:gs>
                  <a:gs pos="69000">
                    <a:schemeClr val="accent2">
                      <a:shade val="86000"/>
                      <a:satMod val="130000"/>
                      <a:lumMod val="102000"/>
                    </a:schemeClr>
                  </a:gs>
                  <a:gs pos="100000">
                    <a:schemeClr val="accent2">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c:spPr>
            <c:extLst>
              <c:ext xmlns:c16="http://schemas.microsoft.com/office/drawing/2014/chart" uri="{C3380CC4-5D6E-409C-BE32-E72D297353CC}">
                <c16:uniqueId val="{00000003-F71D-4CC6-A721-E4320C30B539}"/>
              </c:ext>
            </c:extLst>
          </c:dPt>
          <c:dPt>
            <c:idx val="2"/>
            <c:bubble3D val="0"/>
            <c:spPr>
              <a:gradFill rotWithShape="1">
                <a:gsLst>
                  <a:gs pos="0">
                    <a:schemeClr val="accent3">
                      <a:tint val="94000"/>
                      <a:satMod val="100000"/>
                      <a:lumMod val="104000"/>
                    </a:schemeClr>
                  </a:gs>
                  <a:gs pos="69000">
                    <a:schemeClr val="accent3">
                      <a:shade val="86000"/>
                      <a:satMod val="130000"/>
                      <a:lumMod val="102000"/>
                    </a:schemeClr>
                  </a:gs>
                  <a:gs pos="100000">
                    <a:schemeClr val="accent3">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c:spPr>
            <c:extLst>
              <c:ext xmlns:c16="http://schemas.microsoft.com/office/drawing/2014/chart" uri="{C3380CC4-5D6E-409C-BE32-E72D297353CC}">
                <c16:uniqueId val="{00000005-F71D-4CC6-A721-E4320C30B539}"/>
              </c:ext>
            </c:extLst>
          </c:dPt>
          <c:dPt>
            <c:idx val="3"/>
            <c:bubble3D val="0"/>
            <c:spPr>
              <a:gradFill rotWithShape="1">
                <a:gsLst>
                  <a:gs pos="0">
                    <a:schemeClr val="accent4">
                      <a:tint val="94000"/>
                      <a:satMod val="100000"/>
                      <a:lumMod val="104000"/>
                    </a:schemeClr>
                  </a:gs>
                  <a:gs pos="69000">
                    <a:schemeClr val="accent4">
                      <a:shade val="86000"/>
                      <a:satMod val="130000"/>
                      <a:lumMod val="102000"/>
                    </a:schemeClr>
                  </a:gs>
                  <a:gs pos="100000">
                    <a:schemeClr val="accent4">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c:spPr>
            <c:extLst>
              <c:ext xmlns:c16="http://schemas.microsoft.com/office/drawing/2014/chart" uri="{C3380CC4-5D6E-409C-BE32-E72D297353CC}">
                <c16:uniqueId val="{00000007-F71D-4CC6-A721-E4320C30B539}"/>
              </c:ext>
            </c:extLst>
          </c:dPt>
          <c:dPt>
            <c:idx val="4"/>
            <c:bubble3D val="0"/>
            <c:spPr>
              <a:gradFill rotWithShape="1">
                <a:gsLst>
                  <a:gs pos="0">
                    <a:schemeClr val="accent5">
                      <a:tint val="94000"/>
                      <a:satMod val="100000"/>
                      <a:lumMod val="104000"/>
                    </a:schemeClr>
                  </a:gs>
                  <a:gs pos="69000">
                    <a:schemeClr val="accent5">
                      <a:shade val="86000"/>
                      <a:satMod val="130000"/>
                      <a:lumMod val="102000"/>
                    </a:schemeClr>
                  </a:gs>
                  <a:gs pos="100000">
                    <a:schemeClr val="accent5">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c:spPr>
            <c:extLst>
              <c:ext xmlns:c16="http://schemas.microsoft.com/office/drawing/2014/chart" uri="{C3380CC4-5D6E-409C-BE32-E72D297353CC}">
                <c16:uniqueId val="{00000009-F71D-4CC6-A721-E4320C30B539}"/>
              </c:ext>
            </c:extLst>
          </c:dPt>
          <c:dPt>
            <c:idx val="5"/>
            <c:bubble3D val="0"/>
            <c:spPr>
              <a:gradFill rotWithShape="1">
                <a:gsLst>
                  <a:gs pos="0">
                    <a:schemeClr val="accent6">
                      <a:tint val="94000"/>
                      <a:satMod val="100000"/>
                      <a:lumMod val="104000"/>
                    </a:schemeClr>
                  </a:gs>
                  <a:gs pos="69000">
                    <a:schemeClr val="accent6">
                      <a:shade val="86000"/>
                      <a:satMod val="130000"/>
                      <a:lumMod val="102000"/>
                    </a:schemeClr>
                  </a:gs>
                  <a:gs pos="100000">
                    <a:schemeClr val="accent6">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c:spPr>
            <c:extLst>
              <c:ext xmlns:c16="http://schemas.microsoft.com/office/drawing/2014/chart" uri="{C3380CC4-5D6E-409C-BE32-E72D297353CC}">
                <c16:uniqueId val="{0000000B-F71D-4CC6-A721-E4320C30B539}"/>
              </c:ext>
            </c:extLst>
          </c:dPt>
          <c:dPt>
            <c:idx val="6"/>
            <c:bubble3D val="0"/>
            <c:spPr>
              <a:gradFill rotWithShape="1">
                <a:gsLst>
                  <a:gs pos="0">
                    <a:schemeClr val="accent1">
                      <a:lumMod val="60000"/>
                      <a:tint val="94000"/>
                      <a:satMod val="100000"/>
                      <a:lumMod val="104000"/>
                    </a:schemeClr>
                  </a:gs>
                  <a:gs pos="69000">
                    <a:schemeClr val="accent1">
                      <a:lumMod val="60000"/>
                      <a:shade val="86000"/>
                      <a:satMod val="130000"/>
                      <a:lumMod val="102000"/>
                    </a:schemeClr>
                  </a:gs>
                  <a:gs pos="100000">
                    <a:schemeClr val="accent1">
                      <a:lumMod val="60000"/>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c:spPr>
            <c:extLst>
              <c:ext xmlns:c16="http://schemas.microsoft.com/office/drawing/2014/chart" uri="{C3380CC4-5D6E-409C-BE32-E72D297353CC}">
                <c16:uniqueId val="{0000000D-F71D-4CC6-A721-E4320C30B539}"/>
              </c:ext>
            </c:extLst>
          </c:dPt>
          <c:dLbls>
            <c:dLbl>
              <c:idx val="0"/>
              <c:layout>
                <c:manualLayout>
                  <c:x val="-0.1336063998160395"/>
                  <c:y val="-5.3325791172655145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F71D-4CC6-A721-E4320C30B539}"/>
                </c:ext>
              </c:extLst>
            </c:dLbl>
            <c:dLbl>
              <c:idx val="1"/>
              <c:layout>
                <c:manualLayout>
                  <c:x val="5.2408629846684943E-2"/>
                  <c:y val="-4.5029506238108488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F71D-4CC6-A721-E4320C30B539}"/>
                </c:ext>
              </c:extLst>
            </c:dLbl>
            <c:dLbl>
              <c:idx val="2"/>
              <c:layout>
                <c:manualLayout>
                  <c:x val="-4.5113898982464887E-3"/>
                  <c:y val="-2.1872018761788483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F71D-4CC6-A721-E4320C30B539}"/>
                </c:ext>
              </c:extLst>
            </c:dLbl>
            <c:dLbl>
              <c:idx val="3"/>
              <c:layout>
                <c:manualLayout>
                  <c:x val="9.4641253607594136E-2"/>
                  <c:y val="-0.1372952985737966"/>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7-F71D-4CC6-A721-E4320C30B539}"/>
                </c:ext>
              </c:extLst>
            </c:dLbl>
            <c:dLbl>
              <c:idx val="4"/>
              <c:layout>
                <c:manualLayout>
                  <c:x val="-6.3368131344978179E-2"/>
                  <c:y val="-7.2268983618427004E-4"/>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9-F71D-4CC6-A721-E4320C30B539}"/>
                </c:ext>
              </c:extLst>
            </c:dLbl>
            <c:dLbl>
              <c:idx val="5"/>
              <c:layout>
                <c:manualLayout>
                  <c:x val="-2.3175260176666806E-2"/>
                  <c:y val="3.6724439617461607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B-F71D-4CC6-A721-E4320C30B539}"/>
                </c:ext>
              </c:extLst>
            </c:dLbl>
            <c:dLbl>
              <c:idx val="6"/>
              <c:layout>
                <c:manualLayout>
                  <c:x val="-5.4633866351921613E-2"/>
                  <c:y val="5.1570127009985818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D-F71D-4CC6-A721-E4320C30B53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Sheet2!$A$5:$A$12</c:f>
              <c:strCache>
                <c:ptCount val="7"/>
                <c:pt idx="0">
                  <c:v>Africa</c:v>
                </c:pt>
                <c:pt idx="1">
                  <c:v>APAC</c:v>
                </c:pt>
                <c:pt idx="2">
                  <c:v>Canada</c:v>
                </c:pt>
                <c:pt idx="3">
                  <c:v>EMEA</c:v>
                </c:pt>
                <c:pt idx="4">
                  <c:v>EU</c:v>
                </c:pt>
                <c:pt idx="5">
                  <c:v>LATAM</c:v>
                </c:pt>
                <c:pt idx="6">
                  <c:v>US</c:v>
                </c:pt>
              </c:strCache>
            </c:strRef>
          </c:cat>
          <c:val>
            <c:numRef>
              <c:f>Sheet2!$B$5:$B$12</c:f>
              <c:numCache>
                <c:formatCode>General</c:formatCode>
                <c:ptCount val="7"/>
                <c:pt idx="0">
                  <c:v>20412.566999999995</c:v>
                </c:pt>
                <c:pt idx="1">
                  <c:v>83445.253799999715</c:v>
                </c:pt>
                <c:pt idx="2">
                  <c:v>3103.2299999999996</c:v>
                </c:pt>
                <c:pt idx="3">
                  <c:v>5866.2630000000127</c:v>
                </c:pt>
                <c:pt idx="4">
                  <c:v>60748.054500000006</c:v>
                </c:pt>
                <c:pt idx="5">
                  <c:v>43135.133759999902</c:v>
                </c:pt>
                <c:pt idx="6">
                  <c:v>60298.678499999995</c:v>
                </c:pt>
              </c:numCache>
            </c:numRef>
          </c:val>
          <c:extLst>
            <c:ext xmlns:c16="http://schemas.microsoft.com/office/drawing/2014/chart" uri="{C3380CC4-5D6E-409C-BE32-E72D297353CC}">
              <c16:uniqueId val="{0000000E-F71D-4CC6-A721-E4320C30B539}"/>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76596729310273592"/>
          <c:y val="0.20176184873442543"/>
          <c:w val="0.23226208768964324"/>
          <c:h val="0.79823830174674093"/>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3/23/2023</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chart" Target="../charts/chart2.xml"/><Relationship Id="rId3" Type="http://schemas.openxmlformats.org/officeDocument/2006/relationships/hyperlink" Target="https://www.economicsonline.co.uk/Business_economics/Profits.html" TargetMode="External"/><Relationship Id="rId7" Type="http://schemas.openxmlformats.org/officeDocument/2006/relationships/hyperlink" Target="https://www.economicsonline.co.uk/Managing_the_economy/Fiscal_policy.html" TargetMode="External"/><Relationship Id="rId2" Type="http://schemas.openxmlformats.org/officeDocument/2006/relationships/hyperlink" Target="https://www.economicsonline.co.uk/Business_economics/What_is_enterprise.html" TargetMode="External"/><Relationship Id="rId1" Type="http://schemas.openxmlformats.org/officeDocument/2006/relationships/slideLayout" Target="../slideLayouts/slideLayout2.xml"/><Relationship Id="rId6" Type="http://schemas.openxmlformats.org/officeDocument/2006/relationships/hyperlink" Target="https://www.economicsonline.co.uk/Competitive_markets/The_labour_market.html" TargetMode="External"/><Relationship Id="rId5" Type="http://schemas.openxmlformats.org/officeDocument/2006/relationships/hyperlink" Target="https://www.economicsonline.co.uk/Managing_the_economy/Employment_and_unemployment.html" TargetMode="External"/><Relationship Id="rId4" Type="http://schemas.openxmlformats.org/officeDocument/2006/relationships/hyperlink" Target="https://www.economicsonline.co.uk/Business_economics/Revenue_theory.html" TargetMode="Externa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prakashmorya/powerBI/blob/main/capstone%20data.pbix"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careerfoundry.com/en/blog/data-analytics/the-data-analysis-process-step-by-step/#summary" TargetMode="External"/><Relationship Id="rId3" Type="http://schemas.openxmlformats.org/officeDocument/2006/relationships/hyperlink" Target="https://careerfoundry.com/en/blog/data-analytics/the-data-analysis-process-step-by-step/#step-two-collecting-the-data" TargetMode="External"/><Relationship Id="rId7" Type="http://schemas.openxmlformats.org/officeDocument/2006/relationships/hyperlink" Target="https://careerfoundry.com/en/blog/data-analytics/the-data-analysis-process-step-by-step/#step-six-embrace-your-failures" TargetMode="External"/><Relationship Id="rId2" Type="http://schemas.openxmlformats.org/officeDocument/2006/relationships/hyperlink" Target="https://careerfoundry.com/en/blog/data-analytics/the-data-analysis-process-step-by-step/#step-one-defining-the-question" TargetMode="External"/><Relationship Id="rId1" Type="http://schemas.openxmlformats.org/officeDocument/2006/relationships/slideLayout" Target="../slideLayouts/slideLayout1.xml"/><Relationship Id="rId6" Type="http://schemas.openxmlformats.org/officeDocument/2006/relationships/hyperlink" Target="https://careerfoundry.com/en/blog/data-analytics/the-data-analysis-process-step-by-step/#step-five-sharing-your-results" TargetMode="External"/><Relationship Id="rId5" Type="http://schemas.openxmlformats.org/officeDocument/2006/relationships/hyperlink" Target="https://careerfoundry.com/en/blog/data-analytics/the-data-analysis-process-step-by-step/#step-four-analyzing-the-data" TargetMode="External"/><Relationship Id="rId10" Type="http://schemas.openxmlformats.org/officeDocument/2006/relationships/image" Target="../media/image3.jpg"/><Relationship Id="rId4" Type="http://schemas.openxmlformats.org/officeDocument/2006/relationships/hyperlink" Target="https://careerfoundry.com/en/blog/data-analytics/the-data-analysis-process-step-by-step/#step-three-cleaning-the-data" TargetMode="External"/><Relationship Id="rId9"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3C2F6-31D6-CF26-4A38-D2AA34D7A830}"/>
              </a:ext>
            </a:extLst>
          </p:cNvPr>
          <p:cNvSpPr>
            <a:spLocks noGrp="1"/>
          </p:cNvSpPr>
          <p:nvPr>
            <p:ph type="ctrTitle"/>
          </p:nvPr>
        </p:nvSpPr>
        <p:spPr/>
        <p:txBody>
          <a:bodyPr/>
          <a:lstStyle/>
          <a:p>
            <a:r>
              <a:rPr lang="en-US" dirty="0"/>
              <a:t>HI THIS IS </a:t>
            </a:r>
            <a:br>
              <a:rPr lang="en-US" dirty="0"/>
            </a:br>
            <a:r>
              <a:rPr lang="en-US" dirty="0"/>
              <a:t>JAI PRAKASH</a:t>
            </a:r>
            <a:endParaRPr lang="en-IN" dirty="0"/>
          </a:p>
        </p:txBody>
      </p:sp>
      <p:sp>
        <p:nvSpPr>
          <p:cNvPr id="3" name="Subtitle 2">
            <a:extLst>
              <a:ext uri="{FF2B5EF4-FFF2-40B4-BE49-F238E27FC236}">
                <a16:creationId xmlns:a16="http://schemas.microsoft.com/office/drawing/2014/main" id="{0F97D75E-1B3A-FA16-8DF7-96F432DAA484}"/>
              </a:ext>
            </a:extLst>
          </p:cNvPr>
          <p:cNvSpPr>
            <a:spLocks noGrp="1"/>
          </p:cNvSpPr>
          <p:nvPr>
            <p:ph type="subTitle" idx="1"/>
          </p:nvPr>
        </p:nvSpPr>
        <p:spPr/>
        <p:txBody>
          <a:bodyPr/>
          <a:lstStyle/>
          <a:p>
            <a:r>
              <a:rPr lang="en-US" sz="3600" b="1" dirty="0">
                <a:solidFill>
                  <a:srgbClr val="FFC000"/>
                </a:solidFill>
              </a:rPr>
              <a:t>THE CAPSTONE PROJECT ON               E-COMMERCE COMPANY</a:t>
            </a:r>
            <a:endParaRPr lang="en-IN" b="1" dirty="0">
              <a:solidFill>
                <a:srgbClr val="FFC000"/>
              </a:solidFill>
            </a:endParaRPr>
          </a:p>
        </p:txBody>
      </p:sp>
    </p:spTree>
    <p:extLst>
      <p:ext uri="{BB962C8B-B14F-4D97-AF65-F5344CB8AC3E}">
        <p14:creationId xmlns:p14="http://schemas.microsoft.com/office/powerpoint/2010/main" val="1411704421"/>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200"/>
                                        <p:tgtEl>
                                          <p:spTgt spid="3">
                                            <p:txEl>
                                              <p:pRg st="0" end="0"/>
                                            </p:txEl>
                                          </p:spTgt>
                                        </p:tgtEl>
                                      </p:cBhvr>
                                    </p:animEffect>
                                    <p:anim calcmode="lin" valueType="num">
                                      <p:cBhvr>
                                        <p:cTn id="8" dur="22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22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5" presetClass="emph" presetSubtype="0" grpId="0" nodeType="clickEffect">
                                  <p:stCondLst>
                                    <p:cond delay="0"/>
                                  </p:stCondLst>
                                  <p:iterate type="lt">
                                    <p:tmAbs val="25"/>
                                  </p:iterate>
                                  <p:childTnLst>
                                    <p:set>
                                      <p:cBhvr override="childStyle">
                                        <p:cTn id="13" dur="indefinite"/>
                                        <p:tgtEl>
                                          <p:spTgt spid="2"/>
                                        </p:tgtEl>
                                        <p:attrNameLst>
                                          <p:attrName>style.fontWeight</p:attrName>
                                        </p:attrNameLst>
                                      </p:cBhvr>
                                      <p:to>
                                        <p:strVal val="bold"/>
                                      </p:to>
                                    </p:set>
                                  </p:childTnLst>
                                </p:cTn>
                              </p:par>
                            </p:childTnLst>
                          </p:cTn>
                        </p:par>
                      </p:childTnLst>
                    </p:cTn>
                  </p:par>
                  <p:par>
                    <p:cTn id="14" fill="hold">
                      <p:stCondLst>
                        <p:cond delay="indefinite"/>
                      </p:stCondLst>
                      <p:childTnLst>
                        <p:par>
                          <p:cTn id="15" fill="hold">
                            <p:stCondLst>
                              <p:cond delay="0"/>
                            </p:stCondLst>
                            <p:childTnLst>
                              <p:par>
                                <p:cTn id="16" presetID="45" presetClass="entr" presetSubtype="0" fill="hold" grpId="1" nodeType="clickEffect">
                                  <p:stCondLst>
                                    <p:cond delay="0"/>
                                  </p:stCondLst>
                                  <p:iterate type="lt">
                                    <p:tmPct val="0"/>
                                  </p:iterate>
                                  <p:childTnLst>
                                    <p:set>
                                      <p:cBhvr>
                                        <p:cTn id="17" dur="1" fill="hold">
                                          <p:stCondLst>
                                            <p:cond delay="0"/>
                                          </p:stCondLst>
                                        </p:cTn>
                                        <p:tgtEl>
                                          <p:spTgt spid="2"/>
                                        </p:tgtEl>
                                        <p:attrNameLst>
                                          <p:attrName>style.visibility</p:attrName>
                                        </p:attrNameLst>
                                      </p:cBhvr>
                                      <p:to>
                                        <p:strVal val="visible"/>
                                      </p:to>
                                    </p:set>
                                    <p:animEffect transition="in" filter="fade">
                                      <p:cBhvr>
                                        <p:cTn id="18" dur="2000"/>
                                        <p:tgtEl>
                                          <p:spTgt spid="2"/>
                                        </p:tgtEl>
                                      </p:cBhvr>
                                    </p:animEffect>
                                    <p:anim calcmode="lin" valueType="num">
                                      <p:cBhvr>
                                        <p:cTn id="19" dur="2000" fill="hold"/>
                                        <p:tgtEl>
                                          <p:spTgt spid="2"/>
                                        </p:tgtEl>
                                        <p:attrNameLst>
                                          <p:attrName>ppt_w</p:attrName>
                                        </p:attrNameLst>
                                      </p:cBhvr>
                                      <p:tavLst>
                                        <p:tav tm="0" fmla="#ppt_w*sin(2.5*pi*$)">
                                          <p:val>
                                            <p:fltVal val="0"/>
                                          </p:val>
                                        </p:tav>
                                        <p:tav tm="100000">
                                          <p:val>
                                            <p:fltVal val="1"/>
                                          </p:val>
                                        </p:tav>
                                      </p:tavLst>
                                    </p:anim>
                                    <p:anim calcmode="lin" valueType="num">
                                      <p:cBhvr>
                                        <p:cTn id="20" dur="2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158F7-8983-AA2C-B8EE-3CB3D418FDE0}"/>
              </a:ext>
            </a:extLst>
          </p:cNvPr>
          <p:cNvSpPr>
            <a:spLocks noGrp="1"/>
          </p:cNvSpPr>
          <p:nvPr>
            <p:ph type="title"/>
          </p:nvPr>
        </p:nvSpPr>
        <p:spPr>
          <a:xfrm>
            <a:off x="913796" y="147022"/>
            <a:ext cx="10353761" cy="509194"/>
          </a:xfrm>
        </p:spPr>
        <p:txBody>
          <a:bodyPr>
            <a:normAutofit fontScale="90000"/>
          </a:bodyPr>
          <a:lstStyle/>
          <a:p>
            <a:r>
              <a:rPr lang="en-US" dirty="0"/>
              <a:t>warehouse</a:t>
            </a:r>
            <a:endParaRPr lang="en-IN" dirty="0"/>
          </a:p>
        </p:txBody>
      </p:sp>
      <p:sp>
        <p:nvSpPr>
          <p:cNvPr id="3" name="Content Placeholder 2">
            <a:extLst>
              <a:ext uri="{FF2B5EF4-FFF2-40B4-BE49-F238E27FC236}">
                <a16:creationId xmlns:a16="http://schemas.microsoft.com/office/drawing/2014/main" id="{6A3EAC9E-DB3B-07EB-E4B4-F0D2B940C8C0}"/>
              </a:ext>
            </a:extLst>
          </p:cNvPr>
          <p:cNvSpPr>
            <a:spLocks noGrp="1"/>
          </p:cNvSpPr>
          <p:nvPr>
            <p:ph idx="1"/>
          </p:nvPr>
        </p:nvSpPr>
        <p:spPr>
          <a:xfrm>
            <a:off x="0" y="656217"/>
            <a:ext cx="12191999" cy="1452282"/>
          </a:xfrm>
        </p:spPr>
        <p:txBody>
          <a:bodyPr/>
          <a:lstStyle/>
          <a:p>
            <a:pPr>
              <a:lnSpc>
                <a:spcPct val="100000"/>
              </a:lnSpc>
            </a:pPr>
            <a:r>
              <a:rPr lang="en-US" dirty="0"/>
              <a:t>B</a:t>
            </a:r>
            <a:r>
              <a:rPr lang="en-IN" dirty="0"/>
              <a:t>y collecting the data we assume that the charts and reports are accurate</a:t>
            </a:r>
          </a:p>
          <a:p>
            <a:pPr>
              <a:lnSpc>
                <a:spcPct val="100000"/>
              </a:lnSpc>
            </a:pPr>
            <a:r>
              <a:rPr lang="en-IN" dirty="0"/>
              <a:t>From the reports and charts shows that quantity sold in every market is good excepts Canada. so we have to make a warehouse management system so that the goods is easily available to the customer in same day/on time</a:t>
            </a:r>
          </a:p>
          <a:p>
            <a:pPr marL="0" indent="0">
              <a:buNone/>
            </a:pPr>
            <a:endParaRPr lang="en-IN" dirty="0"/>
          </a:p>
        </p:txBody>
      </p:sp>
      <p:pic>
        <p:nvPicPr>
          <p:cNvPr id="4" name="Picture 3">
            <a:extLst>
              <a:ext uri="{FF2B5EF4-FFF2-40B4-BE49-F238E27FC236}">
                <a16:creationId xmlns:a16="http://schemas.microsoft.com/office/drawing/2014/main" id="{E4F4EDE3-22E0-EF44-6453-A2C1982729C3}"/>
              </a:ext>
            </a:extLst>
          </p:cNvPr>
          <p:cNvPicPr>
            <a:picLocks noChangeAspect="1"/>
          </p:cNvPicPr>
          <p:nvPr/>
        </p:nvPicPr>
        <p:blipFill rotWithShape="1">
          <a:blip r:embed="rId2"/>
          <a:srcRect l="18703" t="27055" r="15758" b="14693"/>
          <a:stretch/>
        </p:blipFill>
        <p:spPr>
          <a:xfrm>
            <a:off x="182880" y="2108498"/>
            <a:ext cx="11747351" cy="4602479"/>
          </a:xfrm>
          <a:prstGeom prst="rect">
            <a:avLst/>
          </a:prstGeom>
        </p:spPr>
      </p:pic>
    </p:spTree>
    <p:extLst>
      <p:ext uri="{BB962C8B-B14F-4D97-AF65-F5344CB8AC3E}">
        <p14:creationId xmlns:p14="http://schemas.microsoft.com/office/powerpoint/2010/main" val="645736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245660"/>
            <a:ext cx="10353761" cy="1064525"/>
          </a:xfrm>
        </p:spPr>
        <p:txBody>
          <a:bodyPr/>
          <a:lstStyle/>
          <a:p>
            <a:r>
              <a:rPr lang="en-IN" dirty="0"/>
              <a:t>CONCLUSSION/BUSINESS MOTIVE</a:t>
            </a:r>
          </a:p>
        </p:txBody>
      </p:sp>
      <p:sp>
        <p:nvSpPr>
          <p:cNvPr id="3" name="Content Placeholder 2"/>
          <p:cNvSpPr>
            <a:spLocks noGrp="1"/>
          </p:cNvSpPr>
          <p:nvPr>
            <p:ph idx="1"/>
          </p:nvPr>
        </p:nvSpPr>
        <p:spPr>
          <a:xfrm>
            <a:off x="913794" y="1310185"/>
            <a:ext cx="10353762" cy="3384644"/>
          </a:xfrm>
        </p:spPr>
        <p:txBody>
          <a:bodyPr>
            <a:normAutofit fontScale="85000" lnSpcReduction="10000"/>
          </a:bodyPr>
          <a:lstStyle/>
          <a:p>
            <a:r>
              <a:rPr lang="en-IN" dirty="0">
                <a:effectLst/>
              </a:rPr>
              <a:t>Firms are organisations often involving thousands of people directly, with millions of people indirectly involved. Not all people directly or indirectly involved in an </a:t>
            </a:r>
            <a:r>
              <a:rPr lang="en-IN" u="sng" dirty="0">
                <a:effectLst/>
                <a:hlinkClick r:id="rId2"/>
              </a:rPr>
              <a:t>enterprise</a:t>
            </a:r>
            <a:r>
              <a:rPr lang="en-IN" dirty="0">
                <a:effectLst/>
              </a:rPr>
              <a:t> have the same goals or gain the same rewards. For example, entrepreneurs take business risks and expect a </a:t>
            </a:r>
            <a:r>
              <a:rPr lang="en-IN" u="sng" dirty="0">
                <a:effectLst/>
                <a:hlinkClick r:id="rId3"/>
              </a:rPr>
              <a:t>profit</a:t>
            </a:r>
            <a:r>
              <a:rPr lang="en-IN" dirty="0">
                <a:effectLst/>
              </a:rPr>
              <a:t> from their entrepreneurial skill and effort whereas managers, who are appointed by owners to make decisions, are not rewarded with profits. Managers receive a salary and other benefits, such as a company car, and may be motivated to maximise </a:t>
            </a:r>
            <a:r>
              <a:rPr lang="en-IN" u="sng" dirty="0">
                <a:effectLst/>
                <a:hlinkClick r:id="rId4"/>
              </a:rPr>
              <a:t>revenue</a:t>
            </a:r>
            <a:r>
              <a:rPr lang="en-IN" dirty="0">
                <a:effectLst/>
              </a:rPr>
              <a:t>, out of which salaries and other benefits are paid. Employees, and the unions they belong to, will hope the business survives so that they retain their </a:t>
            </a:r>
            <a:r>
              <a:rPr lang="en-IN" u="sng" dirty="0">
                <a:effectLst/>
                <a:hlinkClick r:id="rId5"/>
              </a:rPr>
              <a:t>employment</a:t>
            </a:r>
            <a:r>
              <a:rPr lang="en-IN" dirty="0">
                <a:effectLst/>
              </a:rPr>
              <a:t> in the long run and pay a decent </a:t>
            </a:r>
            <a:r>
              <a:rPr lang="en-IN" u="sng" dirty="0">
                <a:effectLst/>
                <a:hlinkClick r:id="rId6"/>
              </a:rPr>
              <a:t>wage</a:t>
            </a:r>
            <a:r>
              <a:rPr lang="en-IN" dirty="0">
                <a:effectLst/>
              </a:rPr>
              <a:t>. The local community will hope the business provides jobs, without generating excessive external costs. The government will also hope that firm’s survive, prosper, and grow as their </a:t>
            </a:r>
            <a:r>
              <a:rPr lang="en-IN" u="sng" dirty="0">
                <a:effectLst/>
                <a:hlinkClick r:id="rId7"/>
              </a:rPr>
              <a:t>tax revenues</a:t>
            </a:r>
            <a:r>
              <a:rPr lang="en-IN" dirty="0">
                <a:effectLst/>
              </a:rPr>
              <a:t> depend on this happening.</a:t>
            </a:r>
          </a:p>
        </p:txBody>
      </p:sp>
      <p:sp>
        <p:nvSpPr>
          <p:cNvPr id="4" name="Title 1"/>
          <p:cNvSpPr txBox="1">
            <a:spLocks/>
          </p:cNvSpPr>
          <p:nvPr/>
        </p:nvSpPr>
        <p:spPr>
          <a:xfrm>
            <a:off x="1161731" y="4230806"/>
            <a:ext cx="5935106" cy="248389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algn="l"/>
            <a:r>
              <a:rPr lang="en-IN" sz="1400" dirty="0"/>
              <a:t>.</a:t>
            </a:r>
            <a:r>
              <a:rPr lang="en-IN" sz="1400" dirty="0">
                <a:latin typeface="+mn-lt"/>
              </a:rPr>
              <a:t>WE HAVE TO DECREASE SHIPPING COST BY ANALYSIS OF PY CHART THIS IS CLEARLY SHOWS THAT  CANADA HAS  VERY LOW SALE  OF HOME  OFFICE ONLY  1 %</a:t>
            </a:r>
          </a:p>
          <a:p>
            <a:pPr algn="l"/>
            <a:r>
              <a:rPr lang="en-IN" sz="1400" dirty="0">
                <a:latin typeface="+mn-lt"/>
              </a:rPr>
              <a:t>AND WE HAVE TO IDENTIFY CAUSES OF LOW SALE </a:t>
            </a:r>
          </a:p>
          <a:p>
            <a:pPr algn="l"/>
            <a:r>
              <a:rPr lang="en-IN" sz="1400" dirty="0">
                <a:latin typeface="+mn-lt"/>
              </a:rPr>
              <a:t>.IT MIGHT BE</a:t>
            </a:r>
          </a:p>
          <a:p>
            <a:pPr algn="l"/>
            <a:r>
              <a:rPr lang="en-IN" sz="1400" dirty="0">
                <a:latin typeface="+mn-lt"/>
              </a:rPr>
              <a:t>1 LOW POPULATION</a:t>
            </a:r>
          </a:p>
          <a:p>
            <a:pPr algn="l"/>
            <a:r>
              <a:rPr lang="en-IN" sz="1400" dirty="0">
                <a:latin typeface="+mn-lt"/>
              </a:rPr>
              <a:t>2.DEMANAD AND SUPPLY</a:t>
            </a:r>
          </a:p>
          <a:p>
            <a:pPr algn="l"/>
            <a:r>
              <a:rPr lang="en-IN" sz="1400" dirty="0">
                <a:latin typeface="+mn-lt"/>
              </a:rPr>
              <a:t>3. TRANSPORTATION COST.</a:t>
            </a:r>
          </a:p>
          <a:p>
            <a:pPr algn="l"/>
            <a:r>
              <a:rPr lang="en-IN" sz="1400" dirty="0">
                <a:latin typeface="+mn-lt"/>
              </a:rPr>
              <a:t>4 LABOUR COST.</a:t>
            </a:r>
          </a:p>
          <a:p>
            <a:pPr algn="l"/>
            <a:r>
              <a:rPr lang="en-IN" sz="1400" dirty="0">
                <a:latin typeface="+mn-lt"/>
              </a:rPr>
              <a:t>5. AFTER SALE SERVICES</a:t>
            </a:r>
          </a:p>
        </p:txBody>
      </p:sp>
      <p:graphicFrame>
        <p:nvGraphicFramePr>
          <p:cNvPr id="5" name="Chart 4">
            <a:extLst>
              <a:ext uri="{FF2B5EF4-FFF2-40B4-BE49-F238E27FC236}">
                <a16:creationId xmlns:a16="http://schemas.microsoft.com/office/drawing/2014/main" id="{5D9BECE3-4381-D52A-0701-BC9AFFC209BE}"/>
              </a:ext>
            </a:extLst>
          </p:cNvPr>
          <p:cNvGraphicFramePr>
            <a:graphicFrameLocks/>
          </p:cNvGraphicFramePr>
          <p:nvPr>
            <p:extLst>
              <p:ext uri="{D42A27DB-BD31-4B8C-83A1-F6EECF244321}">
                <p14:modId xmlns:p14="http://schemas.microsoft.com/office/powerpoint/2010/main" val="3605373631"/>
              </p:ext>
            </p:extLst>
          </p:nvPr>
        </p:nvGraphicFramePr>
        <p:xfrm>
          <a:off x="6064244" y="4162567"/>
          <a:ext cx="5454466" cy="2497540"/>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3723631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E0404-FC91-3476-B235-1D055C0A8FCB}"/>
              </a:ext>
            </a:extLst>
          </p:cNvPr>
          <p:cNvSpPr>
            <a:spLocks noGrp="1"/>
          </p:cNvSpPr>
          <p:nvPr>
            <p:ph type="title"/>
          </p:nvPr>
        </p:nvSpPr>
        <p:spPr/>
        <p:txBody>
          <a:bodyPr/>
          <a:lstStyle/>
          <a:p>
            <a:r>
              <a:rPr lang="en-US" dirty="0"/>
              <a:t>Links</a:t>
            </a:r>
            <a:endParaRPr lang="en-IN" dirty="0"/>
          </a:p>
        </p:txBody>
      </p:sp>
      <p:sp>
        <p:nvSpPr>
          <p:cNvPr id="3" name="Content Placeholder 2">
            <a:extLst>
              <a:ext uri="{FF2B5EF4-FFF2-40B4-BE49-F238E27FC236}">
                <a16:creationId xmlns:a16="http://schemas.microsoft.com/office/drawing/2014/main" id="{AD945A28-868C-AC2F-A313-2668F36A7321}"/>
              </a:ext>
            </a:extLst>
          </p:cNvPr>
          <p:cNvSpPr>
            <a:spLocks noGrp="1"/>
          </p:cNvSpPr>
          <p:nvPr>
            <p:ph idx="1"/>
          </p:nvPr>
        </p:nvSpPr>
        <p:spPr>
          <a:xfrm>
            <a:off x="913795" y="2096064"/>
            <a:ext cx="10353762" cy="1203317"/>
          </a:xfrm>
        </p:spPr>
        <p:txBody>
          <a:bodyPr/>
          <a:lstStyle/>
          <a:p>
            <a:r>
              <a:rPr lang="en-US" dirty="0" err="1"/>
              <a:t>Github</a:t>
            </a:r>
            <a:r>
              <a:rPr lang="en-US" dirty="0"/>
              <a:t> links for </a:t>
            </a:r>
            <a:r>
              <a:rPr lang="en-US" dirty="0" err="1"/>
              <a:t>powerBI</a:t>
            </a:r>
            <a:r>
              <a:rPr lang="en-US" dirty="0"/>
              <a:t> projects</a:t>
            </a:r>
          </a:p>
          <a:p>
            <a:r>
              <a:rPr lang="en-IN" sz="1800" b="0" i="0" u="sng" strike="noStrike" dirty="0">
                <a:solidFill>
                  <a:srgbClr val="0563C1"/>
                </a:solidFill>
                <a:effectLst/>
                <a:latin typeface="Calibri" panose="020F0502020204030204" pitchFamily="34" charset="0"/>
                <a:hlinkClick r:id="rId2"/>
              </a:rPr>
              <a:t>https://github.com/prakashmorya/powerBI/blob/main/capstone%20data.pbix</a:t>
            </a:r>
            <a:r>
              <a:rPr lang="en-IN" dirty="0"/>
              <a:t> </a:t>
            </a:r>
            <a:endParaRPr lang="en-US" dirty="0"/>
          </a:p>
        </p:txBody>
      </p:sp>
    </p:spTree>
    <p:extLst>
      <p:ext uri="{BB962C8B-B14F-4D97-AF65-F5344CB8AC3E}">
        <p14:creationId xmlns:p14="http://schemas.microsoft.com/office/powerpoint/2010/main" val="3454402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3C2F6-31D6-CF26-4A38-D2AA34D7A830}"/>
              </a:ext>
            </a:extLst>
          </p:cNvPr>
          <p:cNvSpPr>
            <a:spLocks noGrp="1"/>
          </p:cNvSpPr>
          <p:nvPr>
            <p:ph type="ctrTitle"/>
          </p:nvPr>
        </p:nvSpPr>
        <p:spPr>
          <a:xfrm>
            <a:off x="405414" y="358884"/>
            <a:ext cx="11381172" cy="477837"/>
          </a:xfrm>
        </p:spPr>
        <p:txBody>
          <a:bodyPr>
            <a:noAutofit/>
          </a:bodyPr>
          <a:lstStyle/>
          <a:p>
            <a:r>
              <a:rPr lang="en-US" sz="3600" dirty="0">
                <a:solidFill>
                  <a:srgbClr val="FFC000"/>
                </a:solidFill>
              </a:rPr>
              <a:t>CONTENT </a:t>
            </a:r>
            <a:endParaRPr lang="en-IN" sz="3600" dirty="0">
              <a:solidFill>
                <a:srgbClr val="FFC000"/>
              </a:solidFill>
            </a:endParaRPr>
          </a:p>
        </p:txBody>
      </p:sp>
      <p:sp>
        <p:nvSpPr>
          <p:cNvPr id="3" name="Subtitle 2">
            <a:extLst>
              <a:ext uri="{FF2B5EF4-FFF2-40B4-BE49-F238E27FC236}">
                <a16:creationId xmlns:a16="http://schemas.microsoft.com/office/drawing/2014/main" id="{0F97D75E-1B3A-FA16-8DF7-96F432DAA484}"/>
              </a:ext>
            </a:extLst>
          </p:cNvPr>
          <p:cNvSpPr>
            <a:spLocks noGrp="1"/>
          </p:cNvSpPr>
          <p:nvPr>
            <p:ph type="subTitle" idx="1"/>
          </p:nvPr>
        </p:nvSpPr>
        <p:spPr>
          <a:xfrm>
            <a:off x="1426594" y="934374"/>
            <a:ext cx="9001462" cy="3042822"/>
          </a:xfrm>
        </p:spPr>
        <p:txBody>
          <a:bodyPr>
            <a:normAutofit fontScale="85000" lnSpcReduction="20000"/>
          </a:bodyPr>
          <a:lstStyle/>
          <a:p>
            <a:pPr algn="l">
              <a:buFont typeface="+mj-lt"/>
              <a:buAutoNum type="arabicPeriod"/>
            </a:pPr>
            <a:r>
              <a:rPr lang="en-US" b="1" i="0" u="none" strike="noStrike" dirty="0">
                <a:solidFill>
                  <a:schemeClr val="accent6">
                    <a:lumMod val="60000"/>
                    <a:lumOff val="40000"/>
                  </a:schemeClr>
                </a:solidFill>
                <a:effectLst/>
                <a:latin typeface="TradeGothic"/>
                <a:hlinkClick r:id="rId2">
                  <a:extLst>
                    <a:ext uri="{A12FA001-AC4F-418D-AE19-62706E023703}">
                      <ahyp:hlinkClr xmlns:ahyp="http://schemas.microsoft.com/office/drawing/2018/hyperlinkcolor" val="tx"/>
                    </a:ext>
                  </a:extLst>
                </a:hlinkClick>
              </a:rPr>
              <a:t>Defining the question</a:t>
            </a:r>
            <a:endParaRPr lang="en-US" b="0" i="0" dirty="0">
              <a:solidFill>
                <a:schemeClr val="accent6">
                  <a:lumMod val="60000"/>
                  <a:lumOff val="40000"/>
                </a:schemeClr>
              </a:solidFill>
              <a:effectLst/>
              <a:latin typeface="TradeGothic"/>
            </a:endParaRPr>
          </a:p>
          <a:p>
            <a:pPr algn="l">
              <a:buFont typeface="+mj-lt"/>
              <a:buAutoNum type="arabicPeriod"/>
            </a:pPr>
            <a:r>
              <a:rPr lang="en-US" b="1" i="0" u="none" strike="noStrike" dirty="0">
                <a:solidFill>
                  <a:schemeClr val="accent6">
                    <a:lumMod val="60000"/>
                    <a:lumOff val="40000"/>
                  </a:schemeClr>
                </a:solidFill>
                <a:effectLst/>
                <a:latin typeface="TradeGothic"/>
                <a:hlinkClick r:id="rId3">
                  <a:extLst>
                    <a:ext uri="{A12FA001-AC4F-418D-AE19-62706E023703}">
                      <ahyp:hlinkClr xmlns:ahyp="http://schemas.microsoft.com/office/drawing/2018/hyperlinkcolor" val="tx"/>
                    </a:ext>
                  </a:extLst>
                </a:hlinkClick>
              </a:rPr>
              <a:t>Collecting the data</a:t>
            </a:r>
            <a:endParaRPr lang="en-US" b="0" i="0" dirty="0">
              <a:solidFill>
                <a:schemeClr val="accent6">
                  <a:lumMod val="60000"/>
                  <a:lumOff val="40000"/>
                </a:schemeClr>
              </a:solidFill>
              <a:effectLst/>
              <a:latin typeface="TradeGothic"/>
            </a:endParaRPr>
          </a:p>
          <a:p>
            <a:pPr algn="l">
              <a:buFont typeface="+mj-lt"/>
              <a:buAutoNum type="arabicPeriod"/>
            </a:pPr>
            <a:r>
              <a:rPr lang="en-US" b="1" i="0" u="none" strike="noStrike" dirty="0">
                <a:solidFill>
                  <a:schemeClr val="accent6">
                    <a:lumMod val="60000"/>
                    <a:lumOff val="40000"/>
                  </a:schemeClr>
                </a:solidFill>
                <a:effectLst/>
                <a:latin typeface="TradeGothic"/>
                <a:hlinkClick r:id="rId4">
                  <a:extLst>
                    <a:ext uri="{A12FA001-AC4F-418D-AE19-62706E023703}">
                      <ahyp:hlinkClr xmlns:ahyp="http://schemas.microsoft.com/office/drawing/2018/hyperlinkcolor" val="tx"/>
                    </a:ext>
                  </a:extLst>
                </a:hlinkClick>
              </a:rPr>
              <a:t>Cleaning the data</a:t>
            </a:r>
            <a:endParaRPr lang="en-US" b="0" i="0" dirty="0">
              <a:solidFill>
                <a:schemeClr val="accent6">
                  <a:lumMod val="60000"/>
                  <a:lumOff val="40000"/>
                </a:schemeClr>
              </a:solidFill>
              <a:effectLst/>
              <a:latin typeface="TradeGothic"/>
            </a:endParaRPr>
          </a:p>
          <a:p>
            <a:pPr algn="l">
              <a:buFont typeface="+mj-lt"/>
              <a:buAutoNum type="arabicPeriod"/>
            </a:pPr>
            <a:r>
              <a:rPr lang="en-US" b="1" i="0" u="none" strike="noStrike" dirty="0">
                <a:solidFill>
                  <a:schemeClr val="accent6">
                    <a:lumMod val="60000"/>
                    <a:lumOff val="40000"/>
                  </a:schemeClr>
                </a:solidFill>
                <a:effectLst/>
                <a:latin typeface="TradeGothic"/>
                <a:hlinkClick r:id="rId5">
                  <a:extLst>
                    <a:ext uri="{A12FA001-AC4F-418D-AE19-62706E023703}">
                      <ahyp:hlinkClr xmlns:ahyp="http://schemas.microsoft.com/office/drawing/2018/hyperlinkcolor" val="tx"/>
                    </a:ext>
                  </a:extLst>
                </a:hlinkClick>
              </a:rPr>
              <a:t>Analyzing the data</a:t>
            </a:r>
            <a:endParaRPr lang="en-US" b="0" i="0" dirty="0">
              <a:solidFill>
                <a:schemeClr val="accent6">
                  <a:lumMod val="60000"/>
                  <a:lumOff val="40000"/>
                </a:schemeClr>
              </a:solidFill>
              <a:effectLst/>
              <a:latin typeface="TradeGothic"/>
            </a:endParaRPr>
          </a:p>
          <a:p>
            <a:pPr algn="l">
              <a:buFont typeface="+mj-lt"/>
              <a:buAutoNum type="arabicPeriod"/>
            </a:pPr>
            <a:r>
              <a:rPr lang="en-US" b="1" i="0" u="none" strike="noStrike" dirty="0">
                <a:solidFill>
                  <a:schemeClr val="accent6">
                    <a:lumMod val="60000"/>
                    <a:lumOff val="40000"/>
                  </a:schemeClr>
                </a:solidFill>
                <a:effectLst/>
                <a:latin typeface="TradeGothic"/>
                <a:hlinkClick r:id="rId6">
                  <a:extLst>
                    <a:ext uri="{A12FA001-AC4F-418D-AE19-62706E023703}">
                      <ahyp:hlinkClr xmlns:ahyp="http://schemas.microsoft.com/office/drawing/2018/hyperlinkcolor" val="tx"/>
                    </a:ext>
                  </a:extLst>
                </a:hlinkClick>
              </a:rPr>
              <a:t>Sharing your results</a:t>
            </a:r>
            <a:endParaRPr lang="en-US" b="0" i="0" dirty="0">
              <a:solidFill>
                <a:schemeClr val="accent6">
                  <a:lumMod val="60000"/>
                  <a:lumOff val="40000"/>
                </a:schemeClr>
              </a:solidFill>
              <a:effectLst/>
              <a:latin typeface="TradeGothic"/>
            </a:endParaRPr>
          </a:p>
          <a:p>
            <a:pPr algn="l">
              <a:buFont typeface="+mj-lt"/>
              <a:buAutoNum type="arabicPeriod"/>
            </a:pPr>
            <a:r>
              <a:rPr lang="en-US" b="1" i="0" u="none" strike="noStrike" dirty="0">
                <a:solidFill>
                  <a:schemeClr val="accent6">
                    <a:lumMod val="60000"/>
                    <a:lumOff val="40000"/>
                  </a:schemeClr>
                </a:solidFill>
                <a:effectLst/>
                <a:latin typeface="TradeGothic"/>
                <a:hlinkClick r:id="rId7">
                  <a:extLst>
                    <a:ext uri="{A12FA001-AC4F-418D-AE19-62706E023703}">
                      <ahyp:hlinkClr xmlns:ahyp="http://schemas.microsoft.com/office/drawing/2018/hyperlinkcolor" val="tx"/>
                    </a:ext>
                  </a:extLst>
                </a:hlinkClick>
              </a:rPr>
              <a:t>Embracing failure</a:t>
            </a:r>
            <a:endParaRPr lang="en-US" b="0" i="0" dirty="0">
              <a:solidFill>
                <a:schemeClr val="accent6">
                  <a:lumMod val="60000"/>
                  <a:lumOff val="40000"/>
                </a:schemeClr>
              </a:solidFill>
              <a:effectLst/>
              <a:latin typeface="TradeGothic"/>
            </a:endParaRPr>
          </a:p>
          <a:p>
            <a:pPr algn="l">
              <a:buFont typeface="+mj-lt"/>
              <a:buAutoNum type="arabicPeriod"/>
            </a:pPr>
            <a:r>
              <a:rPr lang="en-US" b="1" i="0" u="none" strike="noStrike" dirty="0">
                <a:solidFill>
                  <a:schemeClr val="accent6">
                    <a:lumMod val="60000"/>
                    <a:lumOff val="40000"/>
                  </a:schemeClr>
                </a:solidFill>
                <a:effectLst/>
                <a:latin typeface="TradeGothic"/>
                <a:hlinkClick r:id="rId8">
                  <a:extLst>
                    <a:ext uri="{A12FA001-AC4F-418D-AE19-62706E023703}">
                      <ahyp:hlinkClr xmlns:ahyp="http://schemas.microsoft.com/office/drawing/2018/hyperlinkcolor" val="tx"/>
                    </a:ext>
                  </a:extLst>
                </a:hlinkClick>
              </a:rPr>
              <a:t>Summary</a:t>
            </a:r>
            <a:endParaRPr lang="en-US" b="0" i="0" dirty="0">
              <a:solidFill>
                <a:schemeClr val="accent6">
                  <a:lumMod val="60000"/>
                  <a:lumOff val="40000"/>
                </a:schemeClr>
              </a:solidFill>
              <a:effectLst/>
              <a:latin typeface="TradeGothic"/>
            </a:endParaRPr>
          </a:p>
          <a:p>
            <a:endParaRPr lang="en-IN" b="1" dirty="0">
              <a:solidFill>
                <a:srgbClr val="FFC000"/>
              </a:solidFill>
            </a:endParaRPr>
          </a:p>
        </p:txBody>
      </p:sp>
      <p:pic>
        <p:nvPicPr>
          <p:cNvPr id="5" name="Picture 4">
            <a:extLst>
              <a:ext uri="{FF2B5EF4-FFF2-40B4-BE49-F238E27FC236}">
                <a16:creationId xmlns:a16="http://schemas.microsoft.com/office/drawing/2014/main" id="{8DE72202-4553-0FF9-90C2-08CF66AF218B}"/>
              </a:ext>
            </a:extLst>
          </p:cNvPr>
          <p:cNvPicPr>
            <a:picLocks noChangeAspect="1"/>
          </p:cNvPicPr>
          <p:nvPr/>
        </p:nvPicPr>
        <p:blipFill>
          <a:blip r:embed="rId9"/>
          <a:stretch>
            <a:fillRect/>
          </a:stretch>
        </p:blipFill>
        <p:spPr>
          <a:xfrm>
            <a:off x="4802203" y="1091954"/>
            <a:ext cx="5625853" cy="2885242"/>
          </a:xfrm>
          <a:prstGeom prst="rect">
            <a:avLst/>
          </a:prstGeom>
        </p:spPr>
      </p:pic>
      <p:pic>
        <p:nvPicPr>
          <p:cNvPr id="6" name="Content Placeholder 4">
            <a:extLst>
              <a:ext uri="{FF2B5EF4-FFF2-40B4-BE49-F238E27FC236}">
                <a16:creationId xmlns:a16="http://schemas.microsoft.com/office/drawing/2014/main" id="{D0C9CE3A-286D-75BF-E811-C956A61B94D9}"/>
              </a:ext>
            </a:extLst>
          </p:cNvPr>
          <p:cNvPicPr>
            <a:picLocks noChangeAspect="1"/>
          </p:cNvPicPr>
          <p:nvPr/>
        </p:nvPicPr>
        <p:blipFill>
          <a:blip r:embed="rId10"/>
          <a:stretch>
            <a:fillRect/>
          </a:stretch>
        </p:blipFill>
        <p:spPr>
          <a:xfrm>
            <a:off x="1562470" y="4093267"/>
            <a:ext cx="8865585" cy="2405849"/>
          </a:xfrm>
          <a:prstGeom prst="rect">
            <a:avLst/>
          </a:prstGeom>
        </p:spPr>
      </p:pic>
    </p:spTree>
    <p:extLst>
      <p:ext uri="{BB962C8B-B14F-4D97-AF65-F5344CB8AC3E}">
        <p14:creationId xmlns:p14="http://schemas.microsoft.com/office/powerpoint/2010/main" val="954853226"/>
      </p:ext>
    </p:extLst>
  </p:cSld>
  <p:clrMapOvr>
    <a:masterClrMapping/>
  </p:clrMapOvr>
  <mc:AlternateContent xmlns:mc="http://schemas.openxmlformats.org/markup-compatibility/2006" xmlns:p14="http://schemas.microsoft.com/office/powerpoint/2010/main">
    <mc:Choice Requires="p14">
      <p:transition p14:dur="5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31EE3-C705-9C21-6EF2-4FF7EA3F8EE5}"/>
              </a:ext>
            </a:extLst>
          </p:cNvPr>
          <p:cNvSpPr>
            <a:spLocks noGrp="1"/>
          </p:cNvSpPr>
          <p:nvPr>
            <p:ph type="title"/>
          </p:nvPr>
        </p:nvSpPr>
        <p:spPr>
          <a:xfrm>
            <a:off x="198268" y="609600"/>
            <a:ext cx="11069288" cy="1769616"/>
          </a:xfrm>
        </p:spPr>
        <p:txBody>
          <a:bodyPr>
            <a:normAutofit fontScale="90000"/>
          </a:bodyPr>
          <a:lstStyle/>
          <a:p>
            <a:pPr algn="l"/>
            <a:r>
              <a:rPr lang="en-US" sz="1800" dirty="0">
                <a:solidFill>
                  <a:schemeClr val="accent6">
                    <a:lumMod val="60000"/>
                    <a:lumOff val="40000"/>
                  </a:schemeClr>
                </a:solidFill>
              </a:rPr>
              <a:t>DIFINING THE QUESTION FOR ECOM data</a:t>
            </a:r>
            <a:br>
              <a:rPr lang="en-US" sz="1800" dirty="0"/>
            </a:br>
            <a:r>
              <a:rPr lang="en-US" sz="1800" dirty="0"/>
              <a:t>	1.HOW TO SALE MORE PRODUCT ?</a:t>
            </a:r>
            <a:br>
              <a:rPr lang="en-US" sz="1800" dirty="0"/>
            </a:br>
            <a:r>
              <a:rPr lang="en-US" sz="1800" dirty="0"/>
              <a:t>	2.HOW TO REDUSE LABOURE COST AND SHIPPING COST ?</a:t>
            </a:r>
            <a:br>
              <a:rPr lang="en-US" sz="1800" dirty="0"/>
            </a:br>
            <a:r>
              <a:rPr lang="en-US" sz="1800" dirty="0"/>
              <a:t>	3.HOW TO INCREASE PROFIT IN MARKET ?</a:t>
            </a:r>
            <a:br>
              <a:rPr lang="en-US" sz="1800" dirty="0"/>
            </a:br>
            <a:r>
              <a:rPr lang="en-US" sz="1800" dirty="0"/>
              <a:t>	4.HOW TO REDUSING TARNSPORTATION COST ?</a:t>
            </a:r>
            <a:br>
              <a:rPr lang="en-US" sz="1800" dirty="0"/>
            </a:br>
            <a:r>
              <a:rPr lang="en-US" sz="1800" dirty="0"/>
              <a:t>	5.HOW TO COMPETE OTHER E COMMERCE COMPANY ?</a:t>
            </a:r>
            <a:br>
              <a:rPr lang="en-US" sz="1800" dirty="0"/>
            </a:br>
            <a:r>
              <a:rPr lang="en-US" sz="1800" dirty="0"/>
              <a:t>	6.HOW TO MANAGE COURIER PARTNERS ?</a:t>
            </a:r>
            <a:endParaRPr lang="en-IN" sz="1800" dirty="0"/>
          </a:p>
        </p:txBody>
      </p:sp>
      <p:sp>
        <p:nvSpPr>
          <p:cNvPr id="10" name="Title 1">
            <a:extLst>
              <a:ext uri="{FF2B5EF4-FFF2-40B4-BE49-F238E27FC236}">
                <a16:creationId xmlns:a16="http://schemas.microsoft.com/office/drawing/2014/main" id="{9C1DD257-6C9E-E5C1-BF5E-35B6EF26BFC3}"/>
              </a:ext>
            </a:extLst>
          </p:cNvPr>
          <p:cNvSpPr txBox="1">
            <a:spLocks/>
          </p:cNvSpPr>
          <p:nvPr/>
        </p:nvSpPr>
        <p:spPr>
          <a:xfrm>
            <a:off x="198268" y="2379216"/>
            <a:ext cx="11910874" cy="790112"/>
          </a:xfrm>
          <a:prstGeom prst="rect">
            <a:avLst/>
          </a:prstGeom>
        </p:spPr>
        <p:txBody>
          <a:bodyPr vert="horz" lIns="91440" tIns="45720" rIns="91440" bIns="45720" rtlCol="0" anchor="ctr">
            <a:normAutofit fontScale="97500"/>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algn="l"/>
            <a:r>
              <a:rPr lang="en-US" sz="1800" dirty="0">
                <a:solidFill>
                  <a:schemeClr val="accent6">
                    <a:lumMod val="60000"/>
                    <a:lumOff val="40000"/>
                  </a:schemeClr>
                </a:solidFill>
              </a:rPr>
              <a:t>TOOLS</a:t>
            </a:r>
          </a:p>
          <a:p>
            <a:pPr algn="l"/>
            <a:r>
              <a:rPr lang="en-US" sz="1800" dirty="0"/>
              <a:t>	1. USING MS EXCEL TO MAKE DECEISIONS AND MS POWERPOINT FOR SUMMARY </a:t>
            </a:r>
            <a:endParaRPr lang="en-IN" sz="1800" dirty="0"/>
          </a:p>
        </p:txBody>
      </p:sp>
      <p:sp>
        <p:nvSpPr>
          <p:cNvPr id="11" name="Title 1">
            <a:extLst>
              <a:ext uri="{FF2B5EF4-FFF2-40B4-BE49-F238E27FC236}">
                <a16:creationId xmlns:a16="http://schemas.microsoft.com/office/drawing/2014/main" id="{2747DF10-4929-5757-D4E5-0D4D0707A06B}"/>
              </a:ext>
            </a:extLst>
          </p:cNvPr>
          <p:cNvSpPr txBox="1">
            <a:spLocks/>
          </p:cNvSpPr>
          <p:nvPr/>
        </p:nvSpPr>
        <p:spPr>
          <a:xfrm>
            <a:off x="198268" y="3033944"/>
            <a:ext cx="11910874" cy="987640"/>
          </a:xfrm>
          <a:prstGeom prst="rect">
            <a:avLst/>
          </a:prstGeom>
        </p:spPr>
        <p:txBody>
          <a:bodyPr vert="horz" lIns="91440" tIns="45720" rIns="91440" bIns="45720" rtlCol="0" anchor="ctr">
            <a:normAutofit fontScale="67500" lnSpcReduction="20000"/>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algn="l"/>
            <a:r>
              <a:rPr lang="en-US" sz="2400" dirty="0">
                <a:solidFill>
                  <a:schemeClr val="accent6">
                    <a:lumMod val="60000"/>
                    <a:lumOff val="40000"/>
                  </a:schemeClr>
                </a:solidFill>
              </a:rPr>
              <a:t>COLLECTING THE DATA</a:t>
            </a:r>
          </a:p>
          <a:p>
            <a:pPr algn="l"/>
            <a:endParaRPr lang="en-US" sz="1800" dirty="0"/>
          </a:p>
          <a:p>
            <a:pPr algn="l"/>
            <a:r>
              <a:rPr lang="en-US" sz="1800" dirty="0"/>
              <a:t>	Once you’ve established your objective, you’ll need to create a strategy for collecting and aggregating the 	appropriate data. A key part of this is determining which data you need. This might be quantitative (numeric) 	data, e.g. sales figures, or qualitative (descriptive) data, such as customer reviews. All data fit into one of 	three categories: first-party, second-party, and third-party data. Let’s explore each one</a:t>
            </a:r>
            <a:endParaRPr lang="en-IN" sz="1800" dirty="0"/>
          </a:p>
        </p:txBody>
      </p:sp>
      <p:sp>
        <p:nvSpPr>
          <p:cNvPr id="12" name="Title 1">
            <a:extLst>
              <a:ext uri="{FF2B5EF4-FFF2-40B4-BE49-F238E27FC236}">
                <a16:creationId xmlns:a16="http://schemas.microsoft.com/office/drawing/2014/main" id="{95EAEFC0-8B8F-37F8-FD7F-2BF1B64EFD48}"/>
              </a:ext>
            </a:extLst>
          </p:cNvPr>
          <p:cNvSpPr txBox="1">
            <a:spLocks/>
          </p:cNvSpPr>
          <p:nvPr/>
        </p:nvSpPr>
        <p:spPr>
          <a:xfrm>
            <a:off x="140563" y="4021583"/>
            <a:ext cx="11910874" cy="1917578"/>
          </a:xfrm>
          <a:prstGeom prst="rect">
            <a:avLst/>
          </a:prstGeom>
        </p:spPr>
        <p:txBody>
          <a:bodyPr vert="horz" lIns="91440" tIns="45720" rIns="91440" bIns="45720" rtlCol="0" anchor="ctr">
            <a:normAutofit fontScale="67500" lnSpcReduction="20000"/>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algn="l"/>
            <a:r>
              <a:rPr lang="en-US" sz="1800" dirty="0">
                <a:solidFill>
                  <a:schemeClr val="accent6">
                    <a:lumMod val="60000"/>
                    <a:lumOff val="40000"/>
                  </a:schemeClr>
                </a:solidFill>
              </a:rPr>
              <a:t>CLEANING THE DATA</a:t>
            </a:r>
          </a:p>
          <a:p>
            <a:pPr algn="l"/>
            <a:endParaRPr lang="en-US" sz="1800" dirty="0">
              <a:solidFill>
                <a:schemeClr val="accent6">
                  <a:lumMod val="60000"/>
                  <a:lumOff val="40000"/>
                </a:schemeClr>
              </a:solidFill>
            </a:endParaRPr>
          </a:p>
          <a:p>
            <a:pPr algn="l"/>
            <a:r>
              <a:rPr lang="en-US" sz="1800" dirty="0"/>
              <a:t>	1.Removing major errors, duplicates, and outliers—all of which are inevitable problems 	when 	aggregating data from numerous sources.</a:t>
            </a:r>
          </a:p>
          <a:p>
            <a:pPr algn="l"/>
            <a:endParaRPr lang="en-US" sz="1800" dirty="0"/>
          </a:p>
          <a:p>
            <a:pPr algn="l"/>
            <a:r>
              <a:rPr lang="en-US" sz="1800" dirty="0"/>
              <a:t> 	2.Removing unwanted data points—extracting irrelevant observations that have no 	bearing on your intended 	analysis.</a:t>
            </a:r>
          </a:p>
          <a:p>
            <a:pPr algn="l"/>
            <a:endParaRPr lang="en-US" sz="1800" dirty="0"/>
          </a:p>
          <a:p>
            <a:pPr algn="l"/>
            <a:r>
              <a:rPr lang="en-US" sz="1800" dirty="0"/>
              <a:t>	3.Bringing structure to your data—general ‘housekeeping’, i.e. fixing typos or layout issues, 	which will help 	you map and manipulate your data more easily.</a:t>
            </a:r>
          </a:p>
          <a:p>
            <a:pPr algn="l"/>
            <a:endParaRPr lang="en-US" sz="1800" dirty="0"/>
          </a:p>
          <a:p>
            <a:pPr algn="l"/>
            <a:r>
              <a:rPr lang="en-US" sz="1800" dirty="0"/>
              <a:t>	4.Filling in major gaps—as you’re tidying up, you might notice that important data are missing. 	Once 	you’ve identified gaps, you can go about filling them. </a:t>
            </a:r>
            <a:endParaRPr lang="en-IN" sz="1800" dirty="0"/>
          </a:p>
        </p:txBody>
      </p:sp>
    </p:spTree>
    <p:extLst>
      <p:ext uri="{BB962C8B-B14F-4D97-AF65-F5344CB8AC3E}">
        <p14:creationId xmlns:p14="http://schemas.microsoft.com/office/powerpoint/2010/main" val="3250679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53CF4-4305-0C82-1373-77AB1E2AC0C0}"/>
              </a:ext>
            </a:extLst>
          </p:cNvPr>
          <p:cNvSpPr>
            <a:spLocks noGrp="1"/>
          </p:cNvSpPr>
          <p:nvPr>
            <p:ph type="title"/>
          </p:nvPr>
        </p:nvSpPr>
        <p:spPr>
          <a:xfrm>
            <a:off x="266330" y="181827"/>
            <a:ext cx="5193438" cy="741451"/>
          </a:xfrm>
        </p:spPr>
        <p:txBody>
          <a:bodyPr>
            <a:normAutofit fontScale="90000"/>
          </a:bodyPr>
          <a:lstStyle/>
          <a:p>
            <a:pPr algn="l"/>
            <a:r>
              <a:rPr lang="en-US" dirty="0"/>
              <a:t> </a:t>
            </a:r>
            <a:r>
              <a:rPr lang="en-US" dirty="0">
                <a:solidFill>
                  <a:schemeClr val="accent6">
                    <a:lumMod val="60000"/>
                    <a:lumOff val="40000"/>
                  </a:schemeClr>
                </a:solidFill>
              </a:rPr>
              <a:t>Analyzing the data</a:t>
            </a:r>
            <a:endParaRPr lang="en-IN" dirty="0">
              <a:solidFill>
                <a:schemeClr val="accent6">
                  <a:lumMod val="60000"/>
                  <a:lumOff val="40000"/>
                </a:schemeClr>
              </a:solidFill>
            </a:endParaRPr>
          </a:p>
        </p:txBody>
      </p:sp>
      <p:graphicFrame>
        <p:nvGraphicFramePr>
          <p:cNvPr id="4" name="Table 3">
            <a:extLst>
              <a:ext uri="{FF2B5EF4-FFF2-40B4-BE49-F238E27FC236}">
                <a16:creationId xmlns:a16="http://schemas.microsoft.com/office/drawing/2014/main" id="{2242DB0C-5F00-D826-7204-862BDA18A8E7}"/>
              </a:ext>
            </a:extLst>
          </p:cNvPr>
          <p:cNvGraphicFramePr>
            <a:graphicFrameLocks noGrp="1"/>
          </p:cNvGraphicFramePr>
          <p:nvPr>
            <p:extLst>
              <p:ext uri="{D42A27DB-BD31-4B8C-83A1-F6EECF244321}">
                <p14:modId xmlns:p14="http://schemas.microsoft.com/office/powerpoint/2010/main" val="2817651149"/>
              </p:ext>
            </p:extLst>
          </p:nvPr>
        </p:nvGraphicFramePr>
        <p:xfrm>
          <a:off x="266330" y="3289094"/>
          <a:ext cx="5193438" cy="3149220"/>
        </p:xfrm>
        <a:graphic>
          <a:graphicData uri="http://schemas.openxmlformats.org/drawingml/2006/table">
            <a:tbl>
              <a:tblPr>
                <a:tableStyleId>{5C22544A-7EE6-4342-B048-85BDC9FD1C3A}</a:tableStyleId>
              </a:tblPr>
              <a:tblGrid>
                <a:gridCol w="2596719">
                  <a:extLst>
                    <a:ext uri="{9D8B030D-6E8A-4147-A177-3AD203B41FA5}">
                      <a16:colId xmlns:a16="http://schemas.microsoft.com/office/drawing/2014/main" val="1980886473"/>
                    </a:ext>
                  </a:extLst>
                </a:gridCol>
                <a:gridCol w="2596719">
                  <a:extLst>
                    <a:ext uri="{9D8B030D-6E8A-4147-A177-3AD203B41FA5}">
                      <a16:colId xmlns:a16="http://schemas.microsoft.com/office/drawing/2014/main" val="659342497"/>
                    </a:ext>
                  </a:extLst>
                </a:gridCol>
              </a:tblGrid>
              <a:tr h="314922">
                <a:tc>
                  <a:txBody>
                    <a:bodyPr/>
                    <a:lstStyle/>
                    <a:p>
                      <a:pPr algn="l" fontAlgn="b"/>
                      <a:r>
                        <a:rPr lang="en-IN" sz="1200" u="none" strike="noStrike" dirty="0">
                          <a:effectLst/>
                        </a:rPr>
                        <a:t>Sum of Profit</a:t>
                      </a:r>
                      <a:endParaRPr lang="en-IN" sz="12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IN" sz="12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26568671"/>
                  </a:ext>
                </a:extLst>
              </a:tr>
              <a:tr h="314922">
                <a:tc>
                  <a:txBody>
                    <a:bodyPr/>
                    <a:lstStyle/>
                    <a:p>
                      <a:pPr algn="l" fontAlgn="b"/>
                      <a:r>
                        <a:rPr lang="en-IN" sz="1200" u="none" strike="noStrike">
                          <a:effectLst/>
                        </a:rPr>
                        <a:t>Market</a:t>
                      </a:r>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200" u="none" strike="noStrike" dirty="0">
                          <a:effectLst/>
                        </a:rPr>
                        <a:t>Total</a:t>
                      </a:r>
                      <a:endParaRPr lang="en-IN" sz="12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54435726"/>
                  </a:ext>
                </a:extLst>
              </a:tr>
              <a:tr h="314922">
                <a:tc>
                  <a:txBody>
                    <a:bodyPr/>
                    <a:lstStyle/>
                    <a:p>
                      <a:pPr algn="l" fontAlgn="b"/>
                      <a:r>
                        <a:rPr lang="en-IN" sz="1200" u="none" strike="noStrike">
                          <a:effectLst/>
                        </a:rPr>
                        <a:t>Africa</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200" u="none" strike="noStrike">
                          <a:effectLst/>
                        </a:rPr>
                        <a:t>88871.631</a:t>
                      </a:r>
                      <a:endParaRPr lang="en-IN"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39648111"/>
                  </a:ext>
                </a:extLst>
              </a:tr>
              <a:tr h="314922">
                <a:tc>
                  <a:txBody>
                    <a:bodyPr/>
                    <a:lstStyle/>
                    <a:p>
                      <a:pPr algn="l" fontAlgn="b"/>
                      <a:r>
                        <a:rPr lang="en-IN" sz="1200" u="none" strike="noStrike" dirty="0">
                          <a:effectLst/>
                        </a:rPr>
                        <a:t>APAC</a:t>
                      </a:r>
                      <a:endParaRPr lang="en-IN" sz="12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200" u="none" strike="noStrike" dirty="0">
                          <a:effectLst/>
                        </a:rPr>
                        <a:t>436000.049</a:t>
                      </a:r>
                      <a:endParaRPr lang="en-IN" sz="12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50410952"/>
                  </a:ext>
                </a:extLst>
              </a:tr>
              <a:tr h="314922">
                <a:tc>
                  <a:txBody>
                    <a:bodyPr/>
                    <a:lstStyle/>
                    <a:p>
                      <a:pPr algn="l" fontAlgn="b"/>
                      <a:r>
                        <a:rPr lang="en-IN" sz="1200" u="none" strike="noStrike">
                          <a:effectLst/>
                        </a:rPr>
                        <a:t>Canada</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200" u="none" strike="noStrike">
                          <a:effectLst/>
                        </a:rPr>
                        <a:t>17817.39</a:t>
                      </a:r>
                      <a:endParaRPr lang="en-IN"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75473520"/>
                  </a:ext>
                </a:extLst>
              </a:tr>
              <a:tr h="314922">
                <a:tc>
                  <a:txBody>
                    <a:bodyPr/>
                    <a:lstStyle/>
                    <a:p>
                      <a:pPr algn="l" fontAlgn="b"/>
                      <a:r>
                        <a:rPr lang="en-IN" sz="1200" u="none" strike="noStrike">
                          <a:effectLst/>
                        </a:rPr>
                        <a:t>EMEA</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200" u="none" strike="noStrike">
                          <a:effectLst/>
                        </a:rPr>
                        <a:t>43897.971</a:t>
                      </a:r>
                      <a:endParaRPr lang="en-IN"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58789541"/>
                  </a:ext>
                </a:extLst>
              </a:tr>
              <a:tr h="314922">
                <a:tc>
                  <a:txBody>
                    <a:bodyPr/>
                    <a:lstStyle/>
                    <a:p>
                      <a:pPr algn="l" fontAlgn="b"/>
                      <a:r>
                        <a:rPr lang="en-IN" sz="1200" u="none" strike="noStrike">
                          <a:effectLst/>
                        </a:rPr>
                        <a:t>EU</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200" u="none" strike="noStrike">
                          <a:effectLst/>
                        </a:rPr>
                        <a:t>372829.7415</a:t>
                      </a:r>
                      <a:endParaRPr lang="en-IN"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80885412"/>
                  </a:ext>
                </a:extLst>
              </a:tr>
              <a:tr h="314922">
                <a:tc>
                  <a:txBody>
                    <a:bodyPr/>
                    <a:lstStyle/>
                    <a:p>
                      <a:pPr algn="l" fontAlgn="b"/>
                      <a:r>
                        <a:rPr lang="en-IN" sz="1200" u="none" strike="noStrike">
                          <a:effectLst/>
                        </a:rPr>
                        <a:t>LATAM</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200" u="none" strike="noStrike">
                          <a:effectLst/>
                        </a:rPr>
                        <a:t>221643.4871</a:t>
                      </a:r>
                      <a:endParaRPr lang="en-IN"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28788026"/>
                  </a:ext>
                </a:extLst>
              </a:tr>
              <a:tr h="314922">
                <a:tc>
                  <a:txBody>
                    <a:bodyPr/>
                    <a:lstStyle/>
                    <a:p>
                      <a:pPr algn="l" fontAlgn="b"/>
                      <a:r>
                        <a:rPr lang="en-IN" sz="1200" u="none" strike="noStrike">
                          <a:effectLst/>
                        </a:rPr>
                        <a:t>US</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200" u="none" strike="noStrike" dirty="0">
                          <a:effectLst/>
                        </a:rPr>
                        <a:t>286397.0217</a:t>
                      </a:r>
                      <a:endParaRPr lang="en-IN" sz="12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96607114"/>
                  </a:ext>
                </a:extLst>
              </a:tr>
              <a:tr h="314922">
                <a:tc>
                  <a:txBody>
                    <a:bodyPr/>
                    <a:lstStyle/>
                    <a:p>
                      <a:pPr algn="l" fontAlgn="b"/>
                      <a:r>
                        <a:rPr lang="en-IN" sz="1200" u="none" strike="noStrike">
                          <a:effectLst/>
                        </a:rPr>
                        <a:t>Grand Total</a:t>
                      </a:r>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200" u="none" strike="noStrike" dirty="0">
                          <a:effectLst/>
                        </a:rPr>
                        <a:t>1467457.291</a:t>
                      </a:r>
                      <a:endParaRPr lang="en-IN" sz="12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13297538"/>
                  </a:ext>
                </a:extLst>
              </a:tr>
            </a:tbl>
          </a:graphicData>
        </a:graphic>
      </p:graphicFrame>
      <p:pic>
        <p:nvPicPr>
          <p:cNvPr id="9" name="Picture 8">
            <a:extLst>
              <a:ext uri="{FF2B5EF4-FFF2-40B4-BE49-F238E27FC236}">
                <a16:creationId xmlns:a16="http://schemas.microsoft.com/office/drawing/2014/main" id="{64F9FE95-FC24-20F2-374C-4823B7C4EC5B}"/>
              </a:ext>
            </a:extLst>
          </p:cNvPr>
          <p:cNvPicPr>
            <a:picLocks noChangeAspect="1"/>
          </p:cNvPicPr>
          <p:nvPr/>
        </p:nvPicPr>
        <p:blipFill>
          <a:blip r:embed="rId2"/>
          <a:stretch>
            <a:fillRect/>
          </a:stretch>
        </p:blipFill>
        <p:spPr>
          <a:xfrm>
            <a:off x="5761607" y="144754"/>
            <a:ext cx="6359371" cy="6283342"/>
          </a:xfrm>
          <a:prstGeom prst="rect">
            <a:avLst/>
          </a:prstGeom>
        </p:spPr>
      </p:pic>
      <p:sp>
        <p:nvSpPr>
          <p:cNvPr id="22" name="Title 1">
            <a:extLst>
              <a:ext uri="{FF2B5EF4-FFF2-40B4-BE49-F238E27FC236}">
                <a16:creationId xmlns:a16="http://schemas.microsoft.com/office/drawing/2014/main" id="{BF23BAC2-BA22-B570-ACBE-B23541AC4588}"/>
              </a:ext>
            </a:extLst>
          </p:cNvPr>
          <p:cNvSpPr txBox="1">
            <a:spLocks/>
          </p:cNvSpPr>
          <p:nvPr/>
        </p:nvSpPr>
        <p:spPr>
          <a:xfrm>
            <a:off x="407454" y="1167864"/>
            <a:ext cx="5354153" cy="1584214"/>
          </a:xfrm>
          <a:prstGeom prst="rect">
            <a:avLst/>
          </a:prstGeom>
        </p:spPr>
        <p:txBody>
          <a:bodyPr vert="horz" lIns="91440" tIns="45720" rIns="91440" bIns="45720" rtlCol="0" anchor="ctr">
            <a:normAutofit fontScale="75000" lnSpcReduction="20000"/>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algn="l"/>
            <a:r>
              <a:rPr lang="en-US" sz="2000" b="0" dirty="0">
                <a:solidFill>
                  <a:schemeClr val="accent6">
                    <a:lumMod val="60000"/>
                    <a:lumOff val="40000"/>
                  </a:schemeClr>
                </a:solidFill>
              </a:rPr>
              <a:t>ANAALYSING BY BAR CHARTS</a:t>
            </a:r>
          </a:p>
          <a:p>
            <a:pPr algn="l"/>
            <a:r>
              <a:rPr lang="en-US" sz="2000" b="0" dirty="0">
                <a:solidFill>
                  <a:schemeClr val="accent6">
                    <a:lumMod val="60000"/>
                    <a:lumOff val="40000"/>
                  </a:schemeClr>
                </a:solidFill>
              </a:rPr>
              <a:t>THIS IS CKLEARLY SHOWS THAT </a:t>
            </a:r>
            <a:r>
              <a:rPr lang="en-US" sz="2000" b="0" dirty="0">
                <a:solidFill>
                  <a:schemeClr val="bg2">
                    <a:lumMod val="20000"/>
                    <a:lumOff val="80000"/>
                  </a:schemeClr>
                </a:solidFill>
              </a:rPr>
              <a:t>APAC</a:t>
            </a:r>
            <a:r>
              <a:rPr lang="en-US" sz="2000" b="0" dirty="0">
                <a:solidFill>
                  <a:schemeClr val="accent6">
                    <a:lumMod val="60000"/>
                    <a:lumOff val="40000"/>
                  </a:schemeClr>
                </a:solidFill>
              </a:rPr>
              <a:t> IS MAKE MORE PROFIT AND THERE IS SLIGHTLY DAWNFALL PROFIT IN </a:t>
            </a:r>
            <a:r>
              <a:rPr lang="en-US" sz="2000" dirty="0">
                <a:solidFill>
                  <a:schemeClr val="bg2">
                    <a:lumMod val="20000"/>
                    <a:lumOff val="80000"/>
                  </a:schemeClr>
                </a:solidFill>
              </a:rPr>
              <a:t>CANADA</a:t>
            </a:r>
          </a:p>
          <a:p>
            <a:pPr algn="l"/>
            <a:endParaRPr lang="en-US" sz="2000" dirty="0">
              <a:solidFill>
                <a:schemeClr val="bg2">
                  <a:lumMod val="20000"/>
                  <a:lumOff val="80000"/>
                </a:schemeClr>
              </a:solidFill>
            </a:endParaRPr>
          </a:p>
          <a:p>
            <a:pPr algn="l"/>
            <a:r>
              <a:rPr lang="en-IN" sz="2000" dirty="0">
                <a:solidFill>
                  <a:schemeClr val="bg2">
                    <a:lumMod val="20000"/>
                    <a:lumOff val="80000"/>
                  </a:schemeClr>
                </a:solidFill>
              </a:rPr>
              <a:t>FIND THE WAYS OF INCRESE IN PROFIT AND SALING THE MORE PRODUCT IN CANADA</a:t>
            </a:r>
          </a:p>
          <a:p>
            <a:pPr algn="l"/>
            <a:r>
              <a:rPr lang="en-IN" sz="2000" dirty="0">
                <a:solidFill>
                  <a:schemeClr val="bg2">
                    <a:lumMod val="20000"/>
                    <a:lumOff val="80000"/>
                  </a:schemeClr>
                </a:solidFill>
              </a:rPr>
              <a:t>I THINK THEQUANTITYRE IS SHIPPING COST IS MAKE AFFECT OF QUANTITY</a:t>
            </a:r>
          </a:p>
        </p:txBody>
      </p:sp>
    </p:spTree>
    <p:extLst>
      <p:ext uri="{BB962C8B-B14F-4D97-AF65-F5344CB8AC3E}">
        <p14:creationId xmlns:p14="http://schemas.microsoft.com/office/powerpoint/2010/main" val="4049579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3E0F90D-A9CA-C485-E557-9A0516CF20F6}"/>
              </a:ext>
            </a:extLst>
          </p:cNvPr>
          <p:cNvGraphicFramePr>
            <a:graphicFrameLocks noGrp="1"/>
          </p:cNvGraphicFramePr>
          <p:nvPr>
            <p:extLst>
              <p:ext uri="{D42A27DB-BD31-4B8C-83A1-F6EECF244321}">
                <p14:modId xmlns:p14="http://schemas.microsoft.com/office/powerpoint/2010/main" val="2925880599"/>
              </p:ext>
            </p:extLst>
          </p:nvPr>
        </p:nvGraphicFramePr>
        <p:xfrm>
          <a:off x="5299970" y="3591346"/>
          <a:ext cx="6782538" cy="3055113"/>
        </p:xfrm>
        <a:graphic>
          <a:graphicData uri="http://schemas.openxmlformats.org/drawingml/2006/table">
            <a:tbl>
              <a:tblPr>
                <a:tableStyleId>{5C22544A-7EE6-4342-B048-85BDC9FD1C3A}</a:tableStyleId>
              </a:tblPr>
              <a:tblGrid>
                <a:gridCol w="1338420">
                  <a:extLst>
                    <a:ext uri="{9D8B030D-6E8A-4147-A177-3AD203B41FA5}">
                      <a16:colId xmlns:a16="http://schemas.microsoft.com/office/drawing/2014/main" val="2866899547"/>
                    </a:ext>
                  </a:extLst>
                </a:gridCol>
                <a:gridCol w="2893883">
                  <a:extLst>
                    <a:ext uri="{9D8B030D-6E8A-4147-A177-3AD203B41FA5}">
                      <a16:colId xmlns:a16="http://schemas.microsoft.com/office/drawing/2014/main" val="1937492796"/>
                    </a:ext>
                  </a:extLst>
                </a:gridCol>
                <a:gridCol w="2550235">
                  <a:extLst>
                    <a:ext uri="{9D8B030D-6E8A-4147-A177-3AD203B41FA5}">
                      <a16:colId xmlns:a16="http://schemas.microsoft.com/office/drawing/2014/main" val="2634146394"/>
                    </a:ext>
                  </a:extLst>
                </a:gridCol>
              </a:tblGrid>
              <a:tr h="339457">
                <a:tc>
                  <a:txBody>
                    <a:bodyPr/>
                    <a:lstStyle/>
                    <a:p>
                      <a:pPr algn="l" fontAlgn="b"/>
                      <a:r>
                        <a:rPr lang="en-IN" sz="1200" u="none" strike="noStrike" dirty="0">
                          <a:effectLst/>
                        </a:rPr>
                        <a:t>Row Labels</a:t>
                      </a:r>
                      <a:endParaRPr lang="en-IN" sz="12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Sum of TOTAL SALE QUANTITY</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200" u="none" strike="noStrike" dirty="0">
                          <a:effectLst/>
                        </a:rPr>
                        <a:t>Sum of RETURN QUANTITY</a:t>
                      </a:r>
                      <a:endParaRPr lang="en-IN" sz="12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07749080"/>
                  </a:ext>
                </a:extLst>
              </a:tr>
              <a:tr h="339457">
                <a:tc>
                  <a:txBody>
                    <a:bodyPr/>
                    <a:lstStyle/>
                    <a:p>
                      <a:pPr algn="l" fontAlgn="b"/>
                      <a:r>
                        <a:rPr lang="en-IN" sz="1200" u="none" strike="noStrike">
                          <a:effectLst/>
                        </a:rPr>
                        <a:t>Africa</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200" u="none" strike="noStrike">
                          <a:effectLst/>
                        </a:rPr>
                        <a:t>10564</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200" u="none" strike="noStrike">
                          <a:effectLst/>
                        </a:rPr>
                        <a:t>0</a:t>
                      </a:r>
                      <a:endParaRPr lang="en-IN"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82684778"/>
                  </a:ext>
                </a:extLst>
              </a:tr>
              <a:tr h="339457">
                <a:tc>
                  <a:txBody>
                    <a:bodyPr/>
                    <a:lstStyle/>
                    <a:p>
                      <a:pPr algn="l" fontAlgn="b"/>
                      <a:r>
                        <a:rPr lang="en-IN" sz="1200" u="none" strike="noStrike">
                          <a:effectLst/>
                        </a:rPr>
                        <a:t>APAC</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200" u="none" strike="noStrike" dirty="0">
                          <a:effectLst/>
                        </a:rPr>
                        <a:t>41172</a:t>
                      </a:r>
                      <a:endParaRPr lang="en-IN" sz="12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200" u="none" strike="noStrike">
                          <a:effectLst/>
                        </a:rPr>
                        <a:t>54</a:t>
                      </a:r>
                      <a:endParaRPr lang="en-IN"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31667445"/>
                  </a:ext>
                </a:extLst>
              </a:tr>
              <a:tr h="339457">
                <a:tc>
                  <a:txBody>
                    <a:bodyPr/>
                    <a:lstStyle/>
                    <a:p>
                      <a:pPr algn="l" fontAlgn="b"/>
                      <a:r>
                        <a:rPr lang="en-IN" sz="1200" u="none" strike="noStrike">
                          <a:effectLst/>
                        </a:rPr>
                        <a:t>Canada</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200" u="none" strike="noStrike" dirty="0">
                          <a:effectLst/>
                        </a:rPr>
                        <a:t>833</a:t>
                      </a:r>
                      <a:endParaRPr lang="en-IN" sz="12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200" u="none" strike="noStrike">
                          <a:effectLst/>
                        </a:rPr>
                        <a:t>0</a:t>
                      </a:r>
                      <a:endParaRPr lang="en-IN"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48939977"/>
                  </a:ext>
                </a:extLst>
              </a:tr>
              <a:tr h="339457">
                <a:tc>
                  <a:txBody>
                    <a:bodyPr/>
                    <a:lstStyle/>
                    <a:p>
                      <a:pPr algn="l" fontAlgn="b"/>
                      <a:r>
                        <a:rPr lang="en-IN" sz="1200" u="none" strike="noStrike">
                          <a:effectLst/>
                        </a:rPr>
                        <a:t>EMEA</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200" u="none" strike="noStrike">
                          <a:effectLst/>
                        </a:rPr>
                        <a:t>11517</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200" u="none" strike="noStrike">
                          <a:effectLst/>
                        </a:rPr>
                        <a:t>0</a:t>
                      </a:r>
                      <a:endParaRPr lang="en-IN"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6304038"/>
                  </a:ext>
                </a:extLst>
              </a:tr>
              <a:tr h="339457">
                <a:tc>
                  <a:txBody>
                    <a:bodyPr/>
                    <a:lstStyle/>
                    <a:p>
                      <a:pPr algn="l" fontAlgn="b"/>
                      <a:r>
                        <a:rPr lang="en-IN" sz="1200" u="none" strike="noStrike">
                          <a:effectLst/>
                        </a:rPr>
                        <a:t>EU</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200" u="none" strike="noStrike">
                          <a:effectLst/>
                        </a:rPr>
                        <a:t>37712</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200" u="none" strike="noStrike">
                          <a:effectLst/>
                        </a:rPr>
                        <a:t>61</a:t>
                      </a:r>
                      <a:endParaRPr lang="en-IN"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05563261"/>
                  </a:ext>
                </a:extLst>
              </a:tr>
              <a:tr h="339457">
                <a:tc>
                  <a:txBody>
                    <a:bodyPr/>
                    <a:lstStyle/>
                    <a:p>
                      <a:pPr algn="l" fontAlgn="b"/>
                      <a:r>
                        <a:rPr lang="en-IN" sz="1200" u="none" strike="noStrike">
                          <a:effectLst/>
                        </a:rPr>
                        <a:t>LATAM</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200" u="none" strike="noStrike">
                          <a:effectLst/>
                        </a:rPr>
                        <a:t>38494</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200" u="none" strike="noStrike">
                          <a:effectLst/>
                        </a:rPr>
                        <a:t>32</a:t>
                      </a:r>
                      <a:endParaRPr lang="en-IN"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43207028"/>
                  </a:ext>
                </a:extLst>
              </a:tr>
              <a:tr h="339457">
                <a:tc>
                  <a:txBody>
                    <a:bodyPr/>
                    <a:lstStyle/>
                    <a:p>
                      <a:pPr algn="l" fontAlgn="b"/>
                      <a:r>
                        <a:rPr lang="en-IN" sz="1200" u="none" strike="noStrike">
                          <a:effectLst/>
                        </a:rPr>
                        <a:t>US</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200" u="none" strike="noStrike">
                          <a:effectLst/>
                        </a:rPr>
                        <a:t>37829</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200" u="none" strike="noStrike">
                          <a:effectLst/>
                        </a:rPr>
                        <a:t>44</a:t>
                      </a:r>
                      <a:endParaRPr lang="en-IN"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65920456"/>
                  </a:ext>
                </a:extLst>
              </a:tr>
              <a:tr h="339457">
                <a:tc>
                  <a:txBody>
                    <a:bodyPr/>
                    <a:lstStyle/>
                    <a:p>
                      <a:pPr algn="l" fontAlgn="b"/>
                      <a:r>
                        <a:rPr lang="en-IN" sz="1200" u="none" strike="noStrike">
                          <a:effectLst/>
                        </a:rPr>
                        <a:t>Grand Total</a:t>
                      </a:r>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200" u="none" strike="noStrike" dirty="0">
                          <a:effectLst/>
                        </a:rPr>
                        <a:t>178121</a:t>
                      </a:r>
                      <a:endParaRPr lang="en-IN" sz="12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200" u="none" strike="noStrike" dirty="0">
                          <a:effectLst/>
                        </a:rPr>
                        <a:t>191</a:t>
                      </a:r>
                      <a:endParaRPr lang="en-IN" sz="12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05435470"/>
                  </a:ext>
                </a:extLst>
              </a:tr>
            </a:tbl>
          </a:graphicData>
        </a:graphic>
      </p:graphicFrame>
      <p:graphicFrame>
        <p:nvGraphicFramePr>
          <p:cNvPr id="5" name="Chart 4">
            <a:extLst>
              <a:ext uri="{FF2B5EF4-FFF2-40B4-BE49-F238E27FC236}">
                <a16:creationId xmlns:a16="http://schemas.microsoft.com/office/drawing/2014/main" id="{5D9BECE3-4381-D52A-0701-BC9AFFC209BE}"/>
              </a:ext>
            </a:extLst>
          </p:cNvPr>
          <p:cNvGraphicFramePr>
            <a:graphicFrameLocks/>
          </p:cNvGraphicFramePr>
          <p:nvPr>
            <p:extLst>
              <p:ext uri="{D42A27DB-BD31-4B8C-83A1-F6EECF244321}">
                <p14:modId xmlns:p14="http://schemas.microsoft.com/office/powerpoint/2010/main" val="1768995627"/>
              </p:ext>
            </p:extLst>
          </p:nvPr>
        </p:nvGraphicFramePr>
        <p:xfrm>
          <a:off x="5299969" y="114300"/>
          <a:ext cx="6782540" cy="3314700"/>
        </p:xfrm>
        <a:graphic>
          <a:graphicData uri="http://schemas.openxmlformats.org/drawingml/2006/chart">
            <c:chart xmlns:c="http://schemas.openxmlformats.org/drawingml/2006/chart" xmlns:r="http://schemas.openxmlformats.org/officeDocument/2006/relationships" r:id="rId2"/>
          </a:graphicData>
        </a:graphic>
      </p:graphicFrame>
      <p:sp>
        <p:nvSpPr>
          <p:cNvPr id="6" name="Title 1">
            <a:extLst>
              <a:ext uri="{FF2B5EF4-FFF2-40B4-BE49-F238E27FC236}">
                <a16:creationId xmlns:a16="http://schemas.microsoft.com/office/drawing/2014/main" id="{657CBC57-BCDB-5155-0F66-31A53E7BEBB2}"/>
              </a:ext>
            </a:extLst>
          </p:cNvPr>
          <p:cNvSpPr>
            <a:spLocks noGrp="1"/>
          </p:cNvSpPr>
          <p:nvPr>
            <p:ph type="title"/>
          </p:nvPr>
        </p:nvSpPr>
        <p:spPr>
          <a:xfrm>
            <a:off x="266330" y="181827"/>
            <a:ext cx="5193437" cy="1380643"/>
          </a:xfrm>
        </p:spPr>
        <p:txBody>
          <a:bodyPr>
            <a:normAutofit fontScale="90000"/>
          </a:bodyPr>
          <a:lstStyle/>
          <a:p>
            <a:pPr algn="l"/>
            <a:r>
              <a:rPr lang="en-US" dirty="0"/>
              <a:t> </a:t>
            </a:r>
            <a:r>
              <a:rPr lang="en-US" dirty="0">
                <a:solidFill>
                  <a:schemeClr val="accent6">
                    <a:lumMod val="60000"/>
                    <a:lumOff val="40000"/>
                  </a:schemeClr>
                </a:solidFill>
              </a:rPr>
              <a:t>analysis by </a:t>
            </a:r>
            <a:r>
              <a:rPr lang="en-US" dirty="0" err="1">
                <a:solidFill>
                  <a:schemeClr val="accent6">
                    <a:lumMod val="60000"/>
                    <a:lumOff val="40000"/>
                  </a:schemeClr>
                </a:solidFill>
              </a:rPr>
              <a:t>py</a:t>
            </a:r>
            <a:r>
              <a:rPr lang="en-US" dirty="0">
                <a:solidFill>
                  <a:schemeClr val="accent6">
                    <a:lumMod val="60000"/>
                    <a:lumOff val="40000"/>
                  </a:schemeClr>
                </a:solidFill>
              </a:rPr>
              <a:t> chart by quantity sold and returns</a:t>
            </a:r>
            <a:endParaRPr lang="en-IN" dirty="0">
              <a:solidFill>
                <a:schemeClr val="accent6">
                  <a:lumMod val="60000"/>
                  <a:lumOff val="40000"/>
                </a:schemeClr>
              </a:solidFill>
            </a:endParaRPr>
          </a:p>
        </p:txBody>
      </p:sp>
      <p:sp>
        <p:nvSpPr>
          <p:cNvPr id="7" name="Title 1">
            <a:extLst>
              <a:ext uri="{FF2B5EF4-FFF2-40B4-BE49-F238E27FC236}">
                <a16:creationId xmlns:a16="http://schemas.microsoft.com/office/drawing/2014/main" id="{3955264D-8AE6-C8B2-7092-0E3552DDE9AE}"/>
              </a:ext>
            </a:extLst>
          </p:cNvPr>
          <p:cNvSpPr txBox="1">
            <a:spLocks/>
          </p:cNvSpPr>
          <p:nvPr/>
        </p:nvSpPr>
        <p:spPr>
          <a:xfrm>
            <a:off x="106532" y="1629997"/>
            <a:ext cx="5193437" cy="1380643"/>
          </a:xfrm>
          <a:prstGeom prst="rect">
            <a:avLst/>
          </a:prstGeom>
        </p:spPr>
        <p:txBody>
          <a:bodyPr vert="horz" lIns="91440" tIns="45720" rIns="91440" bIns="45720" rtlCol="0" anchor="ctr">
            <a:normAutofit fontScale="97500"/>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algn="l"/>
            <a:r>
              <a:rPr lang="en-US" dirty="0"/>
              <a:t> </a:t>
            </a:r>
            <a:r>
              <a:rPr lang="en-US" sz="1800" dirty="0">
                <a:solidFill>
                  <a:schemeClr val="bg2">
                    <a:lumMod val="20000"/>
                    <a:lumOff val="80000"/>
                  </a:schemeClr>
                </a:solidFill>
              </a:rPr>
              <a:t>there is three market </a:t>
            </a:r>
          </a:p>
          <a:p>
            <a:pPr marL="342900" indent="-342900" algn="l">
              <a:buAutoNum type="arabicPeriod"/>
            </a:pPr>
            <a:r>
              <a:rPr lang="en-US" sz="1800" dirty="0">
                <a:solidFill>
                  <a:schemeClr val="bg2">
                    <a:lumMod val="20000"/>
                    <a:lumOff val="80000"/>
                  </a:schemeClr>
                </a:solidFill>
              </a:rPr>
              <a:t>Canada(1%) quantity sold</a:t>
            </a:r>
          </a:p>
          <a:p>
            <a:pPr marL="342900" indent="-342900" algn="l">
              <a:buAutoNum type="arabicPeriod"/>
            </a:pPr>
            <a:r>
              <a:rPr lang="en-US" sz="1800" dirty="0" err="1">
                <a:solidFill>
                  <a:schemeClr val="bg2">
                    <a:lumMod val="20000"/>
                    <a:lumOff val="80000"/>
                  </a:schemeClr>
                </a:solidFill>
              </a:rPr>
              <a:t>Emea</a:t>
            </a:r>
            <a:r>
              <a:rPr lang="en-US" sz="1800" dirty="0">
                <a:solidFill>
                  <a:schemeClr val="bg2">
                    <a:lumMod val="20000"/>
                    <a:lumOff val="80000"/>
                  </a:schemeClr>
                </a:solidFill>
              </a:rPr>
              <a:t>    (6%) quantity sold</a:t>
            </a:r>
          </a:p>
          <a:p>
            <a:pPr marL="342900" indent="-342900" algn="l">
              <a:buAutoNum type="arabicPeriod"/>
            </a:pPr>
            <a:r>
              <a:rPr lang="en-US" sz="1800" dirty="0" err="1">
                <a:solidFill>
                  <a:schemeClr val="bg2">
                    <a:lumMod val="20000"/>
                    <a:lumOff val="80000"/>
                  </a:schemeClr>
                </a:solidFill>
              </a:rPr>
              <a:t>africa</a:t>
            </a:r>
            <a:r>
              <a:rPr lang="en-US" sz="1800" dirty="0">
                <a:solidFill>
                  <a:schemeClr val="bg2">
                    <a:lumMod val="20000"/>
                    <a:lumOff val="80000"/>
                  </a:schemeClr>
                </a:solidFill>
              </a:rPr>
              <a:t> (6%) quantity sold</a:t>
            </a:r>
            <a:endParaRPr lang="en-IN" dirty="0">
              <a:solidFill>
                <a:schemeClr val="bg2">
                  <a:lumMod val="20000"/>
                  <a:lumOff val="80000"/>
                </a:schemeClr>
              </a:solidFill>
            </a:endParaRPr>
          </a:p>
        </p:txBody>
      </p:sp>
    </p:spTree>
    <p:extLst>
      <p:ext uri="{BB962C8B-B14F-4D97-AF65-F5344CB8AC3E}">
        <p14:creationId xmlns:p14="http://schemas.microsoft.com/office/powerpoint/2010/main" val="3498398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E0825CE-6D1A-D8DF-23C9-667AC33CF57D}"/>
              </a:ext>
            </a:extLst>
          </p:cNvPr>
          <p:cNvPicPr>
            <a:picLocks noChangeAspect="1"/>
          </p:cNvPicPr>
          <p:nvPr/>
        </p:nvPicPr>
        <p:blipFill>
          <a:blip r:embed="rId2"/>
          <a:stretch>
            <a:fillRect/>
          </a:stretch>
        </p:blipFill>
        <p:spPr>
          <a:xfrm>
            <a:off x="0" y="0"/>
            <a:ext cx="12082509" cy="6858000"/>
          </a:xfrm>
          <a:prstGeom prst="rect">
            <a:avLst/>
          </a:prstGeom>
        </p:spPr>
      </p:pic>
    </p:spTree>
    <p:extLst>
      <p:ext uri="{BB962C8B-B14F-4D97-AF65-F5344CB8AC3E}">
        <p14:creationId xmlns:p14="http://schemas.microsoft.com/office/powerpoint/2010/main" val="1237808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3940" t="21611" r="30632" b="13107"/>
          <a:stretch/>
        </p:blipFill>
        <p:spPr>
          <a:xfrm>
            <a:off x="103031" y="122831"/>
            <a:ext cx="11961590" cy="6632812"/>
          </a:xfrm>
          <a:prstGeom prst="rect">
            <a:avLst/>
          </a:prstGeom>
        </p:spPr>
      </p:pic>
    </p:spTree>
    <p:extLst>
      <p:ext uri="{BB962C8B-B14F-4D97-AF65-F5344CB8AC3E}">
        <p14:creationId xmlns:p14="http://schemas.microsoft.com/office/powerpoint/2010/main" val="1818196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3777" t="21222" r="29511" b="12360"/>
          <a:stretch/>
        </p:blipFill>
        <p:spPr>
          <a:xfrm>
            <a:off x="81886" y="0"/>
            <a:ext cx="12110113" cy="6741994"/>
          </a:xfrm>
          <a:prstGeom prst="rect">
            <a:avLst/>
          </a:prstGeom>
        </p:spPr>
      </p:pic>
    </p:spTree>
    <p:extLst>
      <p:ext uri="{BB962C8B-B14F-4D97-AF65-F5344CB8AC3E}">
        <p14:creationId xmlns:p14="http://schemas.microsoft.com/office/powerpoint/2010/main" val="3986210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6" name="Table 85">
            <a:extLst>
              <a:ext uri="{FF2B5EF4-FFF2-40B4-BE49-F238E27FC236}">
                <a16:creationId xmlns:a16="http://schemas.microsoft.com/office/drawing/2014/main" id="{199272F1-CC37-95CF-6130-9C1F125C441B}"/>
              </a:ext>
            </a:extLst>
          </p:cNvPr>
          <p:cNvGraphicFramePr>
            <a:graphicFrameLocks noGrp="1"/>
          </p:cNvGraphicFramePr>
          <p:nvPr>
            <p:extLst>
              <p:ext uri="{D42A27DB-BD31-4B8C-83A1-F6EECF244321}">
                <p14:modId xmlns:p14="http://schemas.microsoft.com/office/powerpoint/2010/main" val="754859671"/>
              </p:ext>
            </p:extLst>
          </p:nvPr>
        </p:nvGraphicFramePr>
        <p:xfrm>
          <a:off x="255463" y="342715"/>
          <a:ext cx="2705100" cy="1981200"/>
        </p:xfrm>
        <a:graphic>
          <a:graphicData uri="http://schemas.openxmlformats.org/drawingml/2006/table">
            <a:tbl>
              <a:tblPr/>
              <a:tblGrid>
                <a:gridCol w="901700">
                  <a:extLst>
                    <a:ext uri="{9D8B030D-6E8A-4147-A177-3AD203B41FA5}">
                      <a16:colId xmlns:a16="http://schemas.microsoft.com/office/drawing/2014/main" val="889433451"/>
                    </a:ext>
                  </a:extLst>
                </a:gridCol>
                <a:gridCol w="901700">
                  <a:extLst>
                    <a:ext uri="{9D8B030D-6E8A-4147-A177-3AD203B41FA5}">
                      <a16:colId xmlns:a16="http://schemas.microsoft.com/office/drawing/2014/main" val="2645727888"/>
                    </a:ext>
                  </a:extLst>
                </a:gridCol>
                <a:gridCol w="901700">
                  <a:extLst>
                    <a:ext uri="{9D8B030D-6E8A-4147-A177-3AD203B41FA5}">
                      <a16:colId xmlns:a16="http://schemas.microsoft.com/office/drawing/2014/main" val="2752155200"/>
                    </a:ext>
                  </a:extLst>
                </a:gridCol>
              </a:tblGrid>
              <a:tr h="198120">
                <a:tc>
                  <a:txBody>
                    <a:bodyPr/>
                    <a:lstStyle/>
                    <a:p>
                      <a:pPr algn="l" fontAlgn="b"/>
                      <a:r>
                        <a:rPr lang="en-IN" sz="1200" b="1" i="0" u="none" strike="noStrike" baseline="0">
                          <a:solidFill>
                            <a:schemeClr val="tx1"/>
                          </a:solidFill>
                          <a:effectLst/>
                          <a:latin typeface="Calibri" panose="020F0502020204030204" pitchFamily="34" charset="0"/>
                        </a:rPr>
                        <a:t>Sum of Profit</a:t>
                      </a:r>
                    </a:p>
                  </a:txBody>
                  <a:tcPr marL="7620" marR="7620" marT="7620" marB="0" anchor="b">
                    <a:lnL>
                      <a:noFill/>
                    </a:lnL>
                    <a:lnR>
                      <a:noFill/>
                    </a:lnR>
                    <a:lnT>
                      <a:noFill/>
                    </a:lnT>
                    <a:lnB>
                      <a:noFill/>
                    </a:lnB>
                    <a:solidFill>
                      <a:srgbClr val="DCE6F1"/>
                    </a:solidFill>
                  </a:tcPr>
                </a:tc>
                <a:tc>
                  <a:txBody>
                    <a:bodyPr/>
                    <a:lstStyle/>
                    <a:p>
                      <a:pPr algn="l" fontAlgn="b"/>
                      <a:r>
                        <a:rPr lang="en-IN" sz="1200" b="1" i="0" u="none" strike="noStrike" baseline="0">
                          <a:solidFill>
                            <a:schemeClr val="tx1"/>
                          </a:solidFill>
                          <a:effectLst/>
                          <a:latin typeface="Calibri" panose="020F0502020204030204" pitchFamily="34" charset="0"/>
                        </a:rPr>
                        <a:t>Segment</a:t>
                      </a:r>
                    </a:p>
                  </a:txBody>
                  <a:tcPr marL="7620" marR="7620" marT="7620" marB="0" anchor="b">
                    <a:lnL>
                      <a:noFill/>
                    </a:lnL>
                    <a:lnR>
                      <a:noFill/>
                    </a:lnR>
                    <a:lnT>
                      <a:noFill/>
                    </a:lnT>
                    <a:lnB>
                      <a:noFill/>
                    </a:lnB>
                    <a:solidFill>
                      <a:srgbClr val="DCE6F1"/>
                    </a:solidFill>
                  </a:tcPr>
                </a:tc>
                <a:tc>
                  <a:txBody>
                    <a:bodyPr/>
                    <a:lstStyle/>
                    <a:p>
                      <a:pPr algn="l" fontAlgn="b"/>
                      <a:endParaRPr lang="en-IN" sz="1200" b="1" i="0" u="none" strike="noStrike" baseline="0">
                        <a:solidFill>
                          <a:schemeClr val="tx1"/>
                        </a:solidFill>
                        <a:effectLst/>
                        <a:latin typeface="Calibri" panose="020F0502020204030204" pitchFamily="34" charset="0"/>
                      </a:endParaRPr>
                    </a:p>
                  </a:txBody>
                  <a:tcPr marL="7620" marR="7620" marT="7620" marB="0" anchor="b">
                    <a:lnL>
                      <a:noFill/>
                    </a:lnL>
                    <a:lnR>
                      <a:noFill/>
                    </a:lnR>
                    <a:lnT>
                      <a:noFill/>
                    </a:lnT>
                    <a:lnB>
                      <a:noFill/>
                    </a:lnB>
                    <a:solidFill>
                      <a:srgbClr val="DCE6F1"/>
                    </a:solidFill>
                  </a:tcPr>
                </a:tc>
                <a:extLst>
                  <a:ext uri="{0D108BD9-81ED-4DB2-BD59-A6C34878D82A}">
                    <a16:rowId xmlns:a16="http://schemas.microsoft.com/office/drawing/2014/main" val="978374871"/>
                  </a:ext>
                </a:extLst>
              </a:tr>
              <a:tr h="198120">
                <a:tc>
                  <a:txBody>
                    <a:bodyPr/>
                    <a:lstStyle/>
                    <a:p>
                      <a:pPr algn="l" fontAlgn="b"/>
                      <a:r>
                        <a:rPr lang="en-IN" sz="1200" b="1" i="0" u="none" strike="noStrike" baseline="0">
                          <a:solidFill>
                            <a:schemeClr val="tx1"/>
                          </a:solidFill>
                          <a:effectLst/>
                          <a:latin typeface="Calibri" panose="020F0502020204030204" pitchFamily="34" charset="0"/>
                        </a:rPr>
                        <a:t>Market</a:t>
                      </a:r>
                    </a:p>
                  </a:txBody>
                  <a:tcPr marL="7620" marR="7620" marT="7620"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l" fontAlgn="b"/>
                      <a:r>
                        <a:rPr lang="en-IN" sz="1200" b="1" i="0" u="none" strike="noStrike" baseline="0">
                          <a:solidFill>
                            <a:schemeClr val="tx1"/>
                          </a:solidFill>
                          <a:effectLst/>
                          <a:latin typeface="Calibri" panose="020F0502020204030204" pitchFamily="34" charset="0"/>
                        </a:rPr>
                        <a:t>Home Office</a:t>
                      </a:r>
                    </a:p>
                  </a:txBody>
                  <a:tcPr marL="7620" marR="7620" marT="7620"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l" fontAlgn="b"/>
                      <a:r>
                        <a:rPr lang="en-IN" sz="1200" b="1" i="0" u="none" strike="noStrike" baseline="0">
                          <a:solidFill>
                            <a:schemeClr val="tx1"/>
                          </a:solidFill>
                          <a:effectLst/>
                          <a:latin typeface="Calibri" panose="020F0502020204030204" pitchFamily="34" charset="0"/>
                        </a:rPr>
                        <a:t>Grand Total</a:t>
                      </a:r>
                    </a:p>
                  </a:txBody>
                  <a:tcPr marL="7620" marR="7620" marT="7620"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extLst>
                  <a:ext uri="{0D108BD9-81ED-4DB2-BD59-A6C34878D82A}">
                    <a16:rowId xmlns:a16="http://schemas.microsoft.com/office/drawing/2014/main" val="1197429462"/>
                  </a:ext>
                </a:extLst>
              </a:tr>
              <a:tr h="198120">
                <a:tc>
                  <a:txBody>
                    <a:bodyPr/>
                    <a:lstStyle/>
                    <a:p>
                      <a:pPr algn="l" fontAlgn="b"/>
                      <a:r>
                        <a:rPr lang="en-IN" sz="1200" b="0" i="0" u="none" strike="noStrike" baseline="0">
                          <a:solidFill>
                            <a:schemeClr val="tx1"/>
                          </a:solidFill>
                          <a:effectLst/>
                          <a:latin typeface="Calibri" panose="020F0502020204030204" pitchFamily="34" charset="0"/>
                        </a:rPr>
                        <a:t>Africa</a:t>
                      </a:r>
                    </a:p>
                  </a:txBody>
                  <a:tcPr marL="7620" marR="7620" marT="762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b"/>
                      <a:r>
                        <a:rPr lang="en-IN" sz="1200" b="0" i="0" u="none" strike="noStrike" baseline="0">
                          <a:solidFill>
                            <a:schemeClr val="tx1"/>
                          </a:solidFill>
                          <a:effectLst/>
                          <a:latin typeface="Calibri" panose="020F0502020204030204" pitchFamily="34" charset="0"/>
                        </a:rPr>
                        <a:t>20412.567</a:t>
                      </a:r>
                    </a:p>
                  </a:txBody>
                  <a:tcPr marL="7620" marR="7620" marT="762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b"/>
                      <a:r>
                        <a:rPr lang="en-IN" sz="1200" b="0" i="0" u="none" strike="noStrike" baseline="0">
                          <a:solidFill>
                            <a:schemeClr val="tx1"/>
                          </a:solidFill>
                          <a:effectLst/>
                          <a:latin typeface="Calibri" panose="020F0502020204030204" pitchFamily="34" charset="0"/>
                        </a:rPr>
                        <a:t>20412.567</a:t>
                      </a:r>
                    </a:p>
                  </a:txBody>
                  <a:tcPr marL="7620" marR="7620" marT="7620" marB="0" anchor="b">
                    <a:lnL>
                      <a:noFill/>
                    </a:lnL>
                    <a:lnR>
                      <a:noFill/>
                    </a:lnR>
                    <a:lnT w="6350" cap="flat" cmpd="sng" algn="ctr">
                      <a:solidFill>
                        <a:srgbClr val="95B3D7"/>
                      </a:solidFill>
                      <a:prstDash val="solid"/>
                      <a:round/>
                      <a:headEnd type="none" w="med" len="med"/>
                      <a:tailEnd type="none" w="med" len="med"/>
                    </a:lnT>
                    <a:lnB>
                      <a:noFill/>
                    </a:lnB>
                  </a:tcPr>
                </a:tc>
                <a:extLst>
                  <a:ext uri="{0D108BD9-81ED-4DB2-BD59-A6C34878D82A}">
                    <a16:rowId xmlns:a16="http://schemas.microsoft.com/office/drawing/2014/main" val="4035826746"/>
                  </a:ext>
                </a:extLst>
              </a:tr>
              <a:tr h="198120">
                <a:tc>
                  <a:txBody>
                    <a:bodyPr/>
                    <a:lstStyle/>
                    <a:p>
                      <a:pPr algn="l" fontAlgn="b"/>
                      <a:r>
                        <a:rPr lang="en-IN" sz="1200" b="0" i="0" u="none" strike="noStrike" baseline="0">
                          <a:solidFill>
                            <a:schemeClr val="tx1"/>
                          </a:solidFill>
                          <a:effectLst/>
                          <a:latin typeface="Calibri" panose="020F0502020204030204" pitchFamily="34" charset="0"/>
                        </a:rPr>
                        <a:t>APAC</a:t>
                      </a:r>
                    </a:p>
                  </a:txBody>
                  <a:tcPr marL="7620" marR="7620" marT="7620" marB="0" anchor="b">
                    <a:lnL>
                      <a:noFill/>
                    </a:lnL>
                    <a:lnR>
                      <a:noFill/>
                    </a:lnR>
                    <a:lnT>
                      <a:noFill/>
                    </a:lnT>
                    <a:lnB>
                      <a:noFill/>
                    </a:lnB>
                  </a:tcPr>
                </a:tc>
                <a:tc>
                  <a:txBody>
                    <a:bodyPr/>
                    <a:lstStyle/>
                    <a:p>
                      <a:pPr algn="r" fontAlgn="b"/>
                      <a:r>
                        <a:rPr lang="en-IN" sz="1200" b="0" i="0" u="none" strike="noStrike" baseline="0">
                          <a:solidFill>
                            <a:schemeClr val="tx1"/>
                          </a:solidFill>
                          <a:effectLst/>
                          <a:latin typeface="Calibri" panose="020F0502020204030204" pitchFamily="34" charset="0"/>
                        </a:rPr>
                        <a:t>83445.2538</a:t>
                      </a:r>
                    </a:p>
                  </a:txBody>
                  <a:tcPr marL="7620" marR="7620" marT="7620" marB="0" anchor="b">
                    <a:lnL>
                      <a:noFill/>
                    </a:lnL>
                    <a:lnR>
                      <a:noFill/>
                    </a:lnR>
                    <a:lnT>
                      <a:noFill/>
                    </a:lnT>
                    <a:lnB>
                      <a:noFill/>
                    </a:lnB>
                  </a:tcPr>
                </a:tc>
                <a:tc>
                  <a:txBody>
                    <a:bodyPr/>
                    <a:lstStyle/>
                    <a:p>
                      <a:pPr algn="r" fontAlgn="b"/>
                      <a:r>
                        <a:rPr lang="en-IN" sz="1200" b="0" i="0" u="none" strike="noStrike" baseline="0">
                          <a:solidFill>
                            <a:schemeClr val="tx1"/>
                          </a:solidFill>
                          <a:effectLst/>
                          <a:latin typeface="Calibri" panose="020F0502020204030204" pitchFamily="34" charset="0"/>
                        </a:rPr>
                        <a:t>83445.2538</a:t>
                      </a:r>
                    </a:p>
                  </a:txBody>
                  <a:tcPr marL="7620" marR="7620" marT="7620" marB="0" anchor="b">
                    <a:lnL>
                      <a:noFill/>
                    </a:lnL>
                    <a:lnR>
                      <a:noFill/>
                    </a:lnR>
                    <a:lnT>
                      <a:noFill/>
                    </a:lnT>
                    <a:lnB>
                      <a:noFill/>
                    </a:lnB>
                  </a:tcPr>
                </a:tc>
                <a:extLst>
                  <a:ext uri="{0D108BD9-81ED-4DB2-BD59-A6C34878D82A}">
                    <a16:rowId xmlns:a16="http://schemas.microsoft.com/office/drawing/2014/main" val="676917709"/>
                  </a:ext>
                </a:extLst>
              </a:tr>
              <a:tr h="198120">
                <a:tc>
                  <a:txBody>
                    <a:bodyPr/>
                    <a:lstStyle/>
                    <a:p>
                      <a:pPr algn="l" fontAlgn="b"/>
                      <a:r>
                        <a:rPr lang="en-IN" sz="1200" b="0" i="0" u="none" strike="noStrike" baseline="0">
                          <a:solidFill>
                            <a:schemeClr val="tx1"/>
                          </a:solidFill>
                          <a:effectLst/>
                          <a:latin typeface="Calibri" panose="020F0502020204030204" pitchFamily="34" charset="0"/>
                        </a:rPr>
                        <a:t>Canada</a:t>
                      </a:r>
                    </a:p>
                  </a:txBody>
                  <a:tcPr marL="7620" marR="7620" marT="7620" marB="0" anchor="b">
                    <a:lnL>
                      <a:noFill/>
                    </a:lnL>
                    <a:lnR>
                      <a:noFill/>
                    </a:lnR>
                    <a:lnT>
                      <a:noFill/>
                    </a:lnT>
                    <a:lnB>
                      <a:noFill/>
                    </a:lnB>
                  </a:tcPr>
                </a:tc>
                <a:tc>
                  <a:txBody>
                    <a:bodyPr/>
                    <a:lstStyle/>
                    <a:p>
                      <a:pPr algn="r" fontAlgn="b"/>
                      <a:r>
                        <a:rPr lang="en-IN" sz="1200" b="0" i="0" u="none" strike="noStrike" baseline="0">
                          <a:solidFill>
                            <a:schemeClr val="tx1"/>
                          </a:solidFill>
                          <a:effectLst/>
                          <a:latin typeface="Calibri" panose="020F0502020204030204" pitchFamily="34" charset="0"/>
                        </a:rPr>
                        <a:t>3103.23</a:t>
                      </a:r>
                    </a:p>
                  </a:txBody>
                  <a:tcPr marL="7620" marR="7620" marT="7620" marB="0" anchor="b">
                    <a:lnL>
                      <a:noFill/>
                    </a:lnL>
                    <a:lnR>
                      <a:noFill/>
                    </a:lnR>
                    <a:lnT>
                      <a:noFill/>
                    </a:lnT>
                    <a:lnB>
                      <a:noFill/>
                    </a:lnB>
                  </a:tcPr>
                </a:tc>
                <a:tc>
                  <a:txBody>
                    <a:bodyPr/>
                    <a:lstStyle/>
                    <a:p>
                      <a:pPr algn="r" fontAlgn="b"/>
                      <a:r>
                        <a:rPr lang="en-IN" sz="1200" b="0" i="0" u="none" strike="noStrike" baseline="0">
                          <a:solidFill>
                            <a:schemeClr val="tx1"/>
                          </a:solidFill>
                          <a:effectLst/>
                          <a:latin typeface="Calibri" panose="020F0502020204030204" pitchFamily="34" charset="0"/>
                        </a:rPr>
                        <a:t>3103.23</a:t>
                      </a:r>
                    </a:p>
                  </a:txBody>
                  <a:tcPr marL="7620" marR="7620" marT="7620" marB="0" anchor="b">
                    <a:lnL>
                      <a:noFill/>
                    </a:lnL>
                    <a:lnR>
                      <a:noFill/>
                    </a:lnR>
                    <a:lnT>
                      <a:noFill/>
                    </a:lnT>
                    <a:lnB>
                      <a:noFill/>
                    </a:lnB>
                  </a:tcPr>
                </a:tc>
                <a:extLst>
                  <a:ext uri="{0D108BD9-81ED-4DB2-BD59-A6C34878D82A}">
                    <a16:rowId xmlns:a16="http://schemas.microsoft.com/office/drawing/2014/main" val="931347496"/>
                  </a:ext>
                </a:extLst>
              </a:tr>
              <a:tr h="198120">
                <a:tc>
                  <a:txBody>
                    <a:bodyPr/>
                    <a:lstStyle/>
                    <a:p>
                      <a:pPr algn="l" fontAlgn="b"/>
                      <a:r>
                        <a:rPr lang="en-IN" sz="1200" b="0" i="0" u="none" strike="noStrike" baseline="0">
                          <a:solidFill>
                            <a:schemeClr val="tx1"/>
                          </a:solidFill>
                          <a:effectLst/>
                          <a:latin typeface="Calibri" panose="020F0502020204030204" pitchFamily="34" charset="0"/>
                        </a:rPr>
                        <a:t>EMEA</a:t>
                      </a:r>
                    </a:p>
                  </a:txBody>
                  <a:tcPr marL="7620" marR="7620" marT="7620" marB="0" anchor="b">
                    <a:lnL>
                      <a:noFill/>
                    </a:lnL>
                    <a:lnR>
                      <a:noFill/>
                    </a:lnR>
                    <a:lnT>
                      <a:noFill/>
                    </a:lnT>
                    <a:lnB>
                      <a:noFill/>
                    </a:lnB>
                  </a:tcPr>
                </a:tc>
                <a:tc>
                  <a:txBody>
                    <a:bodyPr/>
                    <a:lstStyle/>
                    <a:p>
                      <a:pPr algn="r" fontAlgn="b"/>
                      <a:r>
                        <a:rPr lang="en-IN" sz="1200" b="0" i="0" u="none" strike="noStrike" baseline="0">
                          <a:solidFill>
                            <a:schemeClr val="tx1"/>
                          </a:solidFill>
                          <a:effectLst/>
                          <a:latin typeface="Calibri" panose="020F0502020204030204" pitchFamily="34" charset="0"/>
                        </a:rPr>
                        <a:t>5866.263</a:t>
                      </a:r>
                    </a:p>
                  </a:txBody>
                  <a:tcPr marL="7620" marR="7620" marT="7620" marB="0" anchor="b">
                    <a:lnL>
                      <a:noFill/>
                    </a:lnL>
                    <a:lnR>
                      <a:noFill/>
                    </a:lnR>
                    <a:lnT>
                      <a:noFill/>
                    </a:lnT>
                    <a:lnB>
                      <a:noFill/>
                    </a:lnB>
                  </a:tcPr>
                </a:tc>
                <a:tc>
                  <a:txBody>
                    <a:bodyPr/>
                    <a:lstStyle/>
                    <a:p>
                      <a:pPr algn="r" fontAlgn="b"/>
                      <a:r>
                        <a:rPr lang="en-IN" sz="1200" b="0" i="0" u="none" strike="noStrike" baseline="0" dirty="0">
                          <a:solidFill>
                            <a:schemeClr val="tx1"/>
                          </a:solidFill>
                          <a:effectLst/>
                          <a:latin typeface="Calibri" panose="020F0502020204030204" pitchFamily="34" charset="0"/>
                        </a:rPr>
                        <a:t>5866.263</a:t>
                      </a:r>
                    </a:p>
                  </a:txBody>
                  <a:tcPr marL="7620" marR="7620" marT="7620" marB="0" anchor="b">
                    <a:lnL>
                      <a:noFill/>
                    </a:lnL>
                    <a:lnR>
                      <a:noFill/>
                    </a:lnR>
                    <a:lnT>
                      <a:noFill/>
                    </a:lnT>
                    <a:lnB>
                      <a:noFill/>
                    </a:lnB>
                  </a:tcPr>
                </a:tc>
                <a:extLst>
                  <a:ext uri="{0D108BD9-81ED-4DB2-BD59-A6C34878D82A}">
                    <a16:rowId xmlns:a16="http://schemas.microsoft.com/office/drawing/2014/main" val="3102792640"/>
                  </a:ext>
                </a:extLst>
              </a:tr>
              <a:tr h="198120">
                <a:tc>
                  <a:txBody>
                    <a:bodyPr/>
                    <a:lstStyle/>
                    <a:p>
                      <a:pPr algn="l" fontAlgn="b"/>
                      <a:r>
                        <a:rPr lang="en-IN" sz="1200" b="0" i="0" u="none" strike="noStrike" baseline="0">
                          <a:solidFill>
                            <a:schemeClr val="tx1"/>
                          </a:solidFill>
                          <a:effectLst/>
                          <a:latin typeface="Calibri" panose="020F0502020204030204" pitchFamily="34" charset="0"/>
                        </a:rPr>
                        <a:t>EU</a:t>
                      </a:r>
                    </a:p>
                  </a:txBody>
                  <a:tcPr marL="7620" marR="7620" marT="7620" marB="0" anchor="b">
                    <a:lnL>
                      <a:noFill/>
                    </a:lnL>
                    <a:lnR>
                      <a:noFill/>
                    </a:lnR>
                    <a:lnT>
                      <a:noFill/>
                    </a:lnT>
                    <a:lnB>
                      <a:noFill/>
                    </a:lnB>
                  </a:tcPr>
                </a:tc>
                <a:tc>
                  <a:txBody>
                    <a:bodyPr/>
                    <a:lstStyle/>
                    <a:p>
                      <a:pPr algn="r" fontAlgn="b"/>
                      <a:r>
                        <a:rPr lang="en-IN" sz="1200" b="0" i="0" u="none" strike="noStrike" baseline="0">
                          <a:solidFill>
                            <a:schemeClr val="tx1"/>
                          </a:solidFill>
                          <a:effectLst/>
                          <a:latin typeface="Calibri" panose="020F0502020204030204" pitchFamily="34" charset="0"/>
                        </a:rPr>
                        <a:t>60748.0545</a:t>
                      </a:r>
                    </a:p>
                  </a:txBody>
                  <a:tcPr marL="7620" marR="7620" marT="7620" marB="0" anchor="b">
                    <a:lnL>
                      <a:noFill/>
                    </a:lnL>
                    <a:lnR>
                      <a:noFill/>
                    </a:lnR>
                    <a:lnT>
                      <a:noFill/>
                    </a:lnT>
                    <a:lnB>
                      <a:noFill/>
                    </a:lnB>
                  </a:tcPr>
                </a:tc>
                <a:tc>
                  <a:txBody>
                    <a:bodyPr/>
                    <a:lstStyle/>
                    <a:p>
                      <a:pPr algn="r" fontAlgn="b"/>
                      <a:r>
                        <a:rPr lang="en-IN" sz="1200" b="0" i="0" u="none" strike="noStrike" baseline="0">
                          <a:solidFill>
                            <a:schemeClr val="tx1"/>
                          </a:solidFill>
                          <a:effectLst/>
                          <a:latin typeface="Calibri" panose="020F0502020204030204" pitchFamily="34" charset="0"/>
                        </a:rPr>
                        <a:t>60748.0545</a:t>
                      </a:r>
                    </a:p>
                  </a:txBody>
                  <a:tcPr marL="7620" marR="7620" marT="7620" marB="0" anchor="b">
                    <a:lnL>
                      <a:noFill/>
                    </a:lnL>
                    <a:lnR>
                      <a:noFill/>
                    </a:lnR>
                    <a:lnT>
                      <a:noFill/>
                    </a:lnT>
                    <a:lnB>
                      <a:noFill/>
                    </a:lnB>
                  </a:tcPr>
                </a:tc>
                <a:extLst>
                  <a:ext uri="{0D108BD9-81ED-4DB2-BD59-A6C34878D82A}">
                    <a16:rowId xmlns:a16="http://schemas.microsoft.com/office/drawing/2014/main" val="725596445"/>
                  </a:ext>
                </a:extLst>
              </a:tr>
              <a:tr h="198120">
                <a:tc>
                  <a:txBody>
                    <a:bodyPr/>
                    <a:lstStyle/>
                    <a:p>
                      <a:pPr algn="l" fontAlgn="b"/>
                      <a:r>
                        <a:rPr lang="en-IN" sz="1200" b="0" i="0" u="none" strike="noStrike" baseline="0">
                          <a:solidFill>
                            <a:schemeClr val="tx1"/>
                          </a:solidFill>
                          <a:effectLst/>
                          <a:latin typeface="Calibri" panose="020F0502020204030204" pitchFamily="34" charset="0"/>
                        </a:rPr>
                        <a:t>LATAM</a:t>
                      </a:r>
                    </a:p>
                  </a:txBody>
                  <a:tcPr marL="7620" marR="7620" marT="7620" marB="0" anchor="b">
                    <a:lnL>
                      <a:noFill/>
                    </a:lnL>
                    <a:lnR>
                      <a:noFill/>
                    </a:lnR>
                    <a:lnT>
                      <a:noFill/>
                    </a:lnT>
                    <a:lnB>
                      <a:noFill/>
                    </a:lnB>
                  </a:tcPr>
                </a:tc>
                <a:tc>
                  <a:txBody>
                    <a:bodyPr/>
                    <a:lstStyle/>
                    <a:p>
                      <a:pPr algn="r" fontAlgn="b"/>
                      <a:r>
                        <a:rPr lang="en-IN" sz="1200" b="0" i="0" u="none" strike="noStrike" baseline="0">
                          <a:solidFill>
                            <a:schemeClr val="tx1"/>
                          </a:solidFill>
                          <a:effectLst/>
                          <a:latin typeface="Calibri" panose="020F0502020204030204" pitchFamily="34" charset="0"/>
                        </a:rPr>
                        <a:t>43135.13376</a:t>
                      </a:r>
                    </a:p>
                  </a:txBody>
                  <a:tcPr marL="7620" marR="7620" marT="7620" marB="0" anchor="b">
                    <a:lnL>
                      <a:noFill/>
                    </a:lnL>
                    <a:lnR>
                      <a:noFill/>
                    </a:lnR>
                    <a:lnT>
                      <a:noFill/>
                    </a:lnT>
                    <a:lnB>
                      <a:noFill/>
                    </a:lnB>
                  </a:tcPr>
                </a:tc>
                <a:tc>
                  <a:txBody>
                    <a:bodyPr/>
                    <a:lstStyle/>
                    <a:p>
                      <a:pPr algn="r" fontAlgn="b"/>
                      <a:r>
                        <a:rPr lang="en-IN" sz="1200" b="0" i="0" u="none" strike="noStrike" baseline="0">
                          <a:solidFill>
                            <a:schemeClr val="tx1"/>
                          </a:solidFill>
                          <a:effectLst/>
                          <a:latin typeface="Calibri" panose="020F0502020204030204" pitchFamily="34" charset="0"/>
                        </a:rPr>
                        <a:t>43135.13376</a:t>
                      </a:r>
                    </a:p>
                  </a:txBody>
                  <a:tcPr marL="7620" marR="7620" marT="7620" marB="0" anchor="b">
                    <a:lnL>
                      <a:noFill/>
                    </a:lnL>
                    <a:lnR>
                      <a:noFill/>
                    </a:lnR>
                    <a:lnT>
                      <a:noFill/>
                    </a:lnT>
                    <a:lnB>
                      <a:noFill/>
                    </a:lnB>
                  </a:tcPr>
                </a:tc>
                <a:extLst>
                  <a:ext uri="{0D108BD9-81ED-4DB2-BD59-A6C34878D82A}">
                    <a16:rowId xmlns:a16="http://schemas.microsoft.com/office/drawing/2014/main" val="1768736973"/>
                  </a:ext>
                </a:extLst>
              </a:tr>
              <a:tr h="198120">
                <a:tc>
                  <a:txBody>
                    <a:bodyPr/>
                    <a:lstStyle/>
                    <a:p>
                      <a:pPr algn="l" fontAlgn="b"/>
                      <a:r>
                        <a:rPr lang="en-IN" sz="1200" b="0" i="0" u="none" strike="noStrike" baseline="0">
                          <a:solidFill>
                            <a:schemeClr val="tx1"/>
                          </a:solidFill>
                          <a:effectLst/>
                          <a:latin typeface="Calibri" panose="020F0502020204030204" pitchFamily="34" charset="0"/>
                        </a:rPr>
                        <a:t>US</a:t>
                      </a:r>
                    </a:p>
                  </a:txBody>
                  <a:tcPr marL="7620" marR="7620" marT="762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IN" sz="1200" b="0" i="0" u="none" strike="noStrike" baseline="0">
                          <a:solidFill>
                            <a:schemeClr val="tx1"/>
                          </a:solidFill>
                          <a:effectLst/>
                          <a:latin typeface="Calibri" panose="020F0502020204030204" pitchFamily="34" charset="0"/>
                        </a:rPr>
                        <a:t>60298.6785</a:t>
                      </a:r>
                    </a:p>
                  </a:txBody>
                  <a:tcPr marL="7620" marR="7620" marT="762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IN" sz="1200" b="0" i="0" u="none" strike="noStrike" baseline="0">
                          <a:solidFill>
                            <a:schemeClr val="tx1"/>
                          </a:solidFill>
                          <a:effectLst/>
                          <a:latin typeface="Calibri" panose="020F0502020204030204" pitchFamily="34" charset="0"/>
                        </a:rPr>
                        <a:t>60298.6785</a:t>
                      </a:r>
                    </a:p>
                  </a:txBody>
                  <a:tcPr marL="7620" marR="7620" marT="7620" marB="0" anchor="b">
                    <a:lnL>
                      <a:noFill/>
                    </a:lnL>
                    <a:lnR>
                      <a:noFill/>
                    </a:lnR>
                    <a:lnT>
                      <a:noFill/>
                    </a:lnT>
                    <a:lnB w="635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524029740"/>
                  </a:ext>
                </a:extLst>
              </a:tr>
              <a:tr h="198120">
                <a:tc>
                  <a:txBody>
                    <a:bodyPr/>
                    <a:lstStyle/>
                    <a:p>
                      <a:pPr algn="l" fontAlgn="b"/>
                      <a:r>
                        <a:rPr lang="en-IN" sz="1200" b="1" i="0" u="none" strike="noStrike" baseline="0">
                          <a:solidFill>
                            <a:schemeClr val="tx1"/>
                          </a:solidFill>
                          <a:effectLst/>
                          <a:latin typeface="Calibri" panose="020F0502020204030204" pitchFamily="34" charset="0"/>
                        </a:rPr>
                        <a:t>Grand Total</a:t>
                      </a:r>
                    </a:p>
                  </a:txBody>
                  <a:tcPr marL="7620" marR="7620" marT="7620" marB="0" anchor="b">
                    <a:lnL>
                      <a:noFill/>
                    </a:lnL>
                    <a:lnR>
                      <a:noFill/>
                    </a:lnR>
                    <a:lnT w="6350" cap="flat" cmpd="sng" algn="ctr">
                      <a:solidFill>
                        <a:srgbClr val="95B3D7"/>
                      </a:solidFill>
                      <a:prstDash val="solid"/>
                      <a:round/>
                      <a:headEnd type="none" w="med" len="med"/>
                      <a:tailEnd type="none" w="med" len="med"/>
                    </a:lnT>
                    <a:lnB>
                      <a:noFill/>
                    </a:lnB>
                    <a:solidFill>
                      <a:srgbClr val="DCE6F1"/>
                    </a:solidFill>
                  </a:tcPr>
                </a:tc>
                <a:tc>
                  <a:txBody>
                    <a:bodyPr/>
                    <a:lstStyle/>
                    <a:p>
                      <a:pPr algn="r" fontAlgn="b"/>
                      <a:r>
                        <a:rPr lang="en-IN" sz="1200" b="1" i="0" u="none" strike="noStrike" baseline="0">
                          <a:solidFill>
                            <a:schemeClr val="tx1"/>
                          </a:solidFill>
                          <a:effectLst/>
                          <a:latin typeface="Calibri" panose="020F0502020204030204" pitchFamily="34" charset="0"/>
                        </a:rPr>
                        <a:t>277009.1806</a:t>
                      </a:r>
                    </a:p>
                  </a:txBody>
                  <a:tcPr marL="7620" marR="7620" marT="7620" marB="0" anchor="b">
                    <a:lnL>
                      <a:noFill/>
                    </a:lnL>
                    <a:lnR>
                      <a:noFill/>
                    </a:lnR>
                    <a:lnT w="6350" cap="flat" cmpd="sng" algn="ctr">
                      <a:solidFill>
                        <a:srgbClr val="95B3D7"/>
                      </a:solidFill>
                      <a:prstDash val="solid"/>
                      <a:round/>
                      <a:headEnd type="none" w="med" len="med"/>
                      <a:tailEnd type="none" w="med" len="med"/>
                    </a:lnT>
                    <a:lnB>
                      <a:noFill/>
                    </a:lnB>
                    <a:solidFill>
                      <a:srgbClr val="DCE6F1"/>
                    </a:solidFill>
                  </a:tcPr>
                </a:tc>
                <a:tc>
                  <a:txBody>
                    <a:bodyPr/>
                    <a:lstStyle/>
                    <a:p>
                      <a:pPr algn="r" fontAlgn="b"/>
                      <a:r>
                        <a:rPr lang="en-IN" sz="1200" b="1" i="0" u="none" strike="noStrike" baseline="0" dirty="0">
                          <a:solidFill>
                            <a:schemeClr val="tx1"/>
                          </a:solidFill>
                          <a:effectLst/>
                          <a:latin typeface="Calibri" panose="020F0502020204030204" pitchFamily="34" charset="0"/>
                        </a:rPr>
                        <a:t>277009.1806</a:t>
                      </a:r>
                    </a:p>
                  </a:txBody>
                  <a:tcPr marL="7620" marR="7620" marT="7620" marB="0" anchor="b">
                    <a:lnL>
                      <a:noFill/>
                    </a:lnL>
                    <a:lnR>
                      <a:noFill/>
                    </a:lnR>
                    <a:lnT w="6350" cap="flat" cmpd="sng" algn="ctr">
                      <a:solidFill>
                        <a:srgbClr val="95B3D7"/>
                      </a:solidFill>
                      <a:prstDash val="solid"/>
                      <a:round/>
                      <a:headEnd type="none" w="med" len="med"/>
                      <a:tailEnd type="none" w="med" len="med"/>
                    </a:lnT>
                    <a:lnB>
                      <a:noFill/>
                    </a:lnB>
                    <a:solidFill>
                      <a:srgbClr val="DCE6F1"/>
                    </a:solidFill>
                  </a:tcPr>
                </a:tc>
                <a:extLst>
                  <a:ext uri="{0D108BD9-81ED-4DB2-BD59-A6C34878D82A}">
                    <a16:rowId xmlns:a16="http://schemas.microsoft.com/office/drawing/2014/main" val="1312216698"/>
                  </a:ext>
                </a:extLst>
              </a:tr>
            </a:tbl>
          </a:graphicData>
        </a:graphic>
      </p:graphicFrame>
      <p:pic>
        <p:nvPicPr>
          <p:cNvPr id="89" name="Picture 88">
            <a:extLst>
              <a:ext uri="{FF2B5EF4-FFF2-40B4-BE49-F238E27FC236}">
                <a16:creationId xmlns:a16="http://schemas.microsoft.com/office/drawing/2014/main" id="{DF8541D1-7870-A42D-E7D0-BE1C5B831F5F}"/>
              </a:ext>
            </a:extLst>
          </p:cNvPr>
          <p:cNvPicPr>
            <a:picLocks noChangeAspect="1"/>
          </p:cNvPicPr>
          <p:nvPr/>
        </p:nvPicPr>
        <p:blipFill>
          <a:blip r:embed="rId2"/>
          <a:stretch>
            <a:fillRect/>
          </a:stretch>
        </p:blipFill>
        <p:spPr>
          <a:xfrm>
            <a:off x="3142719" y="380398"/>
            <a:ext cx="8742514" cy="5878359"/>
          </a:xfrm>
          <a:prstGeom prst="rect">
            <a:avLst/>
          </a:prstGeom>
        </p:spPr>
      </p:pic>
      <p:pic>
        <p:nvPicPr>
          <p:cNvPr id="91" name="Graphic 90">
            <a:extLst>
              <a:ext uri="{FF2B5EF4-FFF2-40B4-BE49-F238E27FC236}">
                <a16:creationId xmlns:a16="http://schemas.microsoft.com/office/drawing/2014/main" id="{8E3C1487-7F24-D622-BD39-42BA86123F0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6767" y="2497261"/>
            <a:ext cx="2653796" cy="1685925"/>
          </a:xfrm>
          <a:prstGeom prst="rect">
            <a:avLst/>
          </a:prstGeom>
        </p:spPr>
      </p:pic>
    </p:spTree>
    <p:extLst>
      <p:ext uri="{BB962C8B-B14F-4D97-AF65-F5344CB8AC3E}">
        <p14:creationId xmlns:p14="http://schemas.microsoft.com/office/powerpoint/2010/main" val="16118842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1703</TotalTime>
  <Words>833</Words>
  <Application>Microsoft Office PowerPoint</Application>
  <PresentationFormat>Widescreen</PresentationFormat>
  <Paragraphs>129</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Bookman Old Style</vt:lpstr>
      <vt:lpstr>Calibri</vt:lpstr>
      <vt:lpstr>Rockwell</vt:lpstr>
      <vt:lpstr>TradeGothic</vt:lpstr>
      <vt:lpstr>Damask</vt:lpstr>
      <vt:lpstr>HI THIS IS  JAI PRAKASH</vt:lpstr>
      <vt:lpstr>CONTENT </vt:lpstr>
      <vt:lpstr>DIFINING THE QUESTION FOR ECOM data  1.HOW TO SALE MORE PRODUCT ?  2.HOW TO REDUSE LABOURE COST AND SHIPPING COST ?  3.HOW TO INCREASE PROFIT IN MARKET ?  4.HOW TO REDUSING TARNSPORTATION COST ?  5.HOW TO COMPETE OTHER E COMMERCE COMPANY ?  6.HOW TO MANAGE COURIER PARTNERS ?</vt:lpstr>
      <vt:lpstr> Analyzing the data</vt:lpstr>
      <vt:lpstr> analysis by py chart by quantity sold and returns</vt:lpstr>
      <vt:lpstr>PowerPoint Presentation</vt:lpstr>
      <vt:lpstr>PowerPoint Presentation</vt:lpstr>
      <vt:lpstr>PowerPoint Presentation</vt:lpstr>
      <vt:lpstr>PowerPoint Presentation</vt:lpstr>
      <vt:lpstr>warehouse</vt:lpstr>
      <vt:lpstr>CONCLUSSION/BUSINESS MOTIVE</vt:lpstr>
      <vt:lpstr>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 THIS IS  JAI PRAKASH</dc:title>
  <dc:creator>jai morya</dc:creator>
  <cp:lastModifiedBy>jai morya</cp:lastModifiedBy>
  <cp:revision>40</cp:revision>
  <dcterms:created xsi:type="dcterms:W3CDTF">2023-03-16T13:43:26Z</dcterms:created>
  <dcterms:modified xsi:type="dcterms:W3CDTF">2023-03-23T07:31:31Z</dcterms:modified>
</cp:coreProperties>
</file>