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6" r:id="rId3"/>
    <p:sldId id="326" r:id="rId4"/>
    <p:sldId id="257" r:id="rId5"/>
    <p:sldId id="317" r:id="rId6"/>
    <p:sldId id="304" r:id="rId7"/>
    <p:sldId id="303" r:id="rId8"/>
    <p:sldId id="321" r:id="rId9"/>
    <p:sldId id="322" r:id="rId10"/>
    <p:sldId id="314" r:id="rId11"/>
    <p:sldId id="280" r:id="rId12"/>
    <p:sldId id="323" r:id="rId13"/>
    <p:sldId id="278" r:id="rId14"/>
    <p:sldId id="308" r:id="rId15"/>
    <p:sldId id="319" r:id="rId16"/>
    <p:sldId id="320" r:id="rId17"/>
    <p:sldId id="324" r:id="rId18"/>
    <p:sldId id="315" r:id="rId19"/>
    <p:sldId id="293" r:id="rId20"/>
    <p:sldId id="310" r:id="rId21"/>
    <p:sldId id="272" r:id="rId22"/>
    <p:sldId id="292" r:id="rId23"/>
    <p:sldId id="276" r:id="rId24"/>
    <p:sldId id="277" r:id="rId25"/>
    <p:sldId id="262" r:id="rId26"/>
    <p:sldId id="283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81CA"/>
    <a:srgbClr val="586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3" autoAdjust="0"/>
    <p:restoredTop sz="99741" autoAdjust="0"/>
  </p:normalViewPr>
  <p:slideViewPr>
    <p:cSldViewPr snapToGrid="0" snapToObjects="1">
      <p:cViewPr>
        <p:scale>
          <a:sx n="100" d="100"/>
          <a:sy n="100" d="100"/>
        </p:scale>
        <p:origin x="-2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38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53838-8B47-BF4C-84D7-BBDBEBAD9CF0}" type="datetimeFigureOut">
              <a:rPr lang="en-US" smtClean="0"/>
              <a:t>10/10/12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089F-D9B0-7341-B30F-54955FA30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42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B0485-F323-AF4D-AA5F-E57593643A6F}" type="datetimeFigureOut">
              <a:rPr lang="en-US" smtClean="0"/>
              <a:t>10/10/12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E5E5-550A-DE42-AD60-FCC36B3F2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56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77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1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25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24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Bad hosts are evicted</a:t>
            </a:r>
          </a:p>
          <a:p>
            <a:pPr lvl="1"/>
            <a:r>
              <a:rPr lang="en-US" dirty="0" smtClean="0"/>
              <a:t>Timemasters check themselves against other timemasters</a:t>
            </a:r>
          </a:p>
          <a:p>
            <a:pPr lvl="1"/>
            <a:r>
              <a:rPr lang="en-US" dirty="0" smtClean="0"/>
              <a:t>Clients check themselves against timemasters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9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95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46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67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0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1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3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1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36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4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2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7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6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8341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3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9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  <a:gs pos="0">
              <a:schemeClr val="bg1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572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Spanner: Google’s</a:t>
            </a:r>
            <a:br>
              <a:rPr lang="en-US" dirty="0" smtClean="0"/>
            </a:br>
            <a:r>
              <a:rPr lang="en-US" dirty="0" smtClean="0"/>
              <a:t>Globally-Distributed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6400800" cy="2349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Wilson Hsieh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representing a host of authors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OSDI 2012</a:t>
            </a:r>
          </a:p>
        </p:txBody>
      </p:sp>
      <p:pic>
        <p:nvPicPr>
          <p:cNvPr id="4" name="Picture 3" descr="GLogo_flat_transparent_RGB_lar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496" y="6113866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9"/>
    </mc:Choice>
    <mc:Fallback xmlns="">
      <p:transition xmlns:p14="http://schemas.microsoft.com/office/powerpoint/2010/main" spd="slow" advTm="148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5471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Synchronizing Snapshots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2600" y="2439989"/>
            <a:ext cx="8229600" cy="16652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==	</a:t>
            </a:r>
          </a:p>
          <a:p>
            <a:pPr marL="0" indent="0" algn="ctr">
              <a:buNone/>
            </a:pPr>
            <a:r>
              <a:rPr lang="en-US" dirty="0" smtClean="0"/>
              <a:t>External Consistency:</a:t>
            </a:r>
          </a:p>
          <a:p>
            <a:pPr marL="57150" indent="0" algn="ctr">
              <a:buNone/>
            </a:pPr>
            <a:r>
              <a:rPr lang="en-US" dirty="0" smtClean="0"/>
              <a:t>Commit order respects global wall-time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2600" y="4105277"/>
            <a:ext cx="8229600" cy="2155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Arial"/>
              <a:buNone/>
            </a:pPr>
            <a:r>
              <a:rPr lang="en-US" dirty="0" smtClean="0"/>
              <a:t>==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respects global wall-time order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given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== commit order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2600" y="1752601"/>
            <a:ext cx="8229600" cy="86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	Global wall-clock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1"/>
    </mc:Choice>
    <mc:Fallback xmlns="">
      <p:transition xmlns:p14="http://schemas.microsoft.com/office/powerpoint/2010/main" spd="slow" advTm="7328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Timestamps, Global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63701"/>
            <a:ext cx="8229600" cy="1320799"/>
          </a:xfrm>
        </p:spPr>
        <p:txBody>
          <a:bodyPr>
            <a:normAutofit/>
          </a:bodyPr>
          <a:lstStyle/>
          <a:p>
            <a:r>
              <a:rPr lang="en-US" dirty="0" smtClean="0"/>
              <a:t>Strict two-phase locking for write transactions</a:t>
            </a:r>
          </a:p>
          <a:p>
            <a:r>
              <a:rPr lang="en-US" dirty="0" smtClean="0"/>
              <a:t>Assign timestamp while locks are held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1700" y="4157966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738579" y="4170150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8150" y="43751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9579" y="4724400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now()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5144" y="3672959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25750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20455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6890" y="36729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06400" y="4108450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1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3"/>
    </mc:Choice>
    <mc:Fallback xmlns="">
      <p:transition xmlns:p14="http://schemas.microsoft.com/office/powerpoint/2010/main" spd="slow" advTm="279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Invariants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" y="1588533"/>
            <a:ext cx="8229600" cy="78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Timestamp order == commit order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700" y="3615215"/>
            <a:ext cx="8229600" cy="96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Timestamp order respects global wall-time order 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171700" y="3132395"/>
            <a:ext cx="4419600" cy="393700"/>
            <a:chOff x="2197100" y="3829050"/>
            <a:chExt cx="1562100" cy="3937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38579" y="314457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71700" y="4568825"/>
            <a:ext cx="1471879" cy="393700"/>
            <a:chOff x="2197100" y="3829050"/>
            <a:chExt cx="1562100" cy="3937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38579" y="458100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3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76700" y="5194558"/>
            <a:ext cx="3365500" cy="393700"/>
            <a:chOff x="2197100" y="3829050"/>
            <a:chExt cx="1562100" cy="3937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43579" y="5206742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4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66900" y="2389187"/>
            <a:ext cx="4419600" cy="393700"/>
            <a:chOff x="2197100" y="3829050"/>
            <a:chExt cx="1562100" cy="3937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433779" y="24013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06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035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37050" y="23415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23288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369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178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863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99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81542" y="2678153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8" name="Can 37"/>
          <p:cNvSpPr/>
          <p:nvPr/>
        </p:nvSpPr>
        <p:spPr>
          <a:xfrm>
            <a:off x="319642" y="511860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9" name="Can 38"/>
          <p:cNvSpPr/>
          <p:nvPr/>
        </p:nvSpPr>
        <p:spPr>
          <a:xfrm>
            <a:off x="305870" y="4473472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2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6"/>
    </mc:Choice>
    <mc:Fallback xmlns="">
      <p:transition xmlns:p14="http://schemas.microsoft.com/office/powerpoint/2010/main" spd="slow" advTm="640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18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“Global wall-clock time” with bounded uncertainty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21466" y="3785116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2866" y="3600450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2820923" y="3327916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926075" y="3327916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016" y="4159250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7426" y="41592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latest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244" y="3491984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TT.now()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0923" y="4813300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9183" y="4978400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2*ε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4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8"/>
    </mc:Choice>
    <mc:Fallback xmlns="">
      <p:transition xmlns:p14="http://schemas.microsoft.com/office/powerpoint/2010/main" spd="slow" advTm="438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 and TrueTime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43100" y="2654300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09979" y="266648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38450" y="29146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279" y="3404632"/>
            <a:ext cx="2339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TT.now().latest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6544" y="22034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7150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1855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7190" y="22087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4368800"/>
            <a:ext cx="2895600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2534" y="3404632"/>
            <a:ext cx="30960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Wait until TT.now().earliest &gt;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i="1" dirty="0">
              <a:solidFill>
                <a:srgbClr val="F79646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40250" y="29146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6583" y="3404632"/>
            <a:ext cx="287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91200" y="2914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10341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average 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0334" y="39380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Commit wait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97400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average 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96991" y="4508500"/>
            <a:ext cx="0" cy="6604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67242" y="2604784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6" grpId="0"/>
      <p:bldP spid="23" grpId="0"/>
      <p:bldP spid="28" grpId="0"/>
      <p:bldP spid="30" grpId="0"/>
      <p:bldP spid="31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Replication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8044" y="25590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5490" y="25643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7490" y="192936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5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4590" y="1929368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Notify slaves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8428" y="37597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62379" y="3759716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15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0390" y="1929368"/>
            <a:ext cx="1945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Achieve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8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8"/>
    </mc:Choice>
    <mc:Fallback xmlns="">
      <p:transition xmlns:p14="http://schemas.microsoft.com/office/powerpoint/2010/main" spd="slow" advTm="713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0" grpId="0"/>
      <p:bldP spid="32" grpId="0"/>
      <p:bldP spid="3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3096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9744" y="18732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1855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7190" y="1878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11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27762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P1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3944" y="28257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1390" y="28310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9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2489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P2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8944" y="38036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2845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2490" y="37708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301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527300"/>
            <a:ext cx="519910" cy="908050"/>
          </a:xfrm>
          <a:prstGeom prst="straightConnector1">
            <a:avLst/>
          </a:prstGeom>
          <a:ln cap="rnd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527300"/>
            <a:ext cx="433690" cy="1847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62700" y="2584450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Notify participants of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1200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4328" y="48773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96928" y="4864616"/>
            <a:ext cx="20119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 for each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16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72590" y="1395968"/>
            <a:ext cx="1363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9590" y="1395968"/>
            <a:ext cx="14116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Done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584450"/>
            <a:ext cx="121595" cy="8572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584450"/>
            <a:ext cx="255890" cy="1790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51522" y="4393684"/>
            <a:ext cx="1047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84851" y="5272564"/>
            <a:ext cx="1880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overall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487190" y="2584450"/>
            <a:ext cx="0" cy="2688114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6" name="Can 75"/>
          <p:cNvSpPr/>
          <p:nvPr/>
        </p:nvSpPr>
        <p:spPr>
          <a:xfrm>
            <a:off x="167242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7" name="Can 76"/>
          <p:cNvSpPr/>
          <p:nvPr/>
        </p:nvSpPr>
        <p:spPr>
          <a:xfrm>
            <a:off x="167242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452291" y="2321784"/>
            <a:ext cx="12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51522" y="4622284"/>
            <a:ext cx="7901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Send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8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57" grpId="0"/>
      <p:bldP spid="54" grpId="0"/>
      <p:bldP spid="55" grpId="0"/>
      <p:bldP spid="64" grpId="0"/>
      <p:bldP spid="71" grpId="0"/>
      <p:bldP spid="68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5921" y="1544161"/>
            <a:ext cx="16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X from my friend list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0719" y="2904351"/>
            <a:ext cx="191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myself from X’s friend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350" y="2440672"/>
            <a:ext cx="60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C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8431" y="3797042"/>
            <a:ext cx="6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P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96804" y="2254247"/>
            <a:ext cx="304800" cy="138430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304" y="244067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29193" y="2254247"/>
            <a:ext cx="1070479" cy="1384303"/>
          </a:xfrm>
          <a:prstGeom prst="straightConnector1">
            <a:avLst/>
          </a:prstGeom>
          <a:ln cap="rnd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5099" y="2440672"/>
            <a:ext cx="7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=15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3876" y="1721354"/>
            <a:ext cx="129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Risky post P</a:t>
            </a:r>
            <a:endParaRPr lang="en-US" dirty="0"/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820555" y="379704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1141" y="43387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8" name="Can 77"/>
          <p:cNvSpPr/>
          <p:nvPr/>
        </p:nvSpPr>
        <p:spPr>
          <a:xfrm>
            <a:off x="2020837" y="4861422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90310" y="43387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675601" y="47800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85883" y="54560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8726" y="43387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744144" y="4746203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40200" y="43387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00750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1438" y="51229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67" name="Can 66"/>
          <p:cNvSpPr/>
          <p:nvPr/>
        </p:nvSpPr>
        <p:spPr>
          <a:xfrm>
            <a:off x="2020837" y="5215050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Can 67"/>
          <p:cNvSpPr/>
          <p:nvPr/>
        </p:nvSpPr>
        <p:spPr>
          <a:xfrm>
            <a:off x="2020837" y="5568677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20344" y="47879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33044" y="51308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33044" y="5461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8510" y="433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13801" y="47800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525683" y="5456023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xmlns:p14="http://schemas.microsoft.com/office/powerpoint/2010/main" spd="slow" advTm="136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600200"/>
            <a:ext cx="83693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Lock-free read transactions across datacenters</a:t>
            </a:r>
            <a:endParaRPr lang="en-US" dirty="0"/>
          </a:p>
          <a:p>
            <a:r>
              <a:rPr lang="en-US" dirty="0" smtClean="0"/>
              <a:t>External </a:t>
            </a:r>
            <a:r>
              <a:rPr lang="en-US" dirty="0"/>
              <a:t>consistency</a:t>
            </a:r>
          </a:p>
          <a:p>
            <a:r>
              <a:rPr lang="en-US" dirty="0" smtClean="0"/>
              <a:t>Timestamp assignment</a:t>
            </a:r>
          </a:p>
          <a:p>
            <a:r>
              <a:rPr lang="en-US" dirty="0" smtClean="0"/>
              <a:t>TrueTime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ncertainty </a:t>
            </a:r>
            <a:r>
              <a:rPr lang="en-US" dirty="0"/>
              <a:t>in time </a:t>
            </a:r>
            <a:r>
              <a:rPr lang="en-US" dirty="0" smtClean="0"/>
              <a:t>can </a:t>
            </a:r>
            <a:r>
              <a:rPr lang="en-US" dirty="0"/>
              <a:t>be waited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1"/>
    </mc:Choice>
    <mc:Fallback xmlns="">
      <p:transition xmlns:p14="http://schemas.microsoft.com/office/powerpoint/2010/main" spd="slow" advTm="287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Haven’t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read at the present time</a:t>
            </a:r>
          </a:p>
          <a:p>
            <a:r>
              <a:rPr lang="en-US" dirty="0" smtClean="0"/>
              <a:t>Atomic schema changes</a:t>
            </a:r>
          </a:p>
          <a:p>
            <a:pPr lvl="1"/>
            <a:r>
              <a:rPr lang="en-US" dirty="0" smtClean="0"/>
              <a:t>Mostly non-blocking</a:t>
            </a:r>
          </a:p>
          <a:p>
            <a:pPr lvl="1"/>
            <a:r>
              <a:rPr lang="en-US" dirty="0" smtClean="0"/>
              <a:t>Commit in the future</a:t>
            </a:r>
          </a:p>
          <a:p>
            <a:r>
              <a:rPr lang="en-US" dirty="0" smtClean="0"/>
              <a:t>Non-blocking reads in the past</a:t>
            </a:r>
          </a:p>
          <a:p>
            <a:pPr lvl="1"/>
            <a:r>
              <a:rPr lang="en-US" dirty="0" smtClean="0"/>
              <a:t>At any sufficiently up-to-date replica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04"/>
    </mc:Choice>
    <mc:Fallback xmlns="">
      <p:transition xmlns:p14="http://schemas.microsoft.com/office/powerpoint/2010/main" spd="slow" advTm="580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Spanner?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Distributed multiversion database</a:t>
            </a:r>
          </a:p>
          <a:p>
            <a:pPr marL="742950" lvl="2" indent="-342900"/>
            <a:r>
              <a:rPr lang="en-US" dirty="0" smtClean="0"/>
              <a:t>General-purpose transactions (ACID)</a:t>
            </a:r>
          </a:p>
          <a:p>
            <a:pPr marL="742950" lvl="2" indent="-342900"/>
            <a:r>
              <a:rPr lang="en-US" dirty="0" smtClean="0"/>
              <a:t>SQL query language</a:t>
            </a:r>
          </a:p>
          <a:p>
            <a:pPr marL="742950" lvl="2" indent="-342900"/>
            <a:r>
              <a:rPr lang="en-US" dirty="0" smtClean="0"/>
              <a:t>Schematized tables</a:t>
            </a:r>
          </a:p>
          <a:p>
            <a:pPr marL="742950" lvl="2" indent="-342900"/>
            <a:r>
              <a:rPr lang="en-US" dirty="0" smtClean="0"/>
              <a:t>Semi-relational data model</a:t>
            </a:r>
          </a:p>
          <a:p>
            <a:pPr marL="742950" lvl="2" indent="-342900"/>
            <a:endParaRPr lang="en-US" dirty="0"/>
          </a:p>
          <a:p>
            <a:pPr marL="0" indent="-400050"/>
            <a:r>
              <a:rPr lang="en-US" dirty="0" smtClean="0"/>
              <a:t>Running in production</a:t>
            </a:r>
          </a:p>
          <a:p>
            <a:pPr marL="800100" lvl="2" indent="-400050"/>
            <a:r>
              <a:rPr lang="en-US" dirty="0" smtClean="0"/>
              <a:t>Storage for Google’s ad data</a:t>
            </a:r>
          </a:p>
          <a:p>
            <a:pPr marL="800100" lvl="2" indent="-400050"/>
            <a:r>
              <a:rPr lang="en-US" dirty="0" smtClean="0"/>
              <a:t>Replaced a </a:t>
            </a:r>
            <a:r>
              <a:rPr lang="en-US" dirty="0" err="1" smtClean="0"/>
              <a:t>sharded</a:t>
            </a:r>
            <a:r>
              <a:rPr lang="en-US" dirty="0" smtClean="0"/>
              <a:t> MySQL database</a:t>
            </a:r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91"/>
    </mc:Choice>
    <mc:Fallback xmlns="">
      <p:transition xmlns:p14="http://schemas.microsoft.com/office/powerpoint/2010/main" spd="slow" advTm="931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Atomic-clock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Client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4720" y="5225534"/>
            <a:ext cx="5916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Compute reference [earliest, latest] </a:t>
            </a:r>
            <a:r>
              <a:rPr lang="en-US" sz="2400" dirty="0"/>
              <a:t>= now ± </a:t>
            </a:r>
            <a:r>
              <a:rPr lang="en-US" sz="2400" dirty="0" smtClean="0"/>
              <a:t>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2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xmlns:p14="http://schemas.microsoft.com/office/powerpoint/2010/main" spd="slow" advTm="1124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 implementation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36800" y="5105400"/>
            <a:ext cx="386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9783" y="492073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43149" y="3626715"/>
            <a:ext cx="0" cy="1472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98237" y="3161784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ε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66950" y="48450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44531" y="35179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5030" y="5306199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76791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30sec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5546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60sec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84550" y="45148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21200" y="47307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54302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398" y="3512415"/>
            <a:ext cx="6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+6ms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1700" y="31877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6969" y="340498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473201"/>
            <a:ext cx="8229600" cy="1422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now = reference now + local-clock offset</a:t>
            </a:r>
          </a:p>
          <a:p>
            <a:pPr marL="457200" lvl="1" indent="0">
              <a:buNone/>
            </a:pPr>
            <a:r>
              <a:rPr lang="en-US" dirty="0" smtClean="0"/>
              <a:t>ε = reference ε + worst-case local-clock drift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2200" y="4718915"/>
            <a:ext cx="12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</a:p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697081"/>
            <a:ext cx="119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μs/</a:t>
            </a:r>
            <a:r>
              <a:rPr lang="en-US" dirty="0" smtClean="0"/>
              <a:t>sec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7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2"/>
    </mc:Choice>
    <mc:Fallback xmlns="">
      <p:transition xmlns:p14="http://schemas.microsoft.com/office/powerpoint/2010/main" spd="slow" advTm="82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3351 -0.2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0.13125 -0.204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0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3194 -0.204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0" grpId="2" animBg="1"/>
      <p:bldP spid="46" grpId="1" animBg="1"/>
      <p:bldP spid="46" grpId="2" animBg="1"/>
      <p:bldP spid="47" grpId="1" animBg="1"/>
      <p:bldP spid="47" grpId="2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Clock Goes Rogue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 assignment would violate external consistency</a:t>
            </a:r>
          </a:p>
          <a:p>
            <a:r>
              <a:rPr lang="en-US" dirty="0" smtClean="0"/>
              <a:t>Empirically unlikely based on 1 year of data</a:t>
            </a:r>
          </a:p>
          <a:p>
            <a:pPr lvl="1"/>
            <a:r>
              <a:rPr lang="en-US" dirty="0" smtClean="0"/>
              <a:t>Bad CPUs 6 times more likely than bad clocks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"/>
    </mc:Choice>
    <mc:Fallback xmlns="">
      <p:transition xmlns:p14="http://schemas.microsoft.com/office/powerpoint/2010/main" spd="slow" advTm="30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Network-Induced Uncertainty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pic>
        <p:nvPicPr>
          <p:cNvPr id="10" name="Content Placeholder 9" descr="tt-talk.ep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667" b="-766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"/>
    </mc:Choice>
    <mc:Fallback xmlns="">
      <p:transition xmlns:p14="http://schemas.microsoft.com/office/powerpoint/2010/main" spd="slow" advTm="10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consistency/linearizability</a:t>
            </a:r>
          </a:p>
          <a:p>
            <a:r>
              <a:rPr lang="en-US" dirty="0" smtClean="0"/>
              <a:t>Distributed databases</a:t>
            </a:r>
          </a:p>
          <a:p>
            <a:r>
              <a:rPr lang="en-US" dirty="0" smtClean="0"/>
              <a:t>Concurrency control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/>
              <a:t>Time </a:t>
            </a:r>
            <a:r>
              <a:rPr lang="en-US" dirty="0" smtClean="0"/>
              <a:t>(</a:t>
            </a:r>
            <a:r>
              <a:rPr lang="en-US" dirty="0"/>
              <a:t>NTP, Marzullo)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xmlns:p14="http://schemas.microsoft.com/office/powerpoint/2010/main" spd="slow" advTm="96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TrueTime</a:t>
            </a:r>
          </a:p>
          <a:p>
            <a:pPr lvl="1"/>
            <a:r>
              <a:rPr lang="en-US" dirty="0" smtClean="0"/>
              <a:t>Lower ε &lt; 1 ms</a:t>
            </a:r>
          </a:p>
          <a:p>
            <a:r>
              <a:rPr lang="en-US" dirty="0" smtClean="0"/>
              <a:t>Building out database features</a:t>
            </a:r>
          </a:p>
          <a:p>
            <a:pPr lvl="1"/>
            <a:r>
              <a:rPr lang="en-US" dirty="0" smtClean="0"/>
              <a:t>Finish implementing basic features</a:t>
            </a:r>
          </a:p>
          <a:p>
            <a:pPr lvl="1"/>
            <a:r>
              <a:rPr lang="en-US" dirty="0"/>
              <a:t>Efficiently support rich query patterns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"/>
    </mc:Choice>
    <mc:Fallback xmlns="">
      <p:transition xmlns:p14="http://schemas.microsoft.com/office/powerpoint/2010/main" spd="slow" advTm="14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Reify clock uncertainty in time APIs</a:t>
            </a:r>
          </a:p>
          <a:p>
            <a:pPr lvl="1"/>
            <a:r>
              <a:rPr lang="en-US" dirty="0" smtClean="0"/>
              <a:t>Known unknowns are better than unknown unknowns</a:t>
            </a:r>
          </a:p>
          <a:p>
            <a:pPr lvl="1"/>
            <a:r>
              <a:rPr lang="en-US" dirty="0" smtClean="0"/>
              <a:t>Rethink algorithms to make use of uncertainty</a:t>
            </a:r>
          </a:p>
          <a:p>
            <a:r>
              <a:rPr lang="en-US" dirty="0" smtClean="0"/>
              <a:t>Stronger semantics are achievable</a:t>
            </a:r>
          </a:p>
          <a:p>
            <a:pPr lvl="1"/>
            <a:r>
              <a:rPr lang="en-US" dirty="0" smtClean="0"/>
              <a:t>Greater scale != weaker semantics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"/>
    </mc:Choice>
    <mc:Fallback xmlns="">
      <p:transition xmlns:p14="http://schemas.microsoft.com/office/powerpoint/2010/main" spd="slow" advTm="7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Spanner team and customers</a:t>
            </a:r>
          </a:p>
          <a:p>
            <a:r>
              <a:rPr lang="en-US" dirty="0" smtClean="0"/>
              <a:t>To our shepherd and reviewers</a:t>
            </a:r>
          </a:p>
          <a:p>
            <a:r>
              <a:rPr lang="en-US" dirty="0" smtClean="0"/>
              <a:t>To lots of Googlers for feedback</a:t>
            </a:r>
          </a:p>
          <a:p>
            <a:r>
              <a:rPr lang="en-US" dirty="0" smtClean="0"/>
              <a:t>To you for listening!</a:t>
            </a:r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"/>
    </mc:Choice>
    <mc:Fallback xmlns="">
      <p:transition xmlns:p14="http://schemas.microsoft.com/office/powerpoint/2010/main" spd="slow" advTm="8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Social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6" name="Can 5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" name="Can 6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8" name="Can 7"/>
          <p:cNvSpPr/>
          <p:nvPr/>
        </p:nvSpPr>
        <p:spPr>
          <a:xfrm>
            <a:off x="3878206" y="3141523"/>
            <a:ext cx="1545410" cy="104004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409" y="40911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8108" y="2992962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514" y="5126254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2878" y="5418286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8543" y="2958973"/>
            <a:ext cx="145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San Francisco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Seattle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Arizona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7814" y="1831595"/>
            <a:ext cx="140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Sao Paulo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Santiago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Buenos Aires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1933" y="3961228"/>
            <a:ext cx="97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Moscow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Krakow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0911" y="4070090"/>
            <a:ext cx="88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London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Paris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Madrid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Lisbon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992342" y="3067884"/>
            <a:ext cx="1355626" cy="1027672"/>
            <a:chOff x="992342" y="3067884"/>
            <a:chExt cx="1355626" cy="1027672"/>
          </a:xfrm>
        </p:grpSpPr>
        <p:grpSp>
          <p:nvGrpSpPr>
            <p:cNvPr id="26" name="Group 25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2" name="Can 3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47316" y="1824440"/>
            <a:ext cx="1355626" cy="1027672"/>
            <a:chOff x="4547316" y="1824440"/>
            <a:chExt cx="1355626" cy="1027672"/>
          </a:xfrm>
        </p:grpSpPr>
        <p:grpSp>
          <p:nvGrpSpPr>
            <p:cNvPr id="33" name="Group 32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70904" y="4321345"/>
            <a:ext cx="1355626" cy="1027672"/>
            <a:chOff x="2970904" y="4321345"/>
            <a:chExt cx="1355626" cy="1027672"/>
          </a:xfrm>
        </p:grpSpPr>
        <p:grpSp>
          <p:nvGrpSpPr>
            <p:cNvPr id="40" name="Group 39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41" name="Can 40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5" name="Can 44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39414" y="3917145"/>
            <a:ext cx="1355626" cy="1027672"/>
            <a:chOff x="5987014" y="3917145"/>
            <a:chExt cx="1355626" cy="1027672"/>
          </a:xfrm>
        </p:grpSpPr>
        <p:grpSp>
          <p:nvGrpSpPr>
            <p:cNvPr id="18" name="Group 17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2" name="Can 21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4" name="Can 23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7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60"/>
    </mc:Choice>
    <mc:Fallback xmlns="">
      <p:transition xmlns:p14="http://schemas.microsoft.com/office/powerpoint/2010/main" spd="slow" advTm="6476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361 -0.02778 " pathEditMode="relative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85 0.1669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11135 " pathEditMode="relative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49 -0.19236 " pathEditMode="relative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Feature: Lock-free distributed read transactions</a:t>
            </a:r>
          </a:p>
          <a:p>
            <a:r>
              <a:rPr lang="en-US" dirty="0" smtClean="0"/>
              <a:t>Property: External consistency of distributed transactions</a:t>
            </a:r>
          </a:p>
          <a:p>
            <a:pPr lvl="1"/>
            <a:r>
              <a:rPr lang="en-US" dirty="0" smtClean="0"/>
              <a:t>First system at global scale</a:t>
            </a:r>
          </a:p>
          <a:p>
            <a:r>
              <a:rPr lang="en-US" dirty="0" smtClean="0"/>
              <a:t>Implementation: Integration of concurrency control, replication, and 2PC</a:t>
            </a:r>
          </a:p>
          <a:p>
            <a:pPr lvl="1"/>
            <a:r>
              <a:rPr lang="en-US" dirty="0" smtClean="0"/>
              <a:t>Correctness and performance</a:t>
            </a:r>
          </a:p>
          <a:p>
            <a:r>
              <a:rPr lang="en-US" dirty="0" smtClean="0"/>
              <a:t>Enabling technology: TrueTime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nterval-based global time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05"/>
    </mc:Choice>
    <mc:Fallback xmlns="">
      <p:transition xmlns:p14="http://schemas.microsoft.com/office/powerpoint/2010/main" spd="slow" advTm="709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5725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3399"/>
          </a:xfrm>
        </p:spPr>
        <p:txBody>
          <a:bodyPr>
            <a:normAutofit/>
          </a:bodyPr>
          <a:lstStyle/>
          <a:p>
            <a:r>
              <a:rPr lang="en-US" dirty="0"/>
              <a:t>Generate a page of friends’ recent </a:t>
            </a:r>
            <a:r>
              <a:rPr lang="en-US" dirty="0" smtClean="0"/>
              <a:t>posts</a:t>
            </a:r>
          </a:p>
          <a:p>
            <a:pPr lvl="1"/>
            <a:r>
              <a:rPr lang="en-US" dirty="0" smtClean="0"/>
              <a:t>Consistent view of friend list and their posts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1262"/>
            <a:ext cx="8229600" cy="210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Why consistency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Remove untrustworthy person X as friend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Post P: “My government is repressive…”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6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30"/>
    </mc:Choice>
    <mc:Fallback xmlns="">
      <p:transition xmlns:p14="http://schemas.microsoft.com/office/powerpoint/2010/main" spd="slow" advTm="513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1" name="Can 70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Machine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9519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19750" y="2432566"/>
            <a:ext cx="831850" cy="7606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0300" y="20632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9519" y="26725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642" y="37647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4551" y="3459956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482131" y="29211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2131" y="40006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82131" y="32302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82131" y="36916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97200" y="2247900"/>
            <a:ext cx="0" cy="2247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6" idx="2"/>
          </p:cNvCxnSpPr>
          <p:nvPr/>
        </p:nvCxnSpPr>
        <p:spPr>
          <a:xfrm>
            <a:off x="7166846" y="2432566"/>
            <a:ext cx="0" cy="5574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24066" y="186003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</a:t>
            </a:r>
            <a:r>
              <a:rPr lang="en-US" dirty="0">
                <a:solidFill>
                  <a:srgbClr val="800000"/>
                </a:solidFill>
              </a:rPr>
              <a:t>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  <a:p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07819" y="31932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6"/>
    </mc:Choice>
    <mc:Fallback xmlns="">
      <p:transition xmlns:p14="http://schemas.microsoft.com/office/powerpoint/2010/main" spd="slow" advTm="1340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27222 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71" name="Can 70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Machines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459017" y="2103665"/>
            <a:ext cx="1592580" cy="1290022"/>
          </a:xfrm>
          <a:prstGeom prst="can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9" idx="4"/>
          </p:cNvCxnSpPr>
          <p:nvPr/>
        </p:nvCxnSpPr>
        <p:spPr>
          <a:xfrm flipH="1" flipV="1">
            <a:off x="5051597" y="2748676"/>
            <a:ext cx="1450803" cy="90178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02400" y="3465790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stCxn id="51" idx="1"/>
            <a:endCxn id="8" idx="4"/>
          </p:cNvCxnSpPr>
          <p:nvPr/>
        </p:nvCxnSpPr>
        <p:spPr>
          <a:xfrm flipH="1">
            <a:off x="5051597" y="3650456"/>
            <a:ext cx="1450803" cy="887253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9534" y="2786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9534" y="2431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1657" y="43616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8651" y="40568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90031" y="2679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90031" y="4597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90031" y="29889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90031" y="42885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05100" y="2140466"/>
            <a:ext cx="0" cy="260933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n 65"/>
          <p:cNvSpPr/>
          <p:nvPr/>
        </p:nvSpPr>
        <p:spPr>
          <a:xfrm>
            <a:off x="3459017" y="2104238"/>
            <a:ext cx="1592580" cy="128887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72" name="Straight Connector 71"/>
          <p:cNvCxnSpPr>
            <a:stCxn id="51" idx="2"/>
          </p:cNvCxnSpPr>
          <p:nvPr/>
        </p:nvCxnSpPr>
        <p:spPr>
          <a:xfrm flipH="1">
            <a:off x="6616704" y="3835122"/>
            <a:ext cx="842242" cy="702587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0"/>
          </p:cNvCxnSpPr>
          <p:nvPr/>
        </p:nvCxnSpPr>
        <p:spPr>
          <a:xfrm flipH="1" flipV="1">
            <a:off x="6616704" y="2800588"/>
            <a:ext cx="842242" cy="66520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1966" y="17711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68119" y="33710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6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2"/>
    </mc:Choice>
    <mc:Fallback xmlns="">
      <p:transition xmlns:p14="http://schemas.microsoft.com/office/powerpoint/2010/main" spd="slow" advTm="6739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63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63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46 -4.44444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46 -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1" grpId="3" animBg="1"/>
      <p:bldP spid="71" grpId="4" animBg="1"/>
      <p:bldP spid="66" grpId="0" animBg="1"/>
      <p:bldP spid="66" grpId="1" animBg="1"/>
      <p:bldP spid="66" grpId="2" animBg="1"/>
      <p:bldP spid="66" grpId="3" animBg="1"/>
      <p:bldP spid="66" grpId="4" animBg="1"/>
      <p:bldP spid="2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51117" y="5054600"/>
            <a:ext cx="1592580" cy="121158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751117" y="3868418"/>
            <a:ext cx="1592580" cy="1211582"/>
          </a:xfrm>
          <a:prstGeom prst="can">
            <a:avLst/>
          </a:prstGeom>
          <a:solidFill>
            <a:schemeClr val="accent2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3751117" y="2584050"/>
            <a:ext cx="1592580" cy="1290022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Datacenters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751117" y="1297181"/>
            <a:ext cx="1592580" cy="1290022"/>
          </a:xfrm>
          <a:prstGeom prst="can">
            <a:avLst/>
          </a:prstGeom>
          <a:solidFill>
            <a:srgbClr val="9BBB59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24" idx="4"/>
          </p:cNvCxnSpPr>
          <p:nvPr/>
        </p:nvCxnSpPr>
        <p:spPr>
          <a:xfrm flipH="1" flipV="1">
            <a:off x="5343697" y="3229061"/>
            <a:ext cx="1666703" cy="593639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10400" y="36380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endCxn id="8" idx="4"/>
          </p:cNvCxnSpPr>
          <p:nvPr/>
        </p:nvCxnSpPr>
        <p:spPr>
          <a:xfrm flipH="1">
            <a:off x="5343697" y="3868418"/>
            <a:ext cx="1666704" cy="60579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01634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1634" y="1669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57" y="54411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0751" y="42600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82131" y="1917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82131" y="5613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82131" y="31921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131" y="44917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486650" y="4013674"/>
            <a:ext cx="755650" cy="171525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486650" y="4041028"/>
            <a:ext cx="450850" cy="45073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60219" y="36123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cxnSp>
        <p:nvCxnSpPr>
          <p:cNvPr id="27" name="Straight Connector 26"/>
          <p:cNvCxnSpPr>
            <a:endCxn id="9" idx="4"/>
          </p:cNvCxnSpPr>
          <p:nvPr/>
        </p:nvCxnSpPr>
        <p:spPr>
          <a:xfrm flipH="1" flipV="1">
            <a:off x="5343697" y="1942192"/>
            <a:ext cx="1666704" cy="169584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1" idx="4"/>
          </p:cNvCxnSpPr>
          <p:nvPr/>
        </p:nvCxnSpPr>
        <p:spPr>
          <a:xfrm flipH="1">
            <a:off x="5343697" y="3956566"/>
            <a:ext cx="1666704" cy="1703825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486650" y="1981203"/>
            <a:ext cx="755650" cy="165683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486650" y="3237946"/>
            <a:ext cx="450850" cy="400088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5334" y="1948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9770" y="3319502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9655" y="5696188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9093" y="4629388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869594" y="1428356"/>
            <a:ext cx="1355626" cy="1027672"/>
            <a:chOff x="992342" y="3067884"/>
            <a:chExt cx="1355626" cy="1027672"/>
          </a:xfrm>
        </p:grpSpPr>
        <p:grpSp>
          <p:nvGrpSpPr>
            <p:cNvPr id="75" name="Group 74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77" name="Can 7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9" name="Can 7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1" name="Can 8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69594" y="3960373"/>
            <a:ext cx="1355626" cy="1027672"/>
            <a:chOff x="4547316" y="1824440"/>
            <a:chExt cx="1355626" cy="1027672"/>
          </a:xfrm>
        </p:grpSpPr>
        <p:grpSp>
          <p:nvGrpSpPr>
            <p:cNvPr id="84" name="Group 83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86" name="Can 85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7" name="Can 86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8" name="Can 87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9" name="Can 88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0" name="Can 89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1" name="Can 90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69594" y="2715225"/>
            <a:ext cx="1355626" cy="1027672"/>
            <a:chOff x="2970904" y="4321345"/>
            <a:chExt cx="1355626" cy="1027672"/>
          </a:xfrm>
        </p:grpSpPr>
        <p:grpSp>
          <p:nvGrpSpPr>
            <p:cNvPr id="93" name="Group 92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95" name="Can 94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6" name="Can 95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0" name="Can 99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869594" y="5146555"/>
            <a:ext cx="1355626" cy="1027672"/>
            <a:chOff x="5987014" y="3917145"/>
            <a:chExt cx="1355626" cy="10276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104" name="Can 103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5" name="Can 104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6" name="Can 105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7" name="Can 106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9" name="Can 108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6181" y="1711656"/>
            <a:ext cx="890439" cy="4081571"/>
            <a:chOff x="4106181" y="1711656"/>
            <a:chExt cx="890439" cy="4081571"/>
          </a:xfrm>
        </p:grpSpPr>
        <p:sp>
          <p:nvSpPr>
            <p:cNvPr id="111" name="Can 110"/>
            <p:cNvSpPr/>
            <p:nvPr/>
          </p:nvSpPr>
          <p:spPr>
            <a:xfrm>
              <a:off x="4250594" y="3096225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2" name="Can 111"/>
            <p:cNvSpPr/>
            <p:nvPr/>
          </p:nvSpPr>
          <p:spPr>
            <a:xfrm>
              <a:off x="4250594" y="43413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3" name="Can 112"/>
            <p:cNvSpPr/>
            <p:nvPr/>
          </p:nvSpPr>
          <p:spPr>
            <a:xfrm>
              <a:off x="4250594" y="5527555"/>
              <a:ext cx="593626" cy="265672"/>
            </a:xfrm>
            <a:prstGeom prst="can">
              <a:avLst/>
            </a:prstGeom>
            <a:solidFill>
              <a:srgbClr val="8064A2"/>
            </a:solidFill>
            <a:ln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4" name="Can 113"/>
            <p:cNvSpPr/>
            <p:nvPr/>
          </p:nvSpPr>
          <p:spPr>
            <a:xfrm>
              <a:off x="4106181" y="17116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0" name="Can 109"/>
            <p:cNvSpPr/>
            <p:nvPr/>
          </p:nvSpPr>
          <p:spPr>
            <a:xfrm>
              <a:off x="4250594" y="18093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74" name="Can 73"/>
            <p:cNvSpPr/>
            <p:nvPr/>
          </p:nvSpPr>
          <p:spPr>
            <a:xfrm>
              <a:off x="4402994" y="19617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5" name="Can 114"/>
            <p:cNvSpPr/>
            <p:nvPr/>
          </p:nvSpPr>
          <p:spPr>
            <a:xfrm>
              <a:off x="4402994" y="44937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08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1"/>
    </mc:Choice>
    <mc:Fallback xmlns="">
      <p:transition xmlns:p14="http://schemas.microsoft.com/office/powerpoint/2010/main" spd="slow" advTm="439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7223 0.0037 " pathEditMode="relative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1499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that write use strict 2PL</a:t>
            </a:r>
          </a:p>
          <a:p>
            <a:pPr lvl="1"/>
            <a:r>
              <a:rPr lang="en-US" dirty="0" smtClean="0"/>
              <a:t>Each transaction </a:t>
            </a:r>
            <a:r>
              <a:rPr lang="en-US" i="1" dirty="0" smtClean="0"/>
              <a:t>T</a:t>
            </a:r>
            <a:r>
              <a:rPr lang="en-US" dirty="0" smtClean="0"/>
              <a:t> is assigned a timestamp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Data written by </a:t>
            </a:r>
            <a:r>
              <a:rPr lang="en-US" i="1" dirty="0" smtClean="0"/>
              <a:t>T</a:t>
            </a:r>
            <a:r>
              <a:rPr lang="en-US" dirty="0" smtClean="0"/>
              <a:t> is timestamped with </a:t>
            </a:r>
            <a:r>
              <a:rPr lang="en-US" i="1" dirty="0" smtClean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5341" y="38434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9972" y="38434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01310" y="38434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601" y="42847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6883" y="49607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926" y="38434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8344" y="4250903"/>
            <a:ext cx="4355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4400" y="38434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9938" y="46276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4544" y="42926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7244" y="46355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47244" y="49657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1801" y="42847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1801" y="49705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7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08"/>
    </mc:Choice>
    <mc:Fallback xmlns="">
      <p:transition xmlns:p14="http://schemas.microsoft.com/office/powerpoint/2010/main" spd="slow" advTm="454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.6|4.9|8.2|3.5|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6|0.9|0.5|1.3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25.1|1.1|5.9|11.2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2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.7|2.4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heme/theme1.xml><?xml version="1.0" encoding="utf-8"?>
<a:theme xmlns:a="http://schemas.openxmlformats.org/drawingml/2006/main" name="Google Template">
  <a:themeElements>
    <a:clrScheme name="Custom 5">
      <a:dk1>
        <a:srgbClr val="FFFF00"/>
      </a:dk1>
      <a:lt1>
        <a:sysClr val="window" lastClr="FFFFFF"/>
      </a:lt1>
      <a:dk2>
        <a:srgbClr val="1B4171"/>
      </a:dk2>
      <a:lt2>
        <a:srgbClr val="EEECE1"/>
      </a:lt2>
      <a:accent1>
        <a:srgbClr val="2F0A8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Template.potx</Template>
  <TotalTime>14773</TotalTime>
  <Words>951</Words>
  <Application>Microsoft Macintosh PowerPoint</Application>
  <PresentationFormat>On-screen Show (4:3)</PresentationFormat>
  <Paragraphs>375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Google Template</vt:lpstr>
      <vt:lpstr>Spanner: Google’s Globally-Distributed Database</vt:lpstr>
      <vt:lpstr>What is Spanner?</vt:lpstr>
      <vt:lpstr>Example: Social Network</vt:lpstr>
      <vt:lpstr>Overview</vt:lpstr>
      <vt:lpstr>Read Transactions</vt:lpstr>
      <vt:lpstr>Single Machine</vt:lpstr>
      <vt:lpstr>Multiple Machines</vt:lpstr>
      <vt:lpstr>Multiple Datacenters</vt:lpstr>
      <vt:lpstr>Version Management</vt:lpstr>
      <vt:lpstr>Synchronizing Snapshots</vt:lpstr>
      <vt:lpstr>Timestamps, Global Clock</vt:lpstr>
      <vt:lpstr>Timestamp Invariants</vt:lpstr>
      <vt:lpstr>TrueTime</vt:lpstr>
      <vt:lpstr>Timestamps and TrueTime</vt:lpstr>
      <vt:lpstr>Commit Wait and Replication</vt:lpstr>
      <vt:lpstr>Commit Wait and 2-Phase Commit</vt:lpstr>
      <vt:lpstr>Example</vt:lpstr>
      <vt:lpstr>What Have We Covered?</vt:lpstr>
      <vt:lpstr>What Haven’t We Covered?</vt:lpstr>
      <vt:lpstr>TrueTime Architecture</vt:lpstr>
      <vt:lpstr>TrueTime implementation</vt:lpstr>
      <vt:lpstr>What If a Clock Goes Rogue? </vt:lpstr>
      <vt:lpstr>Network-Induced Uncertainty</vt:lpstr>
      <vt:lpstr>What’s in the Literature</vt:lpstr>
      <vt:lpstr>Future Work</vt:lpstr>
      <vt:lpstr>Conclusions</vt:lpstr>
      <vt:lpstr>Thanks</vt:lpstr>
    </vt:vector>
  </TitlesOfParts>
  <Manager/>
  <Company>Google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Spanner: Google's Globally-Distributed Database</dc:title>
  <dc:subject/>
  <dc:creator>Wilson Hsieh</dc:creator>
  <cp:keywords/>
  <dc:description/>
  <cp:lastModifiedBy>Wilson Hsieh</cp:lastModifiedBy>
  <cp:revision>421</cp:revision>
  <dcterms:created xsi:type="dcterms:W3CDTF">2012-09-17T13:55:16Z</dcterms:created>
  <dcterms:modified xsi:type="dcterms:W3CDTF">2012-10-10T16:26:13Z</dcterms:modified>
  <cp:category/>
</cp:coreProperties>
</file>