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Lst>
  <p:notesMasterIdLst>
    <p:notesMasterId r:id="rId39"/>
  </p:notesMasterIdLst>
  <p:handoutMasterIdLst>
    <p:handoutMasterId r:id="rId40"/>
  </p:handoutMasterIdLst>
  <p:sldIdLst>
    <p:sldId id="430" r:id="rId5"/>
    <p:sldId id="697" r:id="rId6"/>
    <p:sldId id="777" r:id="rId7"/>
    <p:sldId id="780" r:id="rId8"/>
    <p:sldId id="566" r:id="rId9"/>
    <p:sldId id="555" r:id="rId10"/>
    <p:sldId id="567" r:id="rId11"/>
    <p:sldId id="571" r:id="rId12"/>
    <p:sldId id="572" r:id="rId13"/>
    <p:sldId id="573" r:id="rId14"/>
    <p:sldId id="569" r:id="rId15"/>
    <p:sldId id="753" r:id="rId16"/>
    <p:sldId id="659" r:id="rId17"/>
    <p:sldId id="679" r:id="rId18"/>
    <p:sldId id="700" r:id="rId19"/>
    <p:sldId id="779" r:id="rId20"/>
    <p:sldId id="752" r:id="rId21"/>
    <p:sldId id="769" r:id="rId22"/>
    <p:sldId id="744" r:id="rId23"/>
    <p:sldId id="745" r:id="rId24"/>
    <p:sldId id="746" r:id="rId25"/>
    <p:sldId id="776" r:id="rId26"/>
    <p:sldId id="747" r:id="rId27"/>
    <p:sldId id="755" r:id="rId28"/>
    <p:sldId id="756" r:id="rId29"/>
    <p:sldId id="757" r:id="rId30"/>
    <p:sldId id="758" r:id="rId31"/>
    <p:sldId id="775" r:id="rId32"/>
    <p:sldId id="767" r:id="rId33"/>
    <p:sldId id="764" r:id="rId34"/>
    <p:sldId id="770" r:id="rId35"/>
    <p:sldId id="761" r:id="rId36"/>
    <p:sldId id="762" r:id="rId37"/>
    <p:sldId id="736"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ny Wang" initials="jw" lastIdx="8" clrIdx="0"/>
  <p:cmAuthor id="1" name="bcalder" initials="bc" lastIdx="36" clrIdx="1"/>
  <p:cmAuthor id="2" name="Tony Wang (RD)" initials="JW" lastIdx="71" clrIdx="2"/>
  <p:cmAuthor id="3" name="Jai Haridas" initials="JH"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6AE1E"/>
    <a:srgbClr val="65BC46"/>
    <a:srgbClr val="21FF2C"/>
    <a:srgbClr val="FF5DF7"/>
    <a:srgbClr val="ABE9FF"/>
    <a:srgbClr val="F8F57B"/>
    <a:srgbClr val="EF4423"/>
    <a:srgbClr val="457EC1"/>
    <a:srgbClr val="FFFFFF"/>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3684" autoAdjust="0"/>
    <p:restoredTop sz="89168" autoAdjust="0"/>
  </p:normalViewPr>
  <p:slideViewPr>
    <p:cSldViewPr snapToGrid="0" snapToObjects="1">
      <p:cViewPr varScale="1">
        <p:scale>
          <a:sx n="44" d="100"/>
          <a:sy n="44" d="100"/>
        </p:scale>
        <p:origin x="-102" y="-696"/>
      </p:cViewPr>
      <p:guideLst>
        <p:guide orient="horz" pos="144"/>
        <p:guide orient="horz" pos="1200"/>
        <p:guide orient="horz" pos="2173"/>
        <p:guide orient="horz" pos="4176"/>
        <p:guide orient="horz" pos="1488"/>
        <p:guide orient="horz" pos="454"/>
        <p:guide pos="3840"/>
        <p:guide pos="327"/>
        <p:guide pos="1190"/>
        <p:guide pos="7350"/>
        <p:guide pos="7063"/>
        <p:guide pos="611"/>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showGuides="1">
      <p:cViewPr varScale="1">
        <p:scale>
          <a:sx n="80" d="100"/>
          <a:sy n="80" d="100"/>
        </p:scale>
        <p:origin x="-2922"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10/24/2011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xmlns=""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10/24/2011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xmlns=""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10/24/2011 9:05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lnSpcReduction="10000"/>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lnSpcReduction="10000"/>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xmlns="" val="9503620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10/24/2011 9:05 AM</a:t>
            </a:fld>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10/24/2011 9:05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7</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lnSpcReduction="10000"/>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lnSpcReduction="10000"/>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
        <p:nvSpPr>
          <p:cNvPr id="4" name="Footer Placeholder 3"/>
          <p:cNvSpPr>
            <a:spLocks noGrp="1"/>
          </p:cNvSpPr>
          <p:nvPr>
            <p:ph type="ftr" sz="quarter" idx="11"/>
          </p:nvPr>
        </p:nvSpPr>
        <p:spPr/>
        <p:txBody>
          <a:bodyPr/>
          <a:lstStyle/>
          <a:p>
            <a:pPr algn="l"/>
            <a:r>
              <a:rPr lang="en-US" smtClean="0"/>
              <a:t>Microsoft Confidential</a:t>
            </a:r>
            <a:endParaRPr lang="en-US" dirty="0"/>
          </a:p>
        </p:txBody>
      </p:sp>
      <p:sp>
        <p:nvSpPr>
          <p:cNvPr id="5" name="Slide Number Placeholder 4"/>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147866503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358962173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baseline="0">
                <a:solidFill>
                  <a:schemeClr val="tx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baseline="0">
                <a:solidFill>
                  <a:schemeClr val="tx1"/>
                </a:soli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baseline="0">
                <a:solidFill>
                  <a:schemeClr val="tx1"/>
                </a:soli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baseline="0">
                <a:solidFill>
                  <a:schemeClr val="tx1"/>
                </a:soli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baseline="0">
                <a:solidFill>
                  <a:schemeClr val="tx1"/>
                </a:soli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baseline="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Footer Placeholder 2"/>
          <p:cNvSpPr>
            <a:spLocks noGrp="1"/>
          </p:cNvSpPr>
          <p:nvPr>
            <p:ph type="ftr" sz="quarter" idx="12"/>
          </p:nvPr>
        </p:nvSpPr>
        <p:spPr/>
        <p:txBody>
          <a:bodyPr/>
          <a:lstStyle/>
          <a:p>
            <a:pPr algn="l"/>
            <a:r>
              <a:rPr lang="en-US" smtClean="0"/>
              <a:t>Microsoft Confidential</a:t>
            </a:r>
            <a:endParaRPr lang="en-US" dirty="0"/>
          </a:p>
        </p:txBody>
      </p:sp>
      <p:sp>
        <p:nvSpPr>
          <p:cNvPr id="5" name="Slide Number Placeholder 4"/>
          <p:cNvSpPr>
            <a:spLocks noGrp="1"/>
          </p:cNvSpPr>
          <p:nvPr>
            <p:ph type="sldNum" sz="quarter" idx="13"/>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97992656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sp>
        <p:nvSpPr>
          <p:cNvPr id="2" name="Footer Placeholder 1"/>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30736917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
        <p:nvSpPr>
          <p:cNvPr id="2" name="Footer Placeholder 1"/>
          <p:cNvSpPr>
            <a:spLocks noGrp="1"/>
          </p:cNvSpPr>
          <p:nvPr>
            <p:ph type="ftr" sz="quarter" idx="19"/>
          </p:nvPr>
        </p:nvSpPr>
        <p:spPr/>
        <p:txBody>
          <a:bodyPr/>
          <a:lstStyle/>
          <a:p>
            <a:pPr algn="l"/>
            <a:r>
              <a:rPr lang="en-US" smtClean="0"/>
              <a:t>Microsoft Confidential</a:t>
            </a:r>
            <a:endParaRPr lang="en-US" dirty="0"/>
          </a:p>
        </p:txBody>
      </p:sp>
      <p:sp>
        <p:nvSpPr>
          <p:cNvPr id="3" name="Slide Number Placeholder 2"/>
          <p:cNvSpPr>
            <a:spLocks noGrp="1"/>
          </p:cNvSpPr>
          <p:nvPr>
            <p:ph type="sldNum" sz="quarter" idx="20"/>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23558965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
        <p:nvSpPr>
          <p:cNvPr id="2" name="Footer Placeholder 1"/>
          <p:cNvSpPr>
            <a:spLocks noGrp="1"/>
          </p:cNvSpPr>
          <p:nvPr>
            <p:ph type="ftr" sz="quarter" idx="15"/>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6"/>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32785916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baseline="0">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4" name="Footer Placeholder 3"/>
          <p:cNvSpPr>
            <a:spLocks noGrp="1"/>
          </p:cNvSpPr>
          <p:nvPr>
            <p:ph type="ftr" sz="quarter" idx="10"/>
          </p:nvPr>
        </p:nvSpPr>
        <p:spPr/>
        <p:txBody>
          <a:bodyPr/>
          <a:lstStyle/>
          <a:p>
            <a:pPr algn="l"/>
            <a:r>
              <a:rPr lang="en-US" smtClean="0"/>
              <a:t>Microsoft Confidential</a:t>
            </a:r>
            <a:endParaRPr lang="en-US" dirty="0"/>
          </a:p>
        </p:txBody>
      </p:sp>
      <p:sp>
        <p:nvSpPr>
          <p:cNvPr id="5" name="Slide Number Placeholder 4"/>
          <p:cNvSpPr>
            <a:spLocks noGrp="1"/>
          </p:cNvSpPr>
          <p:nvPr>
            <p:ph type="sldNum" sz="quarter" idx="11"/>
          </p:nvPr>
        </p:nvSpPr>
        <p:spPr/>
        <p:txBody>
          <a:bodyPr/>
          <a:lstStyle/>
          <a:p>
            <a:fld id="{42EDC8D7-FF1B-4ADC-94E7-0E5A9DF51F65}"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dirty="0"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193435908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sp>
        <p:nvSpPr>
          <p:cNvPr id="2" name="Footer Placeholder 1"/>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27900502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19343590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193435908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4" name="Footer Placeholder 3"/>
          <p:cNvSpPr>
            <a:spLocks noGrp="1"/>
          </p:cNvSpPr>
          <p:nvPr>
            <p:ph type="ftr" sz="quarter" idx="11"/>
          </p:nvPr>
        </p:nvSpPr>
        <p:spPr/>
        <p:txBody>
          <a:bodyPr/>
          <a:lstStyle/>
          <a:p>
            <a:pPr algn="l"/>
            <a:r>
              <a:rPr lang="en-US" smtClean="0"/>
              <a:t>Microsoft Confidential</a:t>
            </a:r>
            <a:endParaRPr lang="en-US" dirty="0"/>
          </a:p>
        </p:txBody>
      </p:sp>
      <p:sp>
        <p:nvSpPr>
          <p:cNvPr id="6" name="Slide Number Placeholder 5"/>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794247666"/>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193435908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193435908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401772620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4" name="Footer Placeholder 3"/>
          <p:cNvSpPr>
            <a:spLocks noGrp="1"/>
          </p:cNvSpPr>
          <p:nvPr>
            <p:ph type="ftr" sz="quarter" idx="10"/>
          </p:nvPr>
        </p:nvSpPr>
        <p:spPr/>
        <p:txBody>
          <a:bodyPr/>
          <a:lstStyle/>
          <a:p>
            <a:pPr algn="l"/>
            <a:r>
              <a:rPr lang="en-US" smtClean="0"/>
              <a:t>Microsoft Confidential</a:t>
            </a:r>
            <a:endParaRPr lang="en-US" dirty="0"/>
          </a:p>
        </p:txBody>
      </p:sp>
      <p:sp>
        <p:nvSpPr>
          <p:cNvPr id="6" name="Slide Number Placeholder 5"/>
          <p:cNvSpPr>
            <a:spLocks noGrp="1"/>
          </p:cNvSpPr>
          <p:nvPr>
            <p:ph type="sldNum" sz="quarter" idx="11"/>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247183353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5" name="Footer Placeholder 4"/>
          <p:cNvSpPr>
            <a:spLocks noGrp="1"/>
          </p:cNvSpPr>
          <p:nvPr>
            <p:ph type="ftr" sz="quarter" idx="10"/>
          </p:nvPr>
        </p:nvSpPr>
        <p:spPr/>
        <p:txBody>
          <a:bodyPr/>
          <a:lstStyle/>
          <a:p>
            <a:pPr algn="l"/>
            <a:r>
              <a:rPr lang="en-US" smtClean="0"/>
              <a:t>Microsoft Confidential</a:t>
            </a:r>
            <a:endParaRPr lang="en-US" dirty="0"/>
          </a:p>
        </p:txBody>
      </p:sp>
      <p:sp>
        <p:nvSpPr>
          <p:cNvPr id="6" name="Slide Number Placeholder 5"/>
          <p:cNvSpPr>
            <a:spLocks noGrp="1"/>
          </p:cNvSpPr>
          <p:nvPr>
            <p:ph type="sldNum" sz="quarter" idx="11"/>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75809293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7" name="Footer Placeholder 6"/>
          <p:cNvSpPr>
            <a:spLocks noGrp="1"/>
          </p:cNvSpPr>
          <p:nvPr>
            <p:ph type="ftr" sz="quarter" idx="10"/>
          </p:nvPr>
        </p:nvSpPr>
        <p:spPr/>
        <p:txBody>
          <a:bodyPr/>
          <a:lstStyle/>
          <a:p>
            <a:pPr algn="l"/>
            <a:r>
              <a:rPr lang="en-US" smtClean="0"/>
              <a:t>Microsoft Confidential</a:t>
            </a:r>
            <a:endParaRPr lang="en-US" dirty="0"/>
          </a:p>
        </p:txBody>
      </p:sp>
      <p:sp>
        <p:nvSpPr>
          <p:cNvPr id="8" name="Slide Number Placeholder 7"/>
          <p:cNvSpPr>
            <a:spLocks noGrp="1"/>
          </p:cNvSpPr>
          <p:nvPr>
            <p:ph type="sldNum" sz="quarter" idx="11"/>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256277925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0"/>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1"/>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3220469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US" smtClean="0"/>
              <a:t>Microsoft Confidential</a:t>
            </a:r>
            <a:endParaRPr lang="en-US" dirty="0"/>
          </a:p>
        </p:txBody>
      </p:sp>
      <p:sp>
        <p:nvSpPr>
          <p:cNvPr id="3" name="Slide Number Placeholder 2"/>
          <p:cNvSpPr>
            <a:spLocks noGrp="1"/>
          </p:cNvSpPr>
          <p:nvPr>
            <p:ph type="sldNum" sz="quarter" idx="11"/>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267408158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pPr algn="l"/>
            <a:r>
              <a:rPr lang="en-US" smtClean="0"/>
              <a:t>Microsoft Confidential</a:t>
            </a:r>
            <a:endParaRPr lang="en-US" dirty="0"/>
          </a:p>
        </p:txBody>
      </p:sp>
      <p:sp>
        <p:nvSpPr>
          <p:cNvPr id="3" name="Slide Number Placeholder 2"/>
          <p:cNvSpPr>
            <a:spLocks noGrp="1"/>
          </p:cNvSpPr>
          <p:nvPr>
            <p:ph type="sldNum" sz="quarter" idx="11"/>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140823175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43472" y="646634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US" smtClean="0"/>
              <a:t>Microsoft Confidential</a:t>
            </a:r>
            <a:endParaRPr lang="en-US" dirty="0"/>
          </a:p>
        </p:txBody>
      </p:sp>
      <p:sp>
        <p:nvSpPr>
          <p:cNvPr id="5" name="Slide Number Placeholder 4"/>
          <p:cNvSpPr>
            <a:spLocks noGrp="1"/>
          </p:cNvSpPr>
          <p:nvPr>
            <p:ph type="sldNum" sz="quarter" idx="4"/>
          </p:nvPr>
        </p:nvSpPr>
        <p:spPr>
          <a:xfrm>
            <a:off x="9270694" y="6472585"/>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DC8D7-FF1B-4ADC-94E7-0E5A9DF51F65}" type="slidenum">
              <a:rPr lang="en-US" smtClean="0"/>
              <a:pPr/>
              <a:t>‹#›</a:t>
            </a:fld>
            <a:endParaRPr lang="en-US" dirty="0"/>
          </a:p>
        </p:txBody>
      </p:sp>
    </p:spTree>
    <p:extLst>
      <p:ext uri="{BB962C8B-B14F-4D97-AF65-F5344CB8AC3E}">
        <p14:creationId xmlns:p14="http://schemas.microsoft.com/office/powerpoint/2010/main" xmlns="" val="2191113377"/>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9" r:id="rId13"/>
    <p:sldLayoutId id="2147483880" r:id="rId14"/>
    <p:sldLayoutId id="2147483989" r:id="rId15"/>
    <p:sldLayoutId id="2147483990" r:id="rId16"/>
    <p:sldLayoutId id="2147483992" r:id="rId17"/>
    <p:sldLayoutId id="2147483999" r:id="rId18"/>
    <p:sldLayoutId id="2147484001" r:id="rId19"/>
    <p:sldLayoutId id="2147484003" r:id="rId20"/>
    <p:sldLayoutId id="2147484004" r:id="rId21"/>
  </p:sldLayoutIdLst>
  <p:transition>
    <p:fade/>
  </p:transition>
  <p:timing>
    <p:tnLst>
      <p:par>
        <p:cTn id="1" dur="indefinite" restart="never" nodeType="tmRoot"/>
      </p:par>
    </p:tnLst>
  </p:timing>
  <p:hf sldNum="0" hdr="0" ftr="0" dt="0"/>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hyperlink" Target="http://www.microsoft.com/windowsazur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464" y="1622369"/>
            <a:ext cx="10822233" cy="1523497"/>
          </a:xfrm>
        </p:spPr>
        <p:txBody>
          <a:bodyPr/>
          <a:lstStyle/>
          <a:p>
            <a:r>
              <a:rPr lang="en-US" sz="4800" dirty="0" smtClean="0"/>
              <a:t>Windows </a:t>
            </a:r>
            <a:r>
              <a:rPr lang="en-US" sz="4800" dirty="0"/>
              <a:t>Azure </a:t>
            </a:r>
            <a:r>
              <a:rPr lang="en-US" sz="4800" dirty="0" smtClean="0"/>
              <a:t>Storage – </a:t>
            </a:r>
            <a:br>
              <a:rPr lang="en-US" sz="4800" dirty="0" smtClean="0"/>
            </a:br>
            <a:r>
              <a:rPr lang="en-US" sz="4800" dirty="0" smtClean="0"/>
              <a:t>A Highly Available Cloud Storage Service with Strong Consistency</a:t>
            </a:r>
            <a:endParaRPr lang="en-US" sz="4800" dirty="0"/>
          </a:p>
        </p:txBody>
      </p:sp>
      <p:sp>
        <p:nvSpPr>
          <p:cNvPr id="3" name="Subtitle 2"/>
          <p:cNvSpPr>
            <a:spLocks noGrp="1"/>
          </p:cNvSpPr>
          <p:nvPr>
            <p:ph type="subTitle" idx="1"/>
          </p:nvPr>
        </p:nvSpPr>
        <p:spPr>
          <a:xfrm>
            <a:off x="827464" y="3645243"/>
            <a:ext cx="11035022" cy="2879125"/>
          </a:xfrm>
        </p:spPr>
        <p:txBody>
          <a:bodyPr>
            <a:normAutofit fontScale="85000" lnSpcReduction="20000"/>
          </a:bodyPr>
          <a:lstStyle/>
          <a:p>
            <a:r>
              <a:rPr lang="en-US" dirty="0" smtClean="0"/>
              <a:t>Brad Calder, </a:t>
            </a:r>
            <a:r>
              <a:rPr lang="en-US" dirty="0" err="1" smtClean="0"/>
              <a:t>Ju</a:t>
            </a:r>
            <a:r>
              <a:rPr lang="en-US" dirty="0" smtClean="0"/>
              <a:t> Wang, Aaron Ogus, Niranjan Nilakantan, Arild Skjolsvold, Sam McKelvie, Yikang Xu, Shashwat Srivastav, </a:t>
            </a:r>
            <a:r>
              <a:rPr lang="en-US" dirty="0" err="1" smtClean="0"/>
              <a:t>Jiesheng</a:t>
            </a:r>
            <a:r>
              <a:rPr lang="en-US" dirty="0" smtClean="0"/>
              <a:t> Wu, Huseyin Simitci, </a:t>
            </a:r>
            <a:r>
              <a:rPr lang="en-US" dirty="0" err="1" smtClean="0"/>
              <a:t>Jaidev</a:t>
            </a:r>
            <a:r>
              <a:rPr lang="en-US" dirty="0" smtClean="0"/>
              <a:t> Haridas, Chakravarthy Uddaraju, Hemal Khatri, Andrew Edwards, Vaman Bedekar, Shane Mainali, Rafay Abbasi, Arpit Agarwal, </a:t>
            </a:r>
            <a:r>
              <a:rPr lang="en-US" dirty="0" err="1" smtClean="0"/>
              <a:t>Mian</a:t>
            </a:r>
            <a:r>
              <a:rPr lang="en-US" dirty="0" smtClean="0"/>
              <a:t> Fahim ul Haq, Muhammad </a:t>
            </a:r>
            <a:r>
              <a:rPr lang="en-US" dirty="0" err="1" smtClean="0"/>
              <a:t>Ikram</a:t>
            </a:r>
            <a:r>
              <a:rPr lang="en-US" dirty="0" smtClean="0"/>
              <a:t> ul Haq, Deepali Bhardwaj, Sowmya Dayanand, Anitha Adusumilli, Marvin McNett, Sriram Sankaran, Kavitha Manivannan, Leonidas Rigas</a:t>
            </a:r>
            <a:br>
              <a:rPr lang="en-US" dirty="0" smtClean="0"/>
            </a:br>
            <a:endParaRPr lang="en-US" dirty="0" smtClean="0"/>
          </a:p>
          <a:p>
            <a:r>
              <a:rPr lang="en-US" b="1" dirty="0" smtClean="0"/>
              <a:t>Microsoft Corporation</a:t>
            </a:r>
            <a:endParaRPr lang="en-US" b="1" dirty="0"/>
          </a:p>
        </p:txBody>
      </p:sp>
    </p:spTree>
    <p:extLst>
      <p:ext uri="{BB962C8B-B14F-4D97-AF65-F5344CB8AC3E}">
        <p14:creationId xmlns:p14="http://schemas.microsoft.com/office/powerpoint/2010/main" xmlns="" val="1082811341"/>
      </p:ext>
    </p:extLst>
  </p:cSld>
  <p:clrMapOvr>
    <a:masterClrMapping/>
  </p:clrMapOvr>
  <p:transition>
    <p:strips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Rectangle 44"/>
          <p:cNvSpPr/>
          <p:nvPr/>
        </p:nvSpPr>
        <p:spPr>
          <a:xfrm>
            <a:off x="2199735" y="1052438"/>
            <a:ext cx="9176503" cy="762000"/>
          </a:xfrm>
          <a:prstGeom prst="rect">
            <a:avLst/>
          </a:prstGeom>
          <a:solidFill>
            <a:schemeClr val="accent3">
              <a:lumMod val="40000"/>
              <a:lumOff val="60000"/>
              <a:alpha val="58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bwMode="auto">
          <a:xfrm>
            <a:off x="3230186" y="2043039"/>
            <a:ext cx="6929040"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4520024" y="2588191"/>
            <a:ext cx="3045594"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402417" y="113572"/>
            <a:ext cx="6875373" cy="609398"/>
          </a:xfrm>
        </p:spPr>
        <p:txBody>
          <a:bodyPr/>
          <a:lstStyle/>
          <a:p>
            <a:r>
              <a:rPr lang="en-US" dirty="0" smtClean="0"/>
              <a:t>Storage Stamp Architecture</a:t>
            </a:r>
            <a:endParaRPr lang="en-US" dirty="0"/>
          </a:p>
        </p:txBody>
      </p:sp>
      <p:sp>
        <p:nvSpPr>
          <p:cNvPr id="70" name="Content Placeholder 2"/>
          <p:cNvSpPr>
            <a:spLocks noGrp="1"/>
          </p:cNvSpPr>
          <p:nvPr>
            <p:ph idx="1"/>
          </p:nvPr>
        </p:nvSpPr>
        <p:spPr>
          <a:xfrm>
            <a:off x="7414869" y="156934"/>
            <a:ext cx="4737731" cy="1234440"/>
          </a:xfrm>
        </p:spPr>
        <p:txBody>
          <a:bodyPr>
            <a:normAutofit/>
          </a:bodyPr>
          <a:lstStyle/>
          <a:p>
            <a:r>
              <a:rPr lang="en-US" sz="2000" dirty="0" smtClean="0">
                <a:solidFill>
                  <a:schemeClr val="tx1"/>
                </a:solidFill>
              </a:rPr>
              <a:t>Stateless Servers</a:t>
            </a:r>
          </a:p>
          <a:p>
            <a:r>
              <a:rPr lang="en-US" sz="2000" dirty="0" smtClean="0">
                <a:solidFill>
                  <a:schemeClr val="tx1"/>
                </a:solidFill>
              </a:rPr>
              <a:t>Authentication + authorization</a:t>
            </a:r>
          </a:p>
          <a:p>
            <a:r>
              <a:rPr lang="en-US" sz="2000" dirty="0" smtClean="0">
                <a:solidFill>
                  <a:schemeClr val="tx1"/>
                </a:solidFill>
              </a:rPr>
              <a:t>Request routing</a:t>
            </a:r>
            <a:endParaRPr lang="en-US" sz="2400" dirty="0" smtClean="0">
              <a:solidFill>
                <a:schemeClr val="tx1"/>
              </a:solidFill>
            </a:endParaRPr>
          </a:p>
        </p:txBody>
      </p:sp>
      <p:sp>
        <p:nvSpPr>
          <p:cNvPr id="11" name="Rounded Rectangle 10"/>
          <p:cNvSpPr/>
          <p:nvPr/>
        </p:nvSpPr>
        <p:spPr bwMode="auto">
          <a:xfrm>
            <a:off x="1828324" y="4557643"/>
            <a:ext cx="10157354"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0" y="4479854"/>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846176" y="4938643"/>
            <a:ext cx="2130928"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8" name="Oval 24"/>
          <p:cNvSpPr>
            <a:spLocks noChangeArrowheads="1"/>
          </p:cNvSpPr>
          <p:nvPr/>
        </p:nvSpPr>
        <p:spPr bwMode="auto">
          <a:xfrm>
            <a:off x="5586545" y="4481443"/>
            <a:ext cx="6297560" cy="1752600"/>
          </a:xfrm>
          <a:prstGeom prst="ellipse">
            <a:avLst/>
          </a:prstGeom>
          <a:solidFill>
            <a:srgbClr val="C9F5FB">
              <a:alpha val="75000"/>
            </a:srgbClr>
          </a:solidFill>
          <a:ln w="25400" algn="ctr">
            <a:noFill/>
            <a:round/>
            <a:headEnd/>
            <a:tailEnd/>
          </a:ln>
        </p:spPr>
        <p:txBody>
          <a:bodyPr/>
          <a:lstStyle/>
          <a:p>
            <a:endParaRPr lang="en-US">
              <a:solidFill>
                <a:prstClr val="white"/>
              </a:solidFill>
            </a:endParaRPr>
          </a:p>
        </p:txBody>
      </p:sp>
      <p:sp>
        <p:nvSpPr>
          <p:cNvPr id="29" name="Rounded Rectangle 28"/>
          <p:cNvSpPr/>
          <p:nvPr/>
        </p:nvSpPr>
        <p:spPr bwMode="auto">
          <a:xfrm>
            <a:off x="2399943" y="5065800"/>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21163" y="5548243"/>
            <a:ext cx="757212"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8938472" y="4862443"/>
            <a:ext cx="757212"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9649486" y="5395843"/>
            <a:ext cx="757212"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10462075" y="4862443"/>
            <a:ext cx="757212"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195986" y="5319643"/>
            <a:ext cx="757212"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414869" y="4843393"/>
            <a:ext cx="757212" cy="568057"/>
          </a:xfrm>
          <a:prstGeom prst="rect">
            <a:avLst/>
          </a:prstGeom>
          <a:noFill/>
          <a:ln w="9525">
            <a:noFill/>
            <a:miter lim="800000"/>
            <a:headEnd/>
            <a:tailEnd/>
          </a:ln>
        </p:spPr>
      </p:pic>
      <p:sp>
        <p:nvSpPr>
          <p:cNvPr id="36" name="TextBox 25"/>
          <p:cNvSpPr txBox="1">
            <a:spLocks noChangeArrowheads="1"/>
          </p:cNvSpPr>
          <p:nvPr/>
        </p:nvSpPr>
        <p:spPr bwMode="auto">
          <a:xfrm>
            <a:off x="8735325" y="5853043"/>
            <a:ext cx="3351927" cy="369332"/>
          </a:xfrm>
          <a:prstGeom prst="rect">
            <a:avLst/>
          </a:prstGeom>
          <a:noFill/>
          <a:ln w="9525">
            <a:noFill/>
            <a:miter lim="800000"/>
            <a:headEnd/>
            <a:tailEnd/>
          </a:ln>
        </p:spPr>
        <p:txBody>
          <a:bodyPr wrap="square">
            <a:spAutoFit/>
          </a:bodyPr>
          <a:lstStyle/>
          <a:p>
            <a:r>
              <a:rPr lang="en-US" b="1" dirty="0" smtClean="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endPar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9" name="TextBox 30"/>
          <p:cNvSpPr txBox="1">
            <a:spLocks noChangeArrowheads="1"/>
          </p:cNvSpPr>
          <p:nvPr/>
        </p:nvSpPr>
        <p:spPr bwMode="auto">
          <a:xfrm>
            <a:off x="3431494" y="5091043"/>
            <a:ext cx="809709" cy="369332"/>
          </a:xfrm>
          <a:prstGeom prst="rect">
            <a:avLst/>
          </a:prstGeom>
          <a:noFill/>
          <a:ln w="9525">
            <a:noFill/>
            <a:miter lim="800000"/>
            <a:headEnd/>
            <a:tailEnd/>
          </a:ln>
        </p:spPr>
        <p:txBody>
          <a:bodyPr wrap="none">
            <a:spAutoFit/>
          </a:bodyPr>
          <a:lstStyle/>
          <a:p>
            <a:r>
              <a:rPr lang="en-US" b="1" dirty="0" err="1">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5078677" y="5319643"/>
            <a:ext cx="812588" cy="1588"/>
          </a:xfrm>
          <a:prstGeom prst="straightConnector1">
            <a:avLst/>
          </a:prstGeom>
          <a:ln>
            <a:solidFill>
              <a:schemeClr val="accent1"/>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rot="10800000">
            <a:off x="0" y="1965249"/>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flipH="1" flipV="1">
            <a:off x="7922736" y="2588191"/>
            <a:ext cx="1269680"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7631105" y="2588191"/>
            <a:ext cx="19006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6399130" y="2588191"/>
            <a:ext cx="1231975"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44" name="TextBox 30"/>
          <p:cNvSpPr txBox="1">
            <a:spLocks noChangeArrowheads="1"/>
          </p:cNvSpPr>
          <p:nvPr/>
        </p:nvSpPr>
        <p:spPr bwMode="auto">
          <a:xfrm>
            <a:off x="1" y="1052438"/>
            <a:ext cx="2399942" cy="830997"/>
          </a:xfrm>
          <a:prstGeom prst="rect">
            <a:avLst/>
          </a:prstGeom>
          <a:noFill/>
          <a:ln w="9525">
            <a:noFill/>
            <a:miter lim="800000"/>
            <a:headEnd/>
            <a:tailEnd/>
          </a:ln>
        </p:spPr>
        <p:txBody>
          <a:bodyPr wrap="square">
            <a:spAutoFit/>
          </a:bodyPr>
          <a:lstStyle/>
          <a:p>
            <a:r>
              <a:rPr lang="en-US" sz="2400" b="1" dirty="0" smtClean="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Front End Layer</a:t>
            </a:r>
            <a:endParaRPr lang="en-US" sz="2400" b="1" dirty="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47" name="Rectangle 46"/>
          <p:cNvSpPr/>
          <p:nvPr/>
        </p:nvSpPr>
        <p:spPr bwMode="auto">
          <a:xfrm>
            <a:off x="2706044" y="1281038"/>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0" name="Rounded Rectangle 59"/>
          <p:cNvSpPr/>
          <p:nvPr/>
        </p:nvSpPr>
        <p:spPr bwMode="auto">
          <a:xfrm>
            <a:off x="4057053" y="5459178"/>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1" name="Rounded Rectangle 60"/>
          <p:cNvSpPr/>
          <p:nvPr/>
        </p:nvSpPr>
        <p:spPr bwMode="auto">
          <a:xfrm>
            <a:off x="4065680" y="4737848"/>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2" name="Rounded Rectangle 61"/>
          <p:cNvSpPr/>
          <p:nvPr/>
        </p:nvSpPr>
        <p:spPr bwMode="auto">
          <a:xfrm>
            <a:off x="3408676" y="3497626"/>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4" name="Rounded Rectangle 63"/>
          <p:cNvSpPr/>
          <p:nvPr/>
        </p:nvSpPr>
        <p:spPr bwMode="auto">
          <a:xfrm>
            <a:off x="5141204" y="3497626"/>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6" name="Rounded Rectangle 65"/>
          <p:cNvSpPr/>
          <p:nvPr/>
        </p:nvSpPr>
        <p:spPr bwMode="auto">
          <a:xfrm>
            <a:off x="6873732" y="3497626"/>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7" name="Rounded Rectangle 66"/>
          <p:cNvSpPr/>
          <p:nvPr/>
        </p:nvSpPr>
        <p:spPr bwMode="auto">
          <a:xfrm>
            <a:off x="8606261" y="3497626"/>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8" name="Rounded Rectangle 67"/>
          <p:cNvSpPr/>
          <p:nvPr/>
        </p:nvSpPr>
        <p:spPr bwMode="auto">
          <a:xfrm>
            <a:off x="7274051" y="2070963"/>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3" name="Rectangle 72"/>
          <p:cNvSpPr/>
          <p:nvPr/>
        </p:nvSpPr>
        <p:spPr bwMode="auto">
          <a:xfrm>
            <a:off x="4534836" y="1281038"/>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4" name="Rectangle 73"/>
          <p:cNvSpPr/>
          <p:nvPr/>
        </p:nvSpPr>
        <p:spPr bwMode="auto">
          <a:xfrm>
            <a:off x="6363628" y="1281038"/>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5" name="Rectangle 74"/>
          <p:cNvSpPr/>
          <p:nvPr/>
        </p:nvSpPr>
        <p:spPr bwMode="auto">
          <a:xfrm>
            <a:off x="8192420" y="1281038"/>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6" name="Rectangle 75"/>
          <p:cNvSpPr/>
          <p:nvPr/>
        </p:nvSpPr>
        <p:spPr bwMode="auto">
          <a:xfrm>
            <a:off x="10021210" y="1281038"/>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7" name="Rounded Rectangle 76"/>
          <p:cNvSpPr/>
          <p:nvPr/>
        </p:nvSpPr>
        <p:spPr bwMode="auto">
          <a:xfrm>
            <a:off x="10243485" y="2230646"/>
            <a:ext cx="1383773" cy="715089"/>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78" name="Straight Arrow Connector 77"/>
          <p:cNvCxnSpPr>
            <a:stCxn id="77" idx="1"/>
            <a:endCxn id="68" idx="3"/>
          </p:cNvCxnSpPr>
          <p:nvPr/>
        </p:nvCxnSpPr>
        <p:spPr bwMode="auto">
          <a:xfrm flipH="1" flipV="1">
            <a:off x="8657824" y="2428508"/>
            <a:ext cx="1585661" cy="159683"/>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a:endCxn id="67" idx="0"/>
          </p:cNvCxnSpPr>
          <p:nvPr/>
        </p:nvCxnSpPr>
        <p:spPr bwMode="auto">
          <a:xfrm flipH="1">
            <a:off x="9298148" y="2872597"/>
            <a:ext cx="945337" cy="625029"/>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106" name="TextBox 30"/>
          <p:cNvSpPr txBox="1">
            <a:spLocks noChangeArrowheads="1"/>
          </p:cNvSpPr>
          <p:nvPr/>
        </p:nvSpPr>
        <p:spPr bwMode="auto">
          <a:xfrm>
            <a:off x="83390" y="2861110"/>
            <a:ext cx="2399942" cy="461665"/>
          </a:xfrm>
          <a:prstGeom prst="rect">
            <a:avLst/>
          </a:prstGeom>
          <a:noFill/>
          <a:ln w="9525">
            <a:noFill/>
            <a:miter lim="800000"/>
            <a:headEnd/>
            <a:tailEnd/>
          </a:ln>
        </p:spPr>
        <p:txBody>
          <a:bodyPr wrap="square">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endPar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7" name="TextBox 30"/>
          <p:cNvSpPr txBox="1">
            <a:spLocks noChangeArrowheads="1"/>
          </p:cNvSpPr>
          <p:nvPr/>
        </p:nvSpPr>
        <p:spPr bwMode="auto">
          <a:xfrm>
            <a:off x="83390" y="5157043"/>
            <a:ext cx="2399942" cy="830997"/>
          </a:xfrm>
          <a:prstGeom prst="rect">
            <a:avLst/>
          </a:prstGeom>
          <a:noFill/>
          <a:ln w="9525">
            <a:noFill/>
            <a:miter lim="800000"/>
            <a:headEnd/>
            <a:tailEnd/>
          </a:ln>
        </p:spPr>
        <p:txBody>
          <a:bodyPr wrap="square">
            <a:spAutoFit/>
          </a:bodyPr>
          <a:lstStyle/>
          <a:p>
            <a:r>
              <a:rPr lang="en-US" sz="2400" b="1" dirty="0" smtClean="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p>
          <a:p>
            <a:r>
              <a:rPr lang="en-US" sz="2400" b="1" dirty="0" smtClean="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endPar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4918094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Oval 24"/>
          <p:cNvSpPr>
            <a:spLocks noChangeArrowheads="1"/>
          </p:cNvSpPr>
          <p:nvPr/>
        </p:nvSpPr>
        <p:spPr bwMode="auto">
          <a:xfrm>
            <a:off x="5586545" y="4481443"/>
            <a:ext cx="6297560" cy="1752600"/>
          </a:xfrm>
          <a:prstGeom prst="ellipse">
            <a:avLst/>
          </a:prstGeom>
          <a:solidFill>
            <a:srgbClr val="C9F5FB"/>
          </a:solidFill>
          <a:ln w="25400" algn="ctr">
            <a:noFill/>
            <a:round/>
            <a:headEnd/>
            <a:tailEnd/>
          </a:ln>
        </p:spPr>
        <p:txBody>
          <a:bodyPr/>
          <a:lstStyle/>
          <a:p>
            <a:endParaRPr lang="en-US">
              <a:solidFill>
                <a:prstClr val="white"/>
              </a:solidFill>
            </a:endParaRPr>
          </a:p>
        </p:txBody>
      </p:sp>
      <p:sp>
        <p:nvSpPr>
          <p:cNvPr id="45" name="Rectangle 44"/>
          <p:cNvSpPr/>
          <p:nvPr/>
        </p:nvSpPr>
        <p:spPr>
          <a:xfrm>
            <a:off x="2199735" y="1052438"/>
            <a:ext cx="9176503" cy="762000"/>
          </a:xfrm>
          <a:prstGeom prst="rect">
            <a:avLst/>
          </a:prstGeom>
          <a:solidFill>
            <a:schemeClr val="accent3">
              <a:lumMod val="40000"/>
              <a:lumOff val="60000"/>
              <a:alpha val="58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bwMode="auto">
          <a:xfrm>
            <a:off x="3230186" y="2043039"/>
            <a:ext cx="6929040"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4520024" y="2588191"/>
            <a:ext cx="3045594"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402417" y="113572"/>
            <a:ext cx="10969943" cy="609398"/>
          </a:xfrm>
        </p:spPr>
        <p:txBody>
          <a:bodyPr/>
          <a:lstStyle/>
          <a:p>
            <a:r>
              <a:rPr lang="en-US" dirty="0" smtClean="0"/>
              <a:t>Storage Stamp Architecture</a:t>
            </a:r>
            <a:endParaRPr lang="en-US" dirty="0"/>
          </a:p>
        </p:txBody>
      </p:sp>
      <p:sp>
        <p:nvSpPr>
          <p:cNvPr id="11" name="Rounded Rectangle 10"/>
          <p:cNvSpPr/>
          <p:nvPr/>
        </p:nvSpPr>
        <p:spPr bwMode="auto">
          <a:xfrm>
            <a:off x="1828324" y="4557643"/>
            <a:ext cx="10157354"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0" y="4479854"/>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846176" y="4938643"/>
            <a:ext cx="2130928"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9" name="Rounded Rectangle 28"/>
          <p:cNvSpPr/>
          <p:nvPr/>
        </p:nvSpPr>
        <p:spPr bwMode="auto">
          <a:xfrm>
            <a:off x="2399943" y="5065800"/>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21163" y="5548243"/>
            <a:ext cx="757212"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8938472" y="4862443"/>
            <a:ext cx="757212"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9649486" y="5395843"/>
            <a:ext cx="757212"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10462075" y="4862443"/>
            <a:ext cx="757212"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195986" y="5319643"/>
            <a:ext cx="757212"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414869" y="4843393"/>
            <a:ext cx="757212" cy="568057"/>
          </a:xfrm>
          <a:prstGeom prst="rect">
            <a:avLst/>
          </a:prstGeom>
          <a:noFill/>
          <a:ln w="9525">
            <a:noFill/>
            <a:miter lim="800000"/>
            <a:headEnd/>
            <a:tailEnd/>
          </a:ln>
        </p:spPr>
      </p:pic>
      <p:sp>
        <p:nvSpPr>
          <p:cNvPr id="36" name="TextBox 25"/>
          <p:cNvSpPr txBox="1">
            <a:spLocks noChangeArrowheads="1"/>
          </p:cNvSpPr>
          <p:nvPr/>
        </p:nvSpPr>
        <p:spPr bwMode="auto">
          <a:xfrm>
            <a:off x="8735325" y="5853043"/>
            <a:ext cx="3351927" cy="369332"/>
          </a:xfrm>
          <a:prstGeom prst="rect">
            <a:avLst/>
          </a:prstGeom>
          <a:noFill/>
          <a:ln w="9525">
            <a:noFill/>
            <a:miter lim="800000"/>
            <a:headEnd/>
            <a:tailEnd/>
          </a:ln>
        </p:spPr>
        <p:txBody>
          <a:bodyPr wrap="square">
            <a:spAutoFit/>
          </a:bodyPr>
          <a:lstStyle/>
          <a:p>
            <a:r>
              <a:rPr lang="en-US"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endPar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9" name="TextBox 30"/>
          <p:cNvSpPr txBox="1">
            <a:spLocks noChangeArrowheads="1"/>
          </p:cNvSpPr>
          <p:nvPr/>
        </p:nvSpPr>
        <p:spPr bwMode="auto">
          <a:xfrm>
            <a:off x="3431494" y="5091043"/>
            <a:ext cx="809709" cy="369332"/>
          </a:xfrm>
          <a:prstGeom prst="rect">
            <a:avLst/>
          </a:prstGeom>
          <a:noFill/>
          <a:ln w="9525">
            <a:noFill/>
            <a:miter lim="800000"/>
            <a:headEnd/>
            <a:tailEnd/>
          </a:ln>
        </p:spPr>
        <p:txBody>
          <a:bodyPr wrap="none">
            <a:spAutoFit/>
          </a:bodyPr>
          <a:lstStyle/>
          <a:p>
            <a:r>
              <a:rPr lang="en-US" b="1" dirty="0" err="1">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5078677" y="5319643"/>
            <a:ext cx="812588" cy="1588"/>
          </a:xfrm>
          <a:prstGeom prst="straightConnector1">
            <a:avLst/>
          </a:prstGeom>
          <a:ln>
            <a:solidFill>
              <a:schemeClr val="accent1"/>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58" name="Line 26"/>
          <p:cNvSpPr>
            <a:spLocks noChangeShapeType="1"/>
          </p:cNvSpPr>
          <p:nvPr/>
        </p:nvSpPr>
        <p:spPr bwMode="auto">
          <a:xfrm>
            <a:off x="6805427" y="5624443"/>
            <a:ext cx="1117309" cy="228600"/>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cxnSp>
        <p:nvCxnSpPr>
          <p:cNvPr id="63" name="Straight Connector 62"/>
          <p:cNvCxnSpPr/>
          <p:nvPr/>
        </p:nvCxnSpPr>
        <p:spPr>
          <a:xfrm rot="10800000">
            <a:off x="0" y="1965249"/>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flipH="1" flipV="1">
            <a:off x="7922736" y="2588191"/>
            <a:ext cx="1269680"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7631105" y="2588191"/>
            <a:ext cx="19006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6399130" y="2588191"/>
            <a:ext cx="1231975"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44" name="TextBox 30"/>
          <p:cNvSpPr txBox="1">
            <a:spLocks noChangeArrowheads="1"/>
          </p:cNvSpPr>
          <p:nvPr/>
        </p:nvSpPr>
        <p:spPr bwMode="auto">
          <a:xfrm>
            <a:off x="1" y="1052438"/>
            <a:ext cx="2399942" cy="830997"/>
          </a:xfrm>
          <a:prstGeom prst="rect">
            <a:avLst/>
          </a:prstGeom>
          <a:noFill/>
          <a:ln w="9525">
            <a:noFill/>
            <a:miter lim="800000"/>
            <a:headEnd/>
            <a:tailEnd/>
          </a:ln>
        </p:spPr>
        <p:txBody>
          <a:bodyPr wrap="square">
            <a:spAutoFit/>
          </a:bodyPr>
          <a:lstStyle/>
          <a:p>
            <a:r>
              <a:rPr lang="en-US" sz="2400" b="1" dirty="0" smtClean="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Front End Layer</a:t>
            </a:r>
            <a:endParaRPr lang="en-US" sz="2400" b="1" dirty="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47" name="Rectangle 46"/>
          <p:cNvSpPr/>
          <p:nvPr/>
        </p:nvSpPr>
        <p:spPr bwMode="auto">
          <a:xfrm>
            <a:off x="2706044" y="1281038"/>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55" name="Line 26"/>
          <p:cNvSpPr>
            <a:spLocks noChangeShapeType="1"/>
          </p:cNvSpPr>
          <p:nvPr/>
        </p:nvSpPr>
        <p:spPr bwMode="auto">
          <a:xfrm>
            <a:off x="6867749" y="747638"/>
            <a:ext cx="0" cy="457200"/>
          </a:xfrm>
          <a:prstGeom prst="line">
            <a:avLst/>
          </a:prstGeom>
          <a:noFill/>
          <a:ln w="31750">
            <a:solidFill>
              <a:srgbClr val="C00000"/>
            </a:solidFill>
            <a:round/>
            <a:headEnd type="none" w="med" len="med"/>
            <a:tailEnd type="triangle" w="med" len="med"/>
          </a:ln>
          <a:effectLst/>
        </p:spPr>
        <p:txBody>
          <a:bodyPr>
            <a:spAutoFit/>
          </a:bodyPr>
          <a:lstStyle/>
          <a:p>
            <a:endParaRPr lang="en-US">
              <a:solidFill>
                <a:prstClr val="white"/>
              </a:solidFill>
            </a:endParaRPr>
          </a:p>
        </p:txBody>
      </p:sp>
      <p:sp>
        <p:nvSpPr>
          <p:cNvPr id="56" name="TextBox 30"/>
          <p:cNvSpPr txBox="1">
            <a:spLocks noChangeArrowheads="1"/>
          </p:cNvSpPr>
          <p:nvPr/>
        </p:nvSpPr>
        <p:spPr bwMode="auto">
          <a:xfrm>
            <a:off x="6980633" y="684725"/>
            <a:ext cx="2910412" cy="369332"/>
          </a:xfrm>
          <a:prstGeom prst="rect">
            <a:avLst/>
          </a:prstGeom>
          <a:noFill/>
          <a:ln w="9525">
            <a:noFill/>
            <a:miter lim="800000"/>
            <a:headEnd/>
            <a:tailEnd/>
          </a:ln>
        </p:spPr>
        <p:txBody>
          <a:bodyPr wrap="none">
            <a:spAutoFit/>
          </a:bodyPr>
          <a:lstStyle/>
          <a:p>
            <a:r>
              <a:rPr lang="en-US" b="1" dirty="0" smtClean="0">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Incoming Write Request</a:t>
            </a:r>
            <a:endParaRPr lang="en-US" b="1" dirty="0">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0" name="Rounded Rectangle 59"/>
          <p:cNvSpPr/>
          <p:nvPr/>
        </p:nvSpPr>
        <p:spPr bwMode="auto">
          <a:xfrm>
            <a:off x="4057053" y="5459178"/>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1" name="Rounded Rectangle 60"/>
          <p:cNvSpPr/>
          <p:nvPr/>
        </p:nvSpPr>
        <p:spPr bwMode="auto">
          <a:xfrm>
            <a:off x="4065680" y="4737848"/>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2" name="Rounded Rectangle 61"/>
          <p:cNvSpPr/>
          <p:nvPr/>
        </p:nvSpPr>
        <p:spPr bwMode="auto">
          <a:xfrm>
            <a:off x="3408676" y="3497626"/>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4" name="Rounded Rectangle 63"/>
          <p:cNvSpPr/>
          <p:nvPr/>
        </p:nvSpPr>
        <p:spPr bwMode="auto">
          <a:xfrm>
            <a:off x="5141204" y="3497626"/>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6" name="Rounded Rectangle 65"/>
          <p:cNvSpPr/>
          <p:nvPr/>
        </p:nvSpPr>
        <p:spPr bwMode="auto">
          <a:xfrm>
            <a:off x="6873732" y="3497626"/>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7" name="Rounded Rectangle 66"/>
          <p:cNvSpPr/>
          <p:nvPr/>
        </p:nvSpPr>
        <p:spPr bwMode="auto">
          <a:xfrm>
            <a:off x="8606261" y="3497626"/>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8" name="Rounded Rectangle 67"/>
          <p:cNvSpPr/>
          <p:nvPr/>
        </p:nvSpPr>
        <p:spPr bwMode="auto">
          <a:xfrm>
            <a:off x="7274051" y="2070963"/>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3" name="Rectangle 72"/>
          <p:cNvSpPr/>
          <p:nvPr/>
        </p:nvSpPr>
        <p:spPr bwMode="auto">
          <a:xfrm>
            <a:off x="4534836" y="1281038"/>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4" name="Rectangle 73"/>
          <p:cNvSpPr/>
          <p:nvPr/>
        </p:nvSpPr>
        <p:spPr bwMode="auto">
          <a:xfrm>
            <a:off x="6363628" y="1281038"/>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5" name="Rectangle 74"/>
          <p:cNvSpPr/>
          <p:nvPr/>
        </p:nvSpPr>
        <p:spPr bwMode="auto">
          <a:xfrm>
            <a:off x="8192420" y="1281038"/>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6" name="Rectangle 75"/>
          <p:cNvSpPr/>
          <p:nvPr/>
        </p:nvSpPr>
        <p:spPr bwMode="auto">
          <a:xfrm>
            <a:off x="10021210" y="1281038"/>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7" name="Rounded Rectangle 76"/>
          <p:cNvSpPr/>
          <p:nvPr/>
        </p:nvSpPr>
        <p:spPr bwMode="auto">
          <a:xfrm>
            <a:off x="10243485" y="2230646"/>
            <a:ext cx="1383773" cy="715089"/>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78" name="Straight Arrow Connector 77"/>
          <p:cNvCxnSpPr>
            <a:stCxn id="77" idx="1"/>
            <a:endCxn id="68" idx="3"/>
          </p:cNvCxnSpPr>
          <p:nvPr/>
        </p:nvCxnSpPr>
        <p:spPr bwMode="auto">
          <a:xfrm flipH="1" flipV="1">
            <a:off x="8657824" y="2428508"/>
            <a:ext cx="1585661" cy="159683"/>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a:endCxn id="67" idx="0"/>
          </p:cNvCxnSpPr>
          <p:nvPr/>
        </p:nvCxnSpPr>
        <p:spPr bwMode="auto">
          <a:xfrm flipH="1">
            <a:off x="9298148" y="2872597"/>
            <a:ext cx="945337" cy="625029"/>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85" name="Oval 84"/>
          <p:cNvSpPr/>
          <p:nvPr/>
        </p:nvSpPr>
        <p:spPr bwMode="auto">
          <a:xfrm>
            <a:off x="6300173" y="860281"/>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6" name="Oval 85"/>
          <p:cNvSpPr/>
          <p:nvPr/>
        </p:nvSpPr>
        <p:spPr bwMode="auto">
          <a:xfrm>
            <a:off x="6464621" y="5530735"/>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7" name="Oval 86"/>
          <p:cNvSpPr/>
          <p:nvPr/>
        </p:nvSpPr>
        <p:spPr bwMode="auto">
          <a:xfrm>
            <a:off x="8101613" y="5749213"/>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8" name="Line 26"/>
          <p:cNvSpPr>
            <a:spLocks noChangeShapeType="1"/>
          </p:cNvSpPr>
          <p:nvPr/>
        </p:nvSpPr>
        <p:spPr bwMode="auto">
          <a:xfrm flipV="1">
            <a:off x="8350370" y="5270111"/>
            <a:ext cx="756212" cy="479102"/>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0" name="Line 26"/>
          <p:cNvSpPr>
            <a:spLocks noChangeShapeType="1"/>
          </p:cNvSpPr>
          <p:nvPr/>
        </p:nvSpPr>
        <p:spPr bwMode="auto">
          <a:xfrm>
            <a:off x="5517210" y="3984114"/>
            <a:ext cx="1007768" cy="1427335"/>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1" name="Line 26"/>
          <p:cNvSpPr>
            <a:spLocks noChangeShapeType="1"/>
          </p:cNvSpPr>
          <p:nvPr/>
        </p:nvSpPr>
        <p:spPr bwMode="auto">
          <a:xfrm flipH="1">
            <a:off x="5517209" y="1419537"/>
            <a:ext cx="1057382" cy="207808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2" name="Line 26"/>
          <p:cNvSpPr>
            <a:spLocks noChangeShapeType="1"/>
          </p:cNvSpPr>
          <p:nvPr/>
        </p:nvSpPr>
        <p:spPr bwMode="auto">
          <a:xfrm flipH="1">
            <a:off x="6629116" y="699459"/>
            <a:ext cx="0" cy="65870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3" name="TextBox 30"/>
          <p:cNvSpPr txBox="1">
            <a:spLocks noChangeArrowheads="1"/>
          </p:cNvSpPr>
          <p:nvPr/>
        </p:nvSpPr>
        <p:spPr bwMode="auto">
          <a:xfrm>
            <a:off x="5896043" y="817164"/>
            <a:ext cx="587020" cy="369332"/>
          </a:xfrm>
          <a:prstGeom prst="rect">
            <a:avLst/>
          </a:prstGeom>
          <a:noFill/>
          <a:ln w="9525">
            <a:noFill/>
            <a:miter lim="800000"/>
            <a:headEnd/>
            <a:tailEnd/>
          </a:ln>
        </p:spPr>
        <p:txBody>
          <a:bodyPr wrap="none">
            <a:spAutoFit/>
          </a:bodyPr>
          <a:lstStyle/>
          <a:p>
            <a:r>
              <a:rPr lang="en-US" b="1" dirty="0" err="1" smtClean="0">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Ack</a:t>
            </a:r>
            <a:endParaRPr lang="en-US" b="1" dirty="0">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95" name="Straight Arrow Connector 94"/>
          <p:cNvCxnSpPr/>
          <p:nvPr/>
        </p:nvCxnSpPr>
        <p:spPr>
          <a:xfrm flipH="1">
            <a:off x="5824465" y="1558037"/>
            <a:ext cx="987618" cy="1939589"/>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6" name="Straight Arrow Connector 95"/>
          <p:cNvCxnSpPr>
            <a:stCxn id="64" idx="2"/>
            <a:endCxn id="34" idx="0"/>
          </p:cNvCxnSpPr>
          <p:nvPr/>
        </p:nvCxnSpPr>
        <p:spPr>
          <a:xfrm>
            <a:off x="5833091" y="4212715"/>
            <a:ext cx="741501" cy="1106928"/>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9" name="Straight Arrow Connector 98"/>
          <p:cNvCxnSpPr/>
          <p:nvPr/>
        </p:nvCxnSpPr>
        <p:spPr>
          <a:xfrm>
            <a:off x="6856215" y="5530735"/>
            <a:ext cx="1109722" cy="218478"/>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102" name="Straight Arrow Connector 101"/>
          <p:cNvCxnSpPr/>
          <p:nvPr/>
        </p:nvCxnSpPr>
        <p:spPr>
          <a:xfrm flipV="1">
            <a:off x="8266108" y="5091043"/>
            <a:ext cx="875511" cy="548932"/>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sp>
        <p:nvSpPr>
          <p:cNvPr id="106" name="TextBox 30"/>
          <p:cNvSpPr txBox="1">
            <a:spLocks noChangeArrowheads="1"/>
          </p:cNvSpPr>
          <p:nvPr/>
        </p:nvSpPr>
        <p:spPr bwMode="auto">
          <a:xfrm>
            <a:off x="83390" y="2861110"/>
            <a:ext cx="2399942" cy="461665"/>
          </a:xfrm>
          <a:prstGeom prst="rect">
            <a:avLst/>
          </a:prstGeom>
          <a:noFill/>
          <a:ln w="9525">
            <a:noFill/>
            <a:miter lim="800000"/>
            <a:headEnd/>
            <a:tailEnd/>
          </a:ln>
        </p:spPr>
        <p:txBody>
          <a:bodyPr wrap="square">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endPar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7" name="TextBox 30"/>
          <p:cNvSpPr txBox="1">
            <a:spLocks noChangeArrowheads="1"/>
          </p:cNvSpPr>
          <p:nvPr/>
        </p:nvSpPr>
        <p:spPr bwMode="auto">
          <a:xfrm>
            <a:off x="83390" y="5157043"/>
            <a:ext cx="2399942" cy="830997"/>
          </a:xfrm>
          <a:prstGeom prst="rect">
            <a:avLst/>
          </a:prstGeom>
          <a:noFill/>
          <a:ln w="9525">
            <a:noFill/>
            <a:miter lim="800000"/>
            <a:headEnd/>
            <a:tailEnd/>
          </a:ln>
        </p:spPr>
        <p:txBody>
          <a:bodyPr wrap="square">
            <a:spAutoFit/>
          </a:bodyPr>
          <a:lstStyle/>
          <a:p>
            <a:r>
              <a:rPr lang="en-US" sz="2400"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p>
          <a:p>
            <a:r>
              <a:rPr lang="en-US" sz="2400"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endParaRPr lang="en-US" sz="2400"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1983987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ppt_x"/>
                                          </p:val>
                                        </p:tav>
                                        <p:tav tm="100000">
                                          <p:val>
                                            <p:strVal val="#ppt_x"/>
                                          </p:val>
                                        </p:tav>
                                      </p:tavLst>
                                    </p:anim>
                                    <p:anim calcmode="lin" valueType="num">
                                      <p:cBhvr additive="base">
                                        <p:cTn id="8" dur="500" fill="hold"/>
                                        <p:tgtEl>
                                          <p:spTgt spid="8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55561E-6 2.77556E-17 L -0.08232 0.34676 " pathEditMode="relative" rAng="0" ptsTypes="AA">
                                      <p:cBhvr>
                                        <p:cTn id="20" dur="1000" fill="hold"/>
                                        <p:tgtEl>
                                          <p:spTgt spid="85"/>
                                        </p:tgtEl>
                                        <p:attrNameLst>
                                          <p:attrName>ppt_x</p:attrName>
                                          <p:attrName>ppt_y</p:attrName>
                                        </p:attrNameLst>
                                      </p:cBhvr>
                                      <p:rCtr x="-4116" y="17338"/>
                                    </p:animMotion>
                                  </p:childTnLst>
                                </p:cTn>
                              </p:par>
                              <p:par>
                                <p:cTn id="21" presetID="22" presetClass="entr" presetSubtype="1"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wipe(up)">
                                      <p:cBhvr>
                                        <p:cTn id="23" dur="500"/>
                                        <p:tgtEl>
                                          <p:spTgt spid="95"/>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repeatCount="2000" fill="hold" grpId="0" nodeType="clickEffect">
                                  <p:stCondLst>
                                    <p:cond delay="0"/>
                                  </p:stCondLst>
                                  <p:childTnLst>
                                    <p:animEffect transition="out" filter="fade">
                                      <p:cBhvr>
                                        <p:cTn id="27" dur="500" tmFilter="0, 0; .2, .5; .8, .5; 1, 0"/>
                                        <p:tgtEl>
                                          <p:spTgt spid="64"/>
                                        </p:tgtEl>
                                      </p:cBhvr>
                                    </p:animEffect>
                                    <p:animScale>
                                      <p:cBhvr>
                                        <p:cTn id="28" dur="250" autoRev="1" fill="hold"/>
                                        <p:tgtEl>
                                          <p:spTgt spid="64"/>
                                        </p:tgtEl>
                                      </p:cBhvr>
                                      <p:by x="105000" y="105000"/>
                                    </p:animScale>
                                  </p:childTnLst>
                                </p:cTn>
                              </p:par>
                            </p:childTnLst>
                          </p:cTn>
                        </p:par>
                        <p:par>
                          <p:cTn id="29" fill="hold">
                            <p:stCondLst>
                              <p:cond delay="1000"/>
                            </p:stCondLst>
                            <p:childTnLst>
                              <p:par>
                                <p:cTn id="30" presetID="42" presetClass="path" presetSubtype="0" accel="50000" decel="50000" fill="hold" grpId="2" nodeType="afterEffect">
                                  <p:stCondLst>
                                    <p:cond delay="0"/>
                                  </p:stCondLst>
                                  <p:childTnLst>
                                    <p:animMotion origin="layout" path="M -0.08206 0.425 L 0.00989 0.65 " pathEditMode="relative" rAng="0" ptsTypes="AA">
                                      <p:cBhvr>
                                        <p:cTn id="31" dur="1000" fill="hold"/>
                                        <p:tgtEl>
                                          <p:spTgt spid="85"/>
                                        </p:tgtEl>
                                        <p:attrNameLst>
                                          <p:attrName>ppt_x</p:attrName>
                                          <p:attrName>ppt_y</p:attrName>
                                        </p:attrNameLst>
                                      </p:cBhvr>
                                      <p:rCtr x="4598" y="11250"/>
                                    </p:animMotion>
                                  </p:childTnLst>
                                </p:cTn>
                              </p:par>
                              <p:par>
                                <p:cTn id="32" presetID="22" presetClass="entr" presetSubtype="1" fill="hold" nodeType="with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wipe(up)">
                                      <p:cBhvr>
                                        <p:cTn id="34" dur="500"/>
                                        <p:tgtEl>
                                          <p:spTgt spid="96"/>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childTnLst>
                          </p:cTn>
                        </p:par>
                        <p:par>
                          <p:cTn id="39" fill="hold">
                            <p:stCondLst>
                              <p:cond delay="2500"/>
                            </p:stCondLst>
                            <p:childTnLst>
                              <p:par>
                                <p:cTn id="40" presetID="42" presetClass="path" presetSubtype="0" accel="50000" decel="50000" fill="hold" grpId="3" nodeType="afterEffect">
                                  <p:stCondLst>
                                    <p:cond delay="0"/>
                                  </p:stCondLst>
                                  <p:childTnLst>
                                    <p:animMotion origin="layout" path="M 0.00989 0.65 L 0.15043 0.69282 " pathEditMode="relative" rAng="0" ptsTypes="AA">
                                      <p:cBhvr>
                                        <p:cTn id="41" dur="1000" fill="hold"/>
                                        <p:tgtEl>
                                          <p:spTgt spid="85"/>
                                        </p:tgtEl>
                                        <p:attrNameLst>
                                          <p:attrName>ppt_x</p:attrName>
                                          <p:attrName>ppt_y</p:attrName>
                                        </p:attrNameLst>
                                      </p:cBhvr>
                                      <p:rCtr x="7020" y="2130"/>
                                    </p:animMotion>
                                  </p:childTnLst>
                                </p:cTn>
                              </p:par>
                              <p:par>
                                <p:cTn id="42" presetID="22" presetClass="entr" presetSubtype="1" fill="hold" nodeType="with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wipe(up)">
                                      <p:cBhvr>
                                        <p:cTn id="44" dur="500"/>
                                        <p:tgtEl>
                                          <p:spTgt spid="99"/>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fade">
                                      <p:cBhvr>
                                        <p:cTn id="48" dur="500"/>
                                        <p:tgtEl>
                                          <p:spTgt spid="87"/>
                                        </p:tgtEl>
                                      </p:cBhvr>
                                    </p:animEffect>
                                  </p:childTnLst>
                                </p:cTn>
                              </p:par>
                            </p:childTnLst>
                          </p:cTn>
                        </p:par>
                        <p:par>
                          <p:cTn id="49" fill="hold">
                            <p:stCondLst>
                              <p:cond delay="4000"/>
                            </p:stCondLst>
                            <p:childTnLst>
                              <p:par>
                                <p:cTn id="50" presetID="42" presetClass="path" presetSubtype="0" accel="50000" decel="50000" fill="hold" grpId="4" nodeType="afterEffect">
                                  <p:stCondLst>
                                    <p:cond delay="0"/>
                                  </p:stCondLst>
                                  <p:childTnLst>
                                    <p:animMotion origin="layout" path="M 0.15043 0.69282 L 0.23964 0.60602 " pathEditMode="relative" rAng="0" ptsTypes="AA">
                                      <p:cBhvr>
                                        <p:cTn id="51" dur="1000" fill="hold"/>
                                        <p:tgtEl>
                                          <p:spTgt spid="85"/>
                                        </p:tgtEl>
                                        <p:attrNameLst>
                                          <p:attrName>ppt_x</p:attrName>
                                          <p:attrName>ppt_y</p:attrName>
                                        </p:attrNameLst>
                                      </p:cBhvr>
                                      <p:rCtr x="4454" y="-4352"/>
                                    </p:animMotion>
                                  </p:childTnLst>
                                </p:cTn>
                              </p:par>
                              <p:par>
                                <p:cTn id="52" presetID="22" presetClass="entr" presetSubtype="4" fill="hold"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wipe(down)">
                                      <p:cBhvr>
                                        <p:cTn id="54" dur="500"/>
                                        <p:tgtEl>
                                          <p:spTgt spid="10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wipe(right)">
                                      <p:cBhvr>
                                        <p:cTn id="59" dur="500"/>
                                        <p:tgtEl>
                                          <p:spTgt spid="88"/>
                                        </p:tgtEl>
                                      </p:cBhvr>
                                    </p:animEffect>
                                  </p:childTnLst>
                                </p:cTn>
                              </p:par>
                            </p:childTnLst>
                          </p:cTn>
                        </p:par>
                        <p:par>
                          <p:cTn id="60" fill="hold">
                            <p:stCondLst>
                              <p:cond delay="500"/>
                            </p:stCondLst>
                            <p:childTnLst>
                              <p:par>
                                <p:cTn id="61" presetID="22" presetClass="entr" presetSubtype="2"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right)">
                                      <p:cBhvr>
                                        <p:cTn id="63" dur="500"/>
                                        <p:tgtEl>
                                          <p:spTgt spid="58"/>
                                        </p:tgtEl>
                                      </p:cBhvr>
                                    </p:animEffec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wipe(down)">
                                      <p:cBhvr>
                                        <p:cTn id="67" dur="500"/>
                                        <p:tgtEl>
                                          <p:spTgt spid="90"/>
                                        </p:tgtEl>
                                      </p:cBhvr>
                                    </p:animEffect>
                                  </p:childTnLst>
                                </p:cTn>
                              </p:par>
                            </p:childTnLst>
                          </p:cTn>
                        </p:par>
                        <p:par>
                          <p:cTn id="68" fill="hold">
                            <p:stCondLst>
                              <p:cond delay="1500"/>
                            </p:stCondLst>
                            <p:childTnLst>
                              <p:par>
                                <p:cTn id="69" presetID="22" presetClass="entr" presetSubtype="4" fill="hold" grpId="0"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wipe(down)">
                                      <p:cBhvr>
                                        <p:cTn id="71" dur="500"/>
                                        <p:tgtEl>
                                          <p:spTgt spid="91"/>
                                        </p:tgtEl>
                                      </p:cBhvr>
                                    </p:animEffect>
                                  </p:childTnLst>
                                </p:cTn>
                              </p:par>
                            </p:childTnLst>
                          </p:cTn>
                        </p:par>
                        <p:par>
                          <p:cTn id="72" fill="hold">
                            <p:stCondLst>
                              <p:cond delay="2000"/>
                            </p:stCondLst>
                            <p:childTnLst>
                              <p:par>
                                <p:cTn id="73" presetID="22" presetClass="entr" presetSubtype="4" fill="hold" grpId="0" nodeType="after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wipe(down)">
                                      <p:cBhvr>
                                        <p:cTn id="75" dur="500"/>
                                        <p:tgtEl>
                                          <p:spTgt spid="92"/>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5" grpId="0" animBg="1"/>
      <p:bldP spid="56" grpId="0"/>
      <p:bldP spid="64" grpId="0" animBg="1"/>
      <p:bldP spid="85" grpId="0" animBg="1"/>
      <p:bldP spid="85" grpId="1" animBg="1"/>
      <p:bldP spid="85" grpId="2" animBg="1"/>
      <p:bldP spid="85" grpId="3" animBg="1"/>
      <p:bldP spid="85" grpId="4" animBg="1"/>
      <p:bldP spid="86" grpId="0" animBg="1"/>
      <p:bldP spid="87" grpId="0" animBg="1"/>
      <p:bldP spid="88" grpId="0" animBg="1"/>
      <p:bldP spid="90" grpId="0" animBg="1"/>
      <p:bldP spid="91" grpId="0" animBg="1"/>
      <p:bldP spid="92" grpId="0" animBg="1"/>
      <p:bldP spid="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4135" y="3429001"/>
            <a:ext cx="9066894" cy="769441"/>
          </a:xfrm>
          <a:prstGeom prst="rect">
            <a:avLst/>
          </a:prstGeom>
          <a:noFill/>
        </p:spPr>
        <p:txBody>
          <a:bodyPr wrap="square" rtlCol="0">
            <a:spAutoFit/>
          </a:bodyPr>
          <a:lstStyle/>
          <a:p>
            <a:r>
              <a:rPr lang="en-US" sz="4400" dirty="0" smtClean="0">
                <a:latin typeface="+mj-lt"/>
              </a:rPr>
              <a:t>Partition Layer</a:t>
            </a:r>
          </a:p>
        </p:txBody>
      </p:sp>
    </p:spTree>
    <p:extLst>
      <p:ext uri="{BB962C8B-B14F-4D97-AF65-F5344CB8AC3E}">
        <p14:creationId xmlns:p14="http://schemas.microsoft.com/office/powerpoint/2010/main" xmlns="" val="1422966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8997" y="228600"/>
            <a:ext cx="11669713" cy="609398"/>
          </a:xfrm>
        </p:spPr>
        <p:txBody>
          <a:bodyPr>
            <a:normAutofit/>
          </a:bodyPr>
          <a:lstStyle/>
          <a:p>
            <a:r>
              <a:rPr lang="en-US" dirty="0" smtClean="0"/>
              <a:t>Partition Layer – Scalable Object Index</a:t>
            </a:r>
            <a:endParaRPr lang="en-US" dirty="0"/>
          </a:p>
        </p:txBody>
      </p:sp>
      <p:sp>
        <p:nvSpPr>
          <p:cNvPr id="3" name="Content Placeholder 2"/>
          <p:cNvSpPr>
            <a:spLocks noGrp="1"/>
          </p:cNvSpPr>
          <p:nvPr>
            <p:ph idx="1"/>
          </p:nvPr>
        </p:nvSpPr>
        <p:spPr>
          <a:xfrm>
            <a:off x="519112" y="1447800"/>
            <a:ext cx="11489598" cy="5010602"/>
          </a:xfrm>
        </p:spPr>
        <p:txBody>
          <a:bodyPr>
            <a:normAutofit/>
          </a:bodyPr>
          <a:lstStyle/>
          <a:p>
            <a:r>
              <a:rPr lang="en-US" dirty="0" smtClean="0">
                <a:ea typeface="Segoe UI" pitchFamily="34" charset="0"/>
                <a:cs typeface="Segoe UI" pitchFamily="34" charset="0"/>
              </a:rPr>
              <a:t>100s of Billions of </a:t>
            </a:r>
            <a:r>
              <a:rPr lang="en-US" dirty="0">
                <a:ea typeface="Segoe UI" pitchFamily="34" charset="0"/>
                <a:cs typeface="Segoe UI" pitchFamily="34" charset="0"/>
              </a:rPr>
              <a:t>blobs, </a:t>
            </a:r>
            <a:r>
              <a:rPr lang="en-US" dirty="0" smtClean="0">
                <a:ea typeface="Segoe UI" pitchFamily="34" charset="0"/>
                <a:cs typeface="Segoe UI" pitchFamily="34" charset="0"/>
              </a:rPr>
              <a:t>entities, messages </a:t>
            </a:r>
            <a:r>
              <a:rPr lang="en-US" dirty="0">
                <a:ea typeface="Segoe UI" pitchFamily="34" charset="0"/>
                <a:cs typeface="Segoe UI" pitchFamily="34" charset="0"/>
              </a:rPr>
              <a:t>across all accounts </a:t>
            </a:r>
            <a:r>
              <a:rPr lang="en-US" dirty="0" smtClean="0">
                <a:ea typeface="Segoe UI" pitchFamily="34" charset="0"/>
                <a:cs typeface="Segoe UI" pitchFamily="34" charset="0"/>
              </a:rPr>
              <a:t>can be </a:t>
            </a:r>
            <a:r>
              <a:rPr lang="en-US" dirty="0">
                <a:ea typeface="Segoe UI" pitchFamily="34" charset="0"/>
                <a:cs typeface="Segoe UI" pitchFamily="34" charset="0"/>
              </a:rPr>
              <a:t>stored in a </a:t>
            </a:r>
            <a:r>
              <a:rPr lang="en-US" dirty="0" smtClean="0">
                <a:ea typeface="Segoe UI" pitchFamily="34" charset="0"/>
                <a:cs typeface="Segoe UI" pitchFamily="34" charset="0"/>
              </a:rPr>
              <a:t>single stamp </a:t>
            </a:r>
          </a:p>
          <a:p>
            <a:pPr lvl="1"/>
            <a:r>
              <a:rPr lang="en-US" dirty="0" smtClean="0">
                <a:ea typeface="Segoe UI" pitchFamily="34" charset="0"/>
                <a:cs typeface="Segoe UI" pitchFamily="34" charset="0"/>
              </a:rPr>
              <a:t>Need to efficiently enumerate, query, get, and update them</a:t>
            </a:r>
          </a:p>
          <a:p>
            <a:pPr lvl="1"/>
            <a:r>
              <a:rPr lang="en-US" dirty="0" smtClean="0">
                <a:ea typeface="Segoe UI" pitchFamily="34" charset="0"/>
                <a:cs typeface="Segoe UI" pitchFamily="34" charset="0"/>
              </a:rPr>
              <a:t>Traffic pattern can be highly dynamic</a:t>
            </a:r>
          </a:p>
          <a:p>
            <a:pPr lvl="2"/>
            <a:r>
              <a:rPr lang="en-US" dirty="0" smtClean="0">
                <a:ea typeface="Segoe UI" pitchFamily="34" charset="0"/>
                <a:cs typeface="Segoe UI" pitchFamily="34" charset="0"/>
              </a:rPr>
              <a:t>Hot objects, peak load, traffic bursts, </a:t>
            </a:r>
            <a:r>
              <a:rPr lang="en-US" dirty="0" err="1" smtClean="0">
                <a:ea typeface="Segoe UI" pitchFamily="34" charset="0"/>
                <a:cs typeface="Segoe UI" pitchFamily="34" charset="0"/>
              </a:rPr>
              <a:t>etc</a:t>
            </a:r>
            <a:endParaRPr lang="en-US" dirty="0">
              <a:ea typeface="Segoe UI" pitchFamily="34" charset="0"/>
              <a:cs typeface="Segoe UI" pitchFamily="34" charset="0"/>
            </a:endParaRPr>
          </a:p>
          <a:p>
            <a:endParaRPr lang="en-US" dirty="0" smtClean="0">
              <a:ea typeface="Segoe UI" pitchFamily="34" charset="0"/>
              <a:cs typeface="Segoe UI" pitchFamily="34" charset="0"/>
            </a:endParaRPr>
          </a:p>
          <a:p>
            <a:r>
              <a:rPr lang="en-US" dirty="0" smtClean="0">
                <a:solidFill>
                  <a:srgbClr val="C00000"/>
                </a:solidFill>
                <a:ea typeface="Segoe UI" pitchFamily="34" charset="0"/>
                <a:cs typeface="Segoe UI" pitchFamily="34" charset="0"/>
              </a:rPr>
              <a:t>Need a scalable index for the objects that can</a:t>
            </a:r>
          </a:p>
          <a:p>
            <a:pPr lvl="1"/>
            <a:r>
              <a:rPr lang="en-US" dirty="0" smtClean="0">
                <a:solidFill>
                  <a:srgbClr val="C00000"/>
                </a:solidFill>
                <a:ea typeface="Segoe UI" pitchFamily="34" charset="0"/>
                <a:cs typeface="Segoe UI" pitchFamily="34" charset="0"/>
              </a:rPr>
              <a:t>Spread the index across 100s of servers</a:t>
            </a:r>
          </a:p>
          <a:p>
            <a:pPr lvl="1"/>
            <a:r>
              <a:rPr lang="en-US" dirty="0" smtClean="0">
                <a:solidFill>
                  <a:srgbClr val="C00000"/>
                </a:solidFill>
                <a:ea typeface="Segoe UI" pitchFamily="34" charset="0"/>
                <a:cs typeface="Segoe UI" pitchFamily="34" charset="0"/>
              </a:rPr>
              <a:t>Dynamically load balance</a:t>
            </a:r>
          </a:p>
          <a:p>
            <a:pPr lvl="2"/>
            <a:r>
              <a:rPr lang="en-US" dirty="0" smtClean="0">
                <a:solidFill>
                  <a:srgbClr val="C00000"/>
                </a:solidFill>
                <a:ea typeface="Segoe UI" pitchFamily="34" charset="0"/>
                <a:cs typeface="Segoe UI" pitchFamily="34" charset="0"/>
              </a:rPr>
              <a:t>Dynamically change what servers are serving each part of the index based on load</a:t>
            </a:r>
          </a:p>
        </p:txBody>
      </p:sp>
    </p:spTree>
    <p:extLst>
      <p:ext uri="{BB962C8B-B14F-4D97-AF65-F5344CB8AC3E}">
        <p14:creationId xmlns:p14="http://schemas.microsoft.com/office/powerpoint/2010/main" xmlns="" val="3759182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anim calcmode="lin" valueType="num">
                                      <p:cBhvr>
                                        <p:cTn id="2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Scalable Object Index via Partitioning</a:t>
            </a:r>
            <a:endParaRPr lang="en-US" dirty="0"/>
          </a:p>
        </p:txBody>
      </p:sp>
      <p:sp>
        <p:nvSpPr>
          <p:cNvPr id="16" name="Text Placeholder 15"/>
          <p:cNvSpPr>
            <a:spLocks noGrp="1"/>
          </p:cNvSpPr>
          <p:nvPr>
            <p:ph type="body" sz="quarter" idx="10"/>
          </p:nvPr>
        </p:nvSpPr>
        <p:spPr>
          <a:xfrm>
            <a:off x="533487" y="888162"/>
            <a:ext cx="11149012" cy="5724644"/>
          </a:xfrm>
        </p:spPr>
        <p:txBody>
          <a:bodyPr/>
          <a:lstStyle/>
          <a:p>
            <a:r>
              <a:rPr lang="en-US" dirty="0" smtClean="0">
                <a:ea typeface="Segoe UI" pitchFamily="34" charset="0"/>
                <a:cs typeface="Segoe UI" pitchFamily="34" charset="0"/>
              </a:rPr>
              <a:t>Partition Layer maintains an internal Object Index Table for each data abstraction</a:t>
            </a:r>
          </a:p>
          <a:p>
            <a:pPr lvl="1"/>
            <a:r>
              <a:rPr lang="en-US" sz="2400" dirty="0" smtClean="0">
                <a:ea typeface="Segoe UI" pitchFamily="34" charset="0"/>
                <a:cs typeface="Segoe UI" pitchFamily="34" charset="0"/>
              </a:rPr>
              <a:t>Blob Index: contains all blob objects for all accounts in a stamp </a:t>
            </a:r>
          </a:p>
          <a:p>
            <a:pPr lvl="1"/>
            <a:r>
              <a:rPr lang="en-US" sz="2400" dirty="0" smtClean="0">
                <a:ea typeface="Segoe UI" pitchFamily="34" charset="0"/>
                <a:cs typeface="Segoe UI" pitchFamily="34" charset="0"/>
              </a:rPr>
              <a:t>Table Entity Index: contains all entities for all accounts in a stamp</a:t>
            </a:r>
          </a:p>
          <a:p>
            <a:pPr lvl="1"/>
            <a:r>
              <a:rPr lang="en-US" sz="2400" dirty="0" smtClean="0">
                <a:ea typeface="Segoe UI" pitchFamily="34" charset="0"/>
                <a:cs typeface="Segoe UI" pitchFamily="34" charset="0"/>
              </a:rPr>
              <a:t>Queue Message Index: contains all messages for all accounts in a stamp</a:t>
            </a:r>
          </a:p>
          <a:p>
            <a:pPr lvl="1"/>
            <a:endParaRPr lang="en-US" sz="2400" dirty="0" smtClean="0">
              <a:ea typeface="Segoe UI" pitchFamily="34" charset="0"/>
              <a:cs typeface="Segoe UI" pitchFamily="34" charset="0"/>
            </a:endParaRPr>
          </a:p>
          <a:p>
            <a:r>
              <a:rPr lang="en-US" dirty="0" smtClean="0">
                <a:ea typeface="Segoe UI" pitchFamily="34" charset="0"/>
                <a:cs typeface="Segoe UI" pitchFamily="34" charset="0"/>
              </a:rPr>
              <a:t>Scalability is provided for each Object Index</a:t>
            </a:r>
          </a:p>
          <a:p>
            <a:pPr lvl="1"/>
            <a:r>
              <a:rPr lang="en-US" dirty="0" smtClean="0">
                <a:ea typeface="Segoe UI" pitchFamily="34" charset="0"/>
                <a:cs typeface="Segoe UI" pitchFamily="34" charset="0"/>
              </a:rPr>
              <a:t>Monitor load to each part of the index to determine hot spots</a:t>
            </a:r>
          </a:p>
          <a:p>
            <a:pPr lvl="1"/>
            <a:r>
              <a:rPr lang="en-US" dirty="0" smtClean="0">
                <a:ea typeface="Segoe UI" pitchFamily="34" charset="0"/>
                <a:cs typeface="Segoe UI" pitchFamily="34" charset="0"/>
              </a:rPr>
              <a:t>Index is dynamically split into thousands of Index RangePartitions based on load</a:t>
            </a:r>
          </a:p>
          <a:p>
            <a:pPr lvl="1"/>
            <a:r>
              <a:rPr lang="en-US" dirty="0" smtClean="0">
                <a:ea typeface="Segoe UI" pitchFamily="34" charset="0"/>
                <a:cs typeface="Segoe UI" pitchFamily="34" charset="0"/>
              </a:rPr>
              <a:t>Index RangePartitions are automatically load balanced across servers to quickly adapt to changes in load</a:t>
            </a:r>
          </a:p>
          <a:p>
            <a:pPr lvl="1"/>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3144186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5" end="5"/>
                                            </p:txEl>
                                          </p:spTgt>
                                        </p:tgtEl>
                                        <p:attrNameLst>
                                          <p:attrName>style.visibility</p:attrName>
                                        </p:attrNameLst>
                                      </p:cBhvr>
                                      <p:to>
                                        <p:strVal val="visible"/>
                                      </p:to>
                                    </p:set>
                                    <p:animEffect transition="in" filter="fade">
                                      <p:cBhvr>
                                        <p:cTn id="7" dur="500"/>
                                        <p:tgtEl>
                                          <p:spTgt spid="1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xEl>
                                              <p:pRg st="6" end="6"/>
                                            </p:txEl>
                                          </p:spTgt>
                                        </p:tgtEl>
                                        <p:attrNameLst>
                                          <p:attrName>style.visibility</p:attrName>
                                        </p:attrNameLst>
                                      </p:cBhvr>
                                      <p:to>
                                        <p:strVal val="visible"/>
                                      </p:to>
                                    </p:set>
                                    <p:animEffect transition="in" filter="fade">
                                      <p:cBhvr>
                                        <p:cTn id="10" dur="500"/>
                                        <p:tgtEl>
                                          <p:spTgt spid="16">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xEl>
                                              <p:pRg st="7" end="7"/>
                                            </p:txEl>
                                          </p:spTgt>
                                        </p:tgtEl>
                                        <p:attrNameLst>
                                          <p:attrName>style.visibility</p:attrName>
                                        </p:attrNameLst>
                                      </p:cBhvr>
                                      <p:to>
                                        <p:strVal val="visible"/>
                                      </p:to>
                                    </p:set>
                                    <p:animEffect transition="in" filter="fade">
                                      <p:cBhvr>
                                        <p:cTn id="13" dur="500"/>
                                        <p:tgtEl>
                                          <p:spTgt spid="16">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xEl>
                                              <p:pRg st="8" end="8"/>
                                            </p:txEl>
                                          </p:spTgt>
                                        </p:tgtEl>
                                        <p:attrNameLst>
                                          <p:attrName>style.visibility</p:attrName>
                                        </p:attrNameLst>
                                      </p:cBhvr>
                                      <p:to>
                                        <p:strVal val="visible"/>
                                      </p:to>
                                    </p:set>
                                    <p:animEffect transition="in" filter="fade">
                                      <p:cBhvr>
                                        <p:cTn id="16" dur="500"/>
                                        <p:tgtEl>
                                          <p:spTgt spid="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2" name="Table 51"/>
          <p:cNvGraphicFramePr>
            <a:graphicFrameLocks noGrp="1"/>
          </p:cNvGraphicFramePr>
          <p:nvPr>
            <p:extLst>
              <p:ext uri="{D42A27DB-BD31-4B8C-83A1-F6EECF244321}">
                <p14:modId xmlns:p14="http://schemas.microsoft.com/office/powerpoint/2010/main" xmlns="" val="1110475423"/>
              </p:ext>
            </p:extLst>
          </p:nvPr>
        </p:nvGraphicFramePr>
        <p:xfrm>
          <a:off x="4756756" y="1481063"/>
          <a:ext cx="2398550" cy="460107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780173"/>
                <a:gridCol w="844651"/>
                <a:gridCol w="773726"/>
              </a:tblGrid>
              <a:tr h="377082">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32388">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a:lnT w="28575" cap="flat" cmpd="sng" algn="ctr">
                      <a:solidFill>
                        <a:srgbClr val="FFFFFF"/>
                      </a:solidFill>
                      <a:prstDash val="solid"/>
                      <a:round/>
                      <a:headEnd type="none" w="med" len="med"/>
                      <a:tailEnd type="none" w="med" len="med"/>
                    </a:lnT>
                  </a:tcPr>
                </a:tc>
              </a:tr>
              <a:tr h="310437">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a:tc>
              </a:tr>
              <a:tr h="318277">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a:tc>
              </a:tr>
            </a:tbl>
          </a:graphicData>
        </a:graphic>
      </p:graphicFrame>
      <p:sp>
        <p:nvSpPr>
          <p:cNvPr id="53" name="Text Placeholder 5"/>
          <p:cNvSpPr txBox="1">
            <a:spLocks/>
          </p:cNvSpPr>
          <p:nvPr/>
        </p:nvSpPr>
        <p:spPr>
          <a:xfrm>
            <a:off x="553" y="1020812"/>
            <a:ext cx="4856573" cy="2777464"/>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latin typeface="Segoe UI" pitchFamily="34" charset="0"/>
                <a:ea typeface="Segoe UI" pitchFamily="34" charset="0"/>
                <a:cs typeface="Segoe UI" pitchFamily="34" charset="0"/>
              </a:rPr>
              <a:t>Split index into RangePartitions based on load </a:t>
            </a:r>
          </a:p>
          <a:p>
            <a:r>
              <a:rPr lang="en-US" sz="2400" dirty="0" smtClean="0">
                <a:latin typeface="Segoe UI" pitchFamily="34" charset="0"/>
                <a:ea typeface="Segoe UI" pitchFamily="34" charset="0"/>
                <a:cs typeface="Segoe UI" pitchFamily="34" charset="0"/>
              </a:rPr>
              <a:t>Split at </a:t>
            </a:r>
            <a:r>
              <a:rPr lang="en-US" sz="2400" dirty="0" err="1" smtClean="0">
                <a:latin typeface="Segoe UI" pitchFamily="34" charset="0"/>
                <a:ea typeface="Segoe UI" pitchFamily="34" charset="0"/>
                <a:cs typeface="Segoe UI" pitchFamily="34" charset="0"/>
              </a:rPr>
              <a:t>PartitionKey</a:t>
            </a:r>
            <a:r>
              <a:rPr lang="en-US" sz="2400" dirty="0" smtClean="0">
                <a:latin typeface="Segoe UI" pitchFamily="34" charset="0"/>
                <a:ea typeface="Segoe UI" pitchFamily="34" charset="0"/>
                <a:cs typeface="Segoe UI" pitchFamily="34" charset="0"/>
              </a:rPr>
              <a:t> boundaries</a:t>
            </a:r>
          </a:p>
          <a:p>
            <a:r>
              <a:rPr lang="en-US" sz="2400" dirty="0" err="1" smtClean="0">
                <a:latin typeface="Segoe UI" pitchFamily="34" charset="0"/>
                <a:ea typeface="Segoe UI" pitchFamily="34" charset="0"/>
                <a:cs typeface="Segoe UI" pitchFamily="34" charset="0"/>
              </a:rPr>
              <a:t>PartitionMap</a:t>
            </a:r>
            <a:r>
              <a:rPr lang="en-US" sz="2400" dirty="0" smtClean="0">
                <a:latin typeface="Segoe UI" pitchFamily="34" charset="0"/>
                <a:ea typeface="Segoe UI" pitchFamily="34" charset="0"/>
                <a:cs typeface="Segoe UI" pitchFamily="34" charset="0"/>
              </a:rPr>
              <a:t> tracks Index RangePartition assignment to partition servers</a:t>
            </a:r>
            <a:endParaRPr lang="en-US" sz="2000" dirty="0" smtClean="0">
              <a:latin typeface="Segoe UI" pitchFamily="34" charset="0"/>
              <a:ea typeface="Segoe UI" pitchFamily="34" charset="0"/>
              <a:cs typeface="Segoe UI" pitchFamily="34" charset="0"/>
            </a:endParaRPr>
          </a:p>
          <a:p>
            <a:r>
              <a:rPr lang="en-US" sz="2400" dirty="0" smtClean="0">
                <a:latin typeface="Segoe UI" pitchFamily="34" charset="0"/>
                <a:ea typeface="Segoe UI" pitchFamily="34" charset="0"/>
                <a:cs typeface="Segoe UI" pitchFamily="34" charset="0"/>
              </a:rPr>
              <a:t>Front-End caches the </a:t>
            </a:r>
            <a:r>
              <a:rPr lang="en-US" sz="2400" dirty="0" err="1" smtClean="0">
                <a:latin typeface="Segoe UI" pitchFamily="34" charset="0"/>
                <a:ea typeface="Segoe UI" pitchFamily="34" charset="0"/>
                <a:cs typeface="Segoe UI" pitchFamily="34" charset="0"/>
              </a:rPr>
              <a:t>PartitionMap</a:t>
            </a:r>
            <a:r>
              <a:rPr lang="en-US" sz="2400" dirty="0" smtClean="0">
                <a:latin typeface="Segoe UI" pitchFamily="34" charset="0"/>
                <a:ea typeface="Segoe UI" pitchFamily="34" charset="0"/>
                <a:cs typeface="Segoe UI" pitchFamily="34" charset="0"/>
              </a:rPr>
              <a:t> to route user requests</a:t>
            </a:r>
          </a:p>
          <a:p>
            <a:r>
              <a:rPr lang="en-US" sz="2400" dirty="0" smtClean="0">
                <a:latin typeface="Segoe UI" pitchFamily="34" charset="0"/>
                <a:ea typeface="Segoe UI" pitchFamily="34" charset="0"/>
                <a:cs typeface="Segoe UI" pitchFamily="34" charset="0"/>
              </a:rPr>
              <a:t>Each part of the index is assigned to only one Partition Server at a time</a:t>
            </a:r>
          </a:p>
        </p:txBody>
      </p:sp>
      <p:sp>
        <p:nvSpPr>
          <p:cNvPr id="10" name="Rectangle 9"/>
          <p:cNvSpPr/>
          <p:nvPr/>
        </p:nvSpPr>
        <p:spPr bwMode="auto">
          <a:xfrm>
            <a:off x="7224558" y="1648100"/>
            <a:ext cx="4837043" cy="4010439"/>
          </a:xfrm>
          <a:prstGeom prst="rect">
            <a:avLst/>
          </a:prstGeom>
          <a:solidFill>
            <a:schemeClr val="accent2">
              <a:lumMod val="20000"/>
              <a:lumOff val="80000"/>
              <a:alpha val="24000"/>
            </a:schemeClr>
          </a:solidFill>
          <a:ln w="25400" cap="flat" cmpd="sng" algn="ctr">
            <a:solidFill>
              <a:schemeClr val="tx1"/>
            </a:solidFill>
            <a:prstDash val="sysDot"/>
            <a:round/>
            <a:headEnd type="none" w="med" len="med"/>
            <a:tailEnd type="none" w="med" len="med"/>
          </a:ln>
          <a:effectLst/>
        </p:spPr>
        <p:txBody>
          <a:bodyPr/>
          <a:lstStyle/>
          <a:p>
            <a:pPr>
              <a:defRPr/>
            </a:pPr>
            <a:r>
              <a:rPr lang="en-US" b="1" dirty="0" smtClean="0">
                <a:latin typeface="Segoe UI" pitchFamily="34" charset="0"/>
                <a:ea typeface="Segoe UI" pitchFamily="34" charset="0"/>
                <a:cs typeface="Segoe UI" pitchFamily="34" charset="0"/>
              </a:rPr>
              <a:t>Storage Stamp</a:t>
            </a:r>
            <a:endParaRPr lang="en-US" b="1" dirty="0">
              <a:latin typeface="Segoe UI" pitchFamily="34" charset="0"/>
              <a:ea typeface="Segoe UI" pitchFamily="34" charset="0"/>
              <a:cs typeface="Segoe UI" pitchFamily="34" charset="0"/>
            </a:endParaRPr>
          </a:p>
        </p:txBody>
      </p:sp>
      <p:sp>
        <p:nvSpPr>
          <p:cNvPr id="51" name="Rounded Rectangle 50"/>
          <p:cNvSpPr/>
          <p:nvPr/>
        </p:nvSpPr>
        <p:spPr bwMode="auto">
          <a:xfrm>
            <a:off x="10268057" y="400751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2" name="Rounded Rectangle 41"/>
          <p:cNvSpPr/>
          <p:nvPr/>
        </p:nvSpPr>
        <p:spPr bwMode="auto">
          <a:xfrm>
            <a:off x="8389940" y="4033436"/>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graphicFrame>
        <p:nvGraphicFramePr>
          <p:cNvPr id="56" name="Table 55"/>
          <p:cNvGraphicFramePr>
            <a:graphicFrameLocks noGrp="1"/>
          </p:cNvGraphicFramePr>
          <p:nvPr>
            <p:extLst>
              <p:ext uri="{D42A27DB-BD31-4B8C-83A1-F6EECF244321}">
                <p14:modId xmlns:p14="http://schemas.microsoft.com/office/powerpoint/2010/main" xmlns="" val="3147217224"/>
              </p:ext>
            </p:extLst>
          </p:nvPr>
        </p:nvGraphicFramePr>
        <p:xfrm>
          <a:off x="4763799" y="4221819"/>
          <a:ext cx="2391507" cy="181350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777883"/>
                <a:gridCol w="842170"/>
                <a:gridCol w="771454"/>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tennis</a:t>
                      </a:r>
                      <a:endParaRPr lang="en-US" sz="1200" b="1" dirty="0">
                        <a:latin typeface="Calibri" pitchFamily="34" charset="0"/>
                        <a:cs typeface="Calibri" pitchFamily="34" charset="0"/>
                      </a:endParaRPr>
                    </a:p>
                  </a:txBody>
                  <a:tcPr>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r>
              <a:tr h="337415">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xmlns="" val="604683602"/>
              </p:ext>
            </p:extLst>
          </p:nvPr>
        </p:nvGraphicFramePr>
        <p:xfrm>
          <a:off x="4763799" y="2911749"/>
          <a:ext cx="2391507" cy="181350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777883"/>
                <a:gridCol w="842170"/>
                <a:gridCol w="771454"/>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sunset</a:t>
                      </a:r>
                      <a:endParaRPr lang="en-US" sz="1200" b="1" dirty="0">
                        <a:latin typeface="Calibri" pitchFamily="34" charset="0"/>
                        <a:cs typeface="Calibri" pitchFamily="34" charset="0"/>
                      </a:endParaRPr>
                    </a:p>
                  </a:txBody>
                  <a:tcPr>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r>
              <a:tr h="337415">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soccer</a:t>
                      </a:r>
                      <a:endParaRPr lang="en-US" sz="1200" b="1" dirty="0">
                        <a:latin typeface="Calibri" pitchFamily="34" charset="0"/>
                        <a:cs typeface="Calibri" pitchFamily="34" charset="0"/>
                      </a:endParaRPr>
                    </a:p>
                  </a:txBody>
                  <a:tcPr/>
                </a:tc>
              </a:tr>
            </a:tbl>
          </a:graphicData>
        </a:graphic>
      </p:graphicFrame>
      <p:sp>
        <p:nvSpPr>
          <p:cNvPr id="43" name="Rounded Rectangle 42"/>
          <p:cNvSpPr/>
          <p:nvPr/>
        </p:nvSpPr>
        <p:spPr bwMode="auto">
          <a:xfrm>
            <a:off x="8731670" y="2748111"/>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9" name="Rounded Rectangle 48"/>
          <p:cNvSpPr/>
          <p:nvPr/>
        </p:nvSpPr>
        <p:spPr bwMode="auto">
          <a:xfrm>
            <a:off x="10390040" y="2070193"/>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Master</a:t>
            </a:r>
            <a:endPar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Partition Layer – Index Range Partitioning</a:t>
            </a:r>
            <a:endParaRPr lang="en-US" dirty="0">
              <a:solidFill>
                <a:srgbClr val="FFFF00"/>
              </a:solidFill>
            </a:endParaRPr>
          </a:p>
        </p:txBody>
      </p:sp>
      <p:sp>
        <p:nvSpPr>
          <p:cNvPr id="11" name="Rounded Rectangle 10"/>
          <p:cNvSpPr/>
          <p:nvPr/>
        </p:nvSpPr>
        <p:spPr bwMode="auto">
          <a:xfrm>
            <a:off x="5026820" y="3123981"/>
            <a:ext cx="1291523" cy="1801214"/>
          </a:xfrm>
          <a:prstGeom prst="roundRect">
            <a:avLst/>
          </a:prstGeom>
          <a:solidFill>
            <a:srgbClr val="7030A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pPr algn="ctr">
              <a:defRPr/>
            </a:pPr>
            <a:r>
              <a:rPr lang="en-US" b="1" dirty="0" smtClean="0">
                <a:solidFill>
                  <a:schemeClr val="bg2"/>
                </a:solidFill>
              </a:rPr>
              <a:t>Front-End</a:t>
            </a:r>
          </a:p>
          <a:p>
            <a:pPr algn="ctr">
              <a:defRPr/>
            </a:pPr>
            <a:r>
              <a:rPr lang="en-US" b="1" dirty="0" smtClean="0">
                <a:solidFill>
                  <a:schemeClr val="bg2"/>
                </a:solidFill>
              </a:rPr>
              <a:t>Server</a:t>
            </a:r>
            <a:endParaRPr lang="en-US" b="1" dirty="0">
              <a:solidFill>
                <a:schemeClr val="bg2"/>
              </a:solidFill>
            </a:endParaRPr>
          </a:p>
        </p:txBody>
      </p:sp>
      <p:sp>
        <p:nvSpPr>
          <p:cNvPr id="15" name="TextBox 14"/>
          <p:cNvSpPr txBox="1"/>
          <p:nvPr/>
        </p:nvSpPr>
        <p:spPr>
          <a:xfrm>
            <a:off x="7910893" y="4725256"/>
            <a:ext cx="1037339"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2</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6" name="TextBox 15"/>
          <p:cNvSpPr txBox="1"/>
          <p:nvPr/>
        </p:nvSpPr>
        <p:spPr>
          <a:xfrm>
            <a:off x="11350945" y="4651278"/>
            <a:ext cx="1037339"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3</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7" name="TextBox 16"/>
          <p:cNvSpPr txBox="1"/>
          <p:nvPr/>
        </p:nvSpPr>
        <p:spPr>
          <a:xfrm>
            <a:off x="7971856" y="3252014"/>
            <a:ext cx="1037339"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1</a:t>
            </a:r>
            <a:endParaRPr lang="en-US" sz="1400" b="1" dirty="0">
              <a:solidFill>
                <a:schemeClr val="accent2">
                  <a:lumMod val="75000"/>
                </a:schemeClr>
              </a:solidFill>
              <a:latin typeface="Segoe UI" pitchFamily="34" charset="0"/>
              <a:ea typeface="Segoe UI" pitchFamily="34" charset="0"/>
              <a:cs typeface="Segoe UI" pitchFamily="34" charset="0"/>
            </a:endParaRPr>
          </a:p>
        </p:txBody>
      </p:sp>
      <p:grpSp>
        <p:nvGrpSpPr>
          <p:cNvPr id="4" name="Group 51"/>
          <p:cNvGrpSpPr>
            <a:grpSpLocks/>
          </p:cNvGrpSpPr>
          <p:nvPr/>
        </p:nvGrpSpPr>
        <p:grpSpPr bwMode="auto">
          <a:xfrm>
            <a:off x="5303575" y="3921363"/>
            <a:ext cx="1185148" cy="839788"/>
            <a:chOff x="6629400" y="2590800"/>
            <a:chExt cx="838200" cy="515901"/>
          </a:xfrm>
        </p:grpSpPr>
        <p:pic>
          <p:nvPicPr>
            <p:cNvPr id="33" name="Picture 3" descr="C:\Users\jwan\AppData\Local\Microsoft\Windows\Temporary Internet Files\Content.IE5\11J3FAO3\MCSG00099_0000[1].wmf"/>
            <p:cNvPicPr>
              <a:picLocks noChangeAspect="1" noChangeArrowheads="1"/>
            </p:cNvPicPr>
            <p:nvPr/>
          </p:nvPicPr>
          <p:blipFill>
            <a:blip r:embed="rId3"/>
            <a:srcRect/>
            <a:stretch>
              <a:fillRect/>
            </a:stretch>
          </p:blipFill>
          <p:spPr bwMode="auto">
            <a:xfrm>
              <a:off x="6629400" y="2590800"/>
              <a:ext cx="838200" cy="502752"/>
            </a:xfrm>
            <a:prstGeom prst="rect">
              <a:avLst/>
            </a:prstGeom>
            <a:noFill/>
            <a:ln w="9525">
              <a:noFill/>
              <a:miter lim="800000"/>
              <a:headEnd/>
              <a:tailEnd/>
            </a:ln>
          </p:spPr>
        </p:pic>
        <p:sp>
          <p:nvSpPr>
            <p:cNvPr id="34" name="TextBox 50"/>
            <p:cNvSpPr txBox="1">
              <a:spLocks noChangeArrowheads="1"/>
            </p:cNvSpPr>
            <p:nvPr/>
          </p:nvSpPr>
          <p:spPr bwMode="auto">
            <a:xfrm>
              <a:off x="6713450" y="2596201"/>
              <a:ext cx="674795" cy="510500"/>
            </a:xfrm>
            <a:prstGeom prst="rect">
              <a:avLst/>
            </a:prstGeom>
            <a:noFill/>
            <a:ln w="9525">
              <a:noFill/>
              <a:miter lim="800000"/>
              <a:headEnd/>
              <a:tailEnd/>
            </a:ln>
          </p:spPr>
          <p:txBody>
            <a:bodyPr wrap="none">
              <a:spAutoFit/>
            </a:bodyPr>
            <a:lstStyle/>
            <a:p>
              <a:pPr algn="ctr"/>
              <a:r>
                <a:rPr lang="en-US" sz="1600" b="1" dirty="0">
                  <a:solidFill>
                    <a:srgbClr val="FF0000"/>
                  </a:solidFill>
                  <a:latin typeface="Calibri" pitchFamily="34" charset="0"/>
                  <a:cs typeface="Calibri" pitchFamily="34" charset="0"/>
                </a:rPr>
                <a:t>A-H: </a:t>
              </a:r>
              <a:r>
                <a:rPr lang="en-US" sz="1600" b="1" dirty="0" smtClean="0">
                  <a:solidFill>
                    <a:srgbClr val="FF0000"/>
                  </a:solidFill>
                  <a:latin typeface="Calibri" pitchFamily="34" charset="0"/>
                  <a:cs typeface="Calibri" pitchFamily="34" charset="0"/>
                </a:rPr>
                <a:t>PS1</a:t>
              </a:r>
              <a:endParaRPr lang="en-US" sz="1600" b="1" dirty="0">
                <a:solidFill>
                  <a:srgbClr val="FF0000"/>
                </a:solidFill>
                <a:latin typeface="Calibri" pitchFamily="34" charset="0"/>
                <a:cs typeface="Calibri" pitchFamily="34" charset="0"/>
              </a:endParaRPr>
            </a:p>
            <a:p>
              <a:pPr algn="ctr"/>
              <a:r>
                <a:rPr lang="en-US" sz="1600" b="1" dirty="0" smtClean="0">
                  <a:solidFill>
                    <a:srgbClr val="FF0000"/>
                  </a:solidFill>
                  <a:latin typeface="Calibri" pitchFamily="34" charset="0"/>
                  <a:cs typeface="Calibri" pitchFamily="34" charset="0"/>
                </a:rPr>
                <a:t>H’-R: PS2</a:t>
              </a:r>
              <a:endParaRPr lang="en-US" sz="1600" b="1" dirty="0">
                <a:solidFill>
                  <a:srgbClr val="FF0000"/>
                </a:solidFill>
                <a:latin typeface="Calibri" pitchFamily="34" charset="0"/>
                <a:cs typeface="Calibri" pitchFamily="34" charset="0"/>
              </a:endParaRPr>
            </a:p>
            <a:p>
              <a:pPr algn="ctr"/>
              <a:r>
                <a:rPr lang="en-US" sz="1600" b="1" dirty="0" smtClean="0">
                  <a:solidFill>
                    <a:srgbClr val="FF0000"/>
                  </a:solidFill>
                  <a:latin typeface="Calibri" pitchFamily="34" charset="0"/>
                  <a:cs typeface="Calibri" pitchFamily="34" charset="0"/>
                </a:rPr>
                <a:t>R’-</a:t>
              </a:r>
              <a:r>
                <a:rPr lang="en-US" sz="1600" b="1" dirty="0">
                  <a:solidFill>
                    <a:srgbClr val="FF0000"/>
                  </a:solidFill>
                  <a:latin typeface="Calibri" pitchFamily="34" charset="0"/>
                  <a:cs typeface="Calibri" pitchFamily="34" charset="0"/>
                </a:rPr>
                <a:t>Z: </a:t>
              </a:r>
              <a:r>
                <a:rPr lang="en-US" sz="1600" b="1" dirty="0" smtClean="0">
                  <a:solidFill>
                    <a:srgbClr val="FF0000"/>
                  </a:solidFill>
                  <a:latin typeface="Calibri" pitchFamily="34" charset="0"/>
                  <a:cs typeface="Calibri" pitchFamily="34" charset="0"/>
                </a:rPr>
                <a:t>PS3</a:t>
              </a:r>
              <a:endParaRPr lang="en-US" b="1" dirty="0">
                <a:solidFill>
                  <a:srgbClr val="FF0000"/>
                </a:solidFill>
                <a:latin typeface="Calibri" pitchFamily="34" charset="0"/>
                <a:cs typeface="Calibri" pitchFamily="34" charset="0"/>
              </a:endParaRPr>
            </a:p>
          </p:txBody>
        </p:sp>
      </p:grpSp>
      <p:grpSp>
        <p:nvGrpSpPr>
          <p:cNvPr id="5" name="Group 51"/>
          <p:cNvGrpSpPr>
            <a:grpSpLocks/>
          </p:cNvGrpSpPr>
          <p:nvPr/>
        </p:nvGrpSpPr>
        <p:grpSpPr bwMode="auto">
          <a:xfrm>
            <a:off x="10487157" y="1802411"/>
            <a:ext cx="1382458" cy="960148"/>
            <a:chOff x="6629400" y="2590800"/>
            <a:chExt cx="838200" cy="502752"/>
          </a:xfrm>
        </p:grpSpPr>
        <p:pic>
          <p:nvPicPr>
            <p:cNvPr id="38" name="Picture 3" descr="C:\Users\jwan\AppData\Local\Microsoft\Windows\Temporary Internet Files\Content.IE5\11J3FAO3\MCSG00099_0000[1].wmf"/>
            <p:cNvPicPr>
              <a:picLocks noChangeAspect="1" noChangeArrowheads="1"/>
            </p:cNvPicPr>
            <p:nvPr/>
          </p:nvPicPr>
          <p:blipFill>
            <a:blip r:embed="rId3"/>
            <a:srcRect/>
            <a:stretch>
              <a:fillRect/>
            </a:stretch>
          </p:blipFill>
          <p:spPr bwMode="auto">
            <a:xfrm>
              <a:off x="6629400" y="2590800"/>
              <a:ext cx="838200" cy="502752"/>
            </a:xfrm>
            <a:prstGeom prst="rect">
              <a:avLst/>
            </a:prstGeom>
            <a:noFill/>
            <a:ln w="9525">
              <a:noFill/>
              <a:miter lim="800000"/>
              <a:headEnd/>
              <a:tailEnd/>
            </a:ln>
          </p:spPr>
        </p:pic>
        <p:sp>
          <p:nvSpPr>
            <p:cNvPr id="39" name="TextBox 50"/>
            <p:cNvSpPr txBox="1">
              <a:spLocks noChangeArrowheads="1"/>
            </p:cNvSpPr>
            <p:nvPr/>
          </p:nvSpPr>
          <p:spPr bwMode="auto">
            <a:xfrm>
              <a:off x="6731968" y="2610079"/>
              <a:ext cx="637773" cy="483473"/>
            </a:xfrm>
            <a:prstGeom prst="rect">
              <a:avLst/>
            </a:prstGeom>
            <a:noFill/>
            <a:ln w="9525">
              <a:noFill/>
              <a:miter lim="800000"/>
              <a:headEnd/>
              <a:tailEnd/>
            </a:ln>
          </p:spPr>
          <p:txBody>
            <a:bodyPr wrap="none" anchor="ctr">
              <a:spAutoFit/>
            </a:bodyPr>
            <a:lstStyle/>
            <a:p>
              <a:pPr algn="ctr"/>
              <a:r>
                <a:rPr lang="en-US" b="1" dirty="0">
                  <a:solidFill>
                    <a:srgbClr val="FF0000"/>
                  </a:solidFill>
                  <a:latin typeface="Calibri" pitchFamily="34" charset="0"/>
                  <a:cs typeface="Calibri" pitchFamily="34" charset="0"/>
                </a:rPr>
                <a:t>A-H: </a:t>
              </a:r>
              <a:r>
                <a:rPr lang="en-US" b="1" dirty="0" smtClean="0">
                  <a:solidFill>
                    <a:srgbClr val="FF0000"/>
                  </a:solidFill>
                  <a:latin typeface="Calibri" pitchFamily="34" charset="0"/>
                  <a:cs typeface="Calibri" pitchFamily="34" charset="0"/>
                </a:rPr>
                <a:t>PS1</a:t>
              </a:r>
              <a:endParaRPr lang="en-US" b="1" dirty="0">
                <a:solidFill>
                  <a:srgbClr val="FF0000"/>
                </a:solidFill>
                <a:latin typeface="Calibri" pitchFamily="34" charset="0"/>
                <a:cs typeface="Calibri" pitchFamily="34" charset="0"/>
              </a:endParaRPr>
            </a:p>
            <a:p>
              <a:pPr algn="ctr"/>
              <a:r>
                <a:rPr lang="en-US" b="1" dirty="0" smtClean="0">
                  <a:solidFill>
                    <a:srgbClr val="FF0000"/>
                  </a:solidFill>
                  <a:latin typeface="Calibri" pitchFamily="34" charset="0"/>
                  <a:cs typeface="Calibri" pitchFamily="34" charset="0"/>
                </a:rPr>
                <a:t>H’-R: PS2</a:t>
              </a:r>
              <a:endParaRPr lang="en-US" b="1" dirty="0">
                <a:solidFill>
                  <a:srgbClr val="FF0000"/>
                </a:solidFill>
                <a:latin typeface="Calibri" pitchFamily="34" charset="0"/>
                <a:cs typeface="Calibri" pitchFamily="34" charset="0"/>
              </a:endParaRPr>
            </a:p>
            <a:p>
              <a:pPr algn="ctr"/>
              <a:r>
                <a:rPr lang="en-US" b="1" dirty="0" smtClean="0">
                  <a:solidFill>
                    <a:srgbClr val="FF0000"/>
                  </a:solidFill>
                  <a:latin typeface="Calibri" pitchFamily="34" charset="0"/>
                  <a:cs typeface="Calibri" pitchFamily="34" charset="0"/>
                </a:rPr>
                <a:t>R’-</a:t>
              </a:r>
              <a:r>
                <a:rPr lang="en-US" b="1" dirty="0">
                  <a:solidFill>
                    <a:srgbClr val="FF0000"/>
                  </a:solidFill>
                  <a:latin typeface="Calibri" pitchFamily="34" charset="0"/>
                  <a:cs typeface="Calibri" pitchFamily="34" charset="0"/>
                </a:rPr>
                <a:t>Z: </a:t>
              </a:r>
              <a:r>
                <a:rPr lang="en-US" b="1" dirty="0" smtClean="0">
                  <a:solidFill>
                    <a:srgbClr val="FF0000"/>
                  </a:solidFill>
                  <a:latin typeface="Calibri" pitchFamily="34" charset="0"/>
                  <a:cs typeface="Calibri" pitchFamily="34" charset="0"/>
                </a:rPr>
                <a:t>PS3</a:t>
              </a:r>
              <a:endParaRPr lang="en-US" sz="2000" b="1" dirty="0">
                <a:solidFill>
                  <a:srgbClr val="FF0000"/>
                </a:solidFill>
                <a:latin typeface="Calibri" pitchFamily="34" charset="0"/>
                <a:cs typeface="Calibri" pitchFamily="34" charset="0"/>
              </a:endParaRPr>
            </a:p>
          </p:txBody>
        </p:sp>
      </p:grpSp>
      <p:cxnSp>
        <p:nvCxnSpPr>
          <p:cNvPr id="41" name="Straight Arrow Connector 40"/>
          <p:cNvCxnSpPr>
            <a:endCxn id="43" idx="1"/>
          </p:cNvCxnSpPr>
          <p:nvPr/>
        </p:nvCxnSpPr>
        <p:spPr bwMode="auto">
          <a:xfrm flipV="1">
            <a:off x="6553200" y="3105656"/>
            <a:ext cx="2178470" cy="961266"/>
          </a:xfrm>
          <a:prstGeom prst="straightConnector1">
            <a:avLst/>
          </a:prstGeom>
          <a:solidFill>
            <a:srgbClr val="FFCC99"/>
          </a:solidFill>
          <a:ln w="50800" cap="flat" cmpd="sng" algn="ctr">
            <a:solidFill>
              <a:schemeClr val="accent2">
                <a:lumMod val="75000"/>
              </a:schemeClr>
            </a:solidFill>
            <a:prstDash val="solid"/>
            <a:round/>
            <a:headEnd type="none" w="med" len="med"/>
            <a:tailEnd type="arrow"/>
          </a:ln>
          <a:effectLst/>
        </p:spPr>
      </p:cxnSp>
      <p:sp>
        <p:nvSpPr>
          <p:cNvPr id="44" name="TextBox 43"/>
          <p:cNvSpPr txBox="1"/>
          <p:nvPr/>
        </p:nvSpPr>
        <p:spPr>
          <a:xfrm>
            <a:off x="5148599" y="4841825"/>
            <a:ext cx="1084063" cy="584775"/>
          </a:xfrm>
          <a:prstGeom prst="rect">
            <a:avLst/>
          </a:prstGeom>
          <a:noFill/>
        </p:spPr>
        <p:txBody>
          <a:bodyPr wrap="square" rtlCol="0">
            <a:spAutoFit/>
          </a:bodyPr>
          <a:lstStyle/>
          <a:p>
            <a:pPr algn="ctr"/>
            <a:r>
              <a:rPr lang="en-US" sz="1600" b="1" dirty="0" smtClean="0">
                <a:solidFill>
                  <a:schemeClr val="accent2">
                    <a:lumMod val="50000"/>
                  </a:schemeClr>
                </a:solidFill>
              </a:rPr>
              <a:t>Partition</a:t>
            </a:r>
          </a:p>
          <a:p>
            <a:pPr algn="ctr"/>
            <a:r>
              <a:rPr lang="en-US" sz="1600" b="1" dirty="0" smtClean="0">
                <a:solidFill>
                  <a:schemeClr val="accent2">
                    <a:lumMod val="50000"/>
                  </a:schemeClr>
                </a:solidFill>
              </a:rPr>
              <a:t>Map</a:t>
            </a:r>
            <a:endParaRPr lang="en-US" sz="1600" b="1" dirty="0">
              <a:solidFill>
                <a:schemeClr val="accent2">
                  <a:lumMod val="50000"/>
                </a:schemeClr>
              </a:solidFill>
            </a:endParaRPr>
          </a:p>
        </p:txBody>
      </p:sp>
      <p:sp>
        <p:nvSpPr>
          <p:cNvPr id="47" name="TextBox 33"/>
          <p:cNvSpPr txBox="1">
            <a:spLocks noChangeArrowheads="1"/>
          </p:cNvSpPr>
          <p:nvPr/>
        </p:nvSpPr>
        <p:spPr bwMode="auto">
          <a:xfrm>
            <a:off x="4677120" y="1077980"/>
            <a:ext cx="2638088" cy="338555"/>
          </a:xfrm>
          <a:prstGeom prst="rect">
            <a:avLst/>
          </a:prstGeom>
          <a:noFill/>
          <a:ln w="9525">
            <a:noFill/>
            <a:miter lim="800000"/>
            <a:headEnd/>
            <a:tailEnd/>
          </a:ln>
        </p:spPr>
        <p:txBody>
          <a:bodyPr wrap="square">
            <a:spAutoFit/>
          </a:bodyPr>
          <a:lstStyle/>
          <a:p>
            <a:r>
              <a:rPr lang="en-US" sz="1600" b="1" dirty="0" smtClean="0">
                <a:latin typeface="Segoe UI" pitchFamily="34" charset="0"/>
                <a:ea typeface="Segoe UI" pitchFamily="34" charset="0"/>
                <a:cs typeface="Segoe UI" pitchFamily="34" charset="0"/>
              </a:rPr>
              <a:t>Blob Index </a:t>
            </a:r>
            <a:endParaRPr lang="en-US" sz="1600" b="1" dirty="0">
              <a:latin typeface="Segoe UI" pitchFamily="34" charset="0"/>
              <a:ea typeface="Segoe UI" pitchFamily="34" charset="0"/>
              <a:cs typeface="Segoe UI" pitchFamily="34" charset="0"/>
            </a:endParaRPr>
          </a:p>
        </p:txBody>
      </p:sp>
      <p:sp>
        <p:nvSpPr>
          <p:cNvPr id="48" name="Rounded Rectangle 47"/>
          <p:cNvSpPr>
            <a:spLocks noChangeArrowheads="1"/>
          </p:cNvSpPr>
          <p:nvPr/>
        </p:nvSpPr>
        <p:spPr bwMode="auto">
          <a:xfrm>
            <a:off x="5457371" y="3976199"/>
            <a:ext cx="922516" cy="245620"/>
          </a:xfrm>
          <a:prstGeom prst="roundRect">
            <a:avLst>
              <a:gd name="adj" fmla="val 16667"/>
            </a:avLst>
          </a:prstGeom>
          <a:noFill/>
          <a:ln w="25400" algn="ctr">
            <a:solidFill>
              <a:srgbClr val="FF0000"/>
            </a:solidFill>
            <a:round/>
            <a:headEnd/>
            <a:tailEnd/>
          </a:ln>
        </p:spPr>
        <p:txBody>
          <a:bodyPr wrap="none"/>
          <a:lstStyle/>
          <a:p>
            <a:endParaRPr lang="en-US" dirty="0"/>
          </a:p>
        </p:txBody>
      </p:sp>
      <p:sp>
        <p:nvSpPr>
          <p:cNvPr id="50" name="TextBox 49"/>
          <p:cNvSpPr txBox="1"/>
          <p:nvPr/>
        </p:nvSpPr>
        <p:spPr>
          <a:xfrm>
            <a:off x="10959944" y="2728794"/>
            <a:ext cx="1037339" cy="523220"/>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Partition Map</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3" name="Freeform 2"/>
          <p:cNvSpPr/>
          <p:nvPr/>
        </p:nvSpPr>
        <p:spPr>
          <a:xfrm>
            <a:off x="4745501" y="3158412"/>
            <a:ext cx="2409805"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4758557" y="4425564"/>
            <a:ext cx="2396749"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4" name="Table 53"/>
          <p:cNvGraphicFramePr>
            <a:graphicFrameLocks noGrp="1"/>
          </p:cNvGraphicFramePr>
          <p:nvPr>
            <p:extLst>
              <p:ext uri="{D42A27DB-BD31-4B8C-83A1-F6EECF244321}">
                <p14:modId xmlns:p14="http://schemas.microsoft.com/office/powerpoint/2010/main" xmlns="" val="1597070961"/>
              </p:ext>
            </p:extLst>
          </p:nvPr>
        </p:nvGraphicFramePr>
        <p:xfrm>
          <a:off x="4732430" y="1481063"/>
          <a:ext cx="2391507" cy="181350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777883"/>
                <a:gridCol w="842170"/>
                <a:gridCol w="771454"/>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a:tc>
              </a:tr>
              <a:tr h="337415">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a:tc>
                <a:tc>
                  <a:txBody>
                    <a:bodyPr/>
                    <a:lstStyle/>
                    <a:p>
                      <a:pPr algn="ctr"/>
                      <a:r>
                        <a:rPr lang="en-US" sz="1200" b="1" dirty="0" smtClean="0">
                          <a:latin typeface="Calibri" pitchFamily="34" charset="0"/>
                          <a:cs typeface="Calibri" pitchFamily="34" charset="0"/>
                        </a:rPr>
                        <a:t>sunrise</a:t>
                      </a:r>
                      <a:endParaRPr lang="en-US" sz="1200" b="1" dirty="0">
                        <a:latin typeface="Calibri" pitchFamily="34" charset="0"/>
                        <a:cs typeface="Calibri" pitchFamily="34" charset="0"/>
                      </a:endParaRPr>
                    </a:p>
                  </a:txBody>
                  <a:tcPr/>
                </a:tc>
              </a:tr>
            </a:tbl>
          </a:graphicData>
        </a:graphic>
      </p:graphicFrame>
      <p:sp>
        <p:nvSpPr>
          <p:cNvPr id="46" name="Text Placeholder 5"/>
          <p:cNvSpPr txBox="1">
            <a:spLocks/>
          </p:cNvSpPr>
          <p:nvPr/>
        </p:nvSpPr>
        <p:spPr>
          <a:xfrm>
            <a:off x="553" y="4767672"/>
            <a:ext cx="4628690" cy="2032328"/>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UI" pitchFamily="34" charset="0"/>
              <a:ea typeface="Segoe UI" pitchFamily="34" charset="0"/>
              <a:cs typeface="Segoe UI" pitchFamily="34" charset="0"/>
            </a:endParaRPr>
          </a:p>
        </p:txBody>
      </p:sp>
      <p:sp>
        <p:nvSpPr>
          <p:cNvPr id="9" name="Flowchart: Document 8"/>
          <p:cNvSpPr/>
          <p:nvPr/>
        </p:nvSpPr>
        <p:spPr bwMode="auto">
          <a:xfrm>
            <a:off x="9166412" y="3017417"/>
            <a:ext cx="84450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A-H</a:t>
            </a:r>
          </a:p>
        </p:txBody>
      </p:sp>
      <p:sp>
        <p:nvSpPr>
          <p:cNvPr id="45" name="Flowchart: Document 44"/>
          <p:cNvSpPr/>
          <p:nvPr/>
        </p:nvSpPr>
        <p:spPr bwMode="auto">
          <a:xfrm>
            <a:off x="10720473" y="4348464"/>
            <a:ext cx="84450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R’-Z</a:t>
            </a:r>
          </a:p>
        </p:txBody>
      </p:sp>
      <p:sp>
        <p:nvSpPr>
          <p:cNvPr id="58" name="Flowchart: Document 57"/>
          <p:cNvSpPr/>
          <p:nvPr/>
        </p:nvSpPr>
        <p:spPr bwMode="auto">
          <a:xfrm>
            <a:off x="8718335" y="4392372"/>
            <a:ext cx="84450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H’-R</a:t>
            </a:r>
          </a:p>
        </p:txBody>
      </p:sp>
    </p:spTree>
    <p:extLst>
      <p:ext uri="{BB962C8B-B14F-4D97-AF65-F5344CB8AC3E}">
        <p14:creationId xmlns:p14="http://schemas.microsoft.com/office/powerpoint/2010/main" xmlns="" val="23147948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blinds(horizontal)">
                                      <p:cBhvr>
                                        <p:cTn id="7" dur="500"/>
                                        <p:tgtEl>
                                          <p:spTgt spid="5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
                                            <p:txEl>
                                              <p:pRg st="1" end="1"/>
                                            </p:txEl>
                                          </p:spTgt>
                                        </p:tgtEl>
                                        <p:attrNameLst>
                                          <p:attrName>style.visibility</p:attrName>
                                        </p:attrNameLst>
                                      </p:cBhvr>
                                      <p:to>
                                        <p:strVal val="visible"/>
                                      </p:to>
                                    </p:set>
                                    <p:animEffect transition="in" filter="blinds(horizontal)">
                                      <p:cBhvr>
                                        <p:cTn id="10" dur="500"/>
                                        <p:tgtEl>
                                          <p:spTgt spid="53">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1000"/>
                                        <p:tgtEl>
                                          <p:spTgt spid="3"/>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barn(outVertical)">
                                      <p:cBhvr>
                                        <p:cTn id="16" dur="1000"/>
                                        <p:tgtEl>
                                          <p:spTgt spid="57"/>
                                        </p:tgtEl>
                                      </p:cBhvr>
                                    </p:animEffect>
                                  </p:childTnLst>
                                </p:cTn>
                              </p:par>
                            </p:childTnLst>
                          </p:cTn>
                        </p:par>
                        <p:par>
                          <p:cTn id="17" fill="hold">
                            <p:stCondLst>
                              <p:cond delay="1000"/>
                            </p:stCondLst>
                            <p:childTnLst>
                              <p:par>
                                <p:cTn id="18" presetID="10" presetClass="entr" presetSubtype="0" fill="hold" nodeType="afterEffect">
                                  <p:stCondLst>
                                    <p:cond delay="25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10" presetClass="entr" presetSubtype="0" fill="hold" nodeType="withEffect">
                                  <p:stCondLst>
                                    <p:cond delay="25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25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1750"/>
                            </p:stCondLst>
                            <p:childTnLst>
                              <p:par>
                                <p:cTn id="28" presetID="42" presetClass="path" presetSubtype="0" accel="50000" decel="50000" fill="hold" nodeType="afterEffect">
                                  <p:stCondLst>
                                    <p:cond delay="500"/>
                                  </p:stCondLst>
                                  <p:childTnLst>
                                    <p:animMotion origin="layout" path="M -1.00052E-6 -0.00231 L -1.00052E-6 0.09815 " pathEditMode="relative" rAng="0" ptsTypes="AA">
                                      <p:cBhvr>
                                        <p:cTn id="29" dur="2000" fill="hold"/>
                                        <p:tgtEl>
                                          <p:spTgt spid="56"/>
                                        </p:tgtEl>
                                        <p:attrNameLst>
                                          <p:attrName>ppt_x</p:attrName>
                                          <p:attrName>ppt_y</p:attrName>
                                        </p:attrNameLst>
                                      </p:cBhvr>
                                      <p:rCtr x="0" y="5023"/>
                                    </p:animMotion>
                                  </p:childTnLst>
                                </p:cTn>
                              </p:par>
                              <p:par>
                                <p:cTn id="30" presetID="42" presetClass="path" presetSubtype="0" accel="50000" decel="50000" fill="hold" nodeType="withEffect">
                                  <p:stCondLst>
                                    <p:cond delay="500"/>
                                  </p:stCondLst>
                                  <p:childTnLst>
                                    <p:animMotion origin="layout" path="M -1.27671E-6 0.0125 L 0.00065 -0.10162 " pathEditMode="relative" rAng="0" ptsTypes="AA">
                                      <p:cBhvr>
                                        <p:cTn id="31" dur="2000" fill="hold"/>
                                        <p:tgtEl>
                                          <p:spTgt spid="54"/>
                                        </p:tgtEl>
                                        <p:attrNameLst>
                                          <p:attrName>ppt_x</p:attrName>
                                          <p:attrName>ppt_y</p:attrName>
                                        </p:attrNameLst>
                                      </p:cBhvr>
                                      <p:rCtr x="26" y="-5718"/>
                                    </p:animMotion>
                                  </p:childTnLst>
                                </p:cTn>
                              </p:par>
                              <p:par>
                                <p:cTn id="32" presetID="1" presetClass="exit" presetSubtype="0" fill="hold" grpId="1" nodeType="withEffect">
                                  <p:stCondLst>
                                    <p:cond delay="0"/>
                                  </p:stCondLst>
                                  <p:childTnLst>
                                    <p:set>
                                      <p:cBhvr>
                                        <p:cTn id="33" dur="1" fill="hold">
                                          <p:stCondLst>
                                            <p:cond delay="0"/>
                                          </p:stCondLst>
                                        </p:cTn>
                                        <p:tgtEl>
                                          <p:spTgt spid="3"/>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5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2"/>
                                        </p:tgtEl>
                                      </p:cBhvr>
                                    </p:animEffect>
                                    <p:set>
                                      <p:cBhvr>
                                        <p:cTn id="38" dur="1" fill="hold">
                                          <p:stCondLst>
                                            <p:cond delay="499"/>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7" presetClass="path" presetSubtype="0" accel="50000" decel="50000" fill="hold" nodeType="clickEffect">
                                  <p:stCondLst>
                                    <p:cond delay="0"/>
                                  </p:stCondLst>
                                  <p:childTnLst>
                                    <p:animMotion origin="layout" path="M 0.00143 -0.09491 L 0.08351 -0.11366 C 0.10005 -0.11482 0.12337 -0.10972 0.14565 -0.09306 C 0.17158 -0.07523 0.1919 -0.06065 0.20349 -0.03611 L 0.26316 0.05995 " pathEditMode="relative" rAng="1148995" ptsTypes="FffFF">
                                      <p:cBhvr>
                                        <p:cTn id="42" dur="2000" fill="hold"/>
                                        <p:tgtEl>
                                          <p:spTgt spid="54"/>
                                        </p:tgtEl>
                                        <p:attrNameLst>
                                          <p:attrName>ppt_x</p:attrName>
                                          <p:attrName>ppt_y</p:attrName>
                                        </p:attrNameLst>
                                      </p:cBhvr>
                                      <p:rCtr x="13809" y="4005"/>
                                    </p:animMotion>
                                  </p:childTnLst>
                                </p:cTn>
                              </p:par>
                              <p:par>
                                <p:cTn id="43" presetID="6" presetClass="emph" presetSubtype="0" fill="hold" nodeType="withEffect">
                                  <p:stCondLst>
                                    <p:cond delay="0"/>
                                  </p:stCondLst>
                                  <p:childTnLst>
                                    <p:animScale>
                                      <p:cBhvr>
                                        <p:cTn id="44" dur="2000" fill="hold"/>
                                        <p:tgtEl>
                                          <p:spTgt spid="54"/>
                                        </p:tgtEl>
                                      </p:cBhvr>
                                      <p:by x="25000" y="25000"/>
                                    </p:animScale>
                                  </p:childTnLst>
                                </p:cTn>
                              </p:par>
                              <p:par>
                                <p:cTn id="45" presetID="42" presetClass="path" presetSubtype="0" accel="50000" decel="50000" fill="hold" nodeType="withEffect">
                                  <p:stCondLst>
                                    <p:cond delay="0"/>
                                  </p:stCondLst>
                                  <p:childTnLst>
                                    <p:animMotion origin="layout" path="M 9.32777E-7 3.33333E-6 L 0.3068 0.11643 " pathEditMode="relative" rAng="0" ptsTypes="AA">
                                      <p:cBhvr>
                                        <p:cTn id="46" dur="2000" fill="hold"/>
                                        <p:tgtEl>
                                          <p:spTgt spid="55"/>
                                        </p:tgtEl>
                                        <p:attrNameLst>
                                          <p:attrName>ppt_x</p:attrName>
                                          <p:attrName>ppt_y</p:attrName>
                                        </p:attrNameLst>
                                      </p:cBhvr>
                                      <p:rCtr x="15334" y="5810"/>
                                    </p:animMotion>
                                  </p:childTnLst>
                                </p:cTn>
                              </p:par>
                              <p:par>
                                <p:cTn id="47" presetID="6" presetClass="emph" presetSubtype="0" fill="hold" nodeType="withEffect">
                                  <p:stCondLst>
                                    <p:cond delay="0"/>
                                  </p:stCondLst>
                                  <p:childTnLst>
                                    <p:animScale>
                                      <p:cBhvr>
                                        <p:cTn id="48" dur="2000" fill="hold"/>
                                        <p:tgtEl>
                                          <p:spTgt spid="55"/>
                                        </p:tgtEl>
                                      </p:cBhvr>
                                      <p:by x="25000" y="25000"/>
                                    </p:animScale>
                                  </p:childTnLst>
                                </p:cTn>
                              </p:par>
                              <p:par>
                                <p:cTn id="49" presetID="37" presetClass="path" presetSubtype="0" accel="50000" decel="50000" fill="hold" nodeType="withEffect">
                                  <p:stCondLst>
                                    <p:cond delay="0"/>
                                  </p:stCondLst>
                                  <p:childTnLst>
                                    <p:animMotion origin="layout" path="M -2.65763E-6 0.09815 L 0.11399 0.13403 C 0.1381 0.14653 0.17158 0.14074 0.20441 0.12199 C 0.24166 0.10487 0.27137 0.0794 0.28935 0.05162 L 0.37859 -0.08078 " pathEditMode="relative" rAng="-895908" ptsTypes="FffFF">
                                      <p:cBhvr>
                                        <p:cTn id="50" dur="2000" fill="hold"/>
                                        <p:tgtEl>
                                          <p:spTgt spid="56"/>
                                        </p:tgtEl>
                                        <p:attrNameLst>
                                          <p:attrName>ppt_x</p:attrName>
                                          <p:attrName>ppt_y</p:attrName>
                                        </p:attrNameLst>
                                      </p:cBhvr>
                                      <p:rCtr x="19789" y="-3194"/>
                                    </p:animMotion>
                                  </p:childTnLst>
                                </p:cTn>
                              </p:par>
                              <p:par>
                                <p:cTn id="51" presetID="6" presetClass="emph" presetSubtype="0" fill="hold" nodeType="withEffect">
                                  <p:stCondLst>
                                    <p:cond delay="0"/>
                                  </p:stCondLst>
                                  <p:childTnLst>
                                    <p:animScale>
                                      <p:cBhvr>
                                        <p:cTn id="52" dur="2000" fill="hold"/>
                                        <p:tgtEl>
                                          <p:spTgt spid="56"/>
                                        </p:tgtEl>
                                      </p:cBhvr>
                                      <p:by x="25000" y="25000"/>
                                    </p:animScale>
                                  </p:childTnLst>
                                </p:cTn>
                              </p:par>
                              <p:par>
                                <p:cTn id="53" presetID="3" presetClass="exit" presetSubtype="10" fill="hold" grpId="0" nodeType="withEffect">
                                  <p:stCondLst>
                                    <p:cond delay="0"/>
                                  </p:stCondLst>
                                  <p:childTnLst>
                                    <p:animEffect transition="out" filter="blinds(horizontal)">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down)">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blinds(horizontal)">
                                      <p:cBhvr>
                                        <p:cTn id="70" dur="500"/>
                                        <p:tgtEl>
                                          <p:spTgt spid="5"/>
                                        </p:tgtEl>
                                      </p:cBhvr>
                                    </p:animEffect>
                                  </p:childTnLst>
                                </p:cTn>
                              </p:par>
                              <p:par>
                                <p:cTn id="71" presetID="3" presetClass="entr" presetSubtype="10" fill="hold" nodeType="withEffect">
                                  <p:stCondLst>
                                    <p:cond delay="0"/>
                                  </p:stCondLst>
                                  <p:childTnLst>
                                    <p:set>
                                      <p:cBhvr>
                                        <p:cTn id="72" dur="1" fill="hold">
                                          <p:stCondLst>
                                            <p:cond delay="0"/>
                                          </p:stCondLst>
                                        </p:cTn>
                                        <p:tgtEl>
                                          <p:spTgt spid="53">
                                            <p:txEl>
                                              <p:pRg st="2" end="2"/>
                                            </p:txEl>
                                          </p:spTgt>
                                        </p:tgtEl>
                                        <p:attrNameLst>
                                          <p:attrName>style.visibility</p:attrName>
                                        </p:attrNameLst>
                                      </p:cBhvr>
                                      <p:to>
                                        <p:strVal val="visible"/>
                                      </p:to>
                                    </p:set>
                                    <p:animEffect transition="in" filter="blinds(horizontal)">
                                      <p:cBhvr>
                                        <p:cTn id="73" dur="500"/>
                                        <p:tgtEl>
                                          <p:spTgt spid="53">
                                            <p:txEl>
                                              <p:pRg st="2" end="2"/>
                                            </p:txEl>
                                          </p:spTgt>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childTnLst>
                                </p:cTn>
                              </p:par>
                              <p:par>
                                <p:cTn id="84" presetID="3" presetClass="entr" presetSubtype="10" fill="hold" nodeType="withEffect">
                                  <p:stCondLst>
                                    <p:cond delay="0"/>
                                  </p:stCondLst>
                                  <p:childTnLst>
                                    <p:set>
                                      <p:cBhvr>
                                        <p:cTn id="85" dur="1" fill="hold">
                                          <p:stCondLst>
                                            <p:cond delay="0"/>
                                          </p:stCondLst>
                                        </p:cTn>
                                        <p:tgtEl>
                                          <p:spTgt spid="53">
                                            <p:txEl>
                                              <p:pRg st="3" end="3"/>
                                            </p:txEl>
                                          </p:spTgt>
                                        </p:tgtEl>
                                        <p:attrNameLst>
                                          <p:attrName>style.visibility</p:attrName>
                                        </p:attrNameLst>
                                      </p:cBhvr>
                                      <p:to>
                                        <p:strVal val="visible"/>
                                      </p:to>
                                    </p:set>
                                    <p:animEffect transition="in" filter="blinds(horizontal)">
                                      <p:cBhvr>
                                        <p:cTn id="86" dur="500"/>
                                        <p:tgtEl>
                                          <p:spTgt spid="53">
                                            <p:txEl>
                                              <p:pRg st="3" end="3"/>
                                            </p:txEl>
                                          </p:spTgt>
                                        </p:tgtEl>
                                      </p:cBhvr>
                                    </p:animEffect>
                                  </p:childTnLst>
                                </p:cTn>
                              </p:par>
                              <p:par>
                                <p:cTn id="87" presetID="0" presetClass="path" presetSubtype="0" accel="50000" decel="50000" fill="hold" nodeType="withEffect">
                                  <p:stCondLst>
                                    <p:cond delay="0"/>
                                  </p:stCondLst>
                                  <p:childTnLst>
                                    <p:animMotion origin="layout" path="M 0.42813 -0.27961 L -4.16667E-6 3.79278E-6 " pathEditMode="relative" rAng="0" ptsTypes="AA">
                                      <p:cBhvr>
                                        <p:cTn id="88" dur="2000" fill="hold"/>
                                        <p:tgtEl>
                                          <p:spTgt spid="4"/>
                                        </p:tgtEl>
                                        <p:attrNameLst>
                                          <p:attrName>ppt_x</p:attrName>
                                          <p:attrName>ppt_y</p:attrName>
                                        </p:attrNameLst>
                                      </p:cBhvr>
                                      <p:rCtr x="-21406" y="13969"/>
                                    </p:animMotion>
                                  </p:childTnLst>
                                </p:cTn>
                              </p:par>
                              <p:par>
                                <p:cTn id="89" presetID="3" presetClass="entr" presetSubtype="1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blinds(horizontal)">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17" presetClass="entr" presetSubtype="8" fill="hold" nodeType="click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ppt_x</p:attrName>
                                        </p:attrNameLst>
                                      </p:cBhvr>
                                      <p:tavLst>
                                        <p:tav tm="0">
                                          <p:val>
                                            <p:strVal val="#ppt_x-#ppt_w/2"/>
                                          </p:val>
                                        </p:tav>
                                        <p:tav tm="100000">
                                          <p:val>
                                            <p:strVal val="#ppt_x"/>
                                          </p:val>
                                        </p:tav>
                                      </p:tavLst>
                                    </p:anim>
                                    <p:anim calcmode="lin" valueType="num">
                                      <p:cBhvr>
                                        <p:cTn id="97" dur="500" fill="hold"/>
                                        <p:tgtEl>
                                          <p:spTgt spid="41"/>
                                        </p:tgtEl>
                                        <p:attrNameLst>
                                          <p:attrName>ppt_y</p:attrName>
                                        </p:attrNameLst>
                                      </p:cBhvr>
                                      <p:tavLst>
                                        <p:tav tm="0">
                                          <p:val>
                                            <p:strVal val="#ppt_y"/>
                                          </p:val>
                                        </p:tav>
                                        <p:tav tm="100000">
                                          <p:val>
                                            <p:strVal val="#ppt_y"/>
                                          </p:val>
                                        </p:tav>
                                      </p:tavLst>
                                    </p:anim>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strVal val="#ppt_h"/>
                                          </p:val>
                                        </p:tav>
                                        <p:tav tm="100000">
                                          <p:val>
                                            <p:strVal val="#ppt_h"/>
                                          </p:val>
                                        </p:tav>
                                      </p:tavLst>
                                    </p:anim>
                                  </p:childTnLst>
                                </p:cTn>
                              </p:par>
                              <p:par>
                                <p:cTn id="100" presetID="3" presetClass="entr" presetSubtype="10"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blinds(horizontal)">
                                      <p:cBhvr>
                                        <p:cTn id="102" dur="500"/>
                                        <p:tgtEl>
                                          <p:spTgt spid="4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53">
                                            <p:txEl>
                                              <p:pRg st="4" end="4"/>
                                            </p:txEl>
                                          </p:spTgt>
                                        </p:tgtEl>
                                        <p:attrNameLst>
                                          <p:attrName>style.visibility</p:attrName>
                                        </p:attrNameLst>
                                      </p:cBhvr>
                                      <p:to>
                                        <p:strVal val="visible"/>
                                      </p:to>
                                    </p:set>
                                    <p:animEffect transition="in" filter="blinds(horizontal)">
                                      <p:cBhvr>
                                        <p:cTn id="107" dur="500"/>
                                        <p:tgtEl>
                                          <p:spTgt spid="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4" grpId="0"/>
      <p:bldP spid="47" grpId="0"/>
      <p:bldP spid="48" grpId="0" animBg="1"/>
      <p:bldP spid="50" grpId="0"/>
      <p:bldP spid="3" grpId="0" animBg="1"/>
      <p:bldP spid="3" grpId="1" animBg="1"/>
      <p:bldP spid="57" grpId="0" animBg="1"/>
      <p:bldP spid="57" grpId="1" animBg="1"/>
      <p:bldP spid="9" grpId="0" animBg="1"/>
      <p:bldP spid="45" grpId="0" animBg="1"/>
      <p:bldP spid="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Each RangePartition – </a:t>
            </a:r>
            <a:r>
              <a:rPr lang="en-US" dirty="0"/>
              <a:t>Log Structured Merge-Tree</a:t>
            </a:r>
            <a:r>
              <a:rPr lang="en-US" dirty="0" smtClean="0"/>
              <a:t> </a:t>
            </a:r>
            <a:endParaRPr lang="en-US" dirty="0"/>
          </a:p>
        </p:txBody>
      </p:sp>
      <p:sp>
        <p:nvSpPr>
          <p:cNvPr id="19" name="Rectangle 18"/>
          <p:cNvSpPr/>
          <p:nvPr/>
        </p:nvSpPr>
        <p:spPr bwMode="auto">
          <a:xfrm>
            <a:off x="764931" y="3587261"/>
            <a:ext cx="10805746" cy="2743201"/>
          </a:xfrm>
          <a:prstGeom prst="rect">
            <a:avLst/>
          </a:prstGeom>
          <a:solidFill>
            <a:schemeClr val="bg1">
              <a:lumMod val="85000"/>
            </a:schemeClr>
          </a:solid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8" name="Group 57"/>
          <p:cNvGrpSpPr/>
          <p:nvPr/>
        </p:nvGrpSpPr>
        <p:grpSpPr>
          <a:xfrm>
            <a:off x="5645089" y="3681839"/>
            <a:ext cx="5646792" cy="2476608"/>
            <a:chOff x="5645089" y="3681839"/>
            <a:chExt cx="5646792" cy="2476608"/>
          </a:xfrm>
        </p:grpSpPr>
        <p:sp>
          <p:nvSpPr>
            <p:cNvPr id="7" name="Rectangle 6"/>
            <p:cNvSpPr/>
            <p:nvPr/>
          </p:nvSpPr>
          <p:spPr>
            <a:xfrm>
              <a:off x="5645089" y="4051171"/>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bwMode="auto">
            <a:xfrm>
              <a:off x="5796735"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9" name="Rectangle 8"/>
            <p:cNvSpPr/>
            <p:nvPr/>
          </p:nvSpPr>
          <p:spPr bwMode="auto">
            <a:xfrm>
              <a:off x="7655299"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0" name="Rectangle 9"/>
            <p:cNvSpPr/>
            <p:nvPr/>
          </p:nvSpPr>
          <p:spPr bwMode="auto">
            <a:xfrm>
              <a:off x="9513863" y="4127371"/>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502899" y="3681839"/>
              <a:ext cx="2152256"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Row Data Stream</a:t>
              </a:r>
            </a:p>
          </p:txBody>
        </p:sp>
        <p:sp>
          <p:nvSpPr>
            <p:cNvPr id="12" name="Rectangle 11"/>
            <p:cNvSpPr/>
            <p:nvPr/>
          </p:nvSpPr>
          <p:spPr>
            <a:xfrm>
              <a:off x="5645089" y="5320247"/>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bwMode="auto">
            <a:xfrm>
              <a:off x="5796735"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4" name="Rectangle 13"/>
            <p:cNvSpPr/>
            <p:nvPr/>
          </p:nvSpPr>
          <p:spPr bwMode="auto">
            <a:xfrm>
              <a:off x="7502899" y="5396447"/>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5" name="Rectangle 14"/>
            <p:cNvSpPr/>
            <p:nvPr/>
          </p:nvSpPr>
          <p:spPr bwMode="auto">
            <a:xfrm>
              <a:off x="9209063"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6" name="TextBox 15"/>
            <p:cNvSpPr txBox="1"/>
            <p:nvPr/>
          </p:nvSpPr>
          <p:spPr>
            <a:xfrm>
              <a:off x="7502899" y="4950915"/>
              <a:ext cx="2172582"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Blob Data Stream</a:t>
              </a:r>
            </a:p>
          </p:txBody>
        </p:sp>
      </p:grpSp>
      <p:sp>
        <p:nvSpPr>
          <p:cNvPr id="17" name="Rectangle 16"/>
          <p:cNvSpPr/>
          <p:nvPr/>
        </p:nvSpPr>
        <p:spPr bwMode="auto">
          <a:xfrm>
            <a:off x="1219773" y="4147883"/>
            <a:ext cx="3510485"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Commit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8" name="Rectangle 17"/>
          <p:cNvSpPr/>
          <p:nvPr/>
        </p:nvSpPr>
        <p:spPr bwMode="auto">
          <a:xfrm>
            <a:off x="1219773" y="5232293"/>
            <a:ext cx="2582206"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Metadata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20" name="TextBox 19"/>
          <p:cNvSpPr txBox="1"/>
          <p:nvPr/>
        </p:nvSpPr>
        <p:spPr>
          <a:xfrm>
            <a:off x="780696" y="3587261"/>
            <a:ext cx="439389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Persistent Data (Stream Layer)</a:t>
            </a:r>
          </a:p>
        </p:txBody>
      </p:sp>
      <p:grpSp>
        <p:nvGrpSpPr>
          <p:cNvPr id="65" name="Group 64"/>
          <p:cNvGrpSpPr/>
          <p:nvPr/>
        </p:nvGrpSpPr>
        <p:grpSpPr>
          <a:xfrm>
            <a:off x="2637834" y="1690874"/>
            <a:ext cx="1067083" cy="1327811"/>
            <a:chOff x="2637834" y="1690874"/>
            <a:chExt cx="1067083" cy="1327811"/>
          </a:xfrm>
        </p:grpSpPr>
        <p:grpSp>
          <p:nvGrpSpPr>
            <p:cNvPr id="26" name="Group 25"/>
            <p:cNvGrpSpPr/>
            <p:nvPr/>
          </p:nvGrpSpPr>
          <p:grpSpPr>
            <a:xfrm>
              <a:off x="2740553" y="2031019"/>
              <a:ext cx="844062" cy="987666"/>
              <a:chOff x="1286891" y="1600200"/>
              <a:chExt cx="844062" cy="987666"/>
            </a:xfrm>
          </p:grpSpPr>
          <p:sp>
            <p:nvSpPr>
              <p:cNvPr id="27" name="Rectangle 26"/>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3" name="TextBox 32"/>
            <p:cNvSpPr txBox="1"/>
            <p:nvPr/>
          </p:nvSpPr>
          <p:spPr>
            <a:xfrm>
              <a:off x="2637834" y="1690874"/>
              <a:ext cx="1067083" cy="276999"/>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Row Cache</a:t>
              </a:r>
            </a:p>
          </p:txBody>
        </p:sp>
      </p:grpSp>
      <p:grpSp>
        <p:nvGrpSpPr>
          <p:cNvPr id="66" name="Group 65"/>
          <p:cNvGrpSpPr/>
          <p:nvPr/>
        </p:nvGrpSpPr>
        <p:grpSpPr>
          <a:xfrm>
            <a:off x="3904272" y="2123296"/>
            <a:ext cx="4451709" cy="894863"/>
            <a:chOff x="3904272" y="2123296"/>
            <a:chExt cx="4451709" cy="894863"/>
          </a:xfrm>
        </p:grpSpPr>
        <p:grpSp>
          <p:nvGrpSpPr>
            <p:cNvPr id="39" name="Group 38"/>
            <p:cNvGrpSpPr/>
            <p:nvPr/>
          </p:nvGrpSpPr>
          <p:grpSpPr>
            <a:xfrm>
              <a:off x="4077327" y="2487081"/>
              <a:ext cx="844062" cy="492368"/>
              <a:chOff x="4308227" y="1852237"/>
              <a:chExt cx="844062" cy="492368"/>
            </a:xfrm>
          </p:grpSpPr>
          <p:sp>
            <p:nvSpPr>
              <p:cNvPr id="35" name="Rectangle 34"/>
              <p:cNvSpPr/>
              <p:nvPr/>
            </p:nvSpPr>
            <p:spPr bwMode="auto">
              <a:xfrm>
                <a:off x="4308227" y="1852237"/>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6" name="Rectangle 35"/>
              <p:cNvSpPr/>
              <p:nvPr/>
            </p:nvSpPr>
            <p:spPr bwMode="auto">
              <a:xfrm>
                <a:off x="4308227" y="2098421"/>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40" name="TextBox 39"/>
            <p:cNvSpPr txBox="1"/>
            <p:nvPr/>
          </p:nvSpPr>
          <p:spPr>
            <a:xfrm>
              <a:off x="3904272" y="2187218"/>
              <a:ext cx="1210553" cy="276999"/>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Index Cache</a:t>
              </a:r>
            </a:p>
          </p:txBody>
        </p:sp>
        <p:sp>
          <p:nvSpPr>
            <p:cNvPr id="41" name="Flowchart: Off-page Connector 40"/>
            <p:cNvSpPr/>
            <p:nvPr/>
          </p:nvSpPr>
          <p:spPr bwMode="auto">
            <a:xfrm>
              <a:off x="5836672" y="265551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Flowchart: Off-page Connector 41"/>
            <p:cNvSpPr/>
            <p:nvPr/>
          </p:nvSpPr>
          <p:spPr bwMode="auto">
            <a:xfrm>
              <a:off x="5745945" y="253716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3" name="Flowchart: Off-page Connector 42"/>
            <p:cNvSpPr/>
            <p:nvPr/>
          </p:nvSpPr>
          <p:spPr bwMode="auto">
            <a:xfrm>
              <a:off x="5645089" y="2444350"/>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4" name="TextBox 43"/>
            <p:cNvSpPr txBox="1"/>
            <p:nvPr/>
          </p:nvSpPr>
          <p:spPr>
            <a:xfrm>
              <a:off x="5367298" y="2138703"/>
              <a:ext cx="1314850" cy="276999"/>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Bloom Filters</a:t>
              </a:r>
            </a:p>
          </p:txBody>
        </p:sp>
        <p:sp>
          <p:nvSpPr>
            <p:cNvPr id="45" name="Flowchart: Multidocument 44"/>
            <p:cNvSpPr/>
            <p:nvPr/>
          </p:nvSpPr>
          <p:spPr bwMode="auto">
            <a:xfrm>
              <a:off x="7387134" y="2468974"/>
              <a:ext cx="677008" cy="549185"/>
            </a:xfrm>
            <a:prstGeom prst="flowChartMultidocument">
              <a:avLst/>
            </a:prstGeom>
            <a:solidFill>
              <a:schemeClr val="accent2">
                <a:lumMod val="20000"/>
                <a:lumOff val="80000"/>
              </a:schemeClr>
            </a:solidFill>
            <a:ln w="15875">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6" name="TextBox 45"/>
            <p:cNvSpPr txBox="1"/>
            <p:nvPr/>
          </p:nvSpPr>
          <p:spPr>
            <a:xfrm>
              <a:off x="7041131" y="2123296"/>
              <a:ext cx="1314850" cy="276999"/>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Load Metrics</a:t>
              </a:r>
            </a:p>
          </p:txBody>
        </p:sp>
      </p:grpSp>
      <p:grpSp>
        <p:nvGrpSpPr>
          <p:cNvPr id="59" name="Group 58"/>
          <p:cNvGrpSpPr/>
          <p:nvPr/>
        </p:nvGrpSpPr>
        <p:grpSpPr>
          <a:xfrm>
            <a:off x="1046285" y="1389185"/>
            <a:ext cx="7833946" cy="1837589"/>
            <a:chOff x="1046285" y="1389185"/>
            <a:chExt cx="7833946" cy="1837589"/>
          </a:xfrm>
        </p:grpSpPr>
        <p:grpSp>
          <p:nvGrpSpPr>
            <p:cNvPr id="25" name="Group 24"/>
            <p:cNvGrpSpPr/>
            <p:nvPr/>
          </p:nvGrpSpPr>
          <p:grpSpPr>
            <a:xfrm>
              <a:off x="1286891" y="2031019"/>
              <a:ext cx="844062" cy="987666"/>
              <a:chOff x="1286891" y="1600200"/>
              <a:chExt cx="844062" cy="987666"/>
            </a:xfrm>
          </p:grpSpPr>
          <p:sp>
            <p:nvSpPr>
              <p:cNvPr id="21" name="Rectangle 20"/>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4" name="Rectangle 23"/>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1" name="Rectangle 30"/>
            <p:cNvSpPr/>
            <p:nvPr/>
          </p:nvSpPr>
          <p:spPr bwMode="auto">
            <a:xfrm>
              <a:off x="1046285" y="1389185"/>
              <a:ext cx="7833946" cy="1837589"/>
            </a:xfrm>
            <a:prstGeom prst="rect">
              <a:avLst/>
            </a:prstGeom>
            <a:no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2" name="TextBox 31"/>
            <p:cNvSpPr txBox="1"/>
            <p:nvPr/>
          </p:nvSpPr>
          <p:spPr>
            <a:xfrm>
              <a:off x="1175380" y="1477021"/>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Memory Table</a:t>
              </a:r>
            </a:p>
          </p:txBody>
        </p:sp>
        <p:sp>
          <p:nvSpPr>
            <p:cNvPr id="47" name="TextBox 46"/>
            <p:cNvSpPr txBox="1"/>
            <p:nvPr/>
          </p:nvSpPr>
          <p:spPr>
            <a:xfrm>
              <a:off x="6843241" y="1401416"/>
              <a:ext cx="2009012"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Memory Data</a:t>
              </a:r>
            </a:p>
          </p:txBody>
        </p:sp>
      </p:grpSp>
      <p:grpSp>
        <p:nvGrpSpPr>
          <p:cNvPr id="34" name="Group 33"/>
          <p:cNvGrpSpPr/>
          <p:nvPr/>
        </p:nvGrpSpPr>
        <p:grpSpPr>
          <a:xfrm>
            <a:off x="413238" y="837998"/>
            <a:ext cx="2289214" cy="3632274"/>
            <a:chOff x="413238" y="837998"/>
            <a:chExt cx="2289214" cy="3632274"/>
          </a:xfrm>
        </p:grpSpPr>
        <p:grpSp>
          <p:nvGrpSpPr>
            <p:cNvPr id="60" name="Group 59"/>
            <p:cNvGrpSpPr/>
            <p:nvPr/>
          </p:nvGrpSpPr>
          <p:grpSpPr>
            <a:xfrm>
              <a:off x="413238" y="837998"/>
              <a:ext cx="1222131" cy="3632274"/>
              <a:chOff x="413238" y="837998"/>
              <a:chExt cx="1222131" cy="3632274"/>
            </a:xfrm>
          </p:grpSpPr>
          <p:cxnSp>
            <p:nvCxnSpPr>
              <p:cNvPr id="49" name="Straight Arrow Connector 48"/>
              <p:cNvCxnSpPr/>
              <p:nvPr/>
            </p:nvCxnSpPr>
            <p:spPr>
              <a:xfrm>
                <a:off x="1635369" y="837998"/>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3238" y="1157509"/>
                <a:ext cx="122213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13238" y="1157509"/>
                <a:ext cx="0" cy="3312763"/>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13238" y="4470272"/>
                <a:ext cx="762144" cy="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1635369" y="955250"/>
              <a:ext cx="1067083"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Writes</a:t>
              </a:r>
            </a:p>
          </p:txBody>
        </p:sp>
      </p:grpSp>
      <p:grpSp>
        <p:nvGrpSpPr>
          <p:cNvPr id="37" name="Group 36"/>
          <p:cNvGrpSpPr/>
          <p:nvPr/>
        </p:nvGrpSpPr>
        <p:grpSpPr>
          <a:xfrm>
            <a:off x="4603915" y="794024"/>
            <a:ext cx="4687211" cy="2793237"/>
            <a:chOff x="4603915" y="794024"/>
            <a:chExt cx="4687211" cy="2793237"/>
          </a:xfrm>
        </p:grpSpPr>
        <p:sp>
          <p:nvSpPr>
            <p:cNvPr id="67" name="TextBox 66"/>
            <p:cNvSpPr txBox="1"/>
            <p:nvPr/>
          </p:nvSpPr>
          <p:spPr>
            <a:xfrm>
              <a:off x="4725456" y="1003620"/>
              <a:ext cx="1648674"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Read/Query</a:t>
              </a:r>
            </a:p>
          </p:txBody>
        </p:sp>
        <p:grpSp>
          <p:nvGrpSpPr>
            <p:cNvPr id="71" name="Group 70"/>
            <p:cNvGrpSpPr/>
            <p:nvPr/>
          </p:nvGrpSpPr>
          <p:grpSpPr>
            <a:xfrm>
              <a:off x="4603915" y="794024"/>
              <a:ext cx="4687211" cy="2793237"/>
              <a:chOff x="4603915" y="794024"/>
              <a:chExt cx="4687211" cy="2793237"/>
            </a:xfrm>
          </p:grpSpPr>
          <p:cxnSp>
            <p:nvCxnSpPr>
              <p:cNvPr id="63" name="Straight Arrow Connector 62"/>
              <p:cNvCxnSpPr/>
              <p:nvPr/>
            </p:nvCxnSpPr>
            <p:spPr>
              <a:xfrm>
                <a:off x="4603915" y="794024"/>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4603915" y="1003620"/>
                <a:ext cx="468721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279486" y="1007971"/>
                <a:ext cx="0" cy="257929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xmlns="" val="3190517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blinds(horizontal)">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4135" y="3429001"/>
            <a:ext cx="9066894" cy="769441"/>
          </a:xfrm>
          <a:prstGeom prst="rect">
            <a:avLst/>
          </a:prstGeom>
          <a:noFill/>
        </p:spPr>
        <p:txBody>
          <a:bodyPr wrap="square" rtlCol="0">
            <a:spAutoFit/>
          </a:bodyPr>
          <a:lstStyle/>
          <a:p>
            <a:r>
              <a:rPr lang="en-US" sz="4400" dirty="0" smtClean="0">
                <a:latin typeface="+mj-lt"/>
              </a:rPr>
              <a:t>Stream Layer</a:t>
            </a:r>
          </a:p>
        </p:txBody>
      </p:sp>
    </p:spTree>
    <p:extLst>
      <p:ext uri="{BB962C8B-B14F-4D97-AF65-F5344CB8AC3E}">
        <p14:creationId xmlns:p14="http://schemas.microsoft.com/office/powerpoint/2010/main" xmlns="" val="1422966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Stream Layer</a:t>
            </a:r>
            <a:endParaRPr lang="en-US" dirty="0"/>
          </a:p>
        </p:txBody>
      </p:sp>
      <p:sp>
        <p:nvSpPr>
          <p:cNvPr id="7" name="Text Placeholder 6"/>
          <p:cNvSpPr>
            <a:spLocks noGrp="1"/>
          </p:cNvSpPr>
          <p:nvPr>
            <p:ph type="body" sz="quarter" idx="10"/>
          </p:nvPr>
        </p:nvSpPr>
        <p:spPr>
          <a:xfrm>
            <a:off x="519114" y="1447800"/>
            <a:ext cx="11149012" cy="4438138"/>
          </a:xfrm>
        </p:spPr>
        <p:txBody>
          <a:bodyPr/>
          <a:lstStyle/>
          <a:p>
            <a:r>
              <a:rPr lang="en-US" dirty="0" smtClean="0"/>
              <a:t>Append-Only Distributed File System</a:t>
            </a:r>
          </a:p>
          <a:p>
            <a:r>
              <a:rPr lang="en-US" dirty="0" smtClean="0"/>
              <a:t>Streams are very large files</a:t>
            </a:r>
          </a:p>
          <a:p>
            <a:pPr lvl="1"/>
            <a:r>
              <a:rPr lang="en-US" dirty="0" smtClean="0"/>
              <a:t>Has file system like directory namespace</a:t>
            </a:r>
          </a:p>
          <a:p>
            <a:r>
              <a:rPr lang="en-US" dirty="0" smtClean="0"/>
              <a:t>Stream Operations</a:t>
            </a:r>
          </a:p>
          <a:p>
            <a:pPr lvl="1"/>
            <a:r>
              <a:rPr lang="en-US" dirty="0" smtClean="0"/>
              <a:t>Open, Close, Delete Streams</a:t>
            </a:r>
          </a:p>
          <a:p>
            <a:pPr lvl="1"/>
            <a:r>
              <a:rPr lang="en-US" dirty="0" smtClean="0"/>
              <a:t>Rename Streams</a:t>
            </a:r>
          </a:p>
          <a:p>
            <a:pPr lvl="1"/>
            <a:r>
              <a:rPr lang="en-US" dirty="0" smtClean="0"/>
              <a:t>Concatenate Streams together</a:t>
            </a:r>
          </a:p>
          <a:p>
            <a:pPr lvl="1"/>
            <a:r>
              <a:rPr lang="en-US" dirty="0" smtClean="0"/>
              <a:t>Append for writing</a:t>
            </a:r>
          </a:p>
          <a:p>
            <a:pPr lvl="1"/>
            <a:r>
              <a:rPr lang="en-US" dirty="0" smtClean="0"/>
              <a:t>Random reads</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1"/>
          <p:cNvGrpSpPr/>
          <p:nvPr/>
        </p:nvGrpSpPr>
        <p:grpSpPr>
          <a:xfrm>
            <a:off x="3653239" y="5181602"/>
            <a:ext cx="1707253" cy="1284597"/>
            <a:chOff x="1420248" y="5181602"/>
            <a:chExt cx="1707253" cy="1284597"/>
          </a:xfrm>
        </p:grpSpPr>
        <p:sp>
          <p:nvSpPr>
            <p:cNvPr id="23" name="Rectangle 22"/>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24" name="TextBox 23"/>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4" name="Group 29"/>
          <p:cNvGrpSpPr/>
          <p:nvPr/>
        </p:nvGrpSpPr>
        <p:grpSpPr>
          <a:xfrm>
            <a:off x="5925987" y="5181602"/>
            <a:ext cx="1707253" cy="1284597"/>
            <a:chOff x="1420248" y="5181602"/>
            <a:chExt cx="1707253" cy="1284597"/>
          </a:xfrm>
        </p:grpSpPr>
        <p:sp>
          <p:nvSpPr>
            <p:cNvPr id="31" name="Rectangle 30"/>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32" name="TextBox 31"/>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8" name="Rectangle 17"/>
          <p:cNvSpPr/>
          <p:nvPr/>
        </p:nvSpPr>
        <p:spPr bwMode="auto">
          <a:xfrm>
            <a:off x="3750356"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9" name="Rectangle 18"/>
          <p:cNvSpPr/>
          <p:nvPr/>
        </p:nvSpPr>
        <p:spPr bwMode="auto">
          <a:xfrm>
            <a:off x="4141294"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0" name="Rectangle 19"/>
          <p:cNvSpPr/>
          <p:nvPr/>
        </p:nvSpPr>
        <p:spPr bwMode="auto">
          <a:xfrm>
            <a:off x="4518980"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1" name="Rectangle 20"/>
          <p:cNvSpPr/>
          <p:nvPr/>
        </p:nvSpPr>
        <p:spPr bwMode="auto">
          <a:xfrm>
            <a:off x="4896666"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6" name="Rectangle 25"/>
          <p:cNvSpPr/>
          <p:nvPr/>
        </p:nvSpPr>
        <p:spPr bwMode="auto">
          <a:xfrm>
            <a:off x="6023104"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7" name="Rectangle 26"/>
          <p:cNvSpPr/>
          <p:nvPr/>
        </p:nvSpPr>
        <p:spPr bwMode="auto">
          <a:xfrm>
            <a:off x="6414042"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8" name="Rectangle 27"/>
          <p:cNvSpPr/>
          <p:nvPr/>
        </p:nvSpPr>
        <p:spPr bwMode="auto">
          <a:xfrm>
            <a:off x="6791728"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9" name="Rectangle 28"/>
          <p:cNvSpPr/>
          <p:nvPr/>
        </p:nvSpPr>
        <p:spPr bwMode="auto">
          <a:xfrm>
            <a:off x="7169414"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5" name="Title 4"/>
          <p:cNvSpPr>
            <a:spLocks noGrp="1"/>
          </p:cNvSpPr>
          <p:nvPr>
            <p:ph type="title"/>
          </p:nvPr>
        </p:nvSpPr>
        <p:spPr/>
        <p:txBody>
          <a:bodyPr/>
          <a:lstStyle/>
          <a:p>
            <a:r>
              <a:rPr lang="en-US" dirty="0" smtClean="0"/>
              <a:t>Stream Layer Concepts</a:t>
            </a:r>
            <a:endParaRPr lang="en-US" dirty="0"/>
          </a:p>
        </p:txBody>
      </p:sp>
      <p:sp>
        <p:nvSpPr>
          <p:cNvPr id="7" name="Content Placeholder 6"/>
          <p:cNvSpPr>
            <a:spLocks noGrp="1"/>
          </p:cNvSpPr>
          <p:nvPr>
            <p:ph sz="half" idx="1"/>
          </p:nvPr>
        </p:nvSpPr>
        <p:spPr>
          <a:xfrm>
            <a:off x="519113" y="1447800"/>
            <a:ext cx="3840852" cy="2080570"/>
          </a:xfrm>
        </p:spPr>
        <p:txBody>
          <a:bodyPr/>
          <a:lstStyle/>
          <a:p>
            <a:pPr marL="0" indent="0">
              <a:buNone/>
            </a:pPr>
            <a:r>
              <a:rPr lang="en-US" b="1" dirty="0" smtClean="0">
                <a:latin typeface="Segoe UI" pitchFamily="34" charset="0"/>
                <a:ea typeface="Segoe UI" pitchFamily="34" charset="0"/>
                <a:cs typeface="Segoe UI" pitchFamily="34" charset="0"/>
              </a:rPr>
              <a:t>Block</a:t>
            </a:r>
          </a:p>
          <a:p>
            <a:r>
              <a:rPr lang="en-US" sz="2400" dirty="0" smtClean="0">
                <a:latin typeface="Segoe UI" pitchFamily="34" charset="0"/>
                <a:ea typeface="Segoe UI" pitchFamily="34" charset="0"/>
                <a:cs typeface="Segoe UI" pitchFamily="34" charset="0"/>
              </a:rPr>
              <a:t>Min unit of write/read</a:t>
            </a:r>
          </a:p>
          <a:p>
            <a:r>
              <a:rPr lang="en-US" sz="2400" dirty="0" smtClean="0">
                <a:latin typeface="Segoe UI" pitchFamily="34" charset="0"/>
                <a:ea typeface="Segoe UI" pitchFamily="34" charset="0"/>
                <a:cs typeface="Segoe UI" pitchFamily="34" charset="0"/>
              </a:rPr>
              <a:t>Checksum</a:t>
            </a:r>
          </a:p>
          <a:p>
            <a:r>
              <a:rPr lang="en-US" sz="2400" dirty="0" smtClean="0">
                <a:latin typeface="Segoe UI" pitchFamily="34" charset="0"/>
                <a:ea typeface="Segoe UI" pitchFamily="34" charset="0"/>
                <a:cs typeface="Segoe UI" pitchFamily="34" charset="0"/>
              </a:rPr>
              <a:t>Up to N bytes (e.g. 4MB)</a:t>
            </a:r>
          </a:p>
          <a:p>
            <a:endParaRPr lang="en-US" dirty="0">
              <a:latin typeface="Segoe UI" pitchFamily="34" charset="0"/>
              <a:ea typeface="Segoe UI" pitchFamily="34" charset="0"/>
              <a:cs typeface="Segoe UI" pitchFamily="34" charset="0"/>
            </a:endParaRPr>
          </a:p>
        </p:txBody>
      </p:sp>
      <p:sp>
        <p:nvSpPr>
          <p:cNvPr id="9" name="Content Placeholder 6"/>
          <p:cNvSpPr>
            <a:spLocks noGrp="1"/>
          </p:cNvSpPr>
          <p:nvPr>
            <p:ph sz="half" idx="1"/>
          </p:nvPr>
        </p:nvSpPr>
        <p:spPr>
          <a:xfrm>
            <a:off x="4512365" y="1447800"/>
            <a:ext cx="3840852" cy="2486835"/>
          </a:xfrm>
        </p:spPr>
        <p:txBody>
          <a:bodyPr/>
          <a:lstStyle/>
          <a:p>
            <a:pPr marL="0" indent="0">
              <a:buNone/>
            </a:pPr>
            <a:r>
              <a:rPr lang="en-US" b="1" dirty="0" smtClean="0">
                <a:latin typeface="Segoe UI" pitchFamily="34" charset="0"/>
                <a:ea typeface="Segoe UI" pitchFamily="34" charset="0"/>
                <a:cs typeface="Segoe UI" pitchFamily="34" charset="0"/>
              </a:rPr>
              <a:t>Extent</a:t>
            </a:r>
          </a:p>
          <a:p>
            <a:r>
              <a:rPr lang="en-US" sz="2400" dirty="0" smtClean="0">
                <a:latin typeface="Segoe UI" pitchFamily="34" charset="0"/>
                <a:ea typeface="Segoe UI" pitchFamily="34" charset="0"/>
                <a:cs typeface="Segoe UI" pitchFamily="34" charset="0"/>
              </a:rPr>
              <a:t>Unit of replication</a:t>
            </a:r>
          </a:p>
          <a:p>
            <a:r>
              <a:rPr lang="en-US" sz="2400" dirty="0" smtClean="0">
                <a:latin typeface="Segoe UI" pitchFamily="34" charset="0"/>
                <a:ea typeface="Segoe UI" pitchFamily="34" charset="0"/>
                <a:cs typeface="Segoe UI" pitchFamily="34" charset="0"/>
              </a:rPr>
              <a:t>Sequence of blocks</a:t>
            </a:r>
          </a:p>
          <a:p>
            <a:r>
              <a:rPr lang="en-US" sz="2400" dirty="0" smtClean="0">
                <a:latin typeface="Segoe UI" pitchFamily="34" charset="0"/>
                <a:ea typeface="Segoe UI" pitchFamily="34" charset="0"/>
                <a:cs typeface="Segoe UI" pitchFamily="34" charset="0"/>
              </a:rPr>
              <a:t>Size limit (e.g. 1GB)</a:t>
            </a:r>
          </a:p>
          <a:p>
            <a:r>
              <a:rPr lang="en-US" sz="2400" dirty="0" smtClean="0">
                <a:latin typeface="Segoe UI" pitchFamily="34" charset="0"/>
                <a:ea typeface="Segoe UI" pitchFamily="34" charset="0"/>
                <a:cs typeface="Segoe UI" pitchFamily="34" charset="0"/>
              </a:rPr>
              <a:t>Sealed/unsealed</a:t>
            </a:r>
          </a:p>
          <a:p>
            <a:endParaRPr lang="en-US" dirty="0">
              <a:latin typeface="Segoe UI" pitchFamily="34" charset="0"/>
              <a:ea typeface="Segoe UI" pitchFamily="34" charset="0"/>
              <a:cs typeface="Segoe UI" pitchFamily="34" charset="0"/>
            </a:endParaRPr>
          </a:p>
        </p:txBody>
      </p:sp>
      <p:sp>
        <p:nvSpPr>
          <p:cNvPr id="10" name="Content Placeholder 6"/>
          <p:cNvSpPr>
            <a:spLocks noGrp="1"/>
          </p:cNvSpPr>
          <p:nvPr>
            <p:ph sz="half" idx="1"/>
          </p:nvPr>
        </p:nvSpPr>
        <p:spPr>
          <a:xfrm>
            <a:off x="8008661" y="1444487"/>
            <a:ext cx="3840852" cy="2412968"/>
          </a:xfrm>
        </p:spPr>
        <p:txBody>
          <a:bodyPr/>
          <a:lstStyle/>
          <a:p>
            <a:pPr marL="0" indent="0">
              <a:buNone/>
            </a:pPr>
            <a:r>
              <a:rPr lang="en-US" b="1" dirty="0" smtClean="0">
                <a:latin typeface="Segoe UI" pitchFamily="34" charset="0"/>
                <a:ea typeface="Segoe UI" pitchFamily="34" charset="0"/>
                <a:cs typeface="Segoe UI" pitchFamily="34" charset="0"/>
              </a:rPr>
              <a:t>Stream</a:t>
            </a:r>
          </a:p>
          <a:p>
            <a:r>
              <a:rPr lang="en-US" sz="2400" dirty="0" smtClean="0">
                <a:latin typeface="Segoe UI" pitchFamily="34" charset="0"/>
                <a:ea typeface="Segoe UI" pitchFamily="34" charset="0"/>
                <a:cs typeface="Segoe UI" pitchFamily="34" charset="0"/>
              </a:rPr>
              <a:t>Hierarchical namespace</a:t>
            </a:r>
          </a:p>
          <a:p>
            <a:r>
              <a:rPr lang="en-US" sz="2400" dirty="0" smtClean="0">
                <a:latin typeface="Segoe UI" pitchFamily="34" charset="0"/>
                <a:ea typeface="Segoe UI" pitchFamily="34" charset="0"/>
                <a:cs typeface="Segoe UI" pitchFamily="34" charset="0"/>
              </a:rPr>
              <a:t>Ordered list of pointers to extents</a:t>
            </a:r>
          </a:p>
          <a:p>
            <a:r>
              <a:rPr lang="en-US" sz="2400" dirty="0" smtClean="0">
                <a:latin typeface="Segoe UI" pitchFamily="34" charset="0"/>
                <a:ea typeface="Segoe UI" pitchFamily="34" charset="0"/>
                <a:cs typeface="Segoe UI" pitchFamily="34" charset="0"/>
              </a:rPr>
              <a:t>Append/Concatenate</a:t>
            </a:r>
          </a:p>
          <a:p>
            <a:endParaRPr lang="en-US" dirty="0">
              <a:latin typeface="Segoe UI" pitchFamily="34" charset="0"/>
              <a:ea typeface="Segoe UI" pitchFamily="34" charset="0"/>
              <a:cs typeface="Segoe UI" pitchFamily="34" charset="0"/>
            </a:endParaRPr>
          </a:p>
        </p:txBody>
      </p:sp>
      <p:sp>
        <p:nvSpPr>
          <p:cNvPr id="11" name="Rectangle 10"/>
          <p:cNvSpPr/>
          <p:nvPr/>
        </p:nvSpPr>
        <p:spPr bwMode="auto">
          <a:xfrm>
            <a:off x="1517365"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12" name="Rectangle 11"/>
          <p:cNvSpPr/>
          <p:nvPr/>
        </p:nvSpPr>
        <p:spPr bwMode="auto">
          <a:xfrm>
            <a:off x="1908303"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2285989"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2663675"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34" name="Rectangle 33"/>
          <p:cNvSpPr/>
          <p:nvPr/>
        </p:nvSpPr>
        <p:spPr bwMode="auto">
          <a:xfrm>
            <a:off x="8285807"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35" name="Rectangle 34"/>
          <p:cNvSpPr/>
          <p:nvPr/>
        </p:nvSpPr>
        <p:spPr bwMode="auto">
          <a:xfrm>
            <a:off x="8676745"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36" name="Rectangle 35"/>
          <p:cNvSpPr/>
          <p:nvPr/>
        </p:nvSpPr>
        <p:spPr bwMode="auto">
          <a:xfrm>
            <a:off x="9054431"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6" name="Group 37"/>
          <p:cNvGrpSpPr/>
          <p:nvPr/>
        </p:nvGrpSpPr>
        <p:grpSpPr>
          <a:xfrm>
            <a:off x="8188690" y="5181602"/>
            <a:ext cx="1707253" cy="1284597"/>
            <a:chOff x="1420248" y="5181602"/>
            <a:chExt cx="1707253" cy="1284597"/>
          </a:xfrm>
        </p:grpSpPr>
        <p:sp>
          <p:nvSpPr>
            <p:cNvPr id="39" name="Rectangle 38"/>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0" name="TextBox 39"/>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74" name="Group 73"/>
          <p:cNvGrpSpPr/>
          <p:nvPr/>
        </p:nvGrpSpPr>
        <p:grpSpPr>
          <a:xfrm>
            <a:off x="1379354" y="3644348"/>
            <a:ext cx="5597904" cy="1537254"/>
            <a:chOff x="1379354" y="3644348"/>
            <a:chExt cx="5597904" cy="1537254"/>
          </a:xfrm>
        </p:grpSpPr>
        <p:sp>
          <p:nvSpPr>
            <p:cNvPr id="42" name="Rectangle 41"/>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a:t>
              </a:r>
              <a:r>
                <a:rPr lang="en-US" sz="2200" b="1" dirty="0" err="1" smtClean="0">
                  <a:solidFill>
                    <a:schemeClr val="tx1"/>
                  </a:solidFill>
                </a:rPr>
                <a:t>foo</a:t>
              </a:r>
              <a:r>
                <a:rPr lang="en-US" sz="2200" b="1" dirty="0" smtClean="0">
                  <a:solidFill>
                    <a:schemeClr val="tx1"/>
                  </a:solidFill>
                </a:rPr>
                <a:t>/</a:t>
              </a:r>
              <a:r>
                <a:rPr lang="en-US" sz="2200" b="1" dirty="0" err="1" smtClean="0">
                  <a:solidFill>
                    <a:schemeClr val="tx1"/>
                  </a:solidFill>
                </a:rPr>
                <a:t>myfile.data</a:t>
              </a:r>
              <a:endParaRPr lang="en-US" sz="2200" b="1" dirty="0" smtClean="0">
                <a:solidFill>
                  <a:schemeClr val="tx1"/>
                </a:solidFill>
              </a:endParaRPr>
            </a:p>
          </p:txBody>
        </p:sp>
        <p:sp>
          <p:nvSpPr>
            <p:cNvPr id="43" name="Rectangle 42"/>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45" name="Elbow Connector 44"/>
            <p:cNvCxnSpPr>
              <a:stCxn id="43"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47" name="Elbow Connector 46"/>
            <p:cNvCxnSpPr>
              <a:stCxn id="46"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bwMode="auto">
          <a:xfrm>
            <a:off x="3867334" y="4099656"/>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57" name="Rectangle 56"/>
          <p:cNvSpPr/>
          <p:nvPr/>
        </p:nvSpPr>
        <p:spPr bwMode="auto">
          <a:xfrm>
            <a:off x="5110748" y="4099656"/>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51" name="TextBox 50"/>
          <p:cNvSpPr txBox="1"/>
          <p:nvPr/>
        </p:nvSpPr>
        <p:spPr>
          <a:xfrm>
            <a:off x="1908303" y="6385840"/>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52" name="TextBox 51"/>
          <p:cNvSpPr txBox="1"/>
          <p:nvPr/>
        </p:nvSpPr>
        <p:spPr>
          <a:xfrm>
            <a:off x="3965961" y="63870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56" name="TextBox 55"/>
          <p:cNvSpPr txBox="1"/>
          <p:nvPr/>
        </p:nvSpPr>
        <p:spPr>
          <a:xfrm>
            <a:off x="4055521" y="6388344"/>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59" name="TextBox 58"/>
          <p:cNvSpPr txBox="1"/>
          <p:nvPr/>
        </p:nvSpPr>
        <p:spPr>
          <a:xfrm>
            <a:off x="6219253" y="6385840"/>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60" name="TextBox 59"/>
          <p:cNvSpPr txBox="1"/>
          <p:nvPr/>
        </p:nvSpPr>
        <p:spPr>
          <a:xfrm>
            <a:off x="6308813" y="63870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63" name="TextBox 62"/>
          <p:cNvSpPr txBox="1"/>
          <p:nvPr/>
        </p:nvSpPr>
        <p:spPr>
          <a:xfrm>
            <a:off x="8507515" y="6345098"/>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2" name="Group 16"/>
          <p:cNvGrpSpPr/>
          <p:nvPr/>
        </p:nvGrpSpPr>
        <p:grpSpPr>
          <a:xfrm>
            <a:off x="1420248" y="5181602"/>
            <a:ext cx="1707253" cy="1284597"/>
            <a:chOff x="1420248" y="5181602"/>
            <a:chExt cx="1707253" cy="1284597"/>
          </a:xfrm>
        </p:grpSpPr>
        <p:sp>
          <p:nvSpPr>
            <p:cNvPr id="15" name="Rectangle 14"/>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16" name="TextBox 1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33" name="Rectangle 32"/>
          <p:cNvSpPr/>
          <p:nvPr/>
        </p:nvSpPr>
        <p:spPr bwMode="auto">
          <a:xfrm>
            <a:off x="5931486"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5" name="Rectangle 24"/>
          <p:cNvSpPr/>
          <p:nvPr/>
        </p:nvSpPr>
        <p:spPr bwMode="auto">
          <a:xfrm>
            <a:off x="365873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71" name="Group 70"/>
          <p:cNvGrpSpPr/>
          <p:nvPr/>
        </p:nvGrpSpPr>
        <p:grpSpPr>
          <a:xfrm>
            <a:off x="4533241" y="4549600"/>
            <a:ext cx="1409721" cy="609209"/>
            <a:chOff x="4533241" y="4549600"/>
            <a:chExt cx="1409721" cy="609209"/>
          </a:xfrm>
        </p:grpSpPr>
        <p:cxnSp>
          <p:nvCxnSpPr>
            <p:cNvPr id="50"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5767876" y="4544510"/>
            <a:ext cx="2420814" cy="635584"/>
            <a:chOff x="5767876" y="4544510"/>
            <a:chExt cx="2420814" cy="635584"/>
          </a:xfrm>
        </p:grpSpPr>
        <p:cxnSp>
          <p:nvCxnSpPr>
            <p:cNvPr id="64"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647587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fade">
                                      <p:cBhvr>
                                        <p:cTn id="31" dur="500"/>
                                        <p:tgtEl>
                                          <p:spTgt spid="9">
                                            <p:txEl>
                                              <p:pRg st="2" end="2"/>
                                            </p:txEl>
                                          </p:spTgt>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500"/>
                                        <p:tgtEl>
                                          <p:spTgt spid="9">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4" end="4"/>
                                            </p:txEl>
                                          </p:spTgt>
                                        </p:tgtEl>
                                        <p:attrNameLst>
                                          <p:attrName>style.visibility</p:attrName>
                                        </p:attrNameLst>
                                      </p:cBhvr>
                                      <p:to>
                                        <p:strVal val="visible"/>
                                      </p:to>
                                    </p:set>
                                    <p:animEffect transition="in" filter="fade">
                                      <p:cBhvr>
                                        <p:cTn id="40" dur="500"/>
                                        <p:tgtEl>
                                          <p:spTgt spid="9">
                                            <p:txEl>
                                              <p:pRg st="4" end="4"/>
                                            </p:txEl>
                                          </p:spTgt>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down)">
                                      <p:cBhvr>
                                        <p:cTn id="44" dur="500"/>
                                        <p:tgtEl>
                                          <p:spTgt spid="3"/>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500"/>
                                        <p:tgtEl>
                                          <p:spTgt spid="5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1+#ppt_w/2"/>
                                          </p:val>
                                        </p:tav>
                                        <p:tav tm="100000">
                                          <p:val>
                                            <p:strVal val="#ppt_x"/>
                                          </p:val>
                                        </p:tav>
                                      </p:tavLst>
                                    </p:anim>
                                    <p:anim calcmode="lin" valueType="num">
                                      <p:cBhvr additive="base">
                                        <p:cTn id="57" dur="500" fill="hold"/>
                                        <p:tgtEl>
                                          <p:spTgt spid="18"/>
                                        </p:tgtEl>
                                        <p:attrNameLst>
                                          <p:attrName>ppt_y</p:attrName>
                                        </p:attrNameLst>
                                      </p:cBhvr>
                                      <p:tavLst>
                                        <p:tav tm="0">
                                          <p:val>
                                            <p:strVal val="#ppt_y"/>
                                          </p:val>
                                        </p:tav>
                                        <p:tav tm="100000">
                                          <p:val>
                                            <p:strVal val="#ppt_y"/>
                                          </p:val>
                                        </p:tav>
                                      </p:tavLst>
                                    </p:anim>
                                  </p:childTnLst>
                                </p:cTn>
                              </p:par>
                            </p:childTnLst>
                          </p:cTn>
                        </p:par>
                        <p:par>
                          <p:cTn id="58" fill="hold">
                            <p:stCondLst>
                              <p:cond delay="500"/>
                            </p:stCondLst>
                            <p:childTnLst>
                              <p:par>
                                <p:cTn id="59" presetID="2" presetClass="entr" presetSubtype="2"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1+#ppt_w/2"/>
                                          </p:val>
                                        </p:tav>
                                        <p:tav tm="100000">
                                          <p:val>
                                            <p:strVal val="#ppt_x"/>
                                          </p:val>
                                        </p:tav>
                                      </p:tavLst>
                                    </p:anim>
                                    <p:anim calcmode="lin" valueType="num">
                                      <p:cBhvr additive="base">
                                        <p:cTn id="62" dur="500" fill="hold"/>
                                        <p:tgtEl>
                                          <p:spTgt spid="19"/>
                                        </p:tgtEl>
                                        <p:attrNameLst>
                                          <p:attrName>ppt_y</p:attrName>
                                        </p:attrNameLst>
                                      </p:cBhvr>
                                      <p:tavLst>
                                        <p:tav tm="0">
                                          <p:val>
                                            <p:strVal val="#ppt_y"/>
                                          </p:val>
                                        </p:tav>
                                        <p:tav tm="100000">
                                          <p:val>
                                            <p:strVal val="#ppt_y"/>
                                          </p:val>
                                        </p:tav>
                                      </p:tavLst>
                                    </p:anim>
                                  </p:childTnLst>
                                </p:cTn>
                              </p:par>
                            </p:childTnLst>
                          </p:cTn>
                        </p:par>
                        <p:par>
                          <p:cTn id="63" fill="hold">
                            <p:stCondLst>
                              <p:cond delay="1000"/>
                            </p:stCondLst>
                            <p:childTnLst>
                              <p:par>
                                <p:cTn id="64" presetID="2" presetClass="entr" presetSubtype="2"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fill="hold"/>
                                        <p:tgtEl>
                                          <p:spTgt spid="20"/>
                                        </p:tgtEl>
                                        <p:attrNameLst>
                                          <p:attrName>ppt_x</p:attrName>
                                        </p:attrNameLst>
                                      </p:cBhvr>
                                      <p:tavLst>
                                        <p:tav tm="0">
                                          <p:val>
                                            <p:strVal val="1+#ppt_w/2"/>
                                          </p:val>
                                        </p:tav>
                                        <p:tav tm="100000">
                                          <p:val>
                                            <p:strVal val="#ppt_x"/>
                                          </p:val>
                                        </p:tav>
                                      </p:tavLst>
                                    </p:anim>
                                    <p:anim calcmode="lin" valueType="num">
                                      <p:cBhvr additive="base">
                                        <p:cTn id="67" dur="500" fill="hold"/>
                                        <p:tgtEl>
                                          <p:spTgt spid="20"/>
                                        </p:tgtEl>
                                        <p:attrNameLst>
                                          <p:attrName>ppt_y</p:attrName>
                                        </p:attrNameLst>
                                      </p:cBhvr>
                                      <p:tavLst>
                                        <p:tav tm="0">
                                          <p:val>
                                            <p:strVal val="#ppt_y"/>
                                          </p:val>
                                        </p:tav>
                                        <p:tav tm="100000">
                                          <p:val>
                                            <p:strVal val="#ppt_y"/>
                                          </p:val>
                                        </p:tav>
                                      </p:tavLst>
                                    </p:anim>
                                  </p:childTnLst>
                                </p:cTn>
                              </p:par>
                            </p:childTnLst>
                          </p:cTn>
                        </p:par>
                        <p:par>
                          <p:cTn id="68" fill="hold">
                            <p:stCondLst>
                              <p:cond delay="1500"/>
                            </p:stCondLst>
                            <p:childTnLst>
                              <p:par>
                                <p:cTn id="69" presetID="2" presetClass="entr" presetSubtype="2"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1+#ppt_w/2"/>
                                          </p:val>
                                        </p:tav>
                                        <p:tav tm="100000">
                                          <p:val>
                                            <p:strVal val="#ppt_x"/>
                                          </p:val>
                                        </p:tav>
                                      </p:tavLst>
                                    </p:anim>
                                    <p:anim calcmode="lin" valueType="num">
                                      <p:cBhvr additive="base">
                                        <p:cTn id="7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circle(in)">
                                      <p:cBhvr>
                                        <p:cTn id="77" dur="2000"/>
                                        <p:tgtEl>
                                          <p:spTgt spid="25"/>
                                        </p:tgtEl>
                                      </p:cBhvr>
                                    </p:animEffect>
                                  </p:childTnLst>
                                </p:cTn>
                              </p:par>
                              <p:par>
                                <p:cTn id="78" presetID="1" presetClass="exit" presetSubtype="0" fill="hold" grpId="1" nodeType="withEffect">
                                  <p:stCondLst>
                                    <p:cond delay="0"/>
                                  </p:stCondLst>
                                  <p:childTnLst>
                                    <p:set>
                                      <p:cBhvr>
                                        <p:cTn id="79" dur="1" fill="hold">
                                          <p:stCondLst>
                                            <p:cond delay="0"/>
                                          </p:stCondLst>
                                        </p:cTn>
                                        <p:tgtEl>
                                          <p:spTgt spid="52"/>
                                        </p:tgtEl>
                                        <p:attrNameLst>
                                          <p:attrName>style.visibility</p:attrName>
                                        </p:attrNameLst>
                                      </p:cBhvr>
                                      <p:to>
                                        <p:strVal val="hidden"/>
                                      </p:to>
                                    </p:se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fade">
                                      <p:cBhvr>
                                        <p:cTn id="83" dur="500"/>
                                        <p:tgtEl>
                                          <p:spTgt spid="5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0">
                                            <p:txEl>
                                              <p:pRg st="1" end="1"/>
                                            </p:txEl>
                                          </p:spTgt>
                                        </p:tgtEl>
                                        <p:attrNameLst>
                                          <p:attrName>style.visibility</p:attrName>
                                        </p:attrNameLst>
                                      </p:cBhvr>
                                      <p:to>
                                        <p:strVal val="visible"/>
                                      </p:to>
                                    </p:set>
                                    <p:animEffect transition="in" filter="fade">
                                      <p:cBhvr>
                                        <p:cTn id="88" dur="500"/>
                                        <p:tgtEl>
                                          <p:spTgt spid="10">
                                            <p:txEl>
                                              <p:pRg st="1" end="1"/>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10">
                                            <p:txEl>
                                              <p:pRg st="2" end="2"/>
                                            </p:txEl>
                                          </p:spTgt>
                                        </p:tgtEl>
                                        <p:attrNameLst>
                                          <p:attrName>style.visibility</p:attrName>
                                        </p:attrNameLst>
                                      </p:cBhvr>
                                      <p:to>
                                        <p:strVal val="visible"/>
                                      </p:to>
                                    </p:set>
                                    <p:animEffect transition="in" filter="fade">
                                      <p:cBhvr>
                                        <p:cTn id="91" dur="500"/>
                                        <p:tgtEl>
                                          <p:spTgt spid="10">
                                            <p:txEl>
                                              <p:pRg st="2" end="2"/>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10">
                                            <p:txEl>
                                              <p:pRg st="3" end="3"/>
                                            </p:txEl>
                                          </p:spTgt>
                                        </p:tgtEl>
                                        <p:attrNameLst>
                                          <p:attrName>style.visibility</p:attrName>
                                        </p:attrNameLst>
                                      </p:cBhvr>
                                      <p:to>
                                        <p:strVal val="visible"/>
                                      </p:to>
                                    </p:set>
                                    <p:animEffect transition="in" filter="fade">
                                      <p:cBhvr>
                                        <p:cTn id="94" dur="500"/>
                                        <p:tgtEl>
                                          <p:spTgt spid="10">
                                            <p:txEl>
                                              <p:pRg st="3" end="3"/>
                                            </p:txEl>
                                          </p:spTgt>
                                        </p:tgtEl>
                                      </p:cBhvr>
                                    </p:animEffect>
                                  </p:childTnLst>
                                </p:cTn>
                              </p:par>
                              <p:par>
                                <p:cTn id="95" presetID="42" presetClass="entr" presetSubtype="0" fill="hold" nodeType="withEffect">
                                  <p:stCondLst>
                                    <p:cond delay="0"/>
                                  </p:stCondLst>
                                  <p:childTnLst>
                                    <p:set>
                                      <p:cBhvr>
                                        <p:cTn id="96" dur="1" fill="hold">
                                          <p:stCondLst>
                                            <p:cond delay="0"/>
                                          </p:stCondLst>
                                        </p:cTn>
                                        <p:tgtEl>
                                          <p:spTgt spid="74"/>
                                        </p:tgtEl>
                                        <p:attrNameLst>
                                          <p:attrName>style.visibility</p:attrName>
                                        </p:attrNameLst>
                                      </p:cBhvr>
                                      <p:to>
                                        <p:strVal val="visible"/>
                                      </p:to>
                                    </p:set>
                                    <p:animEffect transition="in" filter="fade">
                                      <p:cBhvr>
                                        <p:cTn id="97" dur="1000"/>
                                        <p:tgtEl>
                                          <p:spTgt spid="74"/>
                                        </p:tgtEl>
                                      </p:cBhvr>
                                    </p:animEffect>
                                    <p:anim calcmode="lin" valueType="num">
                                      <p:cBhvr>
                                        <p:cTn id="98" dur="1000" fill="hold"/>
                                        <p:tgtEl>
                                          <p:spTgt spid="74"/>
                                        </p:tgtEl>
                                        <p:attrNameLst>
                                          <p:attrName>ppt_x</p:attrName>
                                        </p:attrNameLst>
                                      </p:cBhvr>
                                      <p:tavLst>
                                        <p:tav tm="0">
                                          <p:val>
                                            <p:strVal val="#ppt_x"/>
                                          </p:val>
                                        </p:tav>
                                        <p:tav tm="100000">
                                          <p:val>
                                            <p:strVal val="#ppt_x"/>
                                          </p:val>
                                        </p:tav>
                                      </p:tavLst>
                                    </p:anim>
                                    <p:anim calcmode="lin" valueType="num">
                                      <p:cBhvr>
                                        <p:cTn id="99"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wipe(down)">
                                      <p:cBhvr>
                                        <p:cTn id="104" dur="500"/>
                                        <p:tgtEl>
                                          <p:spTgt spid="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animEffect transition="in" filter="fade">
                                      <p:cBhvr>
                                        <p:cTn id="107" dur="500"/>
                                        <p:tgtEl>
                                          <p:spTgt spid="59"/>
                                        </p:tgtEl>
                                      </p:cBhvr>
                                    </p:animEffect>
                                  </p:childTnLst>
                                </p:cTn>
                              </p:par>
                            </p:childTnLst>
                          </p:cTn>
                        </p:par>
                        <p:par>
                          <p:cTn id="108" fill="hold">
                            <p:stCondLst>
                              <p:cond delay="500"/>
                            </p:stCondLst>
                            <p:childTnLst>
                              <p:par>
                                <p:cTn id="109" presetID="10" presetClass="entr" presetSubtype="0"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fade">
                                      <p:cBhvr>
                                        <p:cTn id="111" dur="500"/>
                                        <p:tgtEl>
                                          <p:spTgt spid="49"/>
                                        </p:tgtEl>
                                      </p:cBhvr>
                                    </p:animEffect>
                                  </p:childTnLst>
                                </p:cTn>
                              </p:par>
                              <p:par>
                                <p:cTn id="112" presetID="10" presetClass="entr" presetSubtype="0" fill="hold" nodeType="withEffect">
                                  <p:stCondLst>
                                    <p:cond delay="0"/>
                                  </p:stCondLst>
                                  <p:childTnLst>
                                    <p:set>
                                      <p:cBhvr>
                                        <p:cTn id="113" dur="1" fill="hold">
                                          <p:stCondLst>
                                            <p:cond delay="0"/>
                                          </p:stCondLst>
                                        </p:cTn>
                                        <p:tgtEl>
                                          <p:spTgt spid="71"/>
                                        </p:tgtEl>
                                        <p:attrNameLst>
                                          <p:attrName>style.visibility</p:attrName>
                                        </p:attrNameLst>
                                      </p:cBhvr>
                                      <p:to>
                                        <p:strVal val="visible"/>
                                      </p:to>
                                    </p:set>
                                    <p:animEffect transition="in" filter="fade">
                                      <p:cBhvr>
                                        <p:cTn id="114" dur="500"/>
                                        <p:tgtEl>
                                          <p:spTgt spid="71"/>
                                        </p:tgtEl>
                                      </p:cBhvr>
                                    </p:animEffect>
                                  </p:childTnLst>
                                </p:cTn>
                              </p:par>
                            </p:childTnLst>
                          </p:cTn>
                        </p:par>
                        <p:par>
                          <p:cTn id="115" fill="hold">
                            <p:stCondLst>
                              <p:cond delay="1000"/>
                            </p:stCondLst>
                            <p:childTnLst>
                              <p:par>
                                <p:cTn id="116" presetID="2" presetClass="entr" presetSubtype="2" fill="hold" grpId="0" nodeType="afterEffect">
                                  <p:stCondLst>
                                    <p:cond delay="0"/>
                                  </p:stCondLst>
                                  <p:childTnLst>
                                    <p:set>
                                      <p:cBhvr>
                                        <p:cTn id="117" dur="1" fill="hold">
                                          <p:stCondLst>
                                            <p:cond delay="0"/>
                                          </p:stCondLst>
                                        </p:cTn>
                                        <p:tgtEl>
                                          <p:spTgt spid="26"/>
                                        </p:tgtEl>
                                        <p:attrNameLst>
                                          <p:attrName>style.visibility</p:attrName>
                                        </p:attrNameLst>
                                      </p:cBhvr>
                                      <p:to>
                                        <p:strVal val="visible"/>
                                      </p:to>
                                    </p:set>
                                    <p:anim calcmode="lin" valueType="num">
                                      <p:cBhvr additive="base">
                                        <p:cTn id="118" dur="500" fill="hold"/>
                                        <p:tgtEl>
                                          <p:spTgt spid="26"/>
                                        </p:tgtEl>
                                        <p:attrNameLst>
                                          <p:attrName>ppt_x</p:attrName>
                                        </p:attrNameLst>
                                      </p:cBhvr>
                                      <p:tavLst>
                                        <p:tav tm="0">
                                          <p:val>
                                            <p:strVal val="1+#ppt_w/2"/>
                                          </p:val>
                                        </p:tav>
                                        <p:tav tm="100000">
                                          <p:val>
                                            <p:strVal val="#ppt_x"/>
                                          </p:val>
                                        </p:tav>
                                      </p:tavLst>
                                    </p:anim>
                                    <p:anim calcmode="lin" valueType="num">
                                      <p:cBhvr additive="base">
                                        <p:cTn id="119" dur="500" fill="hold"/>
                                        <p:tgtEl>
                                          <p:spTgt spid="26"/>
                                        </p:tgtEl>
                                        <p:attrNameLst>
                                          <p:attrName>ppt_y</p:attrName>
                                        </p:attrNameLst>
                                      </p:cBhvr>
                                      <p:tavLst>
                                        <p:tav tm="0">
                                          <p:val>
                                            <p:strVal val="#ppt_y"/>
                                          </p:val>
                                        </p:tav>
                                        <p:tav tm="100000">
                                          <p:val>
                                            <p:strVal val="#ppt_y"/>
                                          </p:val>
                                        </p:tav>
                                      </p:tavLst>
                                    </p:anim>
                                  </p:childTnLst>
                                </p:cTn>
                              </p:par>
                            </p:childTnLst>
                          </p:cTn>
                        </p:par>
                        <p:par>
                          <p:cTn id="120" fill="hold">
                            <p:stCondLst>
                              <p:cond delay="1500"/>
                            </p:stCondLst>
                            <p:childTnLst>
                              <p:par>
                                <p:cTn id="121" presetID="2" presetClass="entr" presetSubtype="2" fill="hold" grpId="0" nodeType="after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1+#ppt_w/2"/>
                                          </p:val>
                                        </p:tav>
                                        <p:tav tm="100000">
                                          <p:val>
                                            <p:strVal val="#ppt_x"/>
                                          </p:val>
                                        </p:tav>
                                      </p:tavLst>
                                    </p:anim>
                                    <p:anim calcmode="lin" valueType="num">
                                      <p:cBhvr additive="base">
                                        <p:cTn id="124" dur="500" fill="hold"/>
                                        <p:tgtEl>
                                          <p:spTgt spid="27"/>
                                        </p:tgtEl>
                                        <p:attrNameLst>
                                          <p:attrName>ppt_y</p:attrName>
                                        </p:attrNameLst>
                                      </p:cBhvr>
                                      <p:tavLst>
                                        <p:tav tm="0">
                                          <p:val>
                                            <p:strVal val="#ppt_y"/>
                                          </p:val>
                                        </p:tav>
                                        <p:tav tm="100000">
                                          <p:val>
                                            <p:strVal val="#ppt_y"/>
                                          </p:val>
                                        </p:tav>
                                      </p:tavLst>
                                    </p:anim>
                                  </p:childTnLst>
                                </p:cTn>
                              </p:par>
                            </p:childTnLst>
                          </p:cTn>
                        </p:par>
                        <p:par>
                          <p:cTn id="125" fill="hold">
                            <p:stCondLst>
                              <p:cond delay="2000"/>
                            </p:stCondLst>
                            <p:childTnLst>
                              <p:par>
                                <p:cTn id="126" presetID="2" presetClass="entr" presetSubtype="2" fill="hold" grpId="0" nodeType="afterEffect">
                                  <p:stCondLst>
                                    <p:cond delay="0"/>
                                  </p:stCondLst>
                                  <p:childTnLst>
                                    <p:set>
                                      <p:cBhvr>
                                        <p:cTn id="127" dur="1" fill="hold">
                                          <p:stCondLst>
                                            <p:cond delay="0"/>
                                          </p:stCondLst>
                                        </p:cTn>
                                        <p:tgtEl>
                                          <p:spTgt spid="28"/>
                                        </p:tgtEl>
                                        <p:attrNameLst>
                                          <p:attrName>style.visibility</p:attrName>
                                        </p:attrNameLst>
                                      </p:cBhvr>
                                      <p:to>
                                        <p:strVal val="visible"/>
                                      </p:to>
                                    </p:set>
                                    <p:anim calcmode="lin" valueType="num">
                                      <p:cBhvr additive="base">
                                        <p:cTn id="128" dur="500" fill="hold"/>
                                        <p:tgtEl>
                                          <p:spTgt spid="28"/>
                                        </p:tgtEl>
                                        <p:attrNameLst>
                                          <p:attrName>ppt_x</p:attrName>
                                        </p:attrNameLst>
                                      </p:cBhvr>
                                      <p:tavLst>
                                        <p:tav tm="0">
                                          <p:val>
                                            <p:strVal val="1+#ppt_w/2"/>
                                          </p:val>
                                        </p:tav>
                                        <p:tav tm="100000">
                                          <p:val>
                                            <p:strVal val="#ppt_x"/>
                                          </p:val>
                                        </p:tav>
                                      </p:tavLst>
                                    </p:anim>
                                    <p:anim calcmode="lin" valueType="num">
                                      <p:cBhvr additive="base">
                                        <p:cTn id="129" dur="500" fill="hold"/>
                                        <p:tgtEl>
                                          <p:spTgt spid="28"/>
                                        </p:tgtEl>
                                        <p:attrNameLst>
                                          <p:attrName>ppt_y</p:attrName>
                                        </p:attrNameLst>
                                      </p:cBhvr>
                                      <p:tavLst>
                                        <p:tav tm="0">
                                          <p:val>
                                            <p:strVal val="#ppt_y"/>
                                          </p:val>
                                        </p:tav>
                                        <p:tav tm="100000">
                                          <p:val>
                                            <p:strVal val="#ppt_y"/>
                                          </p:val>
                                        </p:tav>
                                      </p:tavLst>
                                    </p:anim>
                                  </p:childTnLst>
                                </p:cTn>
                              </p:par>
                            </p:childTnLst>
                          </p:cTn>
                        </p:par>
                        <p:par>
                          <p:cTn id="130" fill="hold">
                            <p:stCondLst>
                              <p:cond delay="2500"/>
                            </p:stCondLst>
                            <p:childTnLst>
                              <p:par>
                                <p:cTn id="131" presetID="2" presetClass="entr" presetSubtype="2" fill="hold" grpId="0" nodeType="afterEffect">
                                  <p:stCondLst>
                                    <p:cond delay="0"/>
                                  </p:stCondLst>
                                  <p:childTnLst>
                                    <p:set>
                                      <p:cBhvr>
                                        <p:cTn id="132" dur="1" fill="hold">
                                          <p:stCondLst>
                                            <p:cond delay="0"/>
                                          </p:stCondLst>
                                        </p:cTn>
                                        <p:tgtEl>
                                          <p:spTgt spid="29"/>
                                        </p:tgtEl>
                                        <p:attrNameLst>
                                          <p:attrName>style.visibility</p:attrName>
                                        </p:attrNameLst>
                                      </p:cBhvr>
                                      <p:to>
                                        <p:strVal val="visible"/>
                                      </p:to>
                                    </p:set>
                                    <p:anim calcmode="lin" valueType="num">
                                      <p:cBhvr additive="base">
                                        <p:cTn id="133" dur="500" fill="hold"/>
                                        <p:tgtEl>
                                          <p:spTgt spid="29"/>
                                        </p:tgtEl>
                                        <p:attrNameLst>
                                          <p:attrName>ppt_x</p:attrName>
                                        </p:attrNameLst>
                                      </p:cBhvr>
                                      <p:tavLst>
                                        <p:tav tm="0">
                                          <p:val>
                                            <p:strVal val="1+#ppt_w/2"/>
                                          </p:val>
                                        </p:tav>
                                        <p:tav tm="100000">
                                          <p:val>
                                            <p:strVal val="#ppt_x"/>
                                          </p:val>
                                        </p:tav>
                                      </p:tavLst>
                                    </p:anim>
                                    <p:anim calcmode="lin" valueType="num">
                                      <p:cBhvr additive="base">
                                        <p:cTn id="134" dur="500" fill="hold"/>
                                        <p:tgtEl>
                                          <p:spTgt spid="29"/>
                                        </p:tgtEl>
                                        <p:attrNameLst>
                                          <p:attrName>ppt_y</p:attrName>
                                        </p:attrNameLst>
                                      </p:cBhvr>
                                      <p:tavLst>
                                        <p:tav tm="0">
                                          <p:val>
                                            <p:strVal val="#ppt_y"/>
                                          </p:val>
                                        </p:tav>
                                        <p:tav tm="100000">
                                          <p:val>
                                            <p:strVal val="#ppt_y"/>
                                          </p:val>
                                        </p:tav>
                                      </p:tavLst>
                                    </p:anim>
                                  </p:childTnLst>
                                </p:cTn>
                              </p:par>
                            </p:childTnLst>
                          </p:cTn>
                        </p:par>
                        <p:par>
                          <p:cTn id="135" fill="hold">
                            <p:stCondLst>
                              <p:cond delay="3000"/>
                            </p:stCondLst>
                            <p:childTnLst>
                              <p:par>
                                <p:cTn id="136" presetID="6" presetClass="entr" presetSubtype="16" fill="hold" grpId="0" nodeType="after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circle(in)">
                                      <p:cBhvr>
                                        <p:cTn id="138" dur="2000"/>
                                        <p:tgtEl>
                                          <p:spTgt spid="33"/>
                                        </p:tgtEl>
                                      </p:cBhvr>
                                    </p:animEffect>
                                  </p:childTnLst>
                                </p:cTn>
                              </p:par>
                              <p:par>
                                <p:cTn id="139" presetID="1" presetClass="exit" presetSubtype="0" fill="hold" grpId="1" nodeType="withEffect">
                                  <p:stCondLst>
                                    <p:cond delay="0"/>
                                  </p:stCondLst>
                                  <p:childTnLst>
                                    <p:set>
                                      <p:cBhvr>
                                        <p:cTn id="140" dur="1" fill="hold">
                                          <p:stCondLst>
                                            <p:cond delay="0"/>
                                          </p:stCondLst>
                                        </p:cTn>
                                        <p:tgtEl>
                                          <p:spTgt spid="59"/>
                                        </p:tgtEl>
                                        <p:attrNameLst>
                                          <p:attrName>style.visibility</p:attrName>
                                        </p:attrNameLst>
                                      </p:cBhvr>
                                      <p:to>
                                        <p:strVal val="hidden"/>
                                      </p:to>
                                    </p:set>
                                  </p:childTnLst>
                                </p:cTn>
                              </p:par>
                            </p:childTnLst>
                          </p:cTn>
                        </p:par>
                        <p:par>
                          <p:cTn id="141" fill="hold">
                            <p:stCondLst>
                              <p:cond delay="5000"/>
                            </p:stCondLst>
                            <p:childTnLst>
                              <p:par>
                                <p:cTn id="142" presetID="10" presetClass="entr" presetSubtype="0" fill="hold" grpId="0" nodeType="afterEffect">
                                  <p:stCondLst>
                                    <p:cond delay="0"/>
                                  </p:stCondLst>
                                  <p:childTnLst>
                                    <p:set>
                                      <p:cBhvr>
                                        <p:cTn id="143" dur="1" fill="hold">
                                          <p:stCondLst>
                                            <p:cond delay="0"/>
                                          </p:stCondLst>
                                        </p:cTn>
                                        <p:tgtEl>
                                          <p:spTgt spid="60"/>
                                        </p:tgtEl>
                                        <p:attrNameLst>
                                          <p:attrName>style.visibility</p:attrName>
                                        </p:attrNameLst>
                                      </p:cBhvr>
                                      <p:to>
                                        <p:strVal val="visible"/>
                                      </p:to>
                                    </p:set>
                                    <p:animEffect transition="in" filter="fade">
                                      <p:cBhvr>
                                        <p:cTn id="144" dur="500"/>
                                        <p:tgtEl>
                                          <p:spTgt spid="60"/>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nodeType="clickEffect">
                                  <p:stCondLst>
                                    <p:cond delay="0"/>
                                  </p:stCondLst>
                                  <p:childTnLst>
                                    <p:set>
                                      <p:cBhvr>
                                        <p:cTn id="148" dur="1" fill="hold">
                                          <p:stCondLst>
                                            <p:cond delay="0"/>
                                          </p:stCondLst>
                                        </p:cTn>
                                        <p:tgtEl>
                                          <p:spTgt spid="6"/>
                                        </p:tgtEl>
                                        <p:attrNameLst>
                                          <p:attrName>style.visibility</p:attrName>
                                        </p:attrNameLst>
                                      </p:cBhvr>
                                      <p:to>
                                        <p:strVal val="visible"/>
                                      </p:to>
                                    </p:set>
                                    <p:animEffect transition="in" filter="wipe(down)">
                                      <p:cBhvr>
                                        <p:cTn id="149" dur="500"/>
                                        <p:tgtEl>
                                          <p:spTgt spid="6"/>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63"/>
                                        </p:tgtEl>
                                        <p:attrNameLst>
                                          <p:attrName>style.visibility</p:attrName>
                                        </p:attrNameLst>
                                      </p:cBhvr>
                                      <p:to>
                                        <p:strVal val="visible"/>
                                      </p:to>
                                    </p:set>
                                    <p:animEffect transition="in" filter="fade">
                                      <p:cBhvr>
                                        <p:cTn id="152" dur="500"/>
                                        <p:tgtEl>
                                          <p:spTgt spid="63"/>
                                        </p:tgtEl>
                                      </p:cBhvr>
                                    </p:animEffect>
                                  </p:childTnLst>
                                </p:cTn>
                              </p:par>
                            </p:childTnLst>
                          </p:cTn>
                        </p:par>
                        <p:par>
                          <p:cTn id="153" fill="hold">
                            <p:stCondLst>
                              <p:cond delay="500"/>
                            </p:stCondLst>
                            <p:childTnLst>
                              <p:par>
                                <p:cTn id="154" presetID="10" presetClass="entr" presetSubtype="0" fill="hold" grpId="0" nodeType="afterEffect">
                                  <p:stCondLst>
                                    <p:cond delay="0"/>
                                  </p:stCondLst>
                                  <p:childTnLst>
                                    <p:set>
                                      <p:cBhvr>
                                        <p:cTn id="155" dur="1" fill="hold">
                                          <p:stCondLst>
                                            <p:cond delay="0"/>
                                          </p:stCondLst>
                                        </p:cTn>
                                        <p:tgtEl>
                                          <p:spTgt spid="57"/>
                                        </p:tgtEl>
                                        <p:attrNameLst>
                                          <p:attrName>style.visibility</p:attrName>
                                        </p:attrNameLst>
                                      </p:cBhvr>
                                      <p:to>
                                        <p:strVal val="visible"/>
                                      </p:to>
                                    </p:set>
                                    <p:animEffect transition="in" filter="fade">
                                      <p:cBhvr>
                                        <p:cTn id="156" dur="500"/>
                                        <p:tgtEl>
                                          <p:spTgt spid="57"/>
                                        </p:tgtEl>
                                      </p:cBhvr>
                                    </p:animEffect>
                                  </p:childTnLst>
                                </p:cTn>
                              </p:par>
                              <p:par>
                                <p:cTn id="157" presetID="10" presetClass="entr" presetSubtype="0" fill="hold" nodeType="withEffect">
                                  <p:stCondLst>
                                    <p:cond delay="0"/>
                                  </p:stCondLst>
                                  <p:childTnLst>
                                    <p:set>
                                      <p:cBhvr>
                                        <p:cTn id="158" dur="1" fill="hold">
                                          <p:stCondLst>
                                            <p:cond delay="0"/>
                                          </p:stCondLst>
                                        </p:cTn>
                                        <p:tgtEl>
                                          <p:spTgt spid="72"/>
                                        </p:tgtEl>
                                        <p:attrNameLst>
                                          <p:attrName>style.visibility</p:attrName>
                                        </p:attrNameLst>
                                      </p:cBhvr>
                                      <p:to>
                                        <p:strVal val="visible"/>
                                      </p:to>
                                    </p:set>
                                    <p:animEffect transition="in" filter="fade">
                                      <p:cBhvr>
                                        <p:cTn id="159" dur="500"/>
                                        <p:tgtEl>
                                          <p:spTgt spid="72"/>
                                        </p:tgtEl>
                                      </p:cBhvr>
                                    </p:animEffect>
                                  </p:childTnLst>
                                </p:cTn>
                              </p:par>
                            </p:childTnLst>
                          </p:cTn>
                        </p:par>
                        <p:par>
                          <p:cTn id="160" fill="hold">
                            <p:stCondLst>
                              <p:cond delay="1000"/>
                            </p:stCondLst>
                            <p:childTnLst>
                              <p:par>
                                <p:cTn id="161" presetID="2" presetClass="entr" presetSubtype="2" fill="hold" grpId="0" nodeType="afterEffect">
                                  <p:stCondLst>
                                    <p:cond delay="0"/>
                                  </p:stCondLst>
                                  <p:childTnLst>
                                    <p:set>
                                      <p:cBhvr>
                                        <p:cTn id="162" dur="1" fill="hold">
                                          <p:stCondLst>
                                            <p:cond delay="0"/>
                                          </p:stCondLst>
                                        </p:cTn>
                                        <p:tgtEl>
                                          <p:spTgt spid="34"/>
                                        </p:tgtEl>
                                        <p:attrNameLst>
                                          <p:attrName>style.visibility</p:attrName>
                                        </p:attrNameLst>
                                      </p:cBhvr>
                                      <p:to>
                                        <p:strVal val="visible"/>
                                      </p:to>
                                    </p:set>
                                    <p:anim calcmode="lin" valueType="num">
                                      <p:cBhvr additive="base">
                                        <p:cTn id="163" dur="500" fill="hold"/>
                                        <p:tgtEl>
                                          <p:spTgt spid="34"/>
                                        </p:tgtEl>
                                        <p:attrNameLst>
                                          <p:attrName>ppt_x</p:attrName>
                                        </p:attrNameLst>
                                      </p:cBhvr>
                                      <p:tavLst>
                                        <p:tav tm="0">
                                          <p:val>
                                            <p:strVal val="1+#ppt_w/2"/>
                                          </p:val>
                                        </p:tav>
                                        <p:tav tm="100000">
                                          <p:val>
                                            <p:strVal val="#ppt_x"/>
                                          </p:val>
                                        </p:tav>
                                      </p:tavLst>
                                    </p:anim>
                                    <p:anim calcmode="lin" valueType="num">
                                      <p:cBhvr additive="base">
                                        <p:cTn id="164" dur="500" fill="hold"/>
                                        <p:tgtEl>
                                          <p:spTgt spid="34"/>
                                        </p:tgtEl>
                                        <p:attrNameLst>
                                          <p:attrName>ppt_y</p:attrName>
                                        </p:attrNameLst>
                                      </p:cBhvr>
                                      <p:tavLst>
                                        <p:tav tm="0">
                                          <p:val>
                                            <p:strVal val="#ppt_y"/>
                                          </p:val>
                                        </p:tav>
                                        <p:tav tm="100000">
                                          <p:val>
                                            <p:strVal val="#ppt_y"/>
                                          </p:val>
                                        </p:tav>
                                      </p:tavLst>
                                    </p:anim>
                                  </p:childTnLst>
                                </p:cTn>
                              </p:par>
                            </p:childTnLst>
                          </p:cTn>
                        </p:par>
                        <p:par>
                          <p:cTn id="165" fill="hold">
                            <p:stCondLst>
                              <p:cond delay="1500"/>
                            </p:stCondLst>
                            <p:childTnLst>
                              <p:par>
                                <p:cTn id="166" presetID="2" presetClass="entr" presetSubtype="2" fill="hold" grpId="0" nodeType="afterEffect">
                                  <p:stCondLst>
                                    <p:cond delay="0"/>
                                  </p:stCondLst>
                                  <p:childTnLst>
                                    <p:set>
                                      <p:cBhvr>
                                        <p:cTn id="167" dur="1" fill="hold">
                                          <p:stCondLst>
                                            <p:cond delay="0"/>
                                          </p:stCondLst>
                                        </p:cTn>
                                        <p:tgtEl>
                                          <p:spTgt spid="35"/>
                                        </p:tgtEl>
                                        <p:attrNameLst>
                                          <p:attrName>style.visibility</p:attrName>
                                        </p:attrNameLst>
                                      </p:cBhvr>
                                      <p:to>
                                        <p:strVal val="visible"/>
                                      </p:to>
                                    </p:set>
                                    <p:anim calcmode="lin" valueType="num">
                                      <p:cBhvr additive="base">
                                        <p:cTn id="168" dur="500" fill="hold"/>
                                        <p:tgtEl>
                                          <p:spTgt spid="35"/>
                                        </p:tgtEl>
                                        <p:attrNameLst>
                                          <p:attrName>ppt_x</p:attrName>
                                        </p:attrNameLst>
                                      </p:cBhvr>
                                      <p:tavLst>
                                        <p:tav tm="0">
                                          <p:val>
                                            <p:strVal val="1+#ppt_w/2"/>
                                          </p:val>
                                        </p:tav>
                                        <p:tav tm="100000">
                                          <p:val>
                                            <p:strVal val="#ppt_x"/>
                                          </p:val>
                                        </p:tav>
                                      </p:tavLst>
                                    </p:anim>
                                    <p:anim calcmode="lin" valueType="num">
                                      <p:cBhvr additive="base">
                                        <p:cTn id="169" dur="500" fill="hold"/>
                                        <p:tgtEl>
                                          <p:spTgt spid="35"/>
                                        </p:tgtEl>
                                        <p:attrNameLst>
                                          <p:attrName>ppt_y</p:attrName>
                                        </p:attrNameLst>
                                      </p:cBhvr>
                                      <p:tavLst>
                                        <p:tav tm="0">
                                          <p:val>
                                            <p:strVal val="#ppt_y"/>
                                          </p:val>
                                        </p:tav>
                                        <p:tav tm="100000">
                                          <p:val>
                                            <p:strVal val="#ppt_y"/>
                                          </p:val>
                                        </p:tav>
                                      </p:tavLst>
                                    </p:anim>
                                  </p:childTnLst>
                                </p:cTn>
                              </p:par>
                            </p:childTnLst>
                          </p:cTn>
                        </p:par>
                        <p:par>
                          <p:cTn id="170" fill="hold">
                            <p:stCondLst>
                              <p:cond delay="2000"/>
                            </p:stCondLst>
                            <p:childTnLst>
                              <p:par>
                                <p:cTn id="171" presetID="2" presetClass="entr" presetSubtype="2" fill="hold" grpId="0" nodeType="afterEffect">
                                  <p:stCondLst>
                                    <p:cond delay="0"/>
                                  </p:stCondLst>
                                  <p:childTnLst>
                                    <p:set>
                                      <p:cBhvr>
                                        <p:cTn id="172" dur="1" fill="hold">
                                          <p:stCondLst>
                                            <p:cond delay="0"/>
                                          </p:stCondLst>
                                        </p:cTn>
                                        <p:tgtEl>
                                          <p:spTgt spid="36"/>
                                        </p:tgtEl>
                                        <p:attrNameLst>
                                          <p:attrName>style.visibility</p:attrName>
                                        </p:attrNameLst>
                                      </p:cBhvr>
                                      <p:to>
                                        <p:strVal val="visible"/>
                                      </p:to>
                                    </p:set>
                                    <p:anim calcmode="lin" valueType="num">
                                      <p:cBhvr additive="base">
                                        <p:cTn id="173" dur="500" fill="hold"/>
                                        <p:tgtEl>
                                          <p:spTgt spid="36"/>
                                        </p:tgtEl>
                                        <p:attrNameLst>
                                          <p:attrName>ppt_x</p:attrName>
                                        </p:attrNameLst>
                                      </p:cBhvr>
                                      <p:tavLst>
                                        <p:tav tm="0">
                                          <p:val>
                                            <p:strVal val="1+#ppt_w/2"/>
                                          </p:val>
                                        </p:tav>
                                        <p:tav tm="100000">
                                          <p:val>
                                            <p:strVal val="#ppt_x"/>
                                          </p:val>
                                        </p:tav>
                                      </p:tavLst>
                                    </p:anim>
                                    <p:anim calcmode="lin" valueType="num">
                                      <p:cBhvr additive="base">
                                        <p:cTn id="174"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6" grpId="0" animBg="1"/>
      <p:bldP spid="27" grpId="0" animBg="1"/>
      <p:bldP spid="28" grpId="0" animBg="1"/>
      <p:bldP spid="29" grpId="0" animBg="1"/>
      <p:bldP spid="12" grpId="0" animBg="1"/>
      <p:bldP spid="13" grpId="0" animBg="1"/>
      <p:bldP spid="14" grpId="0" animBg="1"/>
      <p:bldP spid="34" grpId="0" animBg="1"/>
      <p:bldP spid="35" grpId="0" animBg="1"/>
      <p:bldP spid="36" grpId="0" animBg="1"/>
      <p:bldP spid="49" grpId="0" animBg="1"/>
      <p:bldP spid="57" grpId="0" animBg="1"/>
      <p:bldP spid="51" grpId="0"/>
      <p:bldP spid="52" grpId="0"/>
      <p:bldP spid="52" grpId="1"/>
      <p:bldP spid="56" grpId="0"/>
      <p:bldP spid="59" grpId="0"/>
      <p:bldP spid="59" grpId="1"/>
      <p:bldP spid="60" grpId="0"/>
      <p:bldP spid="63" grpId="0"/>
      <p:bldP spid="33"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Storage – Agenda</a:t>
            </a:r>
            <a:endParaRPr lang="en-US" dirty="0"/>
          </a:p>
        </p:txBody>
      </p:sp>
      <p:sp>
        <p:nvSpPr>
          <p:cNvPr id="3" name="Text Placeholder 2"/>
          <p:cNvSpPr>
            <a:spLocks noGrp="1"/>
          </p:cNvSpPr>
          <p:nvPr>
            <p:ph type="body" sz="quarter" idx="10"/>
          </p:nvPr>
        </p:nvSpPr>
        <p:spPr>
          <a:xfrm>
            <a:off x="519113" y="1447800"/>
            <a:ext cx="11149012" cy="3287054"/>
          </a:xfrm>
        </p:spPr>
        <p:txBody>
          <a:bodyPr/>
          <a:lstStyle/>
          <a:p>
            <a:r>
              <a:rPr lang="en-US" dirty="0" smtClean="0"/>
              <a:t>What it is and Data Abstractions</a:t>
            </a:r>
          </a:p>
          <a:p>
            <a:r>
              <a:rPr lang="en-US" dirty="0" smtClean="0"/>
              <a:t>Architecture and How it Works</a:t>
            </a:r>
          </a:p>
          <a:p>
            <a:pPr lvl="2"/>
            <a:r>
              <a:rPr lang="en-US" dirty="0" smtClean="0"/>
              <a:t>Storage Stamp</a:t>
            </a:r>
          </a:p>
          <a:p>
            <a:pPr lvl="2"/>
            <a:r>
              <a:rPr lang="en-US" dirty="0" smtClean="0"/>
              <a:t>Partition Layer</a:t>
            </a:r>
          </a:p>
          <a:p>
            <a:pPr lvl="2"/>
            <a:r>
              <a:rPr lang="en-US" dirty="0" smtClean="0"/>
              <a:t>Stream Layer</a:t>
            </a:r>
          </a:p>
          <a:p>
            <a:r>
              <a:rPr lang="en-US" dirty="0" smtClean="0"/>
              <a:t>Design Choices and Lessons Learned</a:t>
            </a:r>
          </a:p>
          <a:p>
            <a:endParaRPr lang="en-US" dirty="0"/>
          </a:p>
        </p:txBody>
      </p:sp>
    </p:spTree>
    <p:extLst>
      <p:ext uri="{BB962C8B-B14F-4D97-AF65-F5344CB8AC3E}">
        <p14:creationId xmlns:p14="http://schemas.microsoft.com/office/powerpoint/2010/main" xmlns="" val="127871527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Creating an Extent</a:t>
            </a:r>
            <a:endParaRPr lang="en-US" dirty="0"/>
          </a:p>
        </p:txBody>
      </p:sp>
      <p:grpSp>
        <p:nvGrpSpPr>
          <p:cNvPr id="3" name="Group 23"/>
          <p:cNvGrpSpPr/>
          <p:nvPr/>
        </p:nvGrpSpPr>
        <p:grpSpPr>
          <a:xfrm>
            <a:off x="6977268" y="478808"/>
            <a:ext cx="2292626" cy="1986097"/>
            <a:chOff x="7089913" y="995641"/>
            <a:chExt cx="2292626" cy="1986097"/>
          </a:xfrm>
        </p:grpSpPr>
        <p:sp>
          <p:nvSpPr>
            <p:cNvPr id="5" name="Rectangle 4"/>
            <p:cNvSpPr/>
            <p:nvPr/>
          </p:nvSpPr>
          <p:spPr bwMode="auto">
            <a:xfrm>
              <a:off x="7394713" y="1594804"/>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rgbClr val="FFFF00"/>
                  </a:solidFill>
                  <a:latin typeface="Segoe UI" pitchFamily="34" charset="0"/>
                  <a:ea typeface="Segoe UI" pitchFamily="34" charset="0"/>
                  <a:cs typeface="Segoe UI" pitchFamily="34" charset="0"/>
                </a:rPr>
                <a:t>SM</a:t>
              </a:r>
            </a:p>
          </p:txBody>
        </p:sp>
        <p:sp>
          <p:nvSpPr>
            <p:cNvPr id="6" name="Rectangle 5"/>
            <p:cNvSpPr/>
            <p:nvPr/>
          </p:nvSpPr>
          <p:spPr bwMode="auto">
            <a:xfrm>
              <a:off x="7547113" y="1747204"/>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rgbClr val="FFFF00"/>
                  </a:solidFill>
                  <a:latin typeface="Segoe UI" pitchFamily="34" charset="0"/>
                  <a:ea typeface="Segoe UI" pitchFamily="34" charset="0"/>
                  <a:cs typeface="Segoe UI" pitchFamily="34" charset="0"/>
                </a:rPr>
                <a:t>SM</a:t>
              </a:r>
            </a:p>
          </p:txBody>
        </p:sp>
        <p:sp>
          <p:nvSpPr>
            <p:cNvPr id="7" name="Rectangle 6"/>
            <p:cNvSpPr/>
            <p:nvPr/>
          </p:nvSpPr>
          <p:spPr bwMode="auto">
            <a:xfrm>
              <a:off x="7699513" y="1899604"/>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0" name="TextBox 9"/>
            <p:cNvSpPr txBox="1"/>
            <p:nvPr/>
          </p:nvSpPr>
          <p:spPr>
            <a:xfrm>
              <a:off x="7819509" y="995641"/>
              <a:ext cx="833433" cy="369332"/>
            </a:xfrm>
            <a:prstGeom prst="rect">
              <a:avLst/>
            </a:prstGeom>
            <a:noFill/>
          </p:spPr>
          <p:txBody>
            <a:bodyPr wrap="none" lIns="0" tIns="0" rIns="0" bIns="0" rtlCol="0">
              <a:spAutoFit/>
            </a:bodyPr>
            <a:lstStyle/>
            <a:p>
              <a:r>
                <a:rPr lang="en-US" sz="2400" b="1" dirty="0" smtClean="0">
                  <a:latin typeface="Segoe UI" pitchFamily="34" charset="0"/>
                  <a:ea typeface="Segoe UI" pitchFamily="34" charset="0"/>
                  <a:cs typeface="Segoe UI" pitchFamily="34" charset="0"/>
                </a:rPr>
                <a:t>Paxos</a:t>
              </a:r>
            </a:p>
          </p:txBody>
        </p:sp>
      </p:grpSp>
      <p:sp>
        <p:nvSpPr>
          <p:cNvPr id="12" name="Rounded Rectangle 11"/>
          <p:cNvSpPr/>
          <p:nvPr/>
        </p:nvSpPr>
        <p:spPr bwMode="auto">
          <a:xfrm>
            <a:off x="662609" y="160351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grpSp>
        <p:nvGrpSpPr>
          <p:cNvPr id="14" name="Group 13"/>
          <p:cNvGrpSpPr/>
          <p:nvPr/>
        </p:nvGrpSpPr>
        <p:grpSpPr>
          <a:xfrm>
            <a:off x="1113182" y="4081670"/>
            <a:ext cx="1855305"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5" name="Group 14"/>
          <p:cNvGrpSpPr/>
          <p:nvPr/>
        </p:nvGrpSpPr>
        <p:grpSpPr>
          <a:xfrm>
            <a:off x="3969025" y="4081670"/>
            <a:ext cx="1855305"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8" name="Group 17"/>
          <p:cNvGrpSpPr/>
          <p:nvPr/>
        </p:nvGrpSpPr>
        <p:grpSpPr>
          <a:xfrm>
            <a:off x="6824868" y="4081670"/>
            <a:ext cx="1855305"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21" name="Group 20"/>
          <p:cNvGrpSpPr/>
          <p:nvPr/>
        </p:nvGrpSpPr>
        <p:grpSpPr>
          <a:xfrm>
            <a:off x="9680712" y="4035288"/>
            <a:ext cx="1855305" cy="2153478"/>
            <a:chOff x="1855304" y="4081670"/>
            <a:chExt cx="1855305" cy="2464904"/>
          </a:xfrm>
        </p:grpSpPr>
        <p:sp>
          <p:nvSpPr>
            <p:cNvPr id="22" name="Rectangle 2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a:t>
              </a:r>
            </a:p>
          </p:txBody>
        </p:sp>
        <p:sp>
          <p:nvSpPr>
            <p:cNvPr id="23" name="Flowchart: Magnetic Disk 2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24" name="Group 34"/>
          <p:cNvGrpSpPr/>
          <p:nvPr/>
        </p:nvGrpSpPr>
        <p:grpSpPr>
          <a:xfrm>
            <a:off x="2782956" y="1471857"/>
            <a:ext cx="4194312" cy="562352"/>
            <a:chOff x="2782956" y="1471857"/>
            <a:chExt cx="4194312" cy="562352"/>
          </a:xfrm>
        </p:grpSpPr>
        <p:cxnSp>
          <p:nvCxnSpPr>
            <p:cNvPr id="4" name="Straight Arrow Connector 3"/>
            <p:cNvCxnSpPr>
              <a:stCxn id="12" idx="3"/>
              <a:endCxn id="8" idx="1"/>
            </p:cNvCxnSpPr>
            <p:nvPr/>
          </p:nvCxnSpPr>
          <p:spPr>
            <a:xfrm flipV="1">
              <a:off x="2782956" y="1656523"/>
              <a:ext cx="4194312" cy="37768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68487" y="1471857"/>
              <a:ext cx="2859309"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Create Stream/Extent</a:t>
              </a:r>
            </a:p>
          </p:txBody>
        </p:sp>
      </p:grpSp>
      <p:grpSp>
        <p:nvGrpSpPr>
          <p:cNvPr id="26" name="Group 35"/>
          <p:cNvGrpSpPr/>
          <p:nvPr/>
        </p:nvGrpSpPr>
        <p:grpSpPr>
          <a:xfrm>
            <a:off x="2040835" y="2464905"/>
            <a:ext cx="9441001" cy="1616765"/>
            <a:chOff x="2040835" y="2464905"/>
            <a:chExt cx="9441001" cy="1616765"/>
          </a:xfrm>
        </p:grpSpPr>
        <p:cxnSp>
          <p:nvCxnSpPr>
            <p:cNvPr id="25" name="Straight Arrow Connector 24"/>
            <p:cNvCxnSpPr>
              <a:stCxn id="8" idx="2"/>
              <a:endCxn id="11" idx="0"/>
            </p:cNvCxnSpPr>
            <p:nvPr/>
          </p:nvCxnSpPr>
          <p:spPr>
            <a:xfrm flipH="1">
              <a:off x="2040835" y="2464905"/>
              <a:ext cx="6082746"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16" idx="0"/>
            </p:cNvCxnSpPr>
            <p:nvPr/>
          </p:nvCxnSpPr>
          <p:spPr>
            <a:xfrm flipH="1">
              <a:off x="4896678" y="2464905"/>
              <a:ext cx="3226903"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2"/>
              <a:endCxn id="19" idx="0"/>
            </p:cNvCxnSpPr>
            <p:nvPr/>
          </p:nvCxnSpPr>
          <p:spPr>
            <a:xfrm flipH="1">
              <a:off x="7752521" y="2464905"/>
              <a:ext cx="371060"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007423" y="3048865"/>
              <a:ext cx="3474413"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Allocate Extent replica set</a:t>
              </a:r>
            </a:p>
          </p:txBody>
        </p:sp>
      </p:grpSp>
      <p:grpSp>
        <p:nvGrpSpPr>
          <p:cNvPr id="27" name="Group 39"/>
          <p:cNvGrpSpPr/>
          <p:nvPr/>
        </p:nvGrpSpPr>
        <p:grpSpPr>
          <a:xfrm>
            <a:off x="1440163" y="6235148"/>
            <a:ext cx="7484045" cy="430887"/>
            <a:chOff x="1440163" y="6235148"/>
            <a:chExt cx="7484045" cy="430887"/>
          </a:xfrm>
        </p:grpSpPr>
        <p:sp>
          <p:nvSpPr>
            <p:cNvPr id="37" name="TextBox 36"/>
            <p:cNvSpPr txBox="1"/>
            <p:nvPr/>
          </p:nvSpPr>
          <p:spPr>
            <a:xfrm>
              <a:off x="1440163" y="6235148"/>
              <a:ext cx="1216615"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Primary</a:t>
              </a:r>
            </a:p>
          </p:txBody>
        </p:sp>
        <p:sp>
          <p:nvSpPr>
            <p:cNvPr id="38" name="TextBox 37"/>
            <p:cNvSpPr txBox="1"/>
            <p:nvPr/>
          </p:nvSpPr>
          <p:spPr>
            <a:xfrm>
              <a:off x="4114797" y="6235148"/>
              <a:ext cx="1992469"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Secondary A</a:t>
              </a:r>
            </a:p>
          </p:txBody>
        </p:sp>
        <p:sp>
          <p:nvSpPr>
            <p:cNvPr id="39" name="TextBox 38"/>
            <p:cNvSpPr txBox="1"/>
            <p:nvPr/>
          </p:nvSpPr>
          <p:spPr>
            <a:xfrm>
              <a:off x="6957388" y="6235148"/>
              <a:ext cx="1966820"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Secondary B</a:t>
              </a:r>
            </a:p>
          </p:txBody>
        </p:sp>
      </p:grpSp>
      <p:cxnSp>
        <p:nvCxnSpPr>
          <p:cNvPr id="41" name="Straight Arrow Connector 40"/>
          <p:cNvCxnSpPr/>
          <p:nvPr/>
        </p:nvCxnSpPr>
        <p:spPr>
          <a:xfrm flipH="1">
            <a:off x="2782956" y="1821486"/>
            <a:ext cx="4173142" cy="41744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799903" y="2091763"/>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Tree>
    <p:extLst>
      <p:ext uri="{BB962C8B-B14F-4D97-AF65-F5344CB8AC3E}">
        <p14:creationId xmlns:p14="http://schemas.microsoft.com/office/powerpoint/2010/main" xmlns="" val="15618868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right)">
                                      <p:cBhvr>
                                        <p:cTn id="21" dur="500"/>
                                        <p:tgtEl>
                                          <p:spTgt spid="41"/>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right)">
                                      <p:cBhvr>
                                        <p:cTn id="2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Flow</a:t>
            </a:r>
            <a:endParaRPr lang="en-US" dirty="0"/>
          </a:p>
        </p:txBody>
      </p:sp>
      <p:grpSp>
        <p:nvGrpSpPr>
          <p:cNvPr id="3" name="Group 23"/>
          <p:cNvGrpSpPr/>
          <p:nvPr/>
        </p:nvGrpSpPr>
        <p:grpSpPr>
          <a:xfrm>
            <a:off x="6977268" y="478808"/>
            <a:ext cx="2292626" cy="1986097"/>
            <a:chOff x="7089913" y="995641"/>
            <a:chExt cx="2292626" cy="1986097"/>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10" name="TextBox 9"/>
            <p:cNvSpPr txBox="1"/>
            <p:nvPr/>
          </p:nvSpPr>
          <p:spPr>
            <a:xfrm>
              <a:off x="7819509" y="995641"/>
              <a:ext cx="833433" cy="369332"/>
            </a:xfrm>
            <a:prstGeom prst="rect">
              <a:avLst/>
            </a:prstGeom>
            <a:noFill/>
          </p:spPr>
          <p:txBody>
            <a:bodyPr wrap="none" lIns="0" tIns="0" rIns="0" bIns="0" rtlCol="0">
              <a:spAutoFit/>
            </a:bodyPr>
            <a:lstStyle/>
            <a:p>
              <a:r>
                <a:rPr lang="en-US" sz="2400" b="1" dirty="0" smtClean="0">
                  <a:latin typeface="Segoe UI" pitchFamily="34" charset="0"/>
                  <a:ea typeface="Segoe UI" pitchFamily="34" charset="0"/>
                  <a:cs typeface="Segoe UI" pitchFamily="34" charset="0"/>
                </a:rPr>
                <a:t>Paxos</a:t>
              </a:r>
            </a:p>
          </p:txBody>
        </p:sp>
      </p:grpSp>
      <p:sp>
        <p:nvSpPr>
          <p:cNvPr id="12" name="Rounded Rectangle 11"/>
          <p:cNvSpPr/>
          <p:nvPr/>
        </p:nvSpPr>
        <p:spPr bwMode="auto">
          <a:xfrm>
            <a:off x="662609" y="160351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grpSp>
        <p:nvGrpSpPr>
          <p:cNvPr id="4" name="Group 13"/>
          <p:cNvGrpSpPr/>
          <p:nvPr/>
        </p:nvGrpSpPr>
        <p:grpSpPr>
          <a:xfrm>
            <a:off x="1113182" y="4081670"/>
            <a:ext cx="1855305"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3969025" y="4081670"/>
            <a:ext cx="1855305"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4" name="Group 17"/>
          <p:cNvGrpSpPr/>
          <p:nvPr/>
        </p:nvGrpSpPr>
        <p:grpSpPr>
          <a:xfrm>
            <a:off x="6824868" y="4081670"/>
            <a:ext cx="1855305"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5" name="Group 20"/>
          <p:cNvGrpSpPr/>
          <p:nvPr/>
        </p:nvGrpSpPr>
        <p:grpSpPr>
          <a:xfrm>
            <a:off x="9680712" y="4035288"/>
            <a:ext cx="1855305" cy="2153478"/>
            <a:chOff x="1855304" y="4081670"/>
            <a:chExt cx="1855305" cy="2464904"/>
          </a:xfrm>
        </p:grpSpPr>
        <p:sp>
          <p:nvSpPr>
            <p:cNvPr id="22" name="Rectangle 2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a:t>
              </a:r>
            </a:p>
          </p:txBody>
        </p:sp>
        <p:sp>
          <p:nvSpPr>
            <p:cNvPr id="23" name="Flowchart: Magnetic Disk 2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32" name="Straight Arrow Connector 31"/>
          <p:cNvCxnSpPr>
            <a:stCxn id="12" idx="2"/>
            <a:endCxn id="11" idx="0"/>
          </p:cNvCxnSpPr>
          <p:nvPr/>
        </p:nvCxnSpPr>
        <p:spPr>
          <a:xfrm>
            <a:off x="1722783" y="2464905"/>
            <a:ext cx="318052"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18051" y="2717562"/>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cxnSp>
        <p:nvCxnSpPr>
          <p:cNvPr id="37" name="Straight Arrow Connector 36"/>
          <p:cNvCxnSpPr/>
          <p:nvPr/>
        </p:nvCxnSpPr>
        <p:spPr>
          <a:xfrm>
            <a:off x="2623930" y="4704522"/>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431774" y="4810540"/>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41"/>
          <p:cNvGrpSpPr/>
          <p:nvPr/>
        </p:nvGrpSpPr>
        <p:grpSpPr>
          <a:xfrm>
            <a:off x="1440163" y="6235148"/>
            <a:ext cx="7484045" cy="430887"/>
            <a:chOff x="1440163" y="6235148"/>
            <a:chExt cx="7484045" cy="430887"/>
          </a:xfrm>
        </p:grpSpPr>
        <p:sp>
          <p:nvSpPr>
            <p:cNvPr id="43" name="TextBox 42"/>
            <p:cNvSpPr txBox="1"/>
            <p:nvPr/>
          </p:nvSpPr>
          <p:spPr>
            <a:xfrm>
              <a:off x="1440163" y="6235148"/>
              <a:ext cx="1216615"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Primary</a:t>
              </a:r>
            </a:p>
          </p:txBody>
        </p:sp>
        <p:sp>
          <p:nvSpPr>
            <p:cNvPr id="44" name="TextBox 43"/>
            <p:cNvSpPr txBox="1"/>
            <p:nvPr/>
          </p:nvSpPr>
          <p:spPr>
            <a:xfrm>
              <a:off x="4114797" y="6235148"/>
              <a:ext cx="1992469"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957388" y="6235148"/>
              <a:ext cx="1966820"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Secondary B</a:t>
              </a:r>
            </a:p>
          </p:txBody>
        </p:sp>
      </p:grpSp>
      <p:cxnSp>
        <p:nvCxnSpPr>
          <p:cNvPr id="46" name="Straight Arrow Connector 45"/>
          <p:cNvCxnSpPr/>
          <p:nvPr/>
        </p:nvCxnSpPr>
        <p:spPr>
          <a:xfrm>
            <a:off x="5479773" y="465814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287617" y="4764158"/>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123580" y="4793975"/>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5791197" y="500932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2968487" y="5015944"/>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1285457" y="2464905"/>
            <a:ext cx="251792" cy="157038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flipH="1">
            <a:off x="792012" y="3094384"/>
            <a:ext cx="957269"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Ack</a:t>
            </a:r>
          </a:p>
        </p:txBody>
      </p:sp>
      <p:sp>
        <p:nvSpPr>
          <p:cNvPr id="50" name="TextBox 49"/>
          <p:cNvSpPr txBox="1"/>
          <p:nvPr/>
        </p:nvSpPr>
        <p:spPr>
          <a:xfrm>
            <a:off x="2945184" y="1640295"/>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Tree>
    <p:extLst>
      <p:ext uri="{BB962C8B-B14F-4D97-AF65-F5344CB8AC3E}">
        <p14:creationId xmlns:p14="http://schemas.microsoft.com/office/powerpoint/2010/main" xmlns="" val="213291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up)">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par>
                                <p:cTn id="16" presetID="22" presetClass="entr" presetSubtype="8"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left)">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up)">
                                      <p:cBhvr>
                                        <p:cTn id="23" dur="500"/>
                                        <p:tgtEl>
                                          <p:spTgt spid="47"/>
                                        </p:tgtEl>
                                      </p:cBhvr>
                                    </p:animEffect>
                                  </p:childTnLst>
                                </p:cTn>
                              </p:par>
                              <p:par>
                                <p:cTn id="24" presetID="22" presetClass="entr" presetSubtype="8"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right)">
                                      <p:cBhvr>
                                        <p:cTn id="35" dur="500"/>
                                        <p:tgtEl>
                                          <p:spTgt spid="49"/>
                                        </p:tgtEl>
                                      </p:cBhvr>
                                    </p:animEffect>
                                  </p:childTnLst>
                                </p:cTn>
                              </p:par>
                            </p:childTnLst>
                          </p:cTn>
                        </p:par>
                        <p:par>
                          <p:cTn id="36" fill="hold">
                            <p:stCondLst>
                              <p:cond delay="1000"/>
                            </p:stCondLst>
                            <p:childTnLst>
                              <p:par>
                                <p:cTn id="37" presetID="22" presetClass="entr" presetSubtype="2" fill="hold"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right)">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down)">
                                      <p:cBhvr>
                                        <p:cTn id="44" dur="500"/>
                                        <p:tgtEl>
                                          <p:spTgt spid="5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down)">
                                      <p:cBhvr>
                                        <p:cTn id="4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Providing Bit-wise Identical Replicas</a:t>
            </a:r>
            <a:endParaRPr lang="en-US" dirty="0"/>
          </a:p>
        </p:txBody>
      </p:sp>
      <p:sp>
        <p:nvSpPr>
          <p:cNvPr id="8" name="Text Placeholder 7"/>
          <p:cNvSpPr>
            <a:spLocks noGrp="1"/>
          </p:cNvSpPr>
          <p:nvPr>
            <p:ph type="body" sz="quarter" idx="10"/>
          </p:nvPr>
        </p:nvSpPr>
        <p:spPr>
          <a:xfrm>
            <a:off x="519114" y="1097280"/>
            <a:ext cx="11149012" cy="5564777"/>
          </a:xfrm>
        </p:spPr>
        <p:txBody>
          <a:bodyPr>
            <a:normAutofit fontScale="92500" lnSpcReduction="20000"/>
          </a:bodyPr>
          <a:lstStyle/>
          <a:p>
            <a:r>
              <a:rPr lang="en-US" dirty="0" smtClean="0"/>
              <a:t>Want all replicas for an extent to be bit-wise the same, up to a committed length</a:t>
            </a:r>
          </a:p>
          <a:p>
            <a:pPr lvl="1"/>
            <a:r>
              <a:rPr lang="en-US" dirty="0" smtClean="0"/>
              <a:t>Want to store pointers from the partition layer index to an </a:t>
            </a:r>
            <a:r>
              <a:rPr lang="en-US" dirty="0" err="1" smtClean="0"/>
              <a:t>extent+offset</a:t>
            </a:r>
            <a:endParaRPr lang="en-US" dirty="0" smtClean="0"/>
          </a:p>
          <a:p>
            <a:pPr lvl="1"/>
            <a:r>
              <a:rPr lang="en-US" dirty="0" smtClean="0"/>
              <a:t>Want to be able to read from any replica</a:t>
            </a:r>
          </a:p>
          <a:p>
            <a:endParaRPr lang="en-US" dirty="0" smtClean="0"/>
          </a:p>
          <a:p>
            <a:r>
              <a:rPr lang="en-US" dirty="0" smtClean="0"/>
              <a:t>Replication flow</a:t>
            </a:r>
          </a:p>
          <a:p>
            <a:pPr lvl="1"/>
            <a:r>
              <a:rPr lang="en-US" dirty="0" smtClean="0"/>
              <a:t>All appends to an extent go to the Primary</a:t>
            </a:r>
          </a:p>
          <a:p>
            <a:pPr lvl="1"/>
            <a:r>
              <a:rPr lang="en-US" dirty="0" smtClean="0"/>
              <a:t>Primary orders all incoming appends and picks the offset for the append in the extent</a:t>
            </a:r>
          </a:p>
          <a:p>
            <a:pPr lvl="1"/>
            <a:r>
              <a:rPr lang="en-US" dirty="0" smtClean="0"/>
              <a:t>Primary then forwards offset and data to </a:t>
            </a:r>
            <a:r>
              <a:rPr lang="en-US" dirty="0" err="1" smtClean="0"/>
              <a:t>secondaries</a:t>
            </a:r>
            <a:endParaRPr lang="en-US" dirty="0" smtClean="0"/>
          </a:p>
          <a:p>
            <a:pPr lvl="1"/>
            <a:r>
              <a:rPr lang="en-US" dirty="0" smtClean="0"/>
              <a:t>Primary performs in-order </a:t>
            </a:r>
            <a:r>
              <a:rPr lang="en-US" dirty="0" err="1" smtClean="0"/>
              <a:t>acks</a:t>
            </a:r>
            <a:r>
              <a:rPr lang="en-US" dirty="0" smtClean="0"/>
              <a:t> back to clients for extent appends</a:t>
            </a:r>
          </a:p>
          <a:p>
            <a:pPr lvl="2"/>
            <a:r>
              <a:rPr lang="en-US" dirty="0" smtClean="0"/>
              <a:t>Primary returns the offset of the append in the extent</a:t>
            </a:r>
          </a:p>
          <a:p>
            <a:pPr lvl="2"/>
            <a:r>
              <a:rPr lang="en-US" dirty="0" smtClean="0"/>
              <a:t>An extent offset can commit back to the client once all replicas have written that offset and all prior offsets have also already been completely written</a:t>
            </a:r>
          </a:p>
          <a:p>
            <a:pPr lvl="2"/>
            <a:r>
              <a:rPr lang="en-US" dirty="0" smtClean="0"/>
              <a:t>This represents the committed length of the extent</a:t>
            </a:r>
          </a:p>
          <a:p>
            <a:pPr lvl="4"/>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blinds(horizontal)">
                                      <p:cBhvr>
                                        <p:cTn id="7" dur="500"/>
                                        <p:tgtEl>
                                          <p:spTgt spid="8">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5" end="5"/>
                                            </p:txEl>
                                          </p:spTgt>
                                        </p:tgtEl>
                                        <p:attrNameLst>
                                          <p:attrName>style.visibility</p:attrName>
                                        </p:attrNameLst>
                                      </p:cBhvr>
                                      <p:to>
                                        <p:strVal val="visible"/>
                                      </p:to>
                                    </p:set>
                                    <p:animEffect transition="in" filter="blinds(horizontal)">
                                      <p:cBhvr>
                                        <p:cTn id="10" dur="500"/>
                                        <p:tgtEl>
                                          <p:spTgt spid="8">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Effect transition="in" filter="blinds(horizontal)">
                                      <p:cBhvr>
                                        <p:cTn id="13" dur="500"/>
                                        <p:tgtEl>
                                          <p:spTgt spid="8">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blinds(horizontal)">
                                      <p:cBhvr>
                                        <p:cTn id="16" dur="500"/>
                                        <p:tgtEl>
                                          <p:spTgt spid="8">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Effect transition="in" filter="blinds(horizontal)">
                                      <p:cBhvr>
                                        <p:cTn id="19" dur="500"/>
                                        <p:tgtEl>
                                          <p:spTgt spid="8">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8">
                                            <p:txEl>
                                              <p:pRg st="9" end="9"/>
                                            </p:txEl>
                                          </p:spTgt>
                                        </p:tgtEl>
                                        <p:attrNameLst>
                                          <p:attrName>style.visibility</p:attrName>
                                        </p:attrNameLst>
                                      </p:cBhvr>
                                      <p:to>
                                        <p:strVal val="visible"/>
                                      </p:to>
                                    </p:set>
                                    <p:animEffect transition="in" filter="blinds(horizontal)">
                                      <p:cBhvr>
                                        <p:cTn id="22" dur="500"/>
                                        <p:tgtEl>
                                          <p:spTgt spid="8">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Effect transition="in" filter="blinds(horizontal)">
                                      <p:cBhvr>
                                        <p:cTn id="25" dur="500"/>
                                        <p:tgtEl>
                                          <p:spTgt spid="8">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8">
                                            <p:txEl>
                                              <p:pRg st="11" end="11"/>
                                            </p:txEl>
                                          </p:spTgt>
                                        </p:tgtEl>
                                        <p:attrNameLst>
                                          <p:attrName>style.visibility</p:attrName>
                                        </p:attrNameLst>
                                      </p:cBhvr>
                                      <p:to>
                                        <p:strVal val="visible"/>
                                      </p:to>
                                    </p:set>
                                    <p:animEffect transition="in" filter="blinds(horizontal)">
                                      <p:cBhvr>
                                        <p:cTn id="28"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bwMode="auto">
          <a:xfrm>
            <a:off x="7437632" y="5182203"/>
            <a:ext cx="1696285"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6" name="Rectangle 55"/>
          <p:cNvSpPr/>
          <p:nvPr/>
        </p:nvSpPr>
        <p:spPr bwMode="auto">
          <a:xfrm>
            <a:off x="8663466" y="5299426"/>
            <a:ext cx="371060" cy="649356"/>
          </a:xfrm>
          <a:prstGeom prst="rect">
            <a:avLst/>
          </a:prstGeom>
          <a:solidFill>
            <a:schemeClr val="bg1">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b="1" dirty="0" smtClean="0">
                <a:gradFill>
                  <a:gsLst>
                    <a:gs pos="0">
                      <a:schemeClr val="tx1"/>
                    </a:gs>
                    <a:gs pos="100000">
                      <a:schemeClr val="tx1"/>
                    </a:gs>
                  </a:gsLst>
                  <a:lin ang="5400000" scaled="0"/>
                </a:gradFill>
                <a:effectLst>
                  <a:outerShdw blurRad="38100" dist="38100" dir="2700000" algn="tl">
                    <a:srgbClr val="000000">
                      <a:alpha val="43137"/>
                    </a:srgbClr>
                  </a:outerShdw>
                </a:effectLst>
              </a:rPr>
              <a:t>?</a:t>
            </a:r>
          </a:p>
        </p:txBody>
      </p:sp>
      <p:sp>
        <p:nvSpPr>
          <p:cNvPr id="26" name="Rectangle 25"/>
          <p:cNvSpPr/>
          <p:nvPr/>
        </p:nvSpPr>
        <p:spPr bwMode="auto">
          <a:xfrm>
            <a:off x="5261079"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Rectangle 26"/>
          <p:cNvSpPr/>
          <p:nvPr/>
        </p:nvSpPr>
        <p:spPr bwMode="auto">
          <a:xfrm>
            <a:off x="5652017"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6029703"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6407389"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5169461"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 name="Title 4"/>
          <p:cNvSpPr>
            <a:spLocks noGrp="1"/>
          </p:cNvSpPr>
          <p:nvPr>
            <p:ph type="title"/>
          </p:nvPr>
        </p:nvSpPr>
        <p:spPr/>
        <p:txBody>
          <a:bodyPr/>
          <a:lstStyle/>
          <a:p>
            <a:r>
              <a:rPr lang="en-US" dirty="0" smtClean="0"/>
              <a:t>Dealing with Write Failures</a:t>
            </a:r>
            <a:endParaRPr lang="en-US" dirty="0"/>
          </a:p>
        </p:txBody>
      </p:sp>
      <p:sp>
        <p:nvSpPr>
          <p:cNvPr id="7" name="Content Placeholder 6"/>
          <p:cNvSpPr>
            <a:spLocks noGrp="1"/>
          </p:cNvSpPr>
          <p:nvPr>
            <p:ph sz="half" idx="1"/>
          </p:nvPr>
        </p:nvSpPr>
        <p:spPr>
          <a:xfrm>
            <a:off x="519112" y="1063892"/>
            <a:ext cx="11149013" cy="3028521"/>
          </a:xfrm>
        </p:spPr>
        <p:txBody>
          <a:bodyPr/>
          <a:lstStyle/>
          <a:p>
            <a:pPr marL="0" indent="0">
              <a:buNone/>
            </a:pPr>
            <a:r>
              <a:rPr lang="en-US" b="1" dirty="0" smtClean="0">
                <a:latin typeface="Segoe UI" pitchFamily="34" charset="0"/>
                <a:ea typeface="Segoe UI" pitchFamily="34" charset="0"/>
                <a:cs typeface="Segoe UI" pitchFamily="34" charset="0"/>
              </a:rPr>
              <a:t>Failure during append</a:t>
            </a:r>
          </a:p>
          <a:p>
            <a:pPr marL="457200" indent="-457200">
              <a:buFont typeface="+mj-lt"/>
              <a:buAutoNum type="arabicPeriod"/>
            </a:pPr>
            <a:r>
              <a:rPr lang="en-US" sz="2400" dirty="0" err="1" smtClean="0">
                <a:latin typeface="Segoe UI" pitchFamily="34" charset="0"/>
                <a:ea typeface="Segoe UI" pitchFamily="34" charset="0"/>
                <a:cs typeface="Segoe UI" pitchFamily="34" charset="0"/>
              </a:rPr>
              <a:t>Ack</a:t>
            </a:r>
            <a:r>
              <a:rPr lang="en-US" sz="2400" dirty="0" smtClean="0">
                <a:latin typeface="Segoe UI" pitchFamily="34" charset="0"/>
                <a:ea typeface="Segoe UI" pitchFamily="34" charset="0"/>
                <a:cs typeface="Segoe UI" pitchFamily="34" charset="0"/>
              </a:rPr>
              <a:t> from primary lost when going back to partition layer</a:t>
            </a:r>
          </a:p>
          <a:p>
            <a:pPr lvl="1"/>
            <a:r>
              <a:rPr lang="en-US" sz="2000" dirty="0" smtClean="0">
                <a:latin typeface="Segoe UI" pitchFamily="34" charset="0"/>
                <a:ea typeface="Segoe UI" pitchFamily="34" charset="0"/>
                <a:cs typeface="Segoe UI" pitchFamily="34" charset="0"/>
              </a:rPr>
              <a:t>Retry from partition layer can cause multiple blocks to be appended (duplicate records)</a:t>
            </a:r>
          </a:p>
          <a:p>
            <a:pPr marL="457200" indent="-457200">
              <a:buFont typeface="+mj-lt"/>
              <a:buAutoNum type="arabicPeriod"/>
            </a:pPr>
            <a:r>
              <a:rPr lang="en-US" sz="2400" dirty="0" smtClean="0">
                <a:latin typeface="Segoe UI" pitchFamily="34" charset="0"/>
                <a:ea typeface="Segoe UI" pitchFamily="34" charset="0"/>
                <a:cs typeface="Segoe UI" pitchFamily="34" charset="0"/>
              </a:rPr>
              <a:t>Unresponsive/Unreachable Extent Node (EN)</a:t>
            </a:r>
          </a:p>
          <a:p>
            <a:pPr lvl="1"/>
            <a:r>
              <a:rPr lang="en-US" sz="2000" dirty="0" smtClean="0">
                <a:latin typeface="Segoe UI" pitchFamily="34" charset="0"/>
                <a:ea typeface="Segoe UI" pitchFamily="34" charset="0"/>
                <a:cs typeface="Segoe UI" pitchFamily="34" charset="0"/>
              </a:rPr>
              <a:t>Append will not be </a:t>
            </a:r>
            <a:r>
              <a:rPr lang="en-US" sz="2000" dirty="0" err="1" smtClean="0">
                <a:latin typeface="Segoe UI" pitchFamily="34" charset="0"/>
                <a:ea typeface="Segoe UI" pitchFamily="34" charset="0"/>
                <a:cs typeface="Segoe UI" pitchFamily="34" charset="0"/>
              </a:rPr>
              <a:t>acked</a:t>
            </a:r>
            <a:r>
              <a:rPr lang="en-US" sz="2000" dirty="0" smtClean="0">
                <a:latin typeface="Segoe UI" pitchFamily="34" charset="0"/>
                <a:ea typeface="Segoe UI" pitchFamily="34" charset="0"/>
                <a:cs typeface="Segoe UI" pitchFamily="34" charset="0"/>
              </a:rPr>
              <a:t> back to partition layer</a:t>
            </a:r>
          </a:p>
          <a:p>
            <a:pPr lvl="1"/>
            <a:r>
              <a:rPr lang="en-US" sz="2000" dirty="0" smtClean="0">
                <a:latin typeface="Segoe UI" pitchFamily="34" charset="0"/>
                <a:ea typeface="Segoe UI" pitchFamily="34" charset="0"/>
                <a:cs typeface="Segoe UI" pitchFamily="34" charset="0"/>
              </a:rPr>
              <a:t>Seal the failed extent</a:t>
            </a:r>
          </a:p>
          <a:p>
            <a:pPr lvl="1"/>
            <a:r>
              <a:rPr lang="en-US" sz="2000" dirty="0" smtClean="0">
                <a:latin typeface="Segoe UI" pitchFamily="34" charset="0"/>
                <a:ea typeface="Segoe UI" pitchFamily="34" charset="0"/>
                <a:cs typeface="Segoe UI" pitchFamily="34" charset="0"/>
              </a:rPr>
              <a:t>Allocate a new extent and append immediately</a:t>
            </a:r>
          </a:p>
          <a:p>
            <a:endParaRPr lang="en-US" dirty="0">
              <a:latin typeface="Segoe UI" pitchFamily="34" charset="0"/>
              <a:ea typeface="Segoe UI" pitchFamily="34" charset="0"/>
              <a:cs typeface="Segoe UI" pitchFamily="34" charset="0"/>
            </a:endParaRPr>
          </a:p>
        </p:txBody>
      </p:sp>
      <p:sp>
        <p:nvSpPr>
          <p:cNvPr id="11" name="Rectangle 10"/>
          <p:cNvSpPr/>
          <p:nvPr/>
        </p:nvSpPr>
        <p:spPr bwMode="auto">
          <a:xfrm>
            <a:off x="755340"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2" name="Rectangle 11"/>
          <p:cNvSpPr/>
          <p:nvPr/>
        </p:nvSpPr>
        <p:spPr bwMode="auto">
          <a:xfrm>
            <a:off x="1146278"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3" name="Rectangle 12"/>
          <p:cNvSpPr/>
          <p:nvPr/>
        </p:nvSpPr>
        <p:spPr bwMode="auto">
          <a:xfrm>
            <a:off x="1523964"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4" name="Rectangle 13"/>
          <p:cNvSpPr/>
          <p:nvPr/>
        </p:nvSpPr>
        <p:spPr bwMode="auto">
          <a:xfrm>
            <a:off x="1901650"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8" name="Rectangle 17"/>
          <p:cNvSpPr/>
          <p:nvPr/>
        </p:nvSpPr>
        <p:spPr bwMode="auto">
          <a:xfrm>
            <a:off x="2988331"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9" name="Rectangle 18"/>
          <p:cNvSpPr/>
          <p:nvPr/>
        </p:nvSpPr>
        <p:spPr bwMode="auto">
          <a:xfrm>
            <a:off x="3379269"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 name="Rectangle 19"/>
          <p:cNvSpPr/>
          <p:nvPr/>
        </p:nvSpPr>
        <p:spPr bwMode="auto">
          <a:xfrm>
            <a:off x="3756955"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1" name="Rectangle 20"/>
          <p:cNvSpPr/>
          <p:nvPr/>
        </p:nvSpPr>
        <p:spPr bwMode="auto">
          <a:xfrm>
            <a:off x="4134641"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6" name="Group 63"/>
          <p:cNvGrpSpPr/>
          <p:nvPr/>
        </p:nvGrpSpPr>
        <p:grpSpPr>
          <a:xfrm>
            <a:off x="617329" y="3644348"/>
            <a:ext cx="6406926" cy="1537254"/>
            <a:chOff x="1379354" y="3644348"/>
            <a:chExt cx="6406926" cy="1537254"/>
          </a:xfrm>
        </p:grpSpPr>
        <p:sp>
          <p:nvSpPr>
            <p:cNvPr id="42" name="Rectangle 41"/>
            <p:cNvSpPr/>
            <p:nvPr/>
          </p:nvSpPr>
          <p:spPr bwMode="auto">
            <a:xfrm>
              <a:off x="1379354" y="3644348"/>
              <a:ext cx="6406926"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a:t>
              </a:r>
              <a:r>
                <a:rPr lang="en-US" sz="2200" b="1" dirty="0" err="1" smtClean="0">
                  <a:solidFill>
                    <a:schemeClr val="tx1"/>
                  </a:solidFill>
                </a:rPr>
                <a:t>foo</a:t>
              </a:r>
              <a:r>
                <a:rPr lang="en-US" sz="2200" b="1" dirty="0" smtClean="0">
                  <a:solidFill>
                    <a:schemeClr val="tx1"/>
                  </a:solidFill>
                </a:rPr>
                <a:t>/myfile.dat</a:t>
              </a:r>
            </a:p>
          </p:txBody>
        </p:sp>
        <p:sp>
          <p:nvSpPr>
            <p:cNvPr id="43" name="Rectangle 42"/>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45" name="Elbow Connector 44"/>
            <p:cNvCxnSpPr>
              <a:stCxn id="43"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47" name="Elbow Connector 46"/>
            <p:cNvCxnSpPr>
              <a:stCxn id="46"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auto">
            <a:xfrm>
              <a:off x="3867334" y="4099656"/>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57" name="Rectangle 56"/>
            <p:cNvSpPr/>
            <p:nvPr/>
          </p:nvSpPr>
          <p:spPr bwMode="auto">
            <a:xfrm>
              <a:off x="5110748" y="4099656"/>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grpSp>
      <p:sp>
        <p:nvSpPr>
          <p:cNvPr id="48" name="Rectangle 47"/>
          <p:cNvSpPr/>
          <p:nvPr/>
        </p:nvSpPr>
        <p:spPr bwMode="auto">
          <a:xfrm>
            <a:off x="9248370" y="5300872"/>
            <a:ext cx="371060" cy="649356"/>
          </a:xfrm>
          <a:prstGeom prst="rect">
            <a:avLst/>
          </a:prstGeom>
          <a:solidFill>
            <a:srgbClr val="FF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Multiply 50"/>
          <p:cNvSpPr/>
          <p:nvPr/>
        </p:nvSpPr>
        <p:spPr bwMode="auto">
          <a:xfrm>
            <a:off x="8575821" y="4729372"/>
            <a:ext cx="672549" cy="904460"/>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3" name="Rectangle 52"/>
          <p:cNvSpPr/>
          <p:nvPr/>
        </p:nvSpPr>
        <p:spPr bwMode="auto">
          <a:xfrm>
            <a:off x="9573544" y="5300871"/>
            <a:ext cx="371060" cy="649356"/>
          </a:xfrm>
          <a:prstGeom prst="rect">
            <a:avLst/>
          </a:prstGeom>
          <a:solidFill>
            <a:srgbClr val="FF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4" name="Rectangle 53"/>
          <p:cNvSpPr/>
          <p:nvPr/>
        </p:nvSpPr>
        <p:spPr bwMode="auto">
          <a:xfrm>
            <a:off x="9964482" y="5300871"/>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5" name="Rectangle 54"/>
          <p:cNvSpPr/>
          <p:nvPr/>
        </p:nvSpPr>
        <p:spPr bwMode="auto">
          <a:xfrm>
            <a:off x="10342168" y="5300871"/>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8" name="Group 55"/>
          <p:cNvGrpSpPr/>
          <p:nvPr/>
        </p:nvGrpSpPr>
        <p:grpSpPr>
          <a:xfrm>
            <a:off x="9476427" y="5181601"/>
            <a:ext cx="1707253" cy="1284597"/>
            <a:chOff x="1420248" y="5181602"/>
            <a:chExt cx="1707253" cy="1284597"/>
          </a:xfrm>
        </p:grpSpPr>
        <p:sp>
          <p:nvSpPr>
            <p:cNvPr id="59" name="Rectangle 58"/>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0" name="TextBox 59"/>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E5</a:t>
              </a:r>
            </a:p>
          </p:txBody>
        </p:sp>
      </p:grpSp>
      <p:cxnSp>
        <p:nvCxnSpPr>
          <p:cNvPr id="61" name="Elbow Connector 60"/>
          <p:cNvCxnSpPr/>
          <p:nvPr/>
        </p:nvCxnSpPr>
        <p:spPr>
          <a:xfrm rot="16200000" flipH="1">
            <a:off x="7543776" y="3212235"/>
            <a:ext cx="632002" cy="3296000"/>
          </a:xfrm>
          <a:prstGeom prst="bentConnector3">
            <a:avLst>
              <a:gd name="adj1" fmla="val 2236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5593519" y="4099656"/>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E5</a:t>
            </a:r>
          </a:p>
        </p:txBody>
      </p:sp>
      <p:grpSp>
        <p:nvGrpSpPr>
          <p:cNvPr id="2" name="Group 16"/>
          <p:cNvGrpSpPr/>
          <p:nvPr/>
        </p:nvGrpSpPr>
        <p:grpSpPr>
          <a:xfrm>
            <a:off x="658223" y="5181602"/>
            <a:ext cx="1707253" cy="1284597"/>
            <a:chOff x="1420248" y="5181602"/>
            <a:chExt cx="1707253" cy="1284597"/>
          </a:xfrm>
        </p:grpSpPr>
        <p:sp>
          <p:nvSpPr>
            <p:cNvPr id="15" name="Rectangle 14"/>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16" name="TextBox 1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grpSp>
        <p:nvGrpSpPr>
          <p:cNvPr id="3" name="Group 21"/>
          <p:cNvGrpSpPr/>
          <p:nvPr/>
        </p:nvGrpSpPr>
        <p:grpSpPr>
          <a:xfrm>
            <a:off x="2891214" y="5181602"/>
            <a:ext cx="1707253" cy="1284597"/>
            <a:chOff x="1420248" y="5181602"/>
            <a:chExt cx="1707253" cy="1284597"/>
          </a:xfrm>
        </p:grpSpPr>
        <p:sp>
          <p:nvSpPr>
            <p:cNvPr id="23" name="Rectangle 22"/>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24" name="TextBox 23"/>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sp>
        <p:nvSpPr>
          <p:cNvPr id="25" name="Rectangle 24"/>
          <p:cNvSpPr/>
          <p:nvPr/>
        </p:nvSpPr>
        <p:spPr bwMode="auto">
          <a:xfrm>
            <a:off x="2896713"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4" name="Group 29"/>
          <p:cNvGrpSpPr/>
          <p:nvPr/>
        </p:nvGrpSpPr>
        <p:grpSpPr>
          <a:xfrm>
            <a:off x="5163962" y="5181602"/>
            <a:ext cx="1707253" cy="1284597"/>
            <a:chOff x="1420248" y="5181602"/>
            <a:chExt cx="1707253" cy="1284597"/>
          </a:xfrm>
        </p:grpSpPr>
        <p:sp>
          <p:nvSpPr>
            <p:cNvPr id="32" name="TextBox 31"/>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sp>
          <p:nvSpPr>
            <p:cNvPr id="31" name="Rectangle 30"/>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64" name="Elbow Connector 49"/>
          <p:cNvCxnSpPr/>
          <p:nvPr/>
        </p:nvCxnSpPr>
        <p:spPr>
          <a:xfrm>
            <a:off x="5154561" y="4866789"/>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3743420" y="4875581"/>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744840" y="4564421"/>
            <a:ext cx="0" cy="319952"/>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5016818" y="4566741"/>
            <a:ext cx="4117100" cy="1899458"/>
            <a:chOff x="5016818" y="4566741"/>
            <a:chExt cx="4117100" cy="1899458"/>
          </a:xfrm>
        </p:grpSpPr>
        <p:sp>
          <p:nvSpPr>
            <p:cNvPr id="34" name="Rectangle 33"/>
            <p:cNvSpPr/>
            <p:nvPr/>
          </p:nvSpPr>
          <p:spPr bwMode="auto">
            <a:xfrm>
              <a:off x="7523782"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Rectangle 34"/>
            <p:cNvSpPr/>
            <p:nvPr/>
          </p:nvSpPr>
          <p:spPr bwMode="auto">
            <a:xfrm>
              <a:off x="7914720"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6" name="Rectangle 35"/>
            <p:cNvSpPr/>
            <p:nvPr/>
          </p:nvSpPr>
          <p:spPr bwMode="auto">
            <a:xfrm>
              <a:off x="8292406"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9" name="Rectangle 38"/>
            <p:cNvSpPr/>
            <p:nvPr/>
          </p:nvSpPr>
          <p:spPr bwMode="auto">
            <a:xfrm>
              <a:off x="7426665"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0" name="TextBox 39"/>
            <p:cNvSpPr txBox="1"/>
            <p:nvPr/>
          </p:nvSpPr>
          <p:spPr>
            <a:xfrm>
              <a:off x="7709312" y="6096867"/>
              <a:ext cx="1184620" cy="369332"/>
            </a:xfrm>
            <a:prstGeom prst="rect">
              <a:avLst/>
            </a:prstGeom>
            <a:noFill/>
          </p:spPr>
          <p:txBody>
            <a:bodyPr wrap="none" lIns="0" tIns="0" rIns="0" bIns="0" rtlCol="0">
              <a:spAutoFit/>
            </a:bodyPr>
            <a:lstStyle/>
            <a:p>
              <a:r>
                <a:rPr lang="en-US" sz="2400" b="1" dirty="0" smtClean="0"/>
                <a:t>Extent E4</a:t>
              </a:r>
            </a:p>
          </p:txBody>
        </p:sp>
        <p:grpSp>
          <p:nvGrpSpPr>
            <p:cNvPr id="67" name="Group 66"/>
            <p:cNvGrpSpPr/>
            <p:nvPr/>
          </p:nvGrpSpPr>
          <p:grpSpPr>
            <a:xfrm>
              <a:off x="5016818" y="4566741"/>
              <a:ext cx="2420814" cy="635584"/>
              <a:chOff x="5767876" y="4544510"/>
              <a:chExt cx="2420814" cy="635584"/>
            </a:xfrm>
          </p:grpSpPr>
          <p:cxnSp>
            <p:nvCxnSpPr>
              <p:cNvPr id="68"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775248" y="4741374"/>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xmlns="" val="37477647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blinds(horizontal)">
                                      <p:cBhvr>
                                        <p:cTn id="10" dur="500"/>
                                        <p:tgtEl>
                                          <p:spTgt spid="7">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blinds(horizontal)">
                                      <p:cBhvr>
                                        <p:cTn id="13" dur="500"/>
                                        <p:tgtEl>
                                          <p:spTgt spid="7">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blinds(horizontal)">
                                      <p:cBhvr>
                                        <p:cTn id="21" dur="500"/>
                                        <p:tgtEl>
                                          <p:spTgt spid="6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linds(horizontal)">
                                      <p:cBhvr>
                                        <p:cTn id="24" dur="500"/>
                                        <p:tgtEl>
                                          <p:spTgt spid="2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blinds(horizontal)">
                                      <p:cBhvr>
                                        <p:cTn id="30" dur="500"/>
                                        <p:tgtEl>
                                          <p:spTgt spid="2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linds(horizontal)">
                                      <p:cBhvr>
                                        <p:cTn id="33" dur="500"/>
                                        <p:tgtEl>
                                          <p:spTgt spid="2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blinds(horizontal)">
                                      <p:cBhvr>
                                        <p:cTn id="36" dur="500"/>
                                        <p:tgtEl>
                                          <p:spTgt spid="3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linds(horizontal)">
                                      <p:cBhvr>
                                        <p:cTn id="48" dur="500"/>
                                        <p:tgtEl>
                                          <p:spTgt spid="1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linds(horizontal)">
                                      <p:cBhvr>
                                        <p:cTn id="51" dur="500"/>
                                        <p:tgtEl>
                                          <p:spTgt spid="1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blinds(horizontal)">
                                      <p:cBhvr>
                                        <p:cTn id="54" dur="500"/>
                                        <p:tgtEl>
                                          <p:spTgt spid="1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blinds(horizontal)">
                                      <p:cBhvr>
                                        <p:cTn id="60" dur="500"/>
                                        <p:tgtEl>
                                          <p:spTgt spid="21"/>
                                        </p:tgtEl>
                                      </p:cBhvr>
                                    </p:animEffect>
                                  </p:childTnLst>
                                </p:cTn>
                              </p:par>
                              <p:par>
                                <p:cTn id="61" presetID="3" presetClass="entr" presetSubtype="10" fill="hold" nodeType="with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blinds(horizontal)">
                                      <p:cBhvr>
                                        <p:cTn id="63" dur="500"/>
                                        <p:tgtEl>
                                          <p:spTgt spid="2"/>
                                        </p:tgtEl>
                                      </p:cBhvr>
                                    </p:animEffect>
                                  </p:childTnLst>
                                </p:cTn>
                              </p:par>
                              <p:par>
                                <p:cTn id="64" presetID="3" presetClass="entr" presetSubtype="10" fill="hold" nodeType="with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blinds(horizontal)">
                                      <p:cBhvr>
                                        <p:cTn id="66" dur="500"/>
                                        <p:tgtEl>
                                          <p:spTgt spid="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blinds(horizontal)">
                                      <p:cBhvr>
                                        <p:cTn id="69" dur="500"/>
                                        <p:tgtEl>
                                          <p:spTgt spid="25"/>
                                        </p:tgtEl>
                                      </p:cBhvr>
                                    </p:animEffect>
                                  </p:childTnLst>
                                </p:cTn>
                              </p:par>
                              <p:par>
                                <p:cTn id="70" presetID="3" presetClass="entr" presetSubtype="10" fill="hold" nodeType="with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blinds(horizontal)">
                                      <p:cBhvr>
                                        <p:cTn id="72" dur="500"/>
                                        <p:tgtEl>
                                          <p:spTgt spid="4"/>
                                        </p:tgtEl>
                                      </p:cBhvr>
                                    </p:animEffect>
                                  </p:childTnLst>
                                </p:cTn>
                              </p:par>
                              <p:par>
                                <p:cTn id="73" presetID="3" presetClass="entr" presetSubtype="1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blinds(horizontal)">
                                      <p:cBhvr>
                                        <p:cTn id="75" dur="500"/>
                                        <p:tgtEl>
                                          <p:spTgt spid="64"/>
                                        </p:tgtEl>
                                      </p:cBhvr>
                                    </p:animEffect>
                                  </p:childTnLst>
                                </p:cTn>
                              </p:par>
                              <p:par>
                                <p:cTn id="76" presetID="3" presetClass="entr" presetSubtype="10" fill="hold" nodeType="withEffect">
                                  <p:stCondLst>
                                    <p:cond delay="0"/>
                                  </p:stCondLst>
                                  <p:childTnLst>
                                    <p:set>
                                      <p:cBhvr>
                                        <p:cTn id="77" dur="1" fill="hold">
                                          <p:stCondLst>
                                            <p:cond delay="0"/>
                                          </p:stCondLst>
                                        </p:cTn>
                                        <p:tgtEl>
                                          <p:spTgt spid="65"/>
                                        </p:tgtEl>
                                        <p:attrNameLst>
                                          <p:attrName>style.visibility</p:attrName>
                                        </p:attrNameLst>
                                      </p:cBhvr>
                                      <p:to>
                                        <p:strVal val="visible"/>
                                      </p:to>
                                    </p:set>
                                    <p:animEffect transition="in" filter="blinds(horizontal)">
                                      <p:cBhvr>
                                        <p:cTn id="78" dur="500"/>
                                        <p:tgtEl>
                                          <p:spTgt spid="65"/>
                                        </p:tgtEl>
                                      </p:cBhvr>
                                    </p:animEffect>
                                  </p:childTnLst>
                                </p:cTn>
                              </p:par>
                              <p:par>
                                <p:cTn id="79" presetID="3" presetClass="entr" presetSubtype="10" fill="hold" nodeType="with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blinds(horizontal)">
                                      <p:cBhvr>
                                        <p:cTn id="81" dur="500"/>
                                        <p:tgtEl>
                                          <p:spTgt spid="66"/>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1+#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500"/>
                            </p:stCondLst>
                            <p:childTnLst>
                              <p:par>
                                <p:cTn id="89" presetID="53" presetClass="entr" presetSubtype="16"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 calcmode="lin" valueType="num">
                                      <p:cBhvr>
                                        <p:cTn id="91" dur="500" fill="hold"/>
                                        <p:tgtEl>
                                          <p:spTgt spid="51"/>
                                        </p:tgtEl>
                                        <p:attrNameLst>
                                          <p:attrName>ppt_w</p:attrName>
                                        </p:attrNameLst>
                                      </p:cBhvr>
                                      <p:tavLst>
                                        <p:tav tm="0">
                                          <p:val>
                                            <p:fltVal val="0"/>
                                          </p:val>
                                        </p:tav>
                                        <p:tav tm="100000">
                                          <p:val>
                                            <p:strVal val="#ppt_w"/>
                                          </p:val>
                                        </p:tav>
                                      </p:tavLst>
                                    </p:anim>
                                    <p:anim calcmode="lin" valueType="num">
                                      <p:cBhvr>
                                        <p:cTn id="92" dur="500" fill="hold"/>
                                        <p:tgtEl>
                                          <p:spTgt spid="51"/>
                                        </p:tgtEl>
                                        <p:attrNameLst>
                                          <p:attrName>ppt_h</p:attrName>
                                        </p:attrNameLst>
                                      </p:cBhvr>
                                      <p:tavLst>
                                        <p:tav tm="0">
                                          <p:val>
                                            <p:fltVal val="0"/>
                                          </p:val>
                                        </p:tav>
                                        <p:tav tm="100000">
                                          <p:val>
                                            <p:strVal val="#ppt_h"/>
                                          </p:val>
                                        </p:tav>
                                      </p:tavLst>
                                    </p:anim>
                                    <p:animEffect transition="in" filter="fade">
                                      <p:cBhvr>
                                        <p:cTn id="93" dur="500"/>
                                        <p:tgtEl>
                                          <p:spTgt spid="51"/>
                                        </p:tgtEl>
                                      </p:cBhvr>
                                    </p:animEffect>
                                  </p:childTnLst>
                                </p:cTn>
                              </p:par>
                            </p:childTnLst>
                          </p:cTn>
                        </p:par>
                        <p:par>
                          <p:cTn id="94" fill="hold">
                            <p:stCondLst>
                              <p:cond delay="1000"/>
                            </p:stCondLst>
                            <p:childTnLst>
                              <p:par>
                                <p:cTn id="95" presetID="2" presetClass="exit" presetSubtype="4" fill="hold" grpId="1" nodeType="afterEffect">
                                  <p:stCondLst>
                                    <p:cond delay="0"/>
                                  </p:stCondLst>
                                  <p:childTnLst>
                                    <p:anim calcmode="lin" valueType="num">
                                      <p:cBhvr additive="base">
                                        <p:cTn id="96" dur="500"/>
                                        <p:tgtEl>
                                          <p:spTgt spid="48"/>
                                        </p:tgtEl>
                                        <p:attrNameLst>
                                          <p:attrName>ppt_x</p:attrName>
                                        </p:attrNameLst>
                                      </p:cBhvr>
                                      <p:tavLst>
                                        <p:tav tm="0">
                                          <p:val>
                                            <p:strVal val="ppt_x"/>
                                          </p:val>
                                        </p:tav>
                                        <p:tav tm="100000">
                                          <p:val>
                                            <p:strVal val="ppt_x"/>
                                          </p:val>
                                        </p:tav>
                                      </p:tavLst>
                                    </p:anim>
                                    <p:anim calcmode="lin" valueType="num">
                                      <p:cBhvr additive="base">
                                        <p:cTn id="97" dur="500"/>
                                        <p:tgtEl>
                                          <p:spTgt spid="48"/>
                                        </p:tgtEl>
                                        <p:attrNameLst>
                                          <p:attrName>ppt_y</p:attrName>
                                        </p:attrNameLst>
                                      </p:cBhvr>
                                      <p:tavLst>
                                        <p:tav tm="0">
                                          <p:val>
                                            <p:strVal val="ppt_y"/>
                                          </p:val>
                                        </p:tav>
                                        <p:tav tm="100000">
                                          <p:val>
                                            <p:strVal val="1+ppt_h/2"/>
                                          </p:val>
                                        </p:tav>
                                      </p:tavLst>
                                    </p:anim>
                                    <p:set>
                                      <p:cBhvr>
                                        <p:cTn id="98" dur="1" fill="hold">
                                          <p:stCondLst>
                                            <p:cond delay="499"/>
                                          </p:stCondLst>
                                        </p:cTn>
                                        <p:tgtEl>
                                          <p:spTgt spid="4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6"/>
                                        </p:tgtEl>
                                        <p:attrNameLst>
                                          <p:attrName>style.visibility</p:attrName>
                                        </p:attrNameLst>
                                      </p:cBhvr>
                                      <p:to>
                                        <p:strVal val="visible"/>
                                      </p:to>
                                    </p:set>
                                    <p:animEffect transition="in" filter="fade">
                                      <p:cBhvr>
                                        <p:cTn id="103" dur="500"/>
                                        <p:tgtEl>
                                          <p:spTgt spid="56"/>
                                        </p:tgtEl>
                                      </p:cBhvr>
                                    </p:animEffect>
                                  </p:childTnLst>
                                </p:cTn>
                              </p:par>
                            </p:childTnLst>
                          </p:cTn>
                        </p:par>
                      </p:childTnLst>
                    </p:cTn>
                  </p:par>
                  <p:par>
                    <p:cTn id="104" fill="hold">
                      <p:stCondLst>
                        <p:cond delay="indefinite"/>
                      </p:stCondLst>
                      <p:childTnLst>
                        <p:par>
                          <p:cTn id="105" fill="hold">
                            <p:stCondLst>
                              <p:cond delay="0"/>
                            </p:stCondLst>
                            <p:childTnLst>
                              <p:par>
                                <p:cTn id="106" presetID="6" presetClass="entr" presetSubtype="16" fill="hold" grpId="0" nodeType="click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circle(in)">
                                      <p:cBhvr>
                                        <p:cTn id="108" dur="2000"/>
                                        <p:tgtEl>
                                          <p:spTgt spid="52"/>
                                        </p:tgtEl>
                                      </p:cBhvr>
                                    </p:animEffect>
                                  </p:childTnLst>
                                </p:cTn>
                              </p:par>
                              <p:par>
                                <p:cTn id="109" presetID="1" presetClass="exit" presetSubtype="0" fill="hold" grpId="1" nodeType="withEffect">
                                  <p:stCondLst>
                                    <p:cond delay="0"/>
                                  </p:stCondLst>
                                  <p:childTnLst>
                                    <p:set>
                                      <p:cBhvr>
                                        <p:cTn id="110" dur="1" fill="hold">
                                          <p:stCondLst>
                                            <p:cond delay="0"/>
                                          </p:stCondLst>
                                        </p:cTn>
                                        <p:tgtEl>
                                          <p:spTgt spid="51"/>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
                                            <p:txEl>
                                              <p:pRg st="6" end="6"/>
                                            </p:txEl>
                                          </p:spTgt>
                                        </p:tgtEl>
                                        <p:attrNameLst>
                                          <p:attrName>style.visibility</p:attrName>
                                        </p:attrNameLst>
                                      </p:cBhvr>
                                      <p:to>
                                        <p:strVal val="visible"/>
                                      </p:to>
                                    </p:set>
                                  </p:childTnLst>
                                </p:cTn>
                              </p:par>
                            </p:childTnLst>
                          </p:cTn>
                        </p:par>
                        <p:par>
                          <p:cTn id="115" fill="hold">
                            <p:stCondLst>
                              <p:cond delay="0"/>
                            </p:stCondLst>
                            <p:childTnLst>
                              <p:par>
                                <p:cTn id="116" presetID="22" presetClass="entr" presetSubtype="4" fill="hold" nodeType="afterEffect">
                                  <p:stCondLst>
                                    <p:cond delay="0"/>
                                  </p:stCondLst>
                                  <p:childTnLst>
                                    <p:set>
                                      <p:cBhvr>
                                        <p:cTn id="117" dur="1" fill="hold">
                                          <p:stCondLst>
                                            <p:cond delay="0"/>
                                          </p:stCondLst>
                                        </p:cTn>
                                        <p:tgtEl>
                                          <p:spTgt spid="8"/>
                                        </p:tgtEl>
                                        <p:attrNameLst>
                                          <p:attrName>style.visibility</p:attrName>
                                        </p:attrNameLst>
                                      </p:cBhvr>
                                      <p:to>
                                        <p:strVal val="visible"/>
                                      </p:to>
                                    </p:set>
                                    <p:animEffect transition="in" filter="wipe(down)">
                                      <p:cBhvr>
                                        <p:cTn id="118" dur="500"/>
                                        <p:tgtEl>
                                          <p:spTgt spid="8"/>
                                        </p:tgtEl>
                                      </p:cBhvr>
                                    </p:animEffec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62"/>
                                        </p:tgtEl>
                                        <p:attrNameLst>
                                          <p:attrName>style.visibility</p:attrName>
                                        </p:attrNameLst>
                                      </p:cBhvr>
                                      <p:to>
                                        <p:strVal val="visible"/>
                                      </p:to>
                                    </p:set>
                                  </p:childTnLst>
                                </p:cTn>
                              </p:par>
                            </p:childTnLst>
                          </p:cTn>
                        </p:par>
                        <p:par>
                          <p:cTn id="122" fill="hold">
                            <p:stCondLst>
                              <p:cond delay="500"/>
                            </p:stCondLst>
                            <p:childTnLst>
                              <p:par>
                                <p:cTn id="123" presetID="22" presetClass="entr" presetSubtype="8" fill="hold" nodeType="afterEffect">
                                  <p:stCondLst>
                                    <p:cond delay="0"/>
                                  </p:stCondLst>
                                  <p:childTnLst>
                                    <p:set>
                                      <p:cBhvr>
                                        <p:cTn id="124" dur="1" fill="hold">
                                          <p:stCondLst>
                                            <p:cond delay="0"/>
                                          </p:stCondLst>
                                        </p:cTn>
                                        <p:tgtEl>
                                          <p:spTgt spid="61"/>
                                        </p:tgtEl>
                                        <p:attrNameLst>
                                          <p:attrName>style.visibility</p:attrName>
                                        </p:attrNameLst>
                                      </p:cBhvr>
                                      <p:to>
                                        <p:strVal val="visible"/>
                                      </p:to>
                                    </p:set>
                                    <p:animEffect transition="in" filter="wipe(left)">
                                      <p:cBhvr>
                                        <p:cTn id="125" dur="500"/>
                                        <p:tgtEl>
                                          <p:spTgt spid="61"/>
                                        </p:tgtEl>
                                      </p:cBhvr>
                                    </p:animEffect>
                                  </p:childTnLst>
                                </p:cTn>
                              </p:par>
                            </p:childTnLst>
                          </p:cTn>
                        </p:par>
                      </p:childTnLst>
                    </p:cTn>
                  </p:par>
                  <p:par>
                    <p:cTn id="126" fill="hold">
                      <p:stCondLst>
                        <p:cond delay="indefinite"/>
                      </p:stCondLst>
                      <p:childTnLst>
                        <p:par>
                          <p:cTn id="127" fill="hold">
                            <p:stCondLst>
                              <p:cond delay="0"/>
                            </p:stCondLst>
                            <p:childTnLst>
                              <p:par>
                                <p:cTn id="128" presetID="2" presetClass="entr" presetSubtype="2" fill="hold" grpId="0" nodeType="clickEffect">
                                  <p:stCondLst>
                                    <p:cond delay="0"/>
                                  </p:stCondLst>
                                  <p:childTnLst>
                                    <p:set>
                                      <p:cBhvr>
                                        <p:cTn id="129" dur="1" fill="hold">
                                          <p:stCondLst>
                                            <p:cond delay="0"/>
                                          </p:stCondLst>
                                        </p:cTn>
                                        <p:tgtEl>
                                          <p:spTgt spid="53"/>
                                        </p:tgtEl>
                                        <p:attrNameLst>
                                          <p:attrName>style.visibility</p:attrName>
                                        </p:attrNameLst>
                                      </p:cBhvr>
                                      <p:to>
                                        <p:strVal val="visible"/>
                                      </p:to>
                                    </p:set>
                                    <p:anim calcmode="lin" valueType="num">
                                      <p:cBhvr additive="base">
                                        <p:cTn id="130" dur="500" fill="hold"/>
                                        <p:tgtEl>
                                          <p:spTgt spid="53"/>
                                        </p:tgtEl>
                                        <p:attrNameLst>
                                          <p:attrName>ppt_x</p:attrName>
                                        </p:attrNameLst>
                                      </p:cBhvr>
                                      <p:tavLst>
                                        <p:tav tm="0">
                                          <p:val>
                                            <p:strVal val="1+#ppt_w/2"/>
                                          </p:val>
                                        </p:tav>
                                        <p:tav tm="100000">
                                          <p:val>
                                            <p:strVal val="#ppt_x"/>
                                          </p:val>
                                        </p:tav>
                                      </p:tavLst>
                                    </p:anim>
                                    <p:anim calcmode="lin" valueType="num">
                                      <p:cBhvr additive="base">
                                        <p:cTn id="131"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2" fill="hold" grpId="0" nodeType="clickEffect">
                                  <p:stCondLst>
                                    <p:cond delay="0"/>
                                  </p:stCondLst>
                                  <p:childTnLst>
                                    <p:set>
                                      <p:cBhvr>
                                        <p:cTn id="135" dur="1" fill="hold">
                                          <p:stCondLst>
                                            <p:cond delay="0"/>
                                          </p:stCondLst>
                                        </p:cTn>
                                        <p:tgtEl>
                                          <p:spTgt spid="54"/>
                                        </p:tgtEl>
                                        <p:attrNameLst>
                                          <p:attrName>style.visibility</p:attrName>
                                        </p:attrNameLst>
                                      </p:cBhvr>
                                      <p:to>
                                        <p:strVal val="visible"/>
                                      </p:to>
                                    </p:set>
                                    <p:anim calcmode="lin" valueType="num">
                                      <p:cBhvr additive="base">
                                        <p:cTn id="136" dur="500" fill="hold"/>
                                        <p:tgtEl>
                                          <p:spTgt spid="54"/>
                                        </p:tgtEl>
                                        <p:attrNameLst>
                                          <p:attrName>ppt_x</p:attrName>
                                        </p:attrNameLst>
                                      </p:cBhvr>
                                      <p:tavLst>
                                        <p:tav tm="0">
                                          <p:val>
                                            <p:strVal val="1+#ppt_w/2"/>
                                          </p:val>
                                        </p:tav>
                                        <p:tav tm="100000">
                                          <p:val>
                                            <p:strVal val="#ppt_x"/>
                                          </p:val>
                                        </p:tav>
                                      </p:tavLst>
                                    </p:anim>
                                    <p:anim calcmode="lin" valueType="num">
                                      <p:cBhvr additive="base">
                                        <p:cTn id="137" dur="500" fill="hold"/>
                                        <p:tgtEl>
                                          <p:spTgt spid="54"/>
                                        </p:tgtEl>
                                        <p:attrNameLst>
                                          <p:attrName>ppt_y</p:attrName>
                                        </p:attrNameLst>
                                      </p:cBhvr>
                                      <p:tavLst>
                                        <p:tav tm="0">
                                          <p:val>
                                            <p:strVal val="#ppt_y"/>
                                          </p:val>
                                        </p:tav>
                                        <p:tav tm="100000">
                                          <p:val>
                                            <p:strVal val="#ppt_y"/>
                                          </p:val>
                                        </p:tav>
                                      </p:tavLst>
                                    </p:anim>
                                  </p:childTnLst>
                                </p:cTn>
                              </p:par>
                            </p:childTnLst>
                          </p:cTn>
                        </p:par>
                        <p:par>
                          <p:cTn id="138" fill="hold">
                            <p:stCondLst>
                              <p:cond delay="500"/>
                            </p:stCondLst>
                            <p:childTnLst>
                              <p:par>
                                <p:cTn id="139" presetID="2" presetClass="entr" presetSubtype="2"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1+#ppt_w/2"/>
                                          </p:val>
                                        </p:tav>
                                        <p:tav tm="100000">
                                          <p:val>
                                            <p:strVal val="#ppt_x"/>
                                          </p:val>
                                        </p:tav>
                                      </p:tavLst>
                                    </p:anim>
                                    <p:anim calcmode="lin" valueType="num">
                                      <p:cBhvr additive="base">
                                        <p:cTn id="142"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6" grpId="0" animBg="1"/>
      <p:bldP spid="26" grpId="0" animBg="1"/>
      <p:bldP spid="27" grpId="0" animBg="1"/>
      <p:bldP spid="28" grpId="0" animBg="1"/>
      <p:bldP spid="29" grpId="0" animBg="1"/>
      <p:bldP spid="33" grpId="0" animBg="1"/>
      <p:bldP spid="11" grpId="0" animBg="1"/>
      <p:bldP spid="12" grpId="0" animBg="1"/>
      <p:bldP spid="13" grpId="0" animBg="1"/>
      <p:bldP spid="14" grpId="0" animBg="1"/>
      <p:bldP spid="18" grpId="0" animBg="1"/>
      <p:bldP spid="19" grpId="0" animBg="1"/>
      <p:bldP spid="20" grpId="0" animBg="1"/>
      <p:bldP spid="21" grpId="0" animBg="1"/>
      <p:bldP spid="48" grpId="0" animBg="1"/>
      <p:bldP spid="48" grpId="1" animBg="1"/>
      <p:bldP spid="51" grpId="0" animBg="1"/>
      <p:bldP spid="51" grpId="1" animBg="1"/>
      <p:bldP spid="53" grpId="0" animBg="1"/>
      <p:bldP spid="54" grpId="0" animBg="1"/>
      <p:bldP spid="55" grpId="0" animBg="1"/>
      <p:bldP spid="62" grpId="0"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Extent Sealing (Scenario 1)</a:t>
            </a:r>
            <a:endParaRPr lang="en-US" dirty="0"/>
          </a:p>
        </p:txBody>
      </p:sp>
      <p:grpSp>
        <p:nvGrpSpPr>
          <p:cNvPr id="3" name="Group 23"/>
          <p:cNvGrpSpPr/>
          <p:nvPr/>
        </p:nvGrpSpPr>
        <p:grpSpPr>
          <a:xfrm>
            <a:off x="6977268" y="478808"/>
            <a:ext cx="2292626" cy="1986097"/>
            <a:chOff x="7089913" y="995641"/>
            <a:chExt cx="2292626" cy="1986097"/>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10" name="TextBox 9"/>
            <p:cNvSpPr txBox="1"/>
            <p:nvPr/>
          </p:nvSpPr>
          <p:spPr>
            <a:xfrm>
              <a:off x="7819509" y="995641"/>
              <a:ext cx="833433" cy="369332"/>
            </a:xfrm>
            <a:prstGeom prst="rect">
              <a:avLst/>
            </a:prstGeom>
            <a:noFill/>
          </p:spPr>
          <p:txBody>
            <a:bodyPr wrap="none" lIns="0" tIns="0" rIns="0" bIns="0" rtlCol="0">
              <a:spAutoFit/>
            </a:bodyPr>
            <a:lstStyle/>
            <a:p>
              <a:r>
                <a:rPr lang="en-US" sz="2400" b="1" dirty="0" smtClean="0">
                  <a:latin typeface="Segoe UI" pitchFamily="34" charset="0"/>
                  <a:ea typeface="Segoe UI" pitchFamily="34" charset="0"/>
                  <a:cs typeface="Segoe UI" pitchFamily="34" charset="0"/>
                </a:rPr>
                <a:t>Paxos</a:t>
              </a:r>
            </a:p>
          </p:txBody>
        </p:sp>
      </p:grpSp>
      <p:sp>
        <p:nvSpPr>
          <p:cNvPr id="12" name="Rounded Rectangle 11"/>
          <p:cNvSpPr/>
          <p:nvPr/>
        </p:nvSpPr>
        <p:spPr bwMode="auto">
          <a:xfrm>
            <a:off x="662609" y="160351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grpSp>
        <p:nvGrpSpPr>
          <p:cNvPr id="4" name="Group 13"/>
          <p:cNvGrpSpPr/>
          <p:nvPr/>
        </p:nvGrpSpPr>
        <p:grpSpPr>
          <a:xfrm>
            <a:off x="1113182" y="4081670"/>
            <a:ext cx="1855305"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3969025" y="4081670"/>
            <a:ext cx="1855305"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4" name="Group 17"/>
          <p:cNvGrpSpPr/>
          <p:nvPr/>
        </p:nvGrpSpPr>
        <p:grpSpPr>
          <a:xfrm>
            <a:off x="6824868" y="4081670"/>
            <a:ext cx="1855305"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5" name="Group 20"/>
          <p:cNvGrpSpPr/>
          <p:nvPr/>
        </p:nvGrpSpPr>
        <p:grpSpPr>
          <a:xfrm>
            <a:off x="9680712" y="4035288"/>
            <a:ext cx="1855305" cy="2153478"/>
            <a:chOff x="1855304" y="4081670"/>
            <a:chExt cx="1855305" cy="2464904"/>
          </a:xfrm>
        </p:grpSpPr>
        <p:sp>
          <p:nvSpPr>
            <p:cNvPr id="22" name="Rectangle 2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4</a:t>
              </a:r>
            </a:p>
          </p:txBody>
        </p:sp>
        <p:sp>
          <p:nvSpPr>
            <p:cNvPr id="23" name="Flowchart: Magnetic Disk 2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32" name="Straight Arrow Connector 31"/>
          <p:cNvCxnSpPr>
            <a:stCxn id="12" idx="2"/>
            <a:endCxn id="11" idx="0"/>
          </p:cNvCxnSpPr>
          <p:nvPr/>
        </p:nvCxnSpPr>
        <p:spPr>
          <a:xfrm>
            <a:off x="1722783" y="2464905"/>
            <a:ext cx="318052"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18051" y="2717562"/>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cxnSp>
        <p:nvCxnSpPr>
          <p:cNvPr id="37" name="Straight Arrow Connector 36"/>
          <p:cNvCxnSpPr/>
          <p:nvPr/>
        </p:nvCxnSpPr>
        <p:spPr>
          <a:xfrm>
            <a:off x="2623930" y="4704522"/>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431774" y="4810540"/>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41"/>
          <p:cNvGrpSpPr/>
          <p:nvPr/>
        </p:nvGrpSpPr>
        <p:grpSpPr>
          <a:xfrm>
            <a:off x="1440163" y="6235148"/>
            <a:ext cx="7291533" cy="430887"/>
            <a:chOff x="1440163" y="6235148"/>
            <a:chExt cx="7291533" cy="430887"/>
          </a:xfrm>
        </p:grpSpPr>
        <p:sp>
          <p:nvSpPr>
            <p:cNvPr id="43" name="TextBox 42"/>
            <p:cNvSpPr txBox="1"/>
            <p:nvPr/>
          </p:nvSpPr>
          <p:spPr>
            <a:xfrm>
              <a:off x="1440163" y="6235148"/>
              <a:ext cx="1227837"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Primary</a:t>
              </a:r>
            </a:p>
          </p:txBody>
        </p:sp>
        <p:sp>
          <p:nvSpPr>
            <p:cNvPr id="44" name="TextBox 43"/>
            <p:cNvSpPr txBox="1"/>
            <p:nvPr/>
          </p:nvSpPr>
          <p:spPr>
            <a:xfrm>
              <a:off x="3910253" y="6235148"/>
              <a:ext cx="1992469"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64876" y="6235148"/>
              <a:ext cx="1966820"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Secondary B</a:t>
              </a:r>
            </a:p>
          </p:txBody>
        </p:sp>
      </p:grpSp>
      <p:cxnSp>
        <p:nvCxnSpPr>
          <p:cNvPr id="46" name="Straight Arrow Connector 45"/>
          <p:cNvCxnSpPr/>
          <p:nvPr/>
        </p:nvCxnSpPr>
        <p:spPr>
          <a:xfrm>
            <a:off x="5479773" y="465814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287617" y="4764158"/>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Multiply 37"/>
          <p:cNvSpPr/>
          <p:nvPr/>
        </p:nvSpPr>
        <p:spPr bwMode="auto">
          <a:xfrm>
            <a:off x="6867937" y="4055829"/>
            <a:ext cx="1116496" cy="1345714"/>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0" name="Rectangle 39"/>
          <p:cNvSpPr/>
          <p:nvPr/>
        </p:nvSpPr>
        <p:spPr bwMode="auto">
          <a:xfrm>
            <a:off x="1232452" y="5355161"/>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1232451" y="5016179"/>
            <a:ext cx="207711"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4114797" y="530877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4113627" y="4984564"/>
            <a:ext cx="207711"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6988355" y="530877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4" name="TextBox 53"/>
          <p:cNvSpPr txBox="1"/>
          <p:nvPr/>
        </p:nvSpPr>
        <p:spPr>
          <a:xfrm>
            <a:off x="7557494" y="2915482"/>
            <a:ext cx="295831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Ask for current length</a:t>
            </a:r>
          </a:p>
        </p:txBody>
      </p:sp>
      <p:cxnSp>
        <p:nvCxnSpPr>
          <p:cNvPr id="55" name="Straight Arrow Connector 54"/>
          <p:cNvCxnSpPr/>
          <p:nvPr/>
        </p:nvCxnSpPr>
        <p:spPr>
          <a:xfrm flipV="1">
            <a:off x="2782956" y="2034209"/>
            <a:ext cx="4205399" cy="200107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5287617" y="2464905"/>
            <a:ext cx="1700738" cy="157038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827211" y="280701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60" name="TextBox 59"/>
          <p:cNvSpPr txBox="1"/>
          <p:nvPr/>
        </p:nvSpPr>
        <p:spPr>
          <a:xfrm>
            <a:off x="5235824" y="3065431"/>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cxnSp>
        <p:nvCxnSpPr>
          <p:cNvPr id="62" name="Straight Arrow Connector 61"/>
          <p:cNvCxnSpPr/>
          <p:nvPr/>
        </p:nvCxnSpPr>
        <p:spPr>
          <a:xfrm flipH="1">
            <a:off x="2425151" y="1941448"/>
            <a:ext cx="4393093" cy="208721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4890054" y="2246248"/>
            <a:ext cx="2060711" cy="1828798"/>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248941" y="2498038"/>
            <a:ext cx="318052"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9584753" y="1572116"/>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
        <p:nvSpPr>
          <p:cNvPr id="21" name="TextBox 20"/>
          <p:cNvSpPr txBox="1"/>
          <p:nvPr/>
        </p:nvSpPr>
        <p:spPr>
          <a:xfrm>
            <a:off x="9571218" y="1014333"/>
            <a:ext cx="1889172" cy="492443"/>
          </a:xfrm>
          <a:prstGeom prst="rect">
            <a:avLst/>
          </a:prstGeom>
          <a:noFill/>
        </p:spPr>
        <p:txBody>
          <a:bodyPr wrap="none" lIns="0" tIns="0" rIns="0" bIns="0" rtlCol="0">
            <a:spAutoFit/>
          </a:bodyPr>
          <a:lstStyle/>
          <a:p>
            <a:r>
              <a:rPr lang="en-US" sz="3200" b="1" dirty="0" smtClean="0">
                <a:solidFill>
                  <a:srgbClr val="C00000"/>
                </a:solidFill>
                <a:effectLst>
                  <a:outerShdw blurRad="38100" dist="38100" dir="2700000" algn="tl">
                    <a:srgbClr val="000000">
                      <a:alpha val="43137"/>
                    </a:srgbClr>
                  </a:outerShdw>
                </a:effectLst>
              </a:rPr>
              <a:t>Seal Extent</a:t>
            </a:r>
          </a:p>
        </p:txBody>
      </p:sp>
      <p:sp>
        <p:nvSpPr>
          <p:cNvPr id="66" name="Rectangle 65"/>
          <p:cNvSpPr/>
          <p:nvPr/>
        </p:nvSpPr>
        <p:spPr bwMode="auto">
          <a:xfrm>
            <a:off x="1178499" y="495759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Rectangle 67"/>
          <p:cNvSpPr/>
          <p:nvPr/>
        </p:nvSpPr>
        <p:spPr bwMode="auto">
          <a:xfrm>
            <a:off x="4054610" y="492285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61" name="Group 34"/>
          <p:cNvGrpSpPr/>
          <p:nvPr/>
        </p:nvGrpSpPr>
        <p:grpSpPr>
          <a:xfrm>
            <a:off x="2782956" y="1485110"/>
            <a:ext cx="4194312" cy="549099"/>
            <a:chOff x="2782956" y="1485110"/>
            <a:chExt cx="4194312" cy="549099"/>
          </a:xfrm>
        </p:grpSpPr>
        <p:cxnSp>
          <p:nvCxnSpPr>
            <p:cNvPr id="67" name="Straight Arrow Connector 66"/>
            <p:cNvCxnSpPr/>
            <p:nvPr/>
          </p:nvCxnSpPr>
          <p:spPr>
            <a:xfrm flipV="1">
              <a:off x="2782956" y="1656523"/>
              <a:ext cx="4194312" cy="37768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683704" y="1485110"/>
              <a:ext cx="147873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Seal Extent</a:t>
              </a:r>
            </a:p>
          </p:txBody>
        </p:sp>
      </p:grpSp>
    </p:spTree>
    <p:extLst>
      <p:ext uri="{BB962C8B-B14F-4D97-AF65-F5344CB8AC3E}">
        <p14:creationId xmlns:p14="http://schemas.microsoft.com/office/powerpoint/2010/main" xmlns="" val="1376935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up)">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par>
                                <p:cTn id="16" presetID="22" presetClass="entr" presetSubtype="8"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left)">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up)">
                                      <p:cBhvr>
                                        <p:cTn id="23" dur="500"/>
                                        <p:tgtEl>
                                          <p:spTgt spid="47"/>
                                        </p:tgtEl>
                                      </p:cBhvr>
                                    </p:animEffect>
                                  </p:childTnLst>
                                </p:cTn>
                              </p:par>
                              <p:par>
                                <p:cTn id="24" presetID="22" presetClass="entr" presetSubtype="8"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down)">
                                      <p:cBhvr>
                                        <p:cTn id="31" dur="500"/>
                                        <p:tgtEl>
                                          <p:spTgt spid="4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down)">
                                      <p:cBhvr>
                                        <p:cTn id="34" dur="500"/>
                                        <p:tgtEl>
                                          <p:spTgt spid="50"/>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500" fill="hold"/>
                                        <p:tgtEl>
                                          <p:spTgt spid="38"/>
                                        </p:tgtEl>
                                        <p:attrNameLst>
                                          <p:attrName>ppt_w</p:attrName>
                                        </p:attrNameLst>
                                      </p:cBhvr>
                                      <p:tavLst>
                                        <p:tav tm="0">
                                          <p:val>
                                            <p:fltVal val="0"/>
                                          </p:val>
                                        </p:tav>
                                        <p:tav tm="100000">
                                          <p:val>
                                            <p:strVal val="#ppt_w"/>
                                          </p:val>
                                        </p:tav>
                                      </p:tavLst>
                                    </p:anim>
                                    <p:anim calcmode="lin" valueType="num">
                                      <p:cBhvr>
                                        <p:cTn id="39" dur="500" fill="hold"/>
                                        <p:tgtEl>
                                          <p:spTgt spid="38"/>
                                        </p:tgtEl>
                                        <p:attrNameLst>
                                          <p:attrName>ppt_h</p:attrName>
                                        </p:attrNameLst>
                                      </p:cBhvr>
                                      <p:tavLst>
                                        <p:tav tm="0">
                                          <p:val>
                                            <p:fltVal val="0"/>
                                          </p:val>
                                        </p:tav>
                                        <p:tav tm="100000">
                                          <p:val>
                                            <p:strVal val="#ppt_h"/>
                                          </p:val>
                                        </p:tav>
                                      </p:tavLst>
                                    </p:anim>
                                    <p:animEffect transition="in" filter="fade">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wipe(left)">
                                      <p:cBhvr>
                                        <p:cTn id="45" dur="500"/>
                                        <p:tgtEl>
                                          <p:spTgt spid="6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up)">
                                      <p:cBhvr>
                                        <p:cTn id="55" dur="500"/>
                                        <p:tgtEl>
                                          <p:spTgt spid="54"/>
                                        </p:tgtEl>
                                      </p:cBhvr>
                                    </p:animEffect>
                                  </p:childTnLst>
                                  <p:subTnLst>
                                    <p:set>
                                      <p:cBhvr override="childStyle">
                                        <p:cTn dur="1" fill="hold" display="0" masterRel="nextClick" afterEffect="1"/>
                                        <p:tgtEl>
                                          <p:spTgt spid="54"/>
                                        </p:tgtEl>
                                        <p:attrNameLst>
                                          <p:attrName>style.visibility</p:attrName>
                                        </p:attrNameLst>
                                      </p:cBhvr>
                                      <p:to>
                                        <p:strVal val="hidden"/>
                                      </p:to>
                                    </p:set>
                                  </p:subTnLst>
                                </p:cTn>
                              </p:par>
                              <p:par>
                                <p:cTn id="56" presetID="22" presetClass="entr" presetSubtype="1" fill="hold"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wipe(up)">
                                      <p:cBhvr>
                                        <p:cTn id="58" dur="500"/>
                                        <p:tgtEl>
                                          <p:spTgt spid="62"/>
                                        </p:tgtEl>
                                      </p:cBhvr>
                                    </p:animEffect>
                                  </p:childTnLst>
                                </p:cTn>
                              </p:par>
                              <p:par>
                                <p:cTn id="59" presetID="22" presetClass="entr" presetSubtype="1"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wipe(up)">
                                      <p:cBhvr>
                                        <p:cTn id="61" dur="500"/>
                                        <p:tgtEl>
                                          <p:spTgt spid="63"/>
                                        </p:tgtEl>
                                      </p:cBhvr>
                                    </p:animEffect>
                                  </p:childTnLst>
                                </p:cTn>
                              </p:par>
                              <p:par>
                                <p:cTn id="62" presetID="22" presetClass="entr" presetSubtype="1" fill="hold"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wipe(up)">
                                      <p:cBhvr>
                                        <p:cTn id="64" dur="500"/>
                                        <p:tgtEl>
                                          <p:spTgt spid="6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wipe(down)">
                                      <p:cBhvr>
                                        <p:cTn id="69" dur="500"/>
                                        <p:tgtEl>
                                          <p:spTgt spid="55"/>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up)">
                                      <p:cBhvr>
                                        <p:cTn id="72" dur="500"/>
                                        <p:tgtEl>
                                          <p:spTgt spid="59"/>
                                        </p:tgtEl>
                                      </p:cBhvr>
                                    </p:animEffect>
                                  </p:childTnLst>
                                </p:cTn>
                              </p:par>
                              <p:par>
                                <p:cTn id="73" presetID="22" presetClass="entr" presetSubtype="4"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down)">
                                      <p:cBhvr>
                                        <p:cTn id="75" dur="500"/>
                                        <p:tgtEl>
                                          <p:spTgt spid="58"/>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wipe(up)">
                                      <p:cBhvr>
                                        <p:cTn id="78" dur="500"/>
                                        <p:tgtEl>
                                          <p:spTgt spid="6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wipe(up)">
                                      <p:cBhvr>
                                        <p:cTn id="83" dur="500"/>
                                        <p:tgtEl>
                                          <p:spTgt spid="65"/>
                                        </p:tgtEl>
                                      </p:cBhvr>
                                    </p:animEffect>
                                  </p:childTnLst>
                                </p:cTn>
                              </p:par>
                            </p:childTnLst>
                          </p:cTn>
                        </p:par>
                        <p:par>
                          <p:cTn id="84" fill="hold">
                            <p:stCondLst>
                              <p:cond delay="500"/>
                            </p:stCondLst>
                            <p:childTnLst>
                              <p:par>
                                <p:cTn id="85" presetID="6" presetClass="entr" presetSubtype="16" fill="hold" grpId="0" nodeType="after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circle(in)">
                                      <p:cBhvr>
                                        <p:cTn id="87" dur="2000"/>
                                        <p:tgtEl>
                                          <p:spTgt spid="66"/>
                                        </p:tgtEl>
                                      </p:cBhvr>
                                    </p:animEffect>
                                  </p:childTnLst>
                                </p:cTn>
                              </p:par>
                              <p:par>
                                <p:cTn id="88" presetID="6" presetClass="entr" presetSubtype="16" fill="hold" grpId="0" nodeType="withEffect">
                                  <p:stCondLst>
                                    <p:cond delay="0"/>
                                  </p:stCondLst>
                                  <p:childTnLst>
                                    <p:set>
                                      <p:cBhvr>
                                        <p:cTn id="89" dur="1" fill="hold">
                                          <p:stCondLst>
                                            <p:cond delay="0"/>
                                          </p:stCondLst>
                                        </p:cTn>
                                        <p:tgtEl>
                                          <p:spTgt spid="68"/>
                                        </p:tgtEl>
                                        <p:attrNameLst>
                                          <p:attrName>style.visibility</p:attrName>
                                        </p:attrNameLst>
                                      </p:cBhvr>
                                      <p:to>
                                        <p:strVal val="visible"/>
                                      </p:to>
                                    </p:set>
                                    <p:animEffect transition="in" filter="circle(in)">
                                      <p:cBhvr>
                                        <p:cTn id="90" dur="2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8" grpId="0" animBg="1"/>
      <p:bldP spid="41" grpId="0" animBg="1"/>
      <p:bldP spid="50" grpId="0" animBg="1"/>
      <p:bldP spid="54" grpId="0"/>
      <p:bldP spid="59" grpId="0"/>
      <p:bldP spid="60" grpId="0"/>
      <p:bldP spid="65" grpId="0"/>
      <p:bldP spid="21" grpId="0"/>
      <p:bldP spid="66" grpId="0" animBg="1"/>
      <p:bldP spid="6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Extent Sealing (Scenario 1)</a:t>
            </a:r>
            <a:endParaRPr lang="en-US" dirty="0"/>
          </a:p>
        </p:txBody>
      </p:sp>
      <p:grpSp>
        <p:nvGrpSpPr>
          <p:cNvPr id="3" name="Group 23"/>
          <p:cNvGrpSpPr/>
          <p:nvPr/>
        </p:nvGrpSpPr>
        <p:grpSpPr>
          <a:xfrm>
            <a:off x="6977268" y="478808"/>
            <a:ext cx="2292626" cy="1986097"/>
            <a:chOff x="7089913" y="995641"/>
            <a:chExt cx="2292626" cy="1986097"/>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10" name="TextBox 9"/>
            <p:cNvSpPr txBox="1"/>
            <p:nvPr/>
          </p:nvSpPr>
          <p:spPr>
            <a:xfrm>
              <a:off x="7819509" y="995641"/>
              <a:ext cx="833433" cy="369332"/>
            </a:xfrm>
            <a:prstGeom prst="rect">
              <a:avLst/>
            </a:prstGeom>
            <a:noFill/>
          </p:spPr>
          <p:txBody>
            <a:bodyPr wrap="none" lIns="0" tIns="0" rIns="0" bIns="0" rtlCol="0">
              <a:spAutoFit/>
            </a:bodyPr>
            <a:lstStyle/>
            <a:p>
              <a:r>
                <a:rPr lang="en-US" sz="2400" b="1" dirty="0" smtClean="0">
                  <a:latin typeface="Segoe UI" pitchFamily="34" charset="0"/>
                  <a:ea typeface="Segoe UI" pitchFamily="34" charset="0"/>
                  <a:cs typeface="Segoe UI" pitchFamily="34" charset="0"/>
                </a:rPr>
                <a:t>Paxos</a:t>
              </a:r>
            </a:p>
          </p:txBody>
        </p:sp>
      </p:grpSp>
      <p:sp>
        <p:nvSpPr>
          <p:cNvPr id="12" name="Rounded Rectangle 11"/>
          <p:cNvSpPr/>
          <p:nvPr/>
        </p:nvSpPr>
        <p:spPr bwMode="auto">
          <a:xfrm>
            <a:off x="662609" y="160351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grpSp>
        <p:nvGrpSpPr>
          <p:cNvPr id="4" name="Group 13"/>
          <p:cNvGrpSpPr/>
          <p:nvPr/>
        </p:nvGrpSpPr>
        <p:grpSpPr>
          <a:xfrm>
            <a:off x="1113182" y="4081670"/>
            <a:ext cx="1855305"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3969025" y="4081670"/>
            <a:ext cx="1855305"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4" name="Group 17"/>
          <p:cNvGrpSpPr/>
          <p:nvPr/>
        </p:nvGrpSpPr>
        <p:grpSpPr>
          <a:xfrm>
            <a:off x="6824868" y="4081670"/>
            <a:ext cx="1855305"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5" name="Group 20"/>
          <p:cNvGrpSpPr/>
          <p:nvPr/>
        </p:nvGrpSpPr>
        <p:grpSpPr>
          <a:xfrm>
            <a:off x="9680712" y="4035288"/>
            <a:ext cx="1855305" cy="2153478"/>
            <a:chOff x="1855304" y="4081670"/>
            <a:chExt cx="1855305" cy="2464904"/>
          </a:xfrm>
        </p:grpSpPr>
        <p:sp>
          <p:nvSpPr>
            <p:cNvPr id="22" name="Rectangle 2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4</a:t>
              </a:r>
            </a:p>
          </p:txBody>
        </p:sp>
        <p:sp>
          <p:nvSpPr>
            <p:cNvPr id="23" name="Flowchart: Magnetic Disk 2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8" name="Group 41"/>
          <p:cNvGrpSpPr/>
          <p:nvPr/>
        </p:nvGrpSpPr>
        <p:grpSpPr>
          <a:xfrm>
            <a:off x="1440163" y="6235148"/>
            <a:ext cx="7303565" cy="430887"/>
            <a:chOff x="1440163" y="6235148"/>
            <a:chExt cx="7303565" cy="430887"/>
          </a:xfrm>
        </p:grpSpPr>
        <p:sp>
          <p:nvSpPr>
            <p:cNvPr id="43" name="TextBox 42"/>
            <p:cNvSpPr txBox="1"/>
            <p:nvPr/>
          </p:nvSpPr>
          <p:spPr>
            <a:xfrm>
              <a:off x="1440163" y="6235148"/>
              <a:ext cx="1216615"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P</a:t>
              </a:r>
              <a:r>
                <a:rPr lang="en-US" sz="2800" dirty="0" smtClean="0">
                  <a:latin typeface="Segoe UI" pitchFamily="34" charset="0"/>
                  <a:ea typeface="Segoe UI" pitchFamily="34" charset="0"/>
                  <a:cs typeface="Segoe UI" pitchFamily="34" charset="0"/>
                </a:rPr>
                <a:t>rimary</a:t>
              </a:r>
            </a:p>
          </p:txBody>
        </p:sp>
        <p:sp>
          <p:nvSpPr>
            <p:cNvPr id="44" name="TextBox 43"/>
            <p:cNvSpPr txBox="1"/>
            <p:nvPr/>
          </p:nvSpPr>
          <p:spPr>
            <a:xfrm>
              <a:off x="3934317" y="6235148"/>
              <a:ext cx="1992469"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76908" y="6235148"/>
              <a:ext cx="1966820"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Secondary B</a:t>
              </a:r>
            </a:p>
          </p:txBody>
        </p:sp>
      </p:grpSp>
      <p:sp>
        <p:nvSpPr>
          <p:cNvPr id="38" name="Multiply 37"/>
          <p:cNvSpPr/>
          <p:nvPr/>
        </p:nvSpPr>
        <p:spPr bwMode="auto">
          <a:xfrm>
            <a:off x="6867937" y="4055829"/>
            <a:ext cx="1116496" cy="1345714"/>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0" name="Rectangle 39"/>
          <p:cNvSpPr/>
          <p:nvPr/>
        </p:nvSpPr>
        <p:spPr bwMode="auto">
          <a:xfrm>
            <a:off x="1232452" y="5355161"/>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1232451" y="5016179"/>
            <a:ext cx="207711"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4114797" y="530877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4113627" y="4984564"/>
            <a:ext cx="207711"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6988355" y="530877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4" name="TextBox 53"/>
          <p:cNvSpPr txBox="1"/>
          <p:nvPr/>
        </p:nvSpPr>
        <p:spPr>
          <a:xfrm>
            <a:off x="7557494" y="2915482"/>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58" name="Straight Arrow Connector 57"/>
          <p:cNvCxnSpPr/>
          <p:nvPr/>
        </p:nvCxnSpPr>
        <p:spPr>
          <a:xfrm flipH="1" flipV="1">
            <a:off x="7407967" y="2498039"/>
            <a:ext cx="298897" cy="153062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824868" y="312175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cxnSp>
        <p:nvCxnSpPr>
          <p:cNvPr id="64" name="Straight Arrow Connector 63"/>
          <p:cNvCxnSpPr/>
          <p:nvPr/>
        </p:nvCxnSpPr>
        <p:spPr>
          <a:xfrm>
            <a:off x="7248941" y="2498038"/>
            <a:ext cx="318052"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9584753" y="1572116"/>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
        <p:nvSpPr>
          <p:cNvPr id="21" name="TextBox 20"/>
          <p:cNvSpPr txBox="1"/>
          <p:nvPr/>
        </p:nvSpPr>
        <p:spPr>
          <a:xfrm>
            <a:off x="9571218" y="1014333"/>
            <a:ext cx="1889172" cy="492443"/>
          </a:xfrm>
          <a:prstGeom prst="rect">
            <a:avLst/>
          </a:prstGeom>
          <a:noFill/>
        </p:spPr>
        <p:txBody>
          <a:bodyPr wrap="none" lIns="0" tIns="0" rIns="0" bIns="0" rtlCol="0">
            <a:spAutoFit/>
          </a:bodyPr>
          <a:lstStyle/>
          <a:p>
            <a:r>
              <a:rPr lang="en-US" sz="3200" b="1" dirty="0" smtClean="0">
                <a:solidFill>
                  <a:srgbClr val="C00000"/>
                </a:solidFill>
                <a:effectLst>
                  <a:outerShdw blurRad="38100" dist="38100" dir="2700000" algn="tl">
                    <a:srgbClr val="000000">
                      <a:alpha val="43137"/>
                    </a:srgbClr>
                  </a:outerShdw>
                </a:effectLst>
              </a:rPr>
              <a:t>Seal Extent</a:t>
            </a:r>
          </a:p>
        </p:txBody>
      </p:sp>
      <p:sp>
        <p:nvSpPr>
          <p:cNvPr id="66" name="Rectangle 65"/>
          <p:cNvSpPr/>
          <p:nvPr/>
        </p:nvSpPr>
        <p:spPr bwMode="auto">
          <a:xfrm>
            <a:off x="1178499" y="495759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Rectangle 67"/>
          <p:cNvSpPr/>
          <p:nvPr/>
        </p:nvSpPr>
        <p:spPr bwMode="auto">
          <a:xfrm>
            <a:off x="4054650" y="4914125"/>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2" name="Rectangle 51"/>
          <p:cNvSpPr/>
          <p:nvPr/>
        </p:nvSpPr>
        <p:spPr bwMode="auto">
          <a:xfrm>
            <a:off x="6988355" y="5004021"/>
            <a:ext cx="207711"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3" name="Rectangle 52"/>
          <p:cNvSpPr/>
          <p:nvPr/>
        </p:nvSpPr>
        <p:spPr bwMode="auto">
          <a:xfrm>
            <a:off x="6928168" y="4936137"/>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xmlns="" val="1171910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down)">
                                      <p:cBhvr>
                                        <p:cTn id="11" dur="500"/>
                                        <p:tgtEl>
                                          <p:spTgt spid="54"/>
                                        </p:tgtEl>
                                      </p:cBhvr>
                                    </p:animEffect>
                                  </p:childTnLst>
                                </p:cTn>
                              </p:par>
                              <p:par>
                                <p:cTn id="12" presetID="22" presetClass="entr" presetSubtype="4"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wipe(down)">
                                      <p:cBhvr>
                                        <p:cTn id="14" dur="5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wipe(up)">
                                      <p:cBhvr>
                                        <p:cTn id="19" dur="500"/>
                                        <p:tgtEl>
                                          <p:spTgt spid="6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up)">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42" presetClass="path" presetSubtype="0" accel="50000" decel="50000" fill="hold" grpId="0" nodeType="withEffect">
                                  <p:stCondLst>
                                    <p:cond delay="0"/>
                                  </p:stCondLst>
                                  <p:childTnLst>
                                    <p:animMotion origin="layout" path="M -0.23516 1.98011E-6 L -6.25E-7 1.98011E-6 " pathEditMode="relative" rAng="0" ptsTypes="AA">
                                      <p:cBhvr>
                                        <p:cTn id="28" dur="2000" fill="hold"/>
                                        <p:tgtEl>
                                          <p:spTgt spid="52"/>
                                        </p:tgtEl>
                                        <p:attrNameLst>
                                          <p:attrName>ppt_x</p:attrName>
                                          <p:attrName>ppt_y</p:attrName>
                                        </p:attrNameLst>
                                      </p:cBhvr>
                                      <p:rCtr x="11758" y="0"/>
                                    </p:animMotion>
                                  </p:childTnLst>
                                </p:cTn>
                              </p:par>
                            </p:childTnLst>
                          </p:cTn>
                        </p:par>
                        <p:par>
                          <p:cTn id="29" fill="hold">
                            <p:stCondLst>
                              <p:cond delay="2000"/>
                            </p:stCondLst>
                            <p:childTnLst>
                              <p:par>
                                <p:cTn id="30" presetID="6" presetClass="entr" presetSubtype="16"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circle(in)">
                                      <p:cBhvr>
                                        <p:cTn id="32"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54" grpId="0"/>
      <p:bldP spid="60" grpId="0"/>
      <p:bldP spid="52" grpId="0" animBg="1"/>
      <p:bldP spid="52" grpId="1" animBg="1"/>
      <p:bldP spid="5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Extent Sealing (Scenario 2)</a:t>
            </a:r>
            <a:endParaRPr lang="en-US" dirty="0"/>
          </a:p>
        </p:txBody>
      </p:sp>
      <p:grpSp>
        <p:nvGrpSpPr>
          <p:cNvPr id="3" name="Group 23"/>
          <p:cNvGrpSpPr/>
          <p:nvPr/>
        </p:nvGrpSpPr>
        <p:grpSpPr>
          <a:xfrm>
            <a:off x="6977268" y="478808"/>
            <a:ext cx="2292626" cy="1986097"/>
            <a:chOff x="7089913" y="995641"/>
            <a:chExt cx="2292626" cy="1986097"/>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10" name="TextBox 9"/>
            <p:cNvSpPr txBox="1"/>
            <p:nvPr/>
          </p:nvSpPr>
          <p:spPr>
            <a:xfrm>
              <a:off x="7819509" y="995641"/>
              <a:ext cx="833433" cy="369332"/>
            </a:xfrm>
            <a:prstGeom prst="rect">
              <a:avLst/>
            </a:prstGeom>
            <a:noFill/>
          </p:spPr>
          <p:txBody>
            <a:bodyPr wrap="none" lIns="0" tIns="0" rIns="0" bIns="0" rtlCol="0">
              <a:spAutoFit/>
            </a:bodyPr>
            <a:lstStyle/>
            <a:p>
              <a:r>
                <a:rPr lang="en-US" sz="2400" b="1" dirty="0" smtClean="0">
                  <a:latin typeface="Segoe UI" pitchFamily="34" charset="0"/>
                  <a:ea typeface="Segoe UI" pitchFamily="34" charset="0"/>
                  <a:cs typeface="Segoe UI" pitchFamily="34" charset="0"/>
                </a:rPr>
                <a:t>Paxos</a:t>
              </a:r>
            </a:p>
          </p:txBody>
        </p:sp>
      </p:grpSp>
      <p:sp>
        <p:nvSpPr>
          <p:cNvPr id="12" name="Rounded Rectangle 11"/>
          <p:cNvSpPr/>
          <p:nvPr/>
        </p:nvSpPr>
        <p:spPr bwMode="auto">
          <a:xfrm>
            <a:off x="662609" y="160351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grpSp>
        <p:nvGrpSpPr>
          <p:cNvPr id="4" name="Group 13"/>
          <p:cNvGrpSpPr/>
          <p:nvPr/>
        </p:nvGrpSpPr>
        <p:grpSpPr>
          <a:xfrm>
            <a:off x="1113182" y="4081670"/>
            <a:ext cx="1855305"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3969025" y="4081670"/>
            <a:ext cx="1855305"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4" name="Group 17"/>
          <p:cNvGrpSpPr/>
          <p:nvPr/>
        </p:nvGrpSpPr>
        <p:grpSpPr>
          <a:xfrm>
            <a:off x="6824868" y="4081670"/>
            <a:ext cx="1855305"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5" name="Group 20"/>
          <p:cNvGrpSpPr/>
          <p:nvPr/>
        </p:nvGrpSpPr>
        <p:grpSpPr>
          <a:xfrm>
            <a:off x="9680712" y="4035288"/>
            <a:ext cx="1855305" cy="2153478"/>
            <a:chOff x="1855304" y="4081670"/>
            <a:chExt cx="1855305" cy="2464904"/>
          </a:xfrm>
        </p:grpSpPr>
        <p:sp>
          <p:nvSpPr>
            <p:cNvPr id="22" name="Rectangle 2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4</a:t>
              </a:r>
            </a:p>
          </p:txBody>
        </p:sp>
        <p:sp>
          <p:nvSpPr>
            <p:cNvPr id="23" name="Flowchart: Magnetic Disk 2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32" name="Straight Arrow Connector 31"/>
          <p:cNvCxnSpPr>
            <a:stCxn id="12" idx="2"/>
            <a:endCxn id="11" idx="0"/>
          </p:cNvCxnSpPr>
          <p:nvPr/>
        </p:nvCxnSpPr>
        <p:spPr>
          <a:xfrm>
            <a:off x="1722783" y="2464905"/>
            <a:ext cx="318052"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18051" y="2717562"/>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cxnSp>
        <p:nvCxnSpPr>
          <p:cNvPr id="37" name="Straight Arrow Connector 36"/>
          <p:cNvCxnSpPr/>
          <p:nvPr/>
        </p:nvCxnSpPr>
        <p:spPr>
          <a:xfrm>
            <a:off x="2623930" y="4704522"/>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431774" y="4810540"/>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41"/>
          <p:cNvGrpSpPr/>
          <p:nvPr/>
        </p:nvGrpSpPr>
        <p:grpSpPr>
          <a:xfrm>
            <a:off x="1440163" y="6235148"/>
            <a:ext cx="7255437" cy="430887"/>
            <a:chOff x="1440163" y="6235148"/>
            <a:chExt cx="7255437" cy="430887"/>
          </a:xfrm>
        </p:grpSpPr>
        <p:sp>
          <p:nvSpPr>
            <p:cNvPr id="43" name="TextBox 42"/>
            <p:cNvSpPr txBox="1"/>
            <p:nvPr/>
          </p:nvSpPr>
          <p:spPr>
            <a:xfrm>
              <a:off x="1440163" y="6235148"/>
              <a:ext cx="1216615"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Primary</a:t>
              </a:r>
            </a:p>
          </p:txBody>
        </p:sp>
        <p:sp>
          <p:nvSpPr>
            <p:cNvPr id="44" name="TextBox 43"/>
            <p:cNvSpPr txBox="1"/>
            <p:nvPr/>
          </p:nvSpPr>
          <p:spPr>
            <a:xfrm>
              <a:off x="3910253" y="6235148"/>
              <a:ext cx="1992469"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28780" y="6235148"/>
              <a:ext cx="1966820"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Secondary B</a:t>
              </a:r>
            </a:p>
          </p:txBody>
        </p:sp>
      </p:grpSp>
      <p:cxnSp>
        <p:nvCxnSpPr>
          <p:cNvPr id="47" name="Straight Arrow Connector 46"/>
          <p:cNvCxnSpPr/>
          <p:nvPr/>
        </p:nvCxnSpPr>
        <p:spPr>
          <a:xfrm>
            <a:off x="5287617" y="4764158"/>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auto">
          <a:xfrm>
            <a:off x="1232452" y="5355161"/>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1232451" y="5016179"/>
            <a:ext cx="207711"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4114797" y="530877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4113627" y="4984564"/>
            <a:ext cx="207711"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6988355" y="530877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4" name="TextBox 53"/>
          <p:cNvSpPr txBox="1"/>
          <p:nvPr/>
        </p:nvSpPr>
        <p:spPr>
          <a:xfrm>
            <a:off x="7557494" y="2915482"/>
            <a:ext cx="295831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Ask for current length</a:t>
            </a:r>
          </a:p>
        </p:txBody>
      </p:sp>
      <p:cxnSp>
        <p:nvCxnSpPr>
          <p:cNvPr id="55" name="Straight Arrow Connector 54"/>
          <p:cNvCxnSpPr/>
          <p:nvPr/>
        </p:nvCxnSpPr>
        <p:spPr>
          <a:xfrm flipV="1">
            <a:off x="2782956" y="2034209"/>
            <a:ext cx="4205399" cy="200107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684643" y="308689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cxnSp>
        <p:nvCxnSpPr>
          <p:cNvPr id="62" name="Straight Arrow Connector 61"/>
          <p:cNvCxnSpPr/>
          <p:nvPr/>
        </p:nvCxnSpPr>
        <p:spPr>
          <a:xfrm flipH="1">
            <a:off x="2425151" y="1941448"/>
            <a:ext cx="4393093" cy="208721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4890054" y="2246248"/>
            <a:ext cx="2060711" cy="1828798"/>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248941" y="2498038"/>
            <a:ext cx="318052"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9584753" y="1572116"/>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21" name="TextBox 20"/>
          <p:cNvSpPr txBox="1"/>
          <p:nvPr/>
        </p:nvSpPr>
        <p:spPr>
          <a:xfrm>
            <a:off x="9571218" y="1014333"/>
            <a:ext cx="1889172" cy="492443"/>
          </a:xfrm>
          <a:prstGeom prst="rect">
            <a:avLst/>
          </a:prstGeom>
          <a:noFill/>
        </p:spPr>
        <p:txBody>
          <a:bodyPr wrap="none" lIns="0" tIns="0" rIns="0" bIns="0" rtlCol="0">
            <a:spAutoFit/>
          </a:bodyPr>
          <a:lstStyle/>
          <a:p>
            <a:r>
              <a:rPr lang="en-US" sz="3200" b="1" dirty="0" smtClean="0">
                <a:solidFill>
                  <a:srgbClr val="C00000"/>
                </a:solidFill>
                <a:effectLst>
                  <a:outerShdw blurRad="38100" dist="38100" dir="2700000" algn="tl">
                    <a:srgbClr val="000000">
                      <a:alpha val="43137"/>
                    </a:srgbClr>
                  </a:outerShdw>
                </a:effectLst>
              </a:rPr>
              <a:t>Seal Extent</a:t>
            </a:r>
          </a:p>
        </p:txBody>
      </p:sp>
      <p:sp>
        <p:nvSpPr>
          <p:cNvPr id="66" name="Rectangle 65"/>
          <p:cNvSpPr/>
          <p:nvPr/>
        </p:nvSpPr>
        <p:spPr bwMode="auto">
          <a:xfrm>
            <a:off x="1178499" y="5340394"/>
            <a:ext cx="328084" cy="7294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52" name="Straight Arrow Connector 51"/>
          <p:cNvCxnSpPr/>
          <p:nvPr/>
        </p:nvCxnSpPr>
        <p:spPr>
          <a:xfrm flipH="1" flipV="1">
            <a:off x="7462094" y="2544418"/>
            <a:ext cx="314660" cy="14842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752520" y="3305856"/>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sp>
        <p:nvSpPr>
          <p:cNvPr id="56" name="Rectangle 55"/>
          <p:cNvSpPr/>
          <p:nvPr/>
        </p:nvSpPr>
        <p:spPr bwMode="auto">
          <a:xfrm>
            <a:off x="6928168" y="5274112"/>
            <a:ext cx="328084" cy="7294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Multiply 56"/>
          <p:cNvSpPr/>
          <p:nvPr/>
        </p:nvSpPr>
        <p:spPr bwMode="auto">
          <a:xfrm>
            <a:off x="4224111" y="4132909"/>
            <a:ext cx="1116496" cy="1345714"/>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6" name="Oval 25"/>
          <p:cNvSpPr/>
          <p:nvPr/>
        </p:nvSpPr>
        <p:spPr bwMode="auto">
          <a:xfrm>
            <a:off x="7462094" y="3221451"/>
            <a:ext cx="1140415" cy="538142"/>
          </a:xfrm>
          <a:prstGeom prst="ellipse">
            <a:avLst/>
          </a:prstGeom>
          <a:noFill/>
          <a:ln w="349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8" name="Group 34"/>
          <p:cNvGrpSpPr/>
          <p:nvPr/>
        </p:nvGrpSpPr>
        <p:grpSpPr>
          <a:xfrm>
            <a:off x="2782956" y="1485110"/>
            <a:ext cx="4194312" cy="549099"/>
            <a:chOff x="2782956" y="1485110"/>
            <a:chExt cx="4194312" cy="549099"/>
          </a:xfrm>
        </p:grpSpPr>
        <p:cxnSp>
          <p:nvCxnSpPr>
            <p:cNvPr id="60" name="Straight Arrow Connector 59"/>
            <p:cNvCxnSpPr/>
            <p:nvPr/>
          </p:nvCxnSpPr>
          <p:spPr>
            <a:xfrm flipV="1">
              <a:off x="2782956" y="1656523"/>
              <a:ext cx="4194312" cy="37768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683704" y="1485110"/>
              <a:ext cx="147873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Seal Extent</a:t>
              </a:r>
            </a:p>
          </p:txBody>
        </p:sp>
      </p:grpSp>
    </p:spTree>
    <p:extLst>
      <p:ext uri="{BB962C8B-B14F-4D97-AF65-F5344CB8AC3E}">
        <p14:creationId xmlns:p14="http://schemas.microsoft.com/office/powerpoint/2010/main" xmlns="" val="29146085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up)">
                                      <p:cBhvr>
                                        <p:cTn id="10" dur="500"/>
                                        <p:tgtEl>
                                          <p:spTgt spid="3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up)">
                                      <p:cBhvr>
                                        <p:cTn id="14" dur="500"/>
                                        <p:tgtEl>
                                          <p:spTgt spid="39"/>
                                        </p:tgtEl>
                                      </p:cBhvr>
                                    </p:animEffect>
                                  </p:childTnLst>
                                </p:cTn>
                              </p:par>
                              <p:par>
                                <p:cTn id="15" presetID="22" presetClass="entr" presetSubtype="8"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up)">
                                      <p:cBhvr>
                                        <p:cTn id="25" dur="500"/>
                                        <p:tgtEl>
                                          <p:spTgt spid="47"/>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down)">
                                      <p:cBhvr>
                                        <p:cTn id="29" dur="500"/>
                                        <p:tgtEl>
                                          <p:spTgt spid="50"/>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p:cTn id="33" dur="500" fill="hold"/>
                                        <p:tgtEl>
                                          <p:spTgt spid="57"/>
                                        </p:tgtEl>
                                        <p:attrNameLst>
                                          <p:attrName>ppt_w</p:attrName>
                                        </p:attrNameLst>
                                      </p:cBhvr>
                                      <p:tavLst>
                                        <p:tav tm="0">
                                          <p:val>
                                            <p:fltVal val="0"/>
                                          </p:val>
                                        </p:tav>
                                        <p:tav tm="100000">
                                          <p:val>
                                            <p:strVal val="#ppt_w"/>
                                          </p:val>
                                        </p:tav>
                                      </p:tavLst>
                                    </p:anim>
                                    <p:anim calcmode="lin" valueType="num">
                                      <p:cBhvr>
                                        <p:cTn id="34" dur="500" fill="hold"/>
                                        <p:tgtEl>
                                          <p:spTgt spid="57"/>
                                        </p:tgtEl>
                                        <p:attrNameLst>
                                          <p:attrName>ppt_h</p:attrName>
                                        </p:attrNameLst>
                                      </p:cBhvr>
                                      <p:tavLst>
                                        <p:tav tm="0">
                                          <p:val>
                                            <p:fltVal val="0"/>
                                          </p:val>
                                        </p:tav>
                                        <p:tav tm="100000">
                                          <p:val>
                                            <p:strVal val="#ppt_h"/>
                                          </p:val>
                                        </p:tav>
                                      </p:tavLst>
                                    </p:anim>
                                    <p:animEffect transition="in" filter="fade">
                                      <p:cBhvr>
                                        <p:cTn id="35" dur="500"/>
                                        <p:tgtEl>
                                          <p:spTgt spid="5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wipe(left)">
                                      <p:cBhvr>
                                        <p:cTn id="40" dur="500"/>
                                        <p:tgtEl>
                                          <p:spTgt spid="5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wipe(up)">
                                      <p:cBhvr>
                                        <p:cTn id="50" dur="500"/>
                                        <p:tgtEl>
                                          <p:spTgt spid="54"/>
                                        </p:tgtEl>
                                      </p:cBhvr>
                                    </p:animEffect>
                                  </p:childTnLst>
                                </p:cTn>
                              </p:par>
                              <p:par>
                                <p:cTn id="51" presetID="22" presetClass="entr" presetSubtype="1"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wipe(up)">
                                      <p:cBhvr>
                                        <p:cTn id="53" dur="500"/>
                                        <p:tgtEl>
                                          <p:spTgt spid="62"/>
                                        </p:tgtEl>
                                      </p:cBhvr>
                                    </p:animEffect>
                                  </p:childTnLst>
                                </p:cTn>
                              </p:par>
                              <p:par>
                                <p:cTn id="54" presetID="22" presetClass="entr" presetSubtype="1" fill="hold" nodeType="with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wipe(up)">
                                      <p:cBhvr>
                                        <p:cTn id="56" dur="500"/>
                                        <p:tgtEl>
                                          <p:spTgt spid="63"/>
                                        </p:tgtEl>
                                      </p:cBhvr>
                                    </p:animEffect>
                                  </p:childTnLst>
                                </p:cTn>
                              </p:par>
                              <p:par>
                                <p:cTn id="57" presetID="22" presetClass="entr" presetSubtype="1" fill="hold" nodeType="with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wipe(up)">
                                      <p:cBhvr>
                                        <p:cTn id="59" dur="500"/>
                                        <p:tgtEl>
                                          <p:spTgt spid="6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wipe(down)">
                                      <p:cBhvr>
                                        <p:cTn id="64" dur="500"/>
                                        <p:tgtEl>
                                          <p:spTgt spid="55"/>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up)">
                                      <p:cBhvr>
                                        <p:cTn id="67" dur="500"/>
                                        <p:tgtEl>
                                          <p:spTgt spid="59"/>
                                        </p:tgtEl>
                                      </p:cBhvr>
                                    </p:animEffect>
                                  </p:childTnLst>
                                </p:cTn>
                              </p:par>
                              <p:par>
                                <p:cTn id="68" presetID="22" presetClass="entr" presetSubtype="4" fill="hold" nodeType="with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wipe(down)">
                                      <p:cBhvr>
                                        <p:cTn id="70" dur="500"/>
                                        <p:tgtEl>
                                          <p:spTgt spid="5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wipe(down)">
                                      <p:cBhvr>
                                        <p:cTn id="73" dur="500"/>
                                        <p:tgtEl>
                                          <p:spTgt spid="53"/>
                                        </p:tgtEl>
                                      </p:cBhvr>
                                    </p:animEffect>
                                  </p:childTnLst>
                                </p:cTn>
                              </p:par>
                            </p:childTnLst>
                          </p:cTn>
                        </p:par>
                      </p:childTnLst>
                    </p:cTn>
                  </p:par>
                  <p:par>
                    <p:cTn id="74" fill="hold">
                      <p:stCondLst>
                        <p:cond delay="indefinite"/>
                      </p:stCondLst>
                      <p:childTnLst>
                        <p:par>
                          <p:cTn id="75" fill="hold">
                            <p:stCondLst>
                              <p:cond delay="0"/>
                            </p:stCondLst>
                            <p:childTnLst>
                              <p:par>
                                <p:cTn id="76" presetID="21" presetClass="entr" presetSubtype="1"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heel(1)">
                                      <p:cBhvr>
                                        <p:cTn id="78" dur="1000"/>
                                        <p:tgtEl>
                                          <p:spTgt spid="26"/>
                                        </p:tgtEl>
                                      </p:cBhvr>
                                    </p:animEffect>
                                  </p:childTnLst>
                                </p:cTn>
                              </p:par>
                            </p:childTnLst>
                          </p:cTn>
                        </p:par>
                        <p:par>
                          <p:cTn id="79" fill="hold">
                            <p:stCondLst>
                              <p:cond delay="1000"/>
                            </p:stCondLst>
                            <p:childTnLst>
                              <p:par>
                                <p:cTn id="80" presetID="22" presetClass="entr" presetSubtype="1" fill="hold" grpId="0"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wipe(up)">
                                      <p:cBhvr>
                                        <p:cTn id="82" dur="500"/>
                                        <p:tgtEl>
                                          <p:spTgt spid="65"/>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circle(in)">
                                      <p:cBhvr>
                                        <p:cTn id="87" dur="2000"/>
                                        <p:tgtEl>
                                          <p:spTgt spid="66"/>
                                        </p:tgtEl>
                                      </p:cBhvr>
                                    </p:animEffect>
                                  </p:childTnLst>
                                </p:cTn>
                              </p:par>
                              <p:par>
                                <p:cTn id="88" presetID="6" presetClass="entr" presetSubtype="16"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circle(in)">
                                      <p:cBhvr>
                                        <p:cTn id="90" dur="2000"/>
                                        <p:tgtEl>
                                          <p:spTgt spid="56"/>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1000"/>
                                        <p:tgtEl>
                                          <p:spTgt spid="41"/>
                                        </p:tgtEl>
                                        <p:attrNameLst>
                                          <p:attrName>ppt_x</p:attrName>
                                        </p:attrNameLst>
                                      </p:cBhvr>
                                      <p:tavLst>
                                        <p:tav tm="0">
                                          <p:val>
                                            <p:strVal val="ppt_x"/>
                                          </p:val>
                                        </p:tav>
                                        <p:tav tm="100000">
                                          <p:val>
                                            <p:strVal val="ppt_x"/>
                                          </p:val>
                                        </p:tav>
                                      </p:tavLst>
                                    </p:anim>
                                    <p:anim calcmode="lin" valueType="num">
                                      <p:cBhvr additive="base">
                                        <p:cTn id="95" dur="1000"/>
                                        <p:tgtEl>
                                          <p:spTgt spid="41"/>
                                        </p:tgtEl>
                                        <p:attrNameLst>
                                          <p:attrName>ppt_y</p:attrName>
                                        </p:attrNameLst>
                                      </p:cBhvr>
                                      <p:tavLst>
                                        <p:tav tm="0">
                                          <p:val>
                                            <p:strVal val="ppt_y"/>
                                          </p:val>
                                        </p:tav>
                                        <p:tav tm="100000">
                                          <p:val>
                                            <p:strVal val="1+ppt_h/2"/>
                                          </p:val>
                                        </p:tav>
                                      </p:tavLst>
                                    </p:anim>
                                    <p:set>
                                      <p:cBhvr>
                                        <p:cTn id="96" dur="1" fill="hold">
                                          <p:stCondLst>
                                            <p:cond delay="9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1" grpId="0" animBg="1"/>
      <p:bldP spid="41" grpId="1" animBg="1"/>
      <p:bldP spid="50" grpId="0" animBg="1"/>
      <p:bldP spid="54" grpId="0"/>
      <p:bldP spid="59" grpId="0"/>
      <p:bldP spid="65" grpId="0"/>
      <p:bldP spid="21" grpId="0"/>
      <p:bldP spid="66" grpId="0" animBg="1"/>
      <p:bldP spid="53" grpId="0"/>
      <p:bldP spid="56" grpId="0" animBg="1"/>
      <p:bldP spid="57"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Extent Sealing (Scenario 2)</a:t>
            </a:r>
            <a:endParaRPr lang="en-US" dirty="0"/>
          </a:p>
        </p:txBody>
      </p:sp>
      <p:grpSp>
        <p:nvGrpSpPr>
          <p:cNvPr id="3" name="Group 23"/>
          <p:cNvGrpSpPr/>
          <p:nvPr/>
        </p:nvGrpSpPr>
        <p:grpSpPr>
          <a:xfrm>
            <a:off x="6977268" y="478808"/>
            <a:ext cx="2292626" cy="1986097"/>
            <a:chOff x="7089913" y="995641"/>
            <a:chExt cx="2292626" cy="1986097"/>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10" name="TextBox 9"/>
            <p:cNvSpPr txBox="1"/>
            <p:nvPr/>
          </p:nvSpPr>
          <p:spPr>
            <a:xfrm>
              <a:off x="7819509" y="995641"/>
              <a:ext cx="833433" cy="369332"/>
            </a:xfrm>
            <a:prstGeom prst="rect">
              <a:avLst/>
            </a:prstGeom>
            <a:noFill/>
          </p:spPr>
          <p:txBody>
            <a:bodyPr wrap="none" lIns="0" tIns="0" rIns="0" bIns="0" rtlCol="0">
              <a:spAutoFit/>
            </a:bodyPr>
            <a:lstStyle/>
            <a:p>
              <a:r>
                <a:rPr lang="en-US" sz="2400" b="1" dirty="0" smtClean="0">
                  <a:latin typeface="Segoe UI" pitchFamily="34" charset="0"/>
                  <a:ea typeface="Segoe UI" pitchFamily="34" charset="0"/>
                  <a:cs typeface="Segoe UI" pitchFamily="34" charset="0"/>
                </a:rPr>
                <a:t>Paxos</a:t>
              </a:r>
            </a:p>
          </p:txBody>
        </p:sp>
      </p:grpSp>
      <p:sp>
        <p:nvSpPr>
          <p:cNvPr id="12" name="Rounded Rectangle 11"/>
          <p:cNvSpPr/>
          <p:nvPr/>
        </p:nvSpPr>
        <p:spPr bwMode="auto">
          <a:xfrm>
            <a:off x="662609" y="160351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grpSp>
        <p:nvGrpSpPr>
          <p:cNvPr id="4" name="Group 13"/>
          <p:cNvGrpSpPr/>
          <p:nvPr/>
        </p:nvGrpSpPr>
        <p:grpSpPr>
          <a:xfrm>
            <a:off x="1113182" y="4081670"/>
            <a:ext cx="1855305"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3969025" y="4081670"/>
            <a:ext cx="1855305"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4" name="Group 17"/>
          <p:cNvGrpSpPr/>
          <p:nvPr/>
        </p:nvGrpSpPr>
        <p:grpSpPr>
          <a:xfrm>
            <a:off x="6824868" y="4081670"/>
            <a:ext cx="1855305"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5" name="Group 20"/>
          <p:cNvGrpSpPr/>
          <p:nvPr/>
        </p:nvGrpSpPr>
        <p:grpSpPr>
          <a:xfrm>
            <a:off x="9680712" y="4035288"/>
            <a:ext cx="1855305" cy="2153478"/>
            <a:chOff x="1855304" y="4081670"/>
            <a:chExt cx="1855305" cy="2464904"/>
          </a:xfrm>
        </p:grpSpPr>
        <p:sp>
          <p:nvSpPr>
            <p:cNvPr id="22" name="Rectangle 2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4</a:t>
              </a:r>
            </a:p>
          </p:txBody>
        </p:sp>
        <p:sp>
          <p:nvSpPr>
            <p:cNvPr id="23" name="Flowchart: Magnetic Disk 2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8" name="Group 41"/>
          <p:cNvGrpSpPr/>
          <p:nvPr/>
        </p:nvGrpSpPr>
        <p:grpSpPr>
          <a:xfrm>
            <a:off x="1440163" y="6235148"/>
            <a:ext cx="7315597" cy="430887"/>
            <a:chOff x="1440163" y="6235148"/>
            <a:chExt cx="7315597" cy="430887"/>
          </a:xfrm>
        </p:grpSpPr>
        <p:sp>
          <p:nvSpPr>
            <p:cNvPr id="43" name="TextBox 42"/>
            <p:cNvSpPr txBox="1"/>
            <p:nvPr/>
          </p:nvSpPr>
          <p:spPr>
            <a:xfrm>
              <a:off x="1440163" y="6235148"/>
              <a:ext cx="1216615"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Primary</a:t>
              </a:r>
            </a:p>
          </p:txBody>
        </p:sp>
        <p:sp>
          <p:nvSpPr>
            <p:cNvPr id="44" name="TextBox 43"/>
            <p:cNvSpPr txBox="1"/>
            <p:nvPr/>
          </p:nvSpPr>
          <p:spPr>
            <a:xfrm>
              <a:off x="3898221" y="6235148"/>
              <a:ext cx="1992469"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966820"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1232452" y="5355161"/>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4114797" y="530877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4113627" y="4984564"/>
            <a:ext cx="207711"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6988355" y="530877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4" name="TextBox 53"/>
          <p:cNvSpPr txBox="1"/>
          <p:nvPr/>
        </p:nvSpPr>
        <p:spPr>
          <a:xfrm>
            <a:off x="6227709" y="3205518"/>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63" name="Straight Arrow Connector 62"/>
          <p:cNvCxnSpPr/>
          <p:nvPr/>
        </p:nvCxnSpPr>
        <p:spPr>
          <a:xfrm flipH="1">
            <a:off x="4890054" y="2246248"/>
            <a:ext cx="2060711" cy="1828798"/>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9584753" y="1572116"/>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21" name="TextBox 20"/>
          <p:cNvSpPr txBox="1"/>
          <p:nvPr/>
        </p:nvSpPr>
        <p:spPr>
          <a:xfrm>
            <a:off x="9571218" y="1014333"/>
            <a:ext cx="1889172" cy="492443"/>
          </a:xfrm>
          <a:prstGeom prst="rect">
            <a:avLst/>
          </a:prstGeom>
          <a:noFill/>
        </p:spPr>
        <p:txBody>
          <a:bodyPr wrap="none" lIns="0" tIns="0" rIns="0" bIns="0" rtlCol="0">
            <a:spAutoFit/>
          </a:bodyPr>
          <a:lstStyle/>
          <a:p>
            <a:r>
              <a:rPr lang="en-US" sz="3200" b="1" dirty="0" smtClean="0">
                <a:solidFill>
                  <a:srgbClr val="C00000"/>
                </a:solidFill>
                <a:effectLst>
                  <a:outerShdw blurRad="38100" dist="38100" dir="2700000" algn="tl">
                    <a:srgbClr val="000000">
                      <a:alpha val="43137"/>
                    </a:srgbClr>
                  </a:outerShdw>
                </a:effectLst>
              </a:rPr>
              <a:t>Seal Extent</a:t>
            </a:r>
          </a:p>
        </p:txBody>
      </p:sp>
      <p:sp>
        <p:nvSpPr>
          <p:cNvPr id="66" name="Rectangle 65"/>
          <p:cNvSpPr/>
          <p:nvPr/>
        </p:nvSpPr>
        <p:spPr bwMode="auto">
          <a:xfrm>
            <a:off x="1178499" y="5340394"/>
            <a:ext cx="328084" cy="7294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52" name="Straight Arrow Connector 51"/>
          <p:cNvCxnSpPr/>
          <p:nvPr/>
        </p:nvCxnSpPr>
        <p:spPr>
          <a:xfrm flipV="1">
            <a:off x="5287617" y="2386150"/>
            <a:ext cx="1804593" cy="16425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059110" y="3066640"/>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sp>
        <p:nvSpPr>
          <p:cNvPr id="56" name="Rectangle 55"/>
          <p:cNvSpPr/>
          <p:nvPr/>
        </p:nvSpPr>
        <p:spPr bwMode="auto">
          <a:xfrm>
            <a:off x="6928168" y="5274112"/>
            <a:ext cx="328084" cy="7294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Multiply 56"/>
          <p:cNvSpPr/>
          <p:nvPr/>
        </p:nvSpPr>
        <p:spPr bwMode="auto">
          <a:xfrm>
            <a:off x="4225439" y="4138417"/>
            <a:ext cx="1116496" cy="1345714"/>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8" name="Rectangle 57"/>
          <p:cNvSpPr/>
          <p:nvPr/>
        </p:nvSpPr>
        <p:spPr bwMode="auto">
          <a:xfrm>
            <a:off x="4054610" y="5291445"/>
            <a:ext cx="328084" cy="7294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xmlns="" val="819700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57"/>
                                        </p:tgtEl>
                                      </p:cBhvr>
                                    </p:animEffect>
                                    <p:set>
                                      <p:cBhvr>
                                        <p:cTn id="7" dur="1" fill="hold">
                                          <p:stCondLst>
                                            <p:cond delay="499"/>
                                          </p:stCondLst>
                                        </p:cTn>
                                        <p:tgtEl>
                                          <p:spTgt spid="57"/>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down)">
                                      <p:cBhvr>
                                        <p:cTn id="11" dur="500"/>
                                        <p:tgtEl>
                                          <p:spTgt spid="54"/>
                                        </p:tgtEl>
                                      </p:cBhvr>
                                    </p:animEffect>
                                  </p:childTnLst>
                                </p:cTn>
                              </p:par>
                              <p:par>
                                <p:cTn id="12" presetID="22" presetClass="entr" presetSubtype="4" fill="hold"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wipe(down)">
                                      <p:cBhvr>
                                        <p:cTn id="14" dur="500"/>
                                        <p:tgtEl>
                                          <p:spTgt spid="5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up)">
                                      <p:cBhvr>
                                        <p:cTn id="19" dur="500"/>
                                        <p:tgtEl>
                                          <p:spTgt spid="6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up)">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circle(in)">
                                      <p:cBhvr>
                                        <p:cTn id="27" dur="20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grpId="0" nodeType="clickEffect">
                                  <p:stCondLst>
                                    <p:cond delay="0"/>
                                  </p:stCondLst>
                                  <p:childTnLst>
                                    <p:anim calcmode="lin" valueType="num">
                                      <p:cBhvr additive="base">
                                        <p:cTn id="31" dur="1000"/>
                                        <p:tgtEl>
                                          <p:spTgt spid="50"/>
                                        </p:tgtEl>
                                        <p:attrNameLst>
                                          <p:attrName>ppt_x</p:attrName>
                                        </p:attrNameLst>
                                      </p:cBhvr>
                                      <p:tavLst>
                                        <p:tav tm="0">
                                          <p:val>
                                            <p:strVal val="ppt_x"/>
                                          </p:val>
                                        </p:tav>
                                        <p:tav tm="100000">
                                          <p:val>
                                            <p:strVal val="ppt_x"/>
                                          </p:val>
                                        </p:tav>
                                      </p:tavLst>
                                    </p:anim>
                                    <p:anim calcmode="lin" valueType="num">
                                      <p:cBhvr additive="base">
                                        <p:cTn id="32" dur="1000"/>
                                        <p:tgtEl>
                                          <p:spTgt spid="50"/>
                                        </p:tgtEl>
                                        <p:attrNameLst>
                                          <p:attrName>ppt_y</p:attrName>
                                        </p:attrNameLst>
                                      </p:cBhvr>
                                      <p:tavLst>
                                        <p:tav tm="0">
                                          <p:val>
                                            <p:strVal val="ppt_y"/>
                                          </p:val>
                                        </p:tav>
                                        <p:tav tm="100000">
                                          <p:val>
                                            <p:strVal val="1+ppt_h/2"/>
                                          </p:val>
                                        </p:tav>
                                      </p:tavLst>
                                    </p:anim>
                                    <p:set>
                                      <p:cBhvr>
                                        <p:cTn id="33" dur="1" fill="hold">
                                          <p:stCondLst>
                                            <p:cond delay="9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4" grpId="0"/>
      <p:bldP spid="53" grpId="0"/>
      <p:bldP spid="57"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Providing Consistency for </a:t>
            </a:r>
            <a:r>
              <a:rPr lang="en-US" b="1" dirty="0" smtClean="0"/>
              <a:t>Data Streams</a:t>
            </a:r>
            <a:endParaRPr lang="en-US" b="1" dirty="0"/>
          </a:p>
        </p:txBody>
      </p:sp>
      <p:grpSp>
        <p:nvGrpSpPr>
          <p:cNvPr id="3" name="Group 23"/>
          <p:cNvGrpSpPr/>
          <p:nvPr/>
        </p:nvGrpSpPr>
        <p:grpSpPr>
          <a:xfrm>
            <a:off x="4901302" y="939116"/>
            <a:ext cx="2014330"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1113182" y="4081670"/>
            <a:ext cx="1855305"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3969025" y="4081670"/>
            <a:ext cx="1855305"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4" name="Group 17"/>
          <p:cNvGrpSpPr/>
          <p:nvPr/>
        </p:nvGrpSpPr>
        <p:grpSpPr>
          <a:xfrm>
            <a:off x="6812836" y="4081670"/>
            <a:ext cx="1855305"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5" name="Group 41"/>
          <p:cNvGrpSpPr/>
          <p:nvPr/>
        </p:nvGrpSpPr>
        <p:grpSpPr>
          <a:xfrm>
            <a:off x="1440163" y="6235148"/>
            <a:ext cx="7315597" cy="430887"/>
            <a:chOff x="1440163" y="6235148"/>
            <a:chExt cx="7315597" cy="430887"/>
          </a:xfrm>
        </p:grpSpPr>
        <p:sp>
          <p:nvSpPr>
            <p:cNvPr id="43" name="TextBox 42"/>
            <p:cNvSpPr txBox="1"/>
            <p:nvPr/>
          </p:nvSpPr>
          <p:spPr>
            <a:xfrm>
              <a:off x="1440163" y="6235148"/>
              <a:ext cx="1216615"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9" y="6235148"/>
              <a:ext cx="1992469"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966820"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1232452" y="5355161"/>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1232451" y="5016179"/>
            <a:ext cx="207711"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4114797" y="530877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4113627" y="4984564"/>
            <a:ext cx="207711"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6976323" y="530877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6135900" y="1639526"/>
            <a:ext cx="5904204"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9764354" y="1362872"/>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92" name="Straight Arrow Connector 91"/>
          <p:cNvCxnSpPr/>
          <p:nvPr/>
        </p:nvCxnSpPr>
        <p:spPr>
          <a:xfrm flipH="1">
            <a:off x="8048431" y="2296456"/>
            <a:ext cx="1840207"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900309" y="4277515"/>
            <a:ext cx="3073149" cy="1231106"/>
          </a:xfrm>
          <a:prstGeom prst="rect">
            <a:avLst/>
          </a:prstGeom>
          <a:noFill/>
        </p:spPr>
        <p:txBody>
          <a:bodyPr wrap="none" lIns="0" tIns="0" rIns="0" bIns="0" rtlCol="0">
            <a:spAutoFit/>
          </a:bodyPr>
          <a:lstStyle/>
          <a:p>
            <a:pPr algn="ctr"/>
            <a:r>
              <a:rPr lang="en-US" sz="3200"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sz="2400"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sz="2400"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6218443" y="2132576"/>
            <a:ext cx="861735"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6364708" y="2243232"/>
            <a:ext cx="715356"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2" name="Content Placeholder 2"/>
          <p:cNvSpPr>
            <a:spLocks noGrp="1"/>
          </p:cNvSpPr>
          <p:nvPr>
            <p:ph sz="half" idx="2"/>
          </p:nvPr>
        </p:nvSpPr>
        <p:spPr>
          <a:xfrm>
            <a:off x="291917" y="1165321"/>
            <a:ext cx="4586525" cy="2080570"/>
          </a:xfrm>
        </p:spPr>
        <p:txBody>
          <a:bodyPr/>
          <a:lstStyle/>
          <a:p>
            <a:r>
              <a:rPr lang="en-US" sz="2400" b="1" dirty="0" smtClean="0">
                <a:solidFill>
                  <a:schemeClr val="accent1">
                    <a:lumMod val="75000"/>
                  </a:schemeClr>
                </a:solidFill>
                <a:ea typeface="Segoe UI" pitchFamily="34" charset="0"/>
                <a:cs typeface="Segoe UI" pitchFamily="34" charset="0"/>
              </a:rPr>
              <a:t>For Data Streams, Partition Layer only reads from offsets returned from successful appends </a:t>
            </a:r>
          </a:p>
          <a:p>
            <a:pPr lvl="1"/>
            <a:r>
              <a:rPr lang="en-US" sz="2000" b="1" dirty="0" smtClean="0">
                <a:solidFill>
                  <a:schemeClr val="accent1">
                    <a:lumMod val="75000"/>
                  </a:schemeClr>
                </a:solidFill>
                <a:ea typeface="Segoe UI" pitchFamily="34" charset="0"/>
                <a:cs typeface="Segoe UI" pitchFamily="34" charset="0"/>
              </a:rPr>
              <a:t>Committed on all replicas</a:t>
            </a:r>
          </a:p>
          <a:p>
            <a:pPr lvl="1"/>
            <a:r>
              <a:rPr lang="en-US" sz="2000" b="1" u="sng" dirty="0" smtClean="0">
                <a:solidFill>
                  <a:schemeClr val="accent1">
                    <a:lumMod val="75000"/>
                  </a:schemeClr>
                </a:solidFill>
                <a:ea typeface="Segoe UI" pitchFamily="34" charset="0"/>
                <a:cs typeface="Segoe UI" pitchFamily="34" charset="0"/>
              </a:rPr>
              <a:t>Row and Blob Data Streams</a:t>
            </a:r>
          </a:p>
          <a:p>
            <a:r>
              <a:rPr lang="en-US" sz="2400" b="1" dirty="0" smtClean="0">
                <a:solidFill>
                  <a:schemeClr val="accent1">
                    <a:lumMod val="75000"/>
                  </a:schemeClr>
                </a:solidFill>
                <a:ea typeface="Segoe UI" pitchFamily="34" charset="0"/>
                <a:cs typeface="Segoe UI" pitchFamily="34" charset="0"/>
              </a:rPr>
              <a:t>Offset valid on any replica</a:t>
            </a:r>
          </a:p>
        </p:txBody>
      </p:sp>
      <p:sp>
        <p:nvSpPr>
          <p:cNvPr id="53" name="Oval 52"/>
          <p:cNvSpPr/>
          <p:nvPr/>
        </p:nvSpPr>
        <p:spPr bwMode="auto">
          <a:xfrm>
            <a:off x="1008638" y="5262397"/>
            <a:ext cx="655338"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4" name="Oval 53"/>
          <p:cNvSpPr/>
          <p:nvPr/>
        </p:nvSpPr>
        <p:spPr bwMode="auto">
          <a:xfrm>
            <a:off x="3890983" y="5239382"/>
            <a:ext cx="655338"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5" name="Oval 54"/>
          <p:cNvSpPr/>
          <p:nvPr/>
        </p:nvSpPr>
        <p:spPr bwMode="auto">
          <a:xfrm>
            <a:off x="6775620" y="5239381"/>
            <a:ext cx="655338"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8" name="TextBox 57"/>
          <p:cNvSpPr txBox="1"/>
          <p:nvPr/>
        </p:nvSpPr>
        <p:spPr>
          <a:xfrm>
            <a:off x="8305954" y="3005797"/>
            <a:ext cx="3267626" cy="430887"/>
          </a:xfrm>
          <a:prstGeom prst="rect">
            <a:avLst/>
          </a:prstGeom>
          <a:noFill/>
        </p:spPr>
        <p:txBody>
          <a:bodyPr wrap="none" lIns="0" tIns="0" rIns="0" bIns="0" rtlCol="0">
            <a:spAutoFit/>
          </a:bodyPr>
          <a:lstStyle/>
          <a:p>
            <a:r>
              <a:rPr lang="en-US" sz="2800" b="1" dirty="0" smtClean="0">
                <a:solidFill>
                  <a:schemeClr val="accent1">
                    <a:lumMod val="75000"/>
                  </a:schemeClr>
                </a:solidFill>
                <a:effectLst>
                  <a:outerShdw blurRad="38100" dist="38100" dir="2700000" algn="tl">
                    <a:srgbClr val="000000">
                      <a:alpha val="43137"/>
                    </a:srgbClr>
                  </a:outerShdw>
                </a:effectLst>
              </a:rPr>
              <a:t>Safe to read from EN3</a:t>
            </a:r>
          </a:p>
        </p:txBody>
      </p:sp>
      <p:cxnSp>
        <p:nvCxnSpPr>
          <p:cNvPr id="46" name="Straight Arrow Connector 45"/>
          <p:cNvCxnSpPr/>
          <p:nvPr/>
        </p:nvCxnSpPr>
        <p:spPr>
          <a:xfrm flipH="1">
            <a:off x="6915632" y="1651470"/>
            <a:ext cx="2848722"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4684643" y="2190021"/>
            <a:ext cx="5203995"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auto">
          <a:xfrm>
            <a:off x="1178499" y="495759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4054650" y="4914125"/>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xmlns="" val="4171962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up)">
                                      <p:cBhvr>
                                        <p:cTn id="21" dur="500"/>
                                        <p:tgtEl>
                                          <p:spTgt spid="47"/>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par>
                                <p:cTn id="26" presetID="22" presetClass="entr" presetSubtype="1" fill="hold"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up)">
                                      <p:cBhvr>
                                        <p:cTn id="28" dur="500"/>
                                        <p:tgtEl>
                                          <p:spTgt spid="7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p:cTn id="31" dur="500" fill="hold"/>
                                        <p:tgtEl>
                                          <p:spTgt spid="73"/>
                                        </p:tgtEl>
                                        <p:attrNameLst>
                                          <p:attrName>ppt_w</p:attrName>
                                        </p:attrNameLst>
                                      </p:cBhvr>
                                      <p:tavLst>
                                        <p:tav tm="0">
                                          <p:val>
                                            <p:fltVal val="0"/>
                                          </p:val>
                                        </p:tav>
                                        <p:tav tm="100000">
                                          <p:val>
                                            <p:strVal val="#ppt_w"/>
                                          </p:val>
                                        </p:tav>
                                      </p:tavLst>
                                    </p:anim>
                                    <p:anim calcmode="lin" valueType="num">
                                      <p:cBhvr>
                                        <p:cTn id="32" dur="500" fill="hold"/>
                                        <p:tgtEl>
                                          <p:spTgt spid="73"/>
                                        </p:tgtEl>
                                        <p:attrNameLst>
                                          <p:attrName>ppt_h</p:attrName>
                                        </p:attrNameLst>
                                      </p:cBhvr>
                                      <p:tavLst>
                                        <p:tav tm="0">
                                          <p:val>
                                            <p:fltVal val="0"/>
                                          </p:val>
                                        </p:tav>
                                        <p:tav tm="100000">
                                          <p:val>
                                            <p:strVal val="#ppt_h"/>
                                          </p:val>
                                        </p:tav>
                                      </p:tavLst>
                                    </p:anim>
                                    <p:animEffect transition="in" filter="fade">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2">
                                            <p:txEl>
                                              <p:pRg st="0" end="0"/>
                                            </p:txEl>
                                          </p:spTgt>
                                        </p:tgtEl>
                                        <p:attrNameLst>
                                          <p:attrName>style.visibility</p:attrName>
                                        </p:attrNameLst>
                                      </p:cBhvr>
                                      <p:to>
                                        <p:strVal val="visible"/>
                                      </p:to>
                                    </p:set>
                                    <p:animEffect transition="in" filter="fade">
                                      <p:cBhvr>
                                        <p:cTn id="38" dur="500"/>
                                        <p:tgtEl>
                                          <p:spTgt spid="52">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2">
                                            <p:txEl>
                                              <p:pRg st="1" end="1"/>
                                            </p:txEl>
                                          </p:spTgt>
                                        </p:tgtEl>
                                        <p:attrNameLst>
                                          <p:attrName>style.visibility</p:attrName>
                                        </p:attrNameLst>
                                      </p:cBhvr>
                                      <p:to>
                                        <p:strVal val="visible"/>
                                      </p:to>
                                    </p:set>
                                    <p:animEffect transition="in" filter="fade">
                                      <p:cBhvr>
                                        <p:cTn id="41" dur="500"/>
                                        <p:tgtEl>
                                          <p:spTgt spid="52">
                                            <p:txEl>
                                              <p:pRg st="1" end="1"/>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2">
                                            <p:txEl>
                                              <p:pRg st="2" end="2"/>
                                            </p:txEl>
                                          </p:spTgt>
                                        </p:tgtEl>
                                        <p:attrNameLst>
                                          <p:attrName>style.visibility</p:attrName>
                                        </p:attrNameLst>
                                      </p:cBhvr>
                                      <p:to>
                                        <p:strVal val="visible"/>
                                      </p:to>
                                    </p:set>
                                    <p:animEffect transition="in" filter="fade">
                                      <p:cBhvr>
                                        <p:cTn id="44" dur="500"/>
                                        <p:tgtEl>
                                          <p:spTgt spid="52">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2">
                                            <p:txEl>
                                              <p:pRg st="3" end="3"/>
                                            </p:txEl>
                                          </p:spTgt>
                                        </p:tgtEl>
                                        <p:attrNameLst>
                                          <p:attrName>style.visibility</p:attrName>
                                        </p:attrNameLst>
                                      </p:cBhvr>
                                      <p:to>
                                        <p:strVal val="visible"/>
                                      </p:to>
                                    </p:set>
                                    <p:animEffect transition="in" filter="fade">
                                      <p:cBhvr>
                                        <p:cTn id="49" dur="500"/>
                                        <p:tgtEl>
                                          <p:spTgt spid="52">
                                            <p:txEl>
                                              <p:pRg st="3" end="3"/>
                                            </p:txEl>
                                          </p:spTgt>
                                        </p:tgtEl>
                                      </p:cBhvr>
                                    </p:animEffect>
                                  </p:childTnLst>
                                </p:cTn>
                              </p:par>
                            </p:childTnLst>
                          </p:cTn>
                        </p:par>
                        <p:par>
                          <p:cTn id="50" fill="hold">
                            <p:stCondLst>
                              <p:cond delay="500"/>
                            </p:stCondLst>
                            <p:childTnLst>
                              <p:par>
                                <p:cTn id="51" presetID="21" presetClass="entr" presetSubtype="1" fill="hold" grpId="0" nodeType="after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wheel(1)">
                                      <p:cBhvr>
                                        <p:cTn id="53" dur="1000"/>
                                        <p:tgtEl>
                                          <p:spTgt spid="53"/>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wheel(1)">
                                      <p:cBhvr>
                                        <p:cTn id="56" dur="1000"/>
                                        <p:tgtEl>
                                          <p:spTgt spid="54"/>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heel(1)">
                                      <p:cBhvr>
                                        <p:cTn id="59" dur="1000"/>
                                        <p:tgtEl>
                                          <p:spTgt spid="55"/>
                                        </p:tgtEl>
                                      </p:cBhvr>
                                    </p:animEffect>
                                  </p:childTnLst>
                                </p:cTn>
                              </p:par>
                            </p:childTnLst>
                          </p:cTn>
                        </p:par>
                        <p:par>
                          <p:cTn id="60" fill="hold">
                            <p:stCondLst>
                              <p:cond delay="1500"/>
                            </p:stCondLst>
                            <p:childTnLst>
                              <p:par>
                                <p:cTn id="61" presetID="53" presetClass="entr" presetSubtype="16"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 calcmode="lin" valueType="num">
                                      <p:cBhvr>
                                        <p:cTn id="63" dur="500" fill="hold"/>
                                        <p:tgtEl>
                                          <p:spTgt spid="58"/>
                                        </p:tgtEl>
                                        <p:attrNameLst>
                                          <p:attrName>ppt_w</p:attrName>
                                        </p:attrNameLst>
                                      </p:cBhvr>
                                      <p:tavLst>
                                        <p:tav tm="0">
                                          <p:val>
                                            <p:fltVal val="0"/>
                                          </p:val>
                                        </p:tav>
                                        <p:tav tm="100000">
                                          <p:val>
                                            <p:strVal val="#ppt_w"/>
                                          </p:val>
                                        </p:tav>
                                      </p:tavLst>
                                    </p:anim>
                                    <p:anim calcmode="lin" valueType="num">
                                      <p:cBhvr>
                                        <p:cTn id="64" dur="500" fill="hold"/>
                                        <p:tgtEl>
                                          <p:spTgt spid="58"/>
                                        </p:tgtEl>
                                        <p:attrNameLst>
                                          <p:attrName>ppt_h</p:attrName>
                                        </p:attrNameLst>
                                      </p:cBhvr>
                                      <p:tavLst>
                                        <p:tav tm="0">
                                          <p:val>
                                            <p:fltVal val="0"/>
                                          </p:val>
                                        </p:tav>
                                        <p:tav tm="100000">
                                          <p:val>
                                            <p:strVal val="#ppt_h"/>
                                          </p:val>
                                        </p:tav>
                                      </p:tavLst>
                                    </p:anim>
                                    <p:animEffect transition="in" filter="fade">
                                      <p:cBhvr>
                                        <p:cTn id="6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p:bldP spid="73" grpId="0" animBg="1"/>
      <p:bldP spid="52" grpId="0" build="p"/>
      <p:bldP spid="53" grpId="0" animBg="1"/>
      <p:bldP spid="54" grpId="0" animBg="1"/>
      <p:bldP spid="55" grpId="0" animBg="1"/>
      <p:bldP spid="5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Providing Consistency for </a:t>
            </a:r>
            <a:r>
              <a:rPr lang="en-US" b="1" dirty="0" smtClean="0"/>
              <a:t>Log Streams</a:t>
            </a:r>
            <a:endParaRPr lang="en-US" b="1" dirty="0"/>
          </a:p>
        </p:txBody>
      </p:sp>
      <p:grpSp>
        <p:nvGrpSpPr>
          <p:cNvPr id="3" name="Group 23"/>
          <p:cNvGrpSpPr/>
          <p:nvPr/>
        </p:nvGrpSpPr>
        <p:grpSpPr>
          <a:xfrm>
            <a:off x="4901302" y="939116"/>
            <a:ext cx="2014330"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1113182" y="4081670"/>
            <a:ext cx="1855305"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3969025" y="4081670"/>
            <a:ext cx="1855305"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4" name="Group 17"/>
          <p:cNvGrpSpPr/>
          <p:nvPr/>
        </p:nvGrpSpPr>
        <p:grpSpPr>
          <a:xfrm>
            <a:off x="6812836" y="4081670"/>
            <a:ext cx="1855305"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8" name="Group 41"/>
          <p:cNvGrpSpPr/>
          <p:nvPr/>
        </p:nvGrpSpPr>
        <p:grpSpPr>
          <a:xfrm>
            <a:off x="1440163" y="6235148"/>
            <a:ext cx="7315597" cy="430887"/>
            <a:chOff x="1440163" y="6235148"/>
            <a:chExt cx="7315597" cy="430887"/>
          </a:xfrm>
        </p:grpSpPr>
        <p:sp>
          <p:nvSpPr>
            <p:cNvPr id="43" name="TextBox 42"/>
            <p:cNvSpPr txBox="1"/>
            <p:nvPr/>
          </p:nvSpPr>
          <p:spPr>
            <a:xfrm>
              <a:off x="1440163" y="6235148"/>
              <a:ext cx="1216615"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9" y="6235148"/>
              <a:ext cx="1992469"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966820" cy="430887"/>
            </a:xfrm>
            <a:prstGeom prst="rect">
              <a:avLst/>
            </a:prstGeom>
            <a:noFill/>
          </p:spPr>
          <p:txBody>
            <a:bodyPr wrap="none" lIns="0" tIns="0" rIns="0" bIns="0" rtlCol="0">
              <a:spAutoFit/>
            </a:bodyPr>
            <a:lstStyle/>
            <a:p>
              <a:r>
                <a:rPr lang="en-US" sz="28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1232452" y="5355161"/>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1232451" y="5016179"/>
            <a:ext cx="207711"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4114797" y="530877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4113627" y="4984564"/>
            <a:ext cx="207711"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6976323" y="530877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64" name="Straight Arrow Connector 63"/>
          <p:cNvCxnSpPr/>
          <p:nvPr/>
        </p:nvCxnSpPr>
        <p:spPr>
          <a:xfrm flipH="1" flipV="1">
            <a:off x="6660040" y="1603512"/>
            <a:ext cx="3080250" cy="1325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1178499" y="495759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Rectangle 67"/>
          <p:cNvSpPr/>
          <p:nvPr/>
        </p:nvSpPr>
        <p:spPr bwMode="auto">
          <a:xfrm>
            <a:off x="4054610" y="492285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6135900" y="1639526"/>
            <a:ext cx="5904204"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9764354" y="1362872"/>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57" name="Straight Arrow Connector 56"/>
          <p:cNvCxnSpPr/>
          <p:nvPr/>
        </p:nvCxnSpPr>
        <p:spPr>
          <a:xfrm flipH="1">
            <a:off x="2425153" y="2136592"/>
            <a:ext cx="3054620" cy="189207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174988" y="1158482"/>
            <a:ext cx="2414122"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Check commit length</a:t>
            </a:r>
          </a:p>
        </p:txBody>
      </p:sp>
      <p:cxnSp>
        <p:nvCxnSpPr>
          <p:cNvPr id="67" name="Straight Arrow Connector 66"/>
          <p:cNvCxnSpPr>
            <a:endCxn id="16" idx="0"/>
          </p:cNvCxnSpPr>
          <p:nvPr/>
        </p:nvCxnSpPr>
        <p:spPr>
          <a:xfrm flipH="1">
            <a:off x="4896678" y="2175251"/>
            <a:ext cx="927652" cy="190641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 idx="2"/>
          </p:cNvCxnSpPr>
          <p:nvPr/>
        </p:nvCxnSpPr>
        <p:spPr>
          <a:xfrm>
            <a:off x="6054011" y="2136592"/>
            <a:ext cx="934344" cy="100417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Multiply 69"/>
          <p:cNvSpPr/>
          <p:nvPr/>
        </p:nvSpPr>
        <p:spPr bwMode="auto">
          <a:xfrm>
            <a:off x="6200276" y="2247248"/>
            <a:ext cx="715356"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1" name="Content Placeholder 2"/>
          <p:cNvSpPr>
            <a:spLocks noGrp="1"/>
          </p:cNvSpPr>
          <p:nvPr>
            <p:ph sz="half" idx="2"/>
          </p:nvPr>
        </p:nvSpPr>
        <p:spPr>
          <a:xfrm>
            <a:off x="233488" y="904267"/>
            <a:ext cx="4219090" cy="2505301"/>
          </a:xfrm>
        </p:spPr>
        <p:txBody>
          <a:bodyPr/>
          <a:lstStyle/>
          <a:p>
            <a:pPr marL="0" indent="0"/>
            <a:r>
              <a:rPr lang="en-US" sz="2400" b="1" dirty="0" smtClean="0">
                <a:solidFill>
                  <a:schemeClr val="accent1">
                    <a:lumMod val="75000"/>
                  </a:schemeClr>
                </a:solidFill>
                <a:ea typeface="Segoe UI" pitchFamily="34" charset="0"/>
                <a:cs typeface="Segoe UI" pitchFamily="34" charset="0"/>
              </a:rPr>
              <a:t> Logs are used on partition load</a:t>
            </a:r>
          </a:p>
          <a:p>
            <a:pPr marL="325424" lvl="1" indent="0"/>
            <a:r>
              <a:rPr lang="en-US" sz="2000" b="1" dirty="0" smtClean="0">
                <a:solidFill>
                  <a:schemeClr val="accent1">
                    <a:lumMod val="75000"/>
                  </a:schemeClr>
                </a:solidFill>
                <a:ea typeface="Segoe UI" pitchFamily="34" charset="0"/>
                <a:cs typeface="Segoe UI" pitchFamily="34" charset="0"/>
              </a:rPr>
              <a:t> </a:t>
            </a:r>
            <a:r>
              <a:rPr lang="en-US" sz="2000" b="1" u="sng" dirty="0" smtClean="0">
                <a:solidFill>
                  <a:schemeClr val="accent1">
                    <a:lumMod val="75000"/>
                  </a:schemeClr>
                </a:solidFill>
                <a:ea typeface="Segoe UI" pitchFamily="34" charset="0"/>
                <a:cs typeface="Segoe UI" pitchFamily="34" charset="0"/>
              </a:rPr>
              <a:t>Commit and Metadata log streams</a:t>
            </a:r>
          </a:p>
          <a:p>
            <a:pPr marL="0" indent="0"/>
            <a:r>
              <a:rPr lang="en-US" sz="2400" b="1" dirty="0" smtClean="0">
                <a:solidFill>
                  <a:schemeClr val="accent1">
                    <a:lumMod val="75000"/>
                  </a:schemeClr>
                </a:solidFill>
                <a:ea typeface="Segoe UI" pitchFamily="34" charset="0"/>
                <a:cs typeface="Segoe UI" pitchFamily="34" charset="0"/>
              </a:rPr>
              <a:t> Check commit length first</a:t>
            </a:r>
          </a:p>
          <a:p>
            <a:pPr marL="0" indent="0"/>
            <a:r>
              <a:rPr lang="en-US" sz="2400" b="1" dirty="0" smtClean="0">
                <a:solidFill>
                  <a:schemeClr val="accent1">
                    <a:lumMod val="75000"/>
                  </a:schemeClr>
                </a:solidFill>
                <a:ea typeface="Segoe UI" pitchFamily="34" charset="0"/>
                <a:cs typeface="Segoe UI" pitchFamily="34" charset="0"/>
              </a:rPr>
              <a:t> Only read from</a:t>
            </a:r>
          </a:p>
          <a:p>
            <a:r>
              <a:rPr lang="en-US" sz="2000" b="1" dirty="0" smtClean="0">
                <a:solidFill>
                  <a:schemeClr val="accent1">
                    <a:lumMod val="75000"/>
                  </a:schemeClr>
                </a:solidFill>
                <a:ea typeface="Segoe UI" pitchFamily="34" charset="0"/>
                <a:cs typeface="Segoe UI" pitchFamily="34" charset="0"/>
              </a:rPr>
              <a:t>Unsealed replica if all replicas have the same commit length</a:t>
            </a:r>
          </a:p>
          <a:p>
            <a:r>
              <a:rPr lang="en-US" sz="2000" b="1" dirty="0" smtClean="0">
                <a:solidFill>
                  <a:schemeClr val="accent1">
                    <a:lumMod val="75000"/>
                  </a:schemeClr>
                </a:solidFill>
                <a:ea typeface="Segoe UI" pitchFamily="34" charset="0"/>
                <a:cs typeface="Segoe UI" pitchFamily="34" charset="0"/>
              </a:rPr>
              <a:t>A sealed replica</a:t>
            </a:r>
          </a:p>
        </p:txBody>
      </p:sp>
      <p:sp>
        <p:nvSpPr>
          <p:cNvPr id="84" name="TextBox 83"/>
          <p:cNvSpPr txBox="1"/>
          <p:nvPr/>
        </p:nvSpPr>
        <p:spPr>
          <a:xfrm>
            <a:off x="3969025" y="3185627"/>
            <a:ext cx="3079369" cy="369332"/>
          </a:xfrm>
          <a:prstGeom prst="rect">
            <a:avLst/>
          </a:prstGeom>
          <a:noFill/>
        </p:spPr>
        <p:txBody>
          <a:bodyPr wrap="none" lIns="0" tIns="0" rIns="0" bIns="0" rtlCol="0">
            <a:spAutoFit/>
          </a:bodyPr>
          <a:lstStyle/>
          <a:p>
            <a:r>
              <a:rPr lang="en-US" sz="2400" b="1" dirty="0" smtClean="0">
                <a:latin typeface="Segoe UI" pitchFamily="34" charset="0"/>
                <a:ea typeface="Segoe UI" pitchFamily="34" charset="0"/>
                <a:cs typeface="Segoe UI" pitchFamily="34" charset="0"/>
              </a:rPr>
              <a:t>Check commit length</a:t>
            </a:r>
          </a:p>
        </p:txBody>
      </p:sp>
      <p:sp>
        <p:nvSpPr>
          <p:cNvPr id="85" name="TextBox 84"/>
          <p:cNvSpPr txBox="1"/>
          <p:nvPr/>
        </p:nvSpPr>
        <p:spPr>
          <a:xfrm>
            <a:off x="4761320" y="2816295"/>
            <a:ext cx="1603388" cy="369332"/>
          </a:xfrm>
          <a:prstGeom prst="rect">
            <a:avLst/>
          </a:prstGeom>
          <a:noFill/>
        </p:spPr>
        <p:txBody>
          <a:bodyPr wrap="none" lIns="0" tIns="0" rIns="0" bIns="0" rtlCol="0">
            <a:spAutoFit/>
          </a:bodyPr>
          <a:lstStyle/>
          <a:p>
            <a:r>
              <a:rPr lang="en-US" sz="2400" b="1" dirty="0" smtClean="0">
                <a:latin typeface="Segoe UI" pitchFamily="34" charset="0"/>
                <a:ea typeface="Segoe UI" pitchFamily="34" charset="0"/>
                <a:cs typeface="Segoe UI" pitchFamily="34" charset="0"/>
              </a:rPr>
              <a:t>Seal Extent</a:t>
            </a:r>
          </a:p>
        </p:txBody>
      </p:sp>
      <p:cxnSp>
        <p:nvCxnSpPr>
          <p:cNvPr id="86" name="Straight Arrow Connector 85"/>
          <p:cNvCxnSpPr>
            <a:stCxn id="7" idx="3"/>
            <a:endCxn id="56" idx="1"/>
          </p:cNvCxnSpPr>
          <p:nvPr/>
        </p:nvCxnSpPr>
        <p:spPr>
          <a:xfrm>
            <a:off x="6671117" y="1769442"/>
            <a:ext cx="3093237" cy="2412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910200" y="1826530"/>
            <a:ext cx="2848344"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Use EN1, EN2 for loading</a:t>
            </a:r>
          </a:p>
        </p:txBody>
      </p:sp>
      <p:cxnSp>
        <p:nvCxnSpPr>
          <p:cNvPr id="92" name="Straight Arrow Connector 91"/>
          <p:cNvCxnSpPr/>
          <p:nvPr/>
        </p:nvCxnSpPr>
        <p:spPr>
          <a:xfrm flipH="1">
            <a:off x="8048431" y="2296456"/>
            <a:ext cx="1976658"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2429777" y="2136592"/>
            <a:ext cx="3049996" cy="189669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4901303" y="2175251"/>
            <a:ext cx="923027" cy="191104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918841" y="4277515"/>
            <a:ext cx="3073149" cy="1231106"/>
          </a:xfrm>
          <a:prstGeom prst="rect">
            <a:avLst/>
          </a:prstGeom>
          <a:noFill/>
        </p:spPr>
        <p:txBody>
          <a:bodyPr wrap="none" lIns="0" tIns="0" rIns="0" bIns="0" rtlCol="0">
            <a:spAutoFit/>
          </a:bodyPr>
          <a:lstStyle/>
          <a:p>
            <a:r>
              <a:rPr lang="en-US" sz="3200"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sz="2400"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sz="2400"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6218443" y="2132576"/>
            <a:ext cx="861735"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6364708" y="2243232"/>
            <a:ext cx="715356"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52" name="Straight Arrow Connector 51"/>
          <p:cNvCxnSpPr/>
          <p:nvPr/>
        </p:nvCxnSpPr>
        <p:spPr>
          <a:xfrm flipH="1">
            <a:off x="4684643" y="2190021"/>
            <a:ext cx="5203995"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205743" y="2157976"/>
            <a:ext cx="861735"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Multiply 53"/>
          <p:cNvSpPr/>
          <p:nvPr/>
        </p:nvSpPr>
        <p:spPr bwMode="auto">
          <a:xfrm>
            <a:off x="6352008" y="2268632"/>
            <a:ext cx="715356"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xmlns="" val="639367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20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up)">
                                      <p:cBhvr>
                                        <p:cTn id="21" dur="500"/>
                                        <p:tgtEl>
                                          <p:spTgt spid="52"/>
                                        </p:tgtEl>
                                      </p:cBhvr>
                                    </p:animEffect>
                                  </p:childTnLst>
                                </p:cTn>
                              </p:par>
                              <p:par>
                                <p:cTn id="22" presetID="22" presetClass="entr" presetSubtype="1"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up)">
                                      <p:cBhvr>
                                        <p:cTn id="24"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par>
                                <p:cTn id="25" presetID="53" presetClass="entr" presetSubtype="16"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Effect transition="in" filter="fade">
                                      <p:cBhvr>
                                        <p:cTn id="29"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92"/>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52"/>
                                        </p:tgtEl>
                                      </p:cBhvr>
                                    </p:animEffect>
                                    <p:set>
                                      <p:cBhvr>
                                        <p:cTn id="36" dur="1" fill="hold">
                                          <p:stCondLst>
                                            <p:cond delay="499"/>
                                          </p:stCondLst>
                                        </p:cTn>
                                        <p:tgtEl>
                                          <p:spTgt spid="5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1">
                                            <p:txEl>
                                              <p:pRg st="0" end="0"/>
                                            </p:txEl>
                                          </p:spTgt>
                                        </p:tgtEl>
                                        <p:attrNameLst>
                                          <p:attrName>style.visibility</p:attrName>
                                        </p:attrNameLst>
                                      </p:cBhvr>
                                      <p:to>
                                        <p:strVal val="visible"/>
                                      </p:to>
                                    </p:set>
                                    <p:animEffect transition="in" filter="fade">
                                      <p:cBhvr>
                                        <p:cTn id="41" dur="500"/>
                                        <p:tgtEl>
                                          <p:spTgt spid="71">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1">
                                            <p:txEl>
                                              <p:pRg st="1" end="1"/>
                                            </p:txEl>
                                          </p:spTgt>
                                        </p:tgtEl>
                                        <p:attrNameLst>
                                          <p:attrName>style.visibility</p:attrName>
                                        </p:attrNameLst>
                                      </p:cBhvr>
                                      <p:to>
                                        <p:strVal val="visible"/>
                                      </p:to>
                                    </p:set>
                                    <p:animEffect transition="in" filter="fade">
                                      <p:cBhvr>
                                        <p:cTn id="44" dur="500"/>
                                        <p:tgtEl>
                                          <p:spTgt spid="71">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1">
                                            <p:txEl>
                                              <p:pRg st="2" end="2"/>
                                            </p:txEl>
                                          </p:spTgt>
                                        </p:tgtEl>
                                        <p:attrNameLst>
                                          <p:attrName>style.visibility</p:attrName>
                                        </p:attrNameLst>
                                      </p:cBhvr>
                                      <p:to>
                                        <p:strVal val="visible"/>
                                      </p:to>
                                    </p:set>
                                    <p:animEffect transition="in" filter="fade">
                                      <p:cBhvr>
                                        <p:cTn id="49" dur="500"/>
                                        <p:tgtEl>
                                          <p:spTgt spid="71">
                                            <p:txEl>
                                              <p:pRg st="2" end="2"/>
                                            </p:txEl>
                                          </p:spTgt>
                                        </p:tgtEl>
                                      </p:cBhvr>
                                    </p:animEffect>
                                  </p:childTnLst>
                                </p:cTn>
                              </p:par>
                              <p:par>
                                <p:cTn id="50" presetID="22" presetClass="entr" presetSubtype="2" fill="hold"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right)">
                                      <p:cBhvr>
                                        <p:cTn id="52" dur="500"/>
                                        <p:tgtEl>
                                          <p:spTgt spid="64"/>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right)">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wipe(up)">
                                      <p:cBhvr>
                                        <p:cTn id="60"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par>
                                <p:cTn id="61" presetID="22" presetClass="entr" presetSubtype="2"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right)">
                                      <p:cBhvr>
                                        <p:cTn id="63"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par>
                                <p:cTn id="64" presetID="22" presetClass="entr" presetSubtype="1" fill="hold"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wipe(up)">
                                      <p:cBhvr>
                                        <p:cTn id="66"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par>
                                <p:cTn id="67" presetID="22" presetClass="entr" presetSubtype="1"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wipe(up)">
                                      <p:cBhvr>
                                        <p:cTn id="69"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par>
                                <p:cTn id="70" presetID="53" presetClass="entr" presetSubtype="16" fill="hold" grpId="0" nodeType="withEffect">
                                  <p:stCondLst>
                                    <p:cond delay="0"/>
                                  </p:stCondLst>
                                  <p:childTnLst>
                                    <p:set>
                                      <p:cBhvr>
                                        <p:cTn id="71" dur="1" fill="hold">
                                          <p:stCondLst>
                                            <p:cond delay="0"/>
                                          </p:stCondLst>
                                        </p:cTn>
                                        <p:tgtEl>
                                          <p:spTgt spid="70"/>
                                        </p:tgtEl>
                                        <p:attrNameLst>
                                          <p:attrName>style.visibility</p:attrName>
                                        </p:attrNameLst>
                                      </p:cBhvr>
                                      <p:to>
                                        <p:strVal val="visible"/>
                                      </p:to>
                                    </p:set>
                                    <p:anim calcmode="lin" valueType="num">
                                      <p:cBhvr>
                                        <p:cTn id="72" dur="500" fill="hold"/>
                                        <p:tgtEl>
                                          <p:spTgt spid="70"/>
                                        </p:tgtEl>
                                        <p:attrNameLst>
                                          <p:attrName>ppt_w</p:attrName>
                                        </p:attrNameLst>
                                      </p:cBhvr>
                                      <p:tavLst>
                                        <p:tav tm="0">
                                          <p:val>
                                            <p:fltVal val="0"/>
                                          </p:val>
                                        </p:tav>
                                        <p:tav tm="100000">
                                          <p:val>
                                            <p:strVal val="#ppt_w"/>
                                          </p:val>
                                        </p:tav>
                                      </p:tavLst>
                                    </p:anim>
                                    <p:anim calcmode="lin" valueType="num">
                                      <p:cBhvr>
                                        <p:cTn id="73" dur="500" fill="hold"/>
                                        <p:tgtEl>
                                          <p:spTgt spid="70"/>
                                        </p:tgtEl>
                                        <p:attrNameLst>
                                          <p:attrName>ppt_h</p:attrName>
                                        </p:attrNameLst>
                                      </p:cBhvr>
                                      <p:tavLst>
                                        <p:tav tm="0">
                                          <p:val>
                                            <p:fltVal val="0"/>
                                          </p:val>
                                        </p:tav>
                                        <p:tav tm="100000">
                                          <p:val>
                                            <p:strVal val="#ppt_h"/>
                                          </p:val>
                                        </p:tav>
                                      </p:tavLst>
                                    </p:anim>
                                    <p:animEffect transition="in" filter="fade">
                                      <p:cBhvr>
                                        <p:cTn id="74"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96"/>
                                        </p:tgtEl>
                                        <p:attrNameLst>
                                          <p:attrName>style.visibility</p:attrName>
                                        </p:attrNameLst>
                                      </p:cBhvr>
                                      <p:to>
                                        <p:strVal val="visible"/>
                                      </p:to>
                                    </p:set>
                                    <p:animEffect transition="in" filter="wipe(up)">
                                      <p:cBhvr>
                                        <p:cTn id="79" dur="500"/>
                                        <p:tgtEl>
                                          <p:spTgt spid="96"/>
                                        </p:tgtEl>
                                      </p:cBhvr>
                                    </p:animEffect>
                                  </p:childTnLst>
                                </p:cTn>
                              </p:par>
                              <p:par>
                                <p:cTn id="80" presetID="22" presetClass="entr" presetSubtype="1" fill="hold" nodeType="with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wipe(up)">
                                      <p:cBhvr>
                                        <p:cTn id="82" dur="500"/>
                                        <p:tgtEl>
                                          <p:spTgt spid="9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p:cTn id="85" dur="500" fill="hold"/>
                                        <p:tgtEl>
                                          <p:spTgt spid="85"/>
                                        </p:tgtEl>
                                        <p:attrNameLst>
                                          <p:attrName>ppt_w</p:attrName>
                                        </p:attrNameLst>
                                      </p:cBhvr>
                                      <p:tavLst>
                                        <p:tav tm="0">
                                          <p:val>
                                            <p:fltVal val="0"/>
                                          </p:val>
                                        </p:tav>
                                        <p:tav tm="100000">
                                          <p:val>
                                            <p:strVal val="#ppt_w"/>
                                          </p:val>
                                        </p:tav>
                                      </p:tavLst>
                                    </p:anim>
                                    <p:anim calcmode="lin" valueType="num">
                                      <p:cBhvr>
                                        <p:cTn id="86" dur="500" fill="hold"/>
                                        <p:tgtEl>
                                          <p:spTgt spid="85"/>
                                        </p:tgtEl>
                                        <p:attrNameLst>
                                          <p:attrName>ppt_h</p:attrName>
                                        </p:attrNameLst>
                                      </p:cBhvr>
                                      <p:tavLst>
                                        <p:tav tm="0">
                                          <p:val>
                                            <p:fltVal val="0"/>
                                          </p:val>
                                        </p:tav>
                                        <p:tav tm="100000">
                                          <p:val>
                                            <p:strVal val="#ppt_h"/>
                                          </p:val>
                                        </p:tav>
                                      </p:tavLst>
                                    </p:anim>
                                    <p:animEffect transition="in" filter="fade">
                                      <p:cBhvr>
                                        <p:cTn id="87" dur="500"/>
                                        <p:tgtEl>
                                          <p:spTgt spid="85"/>
                                        </p:tgtEl>
                                      </p:cBhvr>
                                    </p:animEffect>
                                  </p:childTnLst>
                                </p:cTn>
                              </p:par>
                              <p:par>
                                <p:cTn id="88" presetID="3" presetClass="entr" presetSubtype="10" fill="hold"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blinds(horizontal)">
                                      <p:cBhvr>
                                        <p:cTn id="90" dur="500"/>
                                        <p:tgtEl>
                                          <p:spTgt spid="5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blinds(horizontal)">
                                      <p:cBhvr>
                                        <p:cTn id="93" dur="500"/>
                                        <p:tgtEl>
                                          <p:spTgt spid="54"/>
                                        </p:tgtEl>
                                      </p:cBhvr>
                                    </p:animEffect>
                                  </p:childTnLst>
                                </p:cTn>
                              </p:par>
                            </p:childTnLst>
                          </p:cTn>
                        </p:par>
                        <p:par>
                          <p:cTn id="94" fill="hold">
                            <p:stCondLst>
                              <p:cond delay="500"/>
                            </p:stCondLst>
                            <p:childTnLst>
                              <p:par>
                                <p:cTn id="95" presetID="6" presetClass="entr" presetSubtype="16" fill="hold" grpId="0" nodeType="after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circle(in)">
                                      <p:cBhvr>
                                        <p:cTn id="97" dur="2000"/>
                                        <p:tgtEl>
                                          <p:spTgt spid="66"/>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circle(in)">
                                      <p:cBhvr>
                                        <p:cTn id="100" dur="2000"/>
                                        <p:tgtEl>
                                          <p:spTgt spid="6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wipe(left)">
                                      <p:cBhvr>
                                        <p:cTn id="105" dur="500"/>
                                        <p:tgtEl>
                                          <p:spTgt spid="8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wipe(left)">
                                      <p:cBhvr>
                                        <p:cTn id="108" dur="500"/>
                                        <p:tgtEl>
                                          <p:spTgt spid="91"/>
                                        </p:tgtEl>
                                      </p:cBhvr>
                                    </p:animEffect>
                                  </p:childTnLst>
                                </p:cTn>
                              </p:par>
                              <p:par>
                                <p:cTn id="109" presetID="3" presetClass="exit" presetSubtype="10" fill="hold" grpId="1" nodeType="withEffect">
                                  <p:stCondLst>
                                    <p:cond delay="0"/>
                                  </p:stCondLst>
                                  <p:childTnLst>
                                    <p:animEffect transition="out" filter="blinds(horizontal)">
                                      <p:cBhvr>
                                        <p:cTn id="110" dur="500"/>
                                        <p:tgtEl>
                                          <p:spTgt spid="85"/>
                                        </p:tgtEl>
                                      </p:cBhvr>
                                    </p:animEffect>
                                    <p:set>
                                      <p:cBhvr>
                                        <p:cTn id="111" dur="1" fill="hold">
                                          <p:stCondLst>
                                            <p:cond delay="499"/>
                                          </p:stCondLst>
                                        </p:cTn>
                                        <p:tgtEl>
                                          <p:spTgt spid="85"/>
                                        </p:tgtEl>
                                        <p:attrNameLst>
                                          <p:attrName>style.visibility</p:attrName>
                                        </p:attrNameLst>
                                      </p:cBhvr>
                                      <p:to>
                                        <p:strVal val="hidden"/>
                                      </p:to>
                                    </p:set>
                                  </p:childTnLst>
                                </p:cTn>
                              </p:par>
                              <p:par>
                                <p:cTn id="112" presetID="3" presetClass="exit" presetSubtype="10" fill="hold" nodeType="withEffect">
                                  <p:stCondLst>
                                    <p:cond delay="0"/>
                                  </p:stCondLst>
                                  <p:childTnLst>
                                    <p:animEffect transition="out" filter="blinds(horizontal)">
                                      <p:cBhvr>
                                        <p:cTn id="113" dur="500"/>
                                        <p:tgtEl>
                                          <p:spTgt spid="53"/>
                                        </p:tgtEl>
                                      </p:cBhvr>
                                    </p:animEffect>
                                    <p:set>
                                      <p:cBhvr>
                                        <p:cTn id="114" dur="1" fill="hold">
                                          <p:stCondLst>
                                            <p:cond delay="499"/>
                                          </p:stCondLst>
                                        </p:cTn>
                                        <p:tgtEl>
                                          <p:spTgt spid="53"/>
                                        </p:tgtEl>
                                        <p:attrNameLst>
                                          <p:attrName>style.visibility</p:attrName>
                                        </p:attrNameLst>
                                      </p:cBhvr>
                                      <p:to>
                                        <p:strVal val="hidden"/>
                                      </p:to>
                                    </p:set>
                                  </p:childTnLst>
                                </p:cTn>
                              </p:par>
                              <p:par>
                                <p:cTn id="115" presetID="3" presetClass="exit" presetSubtype="10" fill="hold" nodeType="withEffect">
                                  <p:stCondLst>
                                    <p:cond delay="0"/>
                                  </p:stCondLst>
                                  <p:childTnLst>
                                    <p:animEffect transition="out" filter="blinds(horizontal)">
                                      <p:cBhvr>
                                        <p:cTn id="116" dur="500"/>
                                        <p:tgtEl>
                                          <p:spTgt spid="97"/>
                                        </p:tgtEl>
                                      </p:cBhvr>
                                    </p:animEffect>
                                    <p:set>
                                      <p:cBhvr>
                                        <p:cTn id="117" dur="1" fill="hold">
                                          <p:stCondLst>
                                            <p:cond delay="499"/>
                                          </p:stCondLst>
                                        </p:cTn>
                                        <p:tgtEl>
                                          <p:spTgt spid="97"/>
                                        </p:tgtEl>
                                        <p:attrNameLst>
                                          <p:attrName>style.visibility</p:attrName>
                                        </p:attrNameLst>
                                      </p:cBhvr>
                                      <p:to>
                                        <p:strVal val="hidden"/>
                                      </p:to>
                                    </p:set>
                                  </p:childTnLst>
                                </p:cTn>
                              </p:par>
                              <p:par>
                                <p:cTn id="118" presetID="3" presetClass="exit" presetSubtype="10" fill="hold" nodeType="withEffect">
                                  <p:stCondLst>
                                    <p:cond delay="0"/>
                                  </p:stCondLst>
                                  <p:childTnLst>
                                    <p:animEffect transition="out" filter="blinds(horizontal)">
                                      <p:cBhvr>
                                        <p:cTn id="119" dur="500"/>
                                        <p:tgtEl>
                                          <p:spTgt spid="96"/>
                                        </p:tgtEl>
                                      </p:cBhvr>
                                    </p:animEffect>
                                    <p:set>
                                      <p:cBhvr>
                                        <p:cTn id="120" dur="1" fill="hold">
                                          <p:stCondLst>
                                            <p:cond delay="499"/>
                                          </p:stCondLst>
                                        </p:cTn>
                                        <p:tgtEl>
                                          <p:spTgt spid="96"/>
                                        </p:tgtEl>
                                        <p:attrNameLst>
                                          <p:attrName>style.visibility</p:attrName>
                                        </p:attrNameLst>
                                      </p:cBhvr>
                                      <p:to>
                                        <p:strVal val="hidden"/>
                                      </p:to>
                                    </p:set>
                                  </p:childTnLst>
                                </p:cTn>
                              </p:par>
                              <p:par>
                                <p:cTn id="121" presetID="3" presetClass="exit" presetSubtype="10" fill="hold" grpId="1" nodeType="withEffect">
                                  <p:stCondLst>
                                    <p:cond delay="0"/>
                                  </p:stCondLst>
                                  <p:childTnLst>
                                    <p:animEffect transition="out" filter="blinds(horizontal)">
                                      <p:cBhvr>
                                        <p:cTn id="122" dur="500"/>
                                        <p:tgtEl>
                                          <p:spTgt spid="54"/>
                                        </p:tgtEl>
                                      </p:cBhvr>
                                    </p:animEffect>
                                    <p:set>
                                      <p:cBhvr>
                                        <p:cTn id="123" dur="1" fill="hold">
                                          <p:stCondLst>
                                            <p:cond delay="499"/>
                                          </p:stCondLst>
                                        </p:cTn>
                                        <p:tgtEl>
                                          <p:spTgt spid="5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71">
                                            <p:txEl>
                                              <p:pRg st="3" end="3"/>
                                            </p:txEl>
                                          </p:spTgt>
                                        </p:tgtEl>
                                        <p:attrNameLst>
                                          <p:attrName>style.visibility</p:attrName>
                                        </p:attrNameLst>
                                      </p:cBhvr>
                                      <p:to>
                                        <p:strVal val="visible"/>
                                      </p:to>
                                    </p:set>
                                    <p:animEffect transition="in" filter="fade">
                                      <p:cBhvr>
                                        <p:cTn id="128" dur="500"/>
                                        <p:tgtEl>
                                          <p:spTgt spid="71">
                                            <p:txEl>
                                              <p:pRg st="3" end="3"/>
                                            </p:txEl>
                                          </p:spTgt>
                                        </p:tgtEl>
                                      </p:cBhvr>
                                    </p:animEffect>
                                  </p:childTnLst>
                                </p:cTn>
                              </p:par>
                            </p:childTnLst>
                          </p:cTn>
                        </p:par>
                        <p:par>
                          <p:cTn id="129" fill="hold">
                            <p:stCondLst>
                              <p:cond delay="500"/>
                            </p:stCondLst>
                            <p:childTnLst>
                              <p:par>
                                <p:cTn id="130" presetID="10" presetClass="entr" presetSubtype="0" fill="hold" grpId="0" nodeType="afterEffect">
                                  <p:stCondLst>
                                    <p:cond delay="0"/>
                                  </p:stCondLst>
                                  <p:childTnLst>
                                    <p:set>
                                      <p:cBhvr>
                                        <p:cTn id="131" dur="1" fill="hold">
                                          <p:stCondLst>
                                            <p:cond delay="0"/>
                                          </p:stCondLst>
                                        </p:cTn>
                                        <p:tgtEl>
                                          <p:spTgt spid="71">
                                            <p:txEl>
                                              <p:pRg st="4" end="4"/>
                                            </p:txEl>
                                          </p:spTgt>
                                        </p:tgtEl>
                                        <p:attrNameLst>
                                          <p:attrName>style.visibility</p:attrName>
                                        </p:attrNameLst>
                                      </p:cBhvr>
                                      <p:to>
                                        <p:strVal val="visible"/>
                                      </p:to>
                                    </p:set>
                                    <p:animEffect transition="in" filter="fade">
                                      <p:cBhvr>
                                        <p:cTn id="132" dur="500"/>
                                        <p:tgtEl>
                                          <p:spTgt spid="71">
                                            <p:txEl>
                                              <p:pRg st="4" end="4"/>
                                            </p:txEl>
                                          </p:spTgt>
                                        </p:tgtEl>
                                      </p:cBhvr>
                                    </p:animEffect>
                                  </p:childTnLst>
                                </p:cTn>
                              </p:par>
                            </p:childTnLst>
                          </p:cTn>
                        </p:par>
                        <p:par>
                          <p:cTn id="133" fill="hold">
                            <p:stCondLst>
                              <p:cond delay="1000"/>
                            </p:stCondLst>
                            <p:childTnLst>
                              <p:par>
                                <p:cTn id="134" presetID="10" presetClass="entr" presetSubtype="0" fill="hold" grpId="0" nodeType="afterEffect">
                                  <p:stCondLst>
                                    <p:cond delay="0"/>
                                  </p:stCondLst>
                                  <p:childTnLst>
                                    <p:set>
                                      <p:cBhvr>
                                        <p:cTn id="135" dur="1" fill="hold">
                                          <p:stCondLst>
                                            <p:cond delay="0"/>
                                          </p:stCondLst>
                                        </p:cTn>
                                        <p:tgtEl>
                                          <p:spTgt spid="71">
                                            <p:txEl>
                                              <p:pRg st="5" end="5"/>
                                            </p:txEl>
                                          </p:spTgt>
                                        </p:tgtEl>
                                        <p:attrNameLst>
                                          <p:attrName>style.visibility</p:attrName>
                                        </p:attrNameLst>
                                      </p:cBhvr>
                                      <p:to>
                                        <p:strVal val="visible"/>
                                      </p:to>
                                    </p:set>
                                    <p:animEffect transition="in" filter="fade">
                                      <p:cBhvr>
                                        <p:cTn id="136" dur="500"/>
                                        <p:tgtEl>
                                          <p:spTgt spid="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uiExpand="1" animBg="1"/>
      <p:bldP spid="68" grpId="0" uiExpand="1" animBg="1"/>
      <p:bldP spid="27" grpId="0" animBg="1"/>
      <p:bldP spid="61" grpId="0" uiExpand="1"/>
      <p:bldP spid="70" grpId="0" uiExpand="1" animBg="1"/>
      <p:bldP spid="71" grpId="0" uiExpand="1" build="p"/>
      <p:bldP spid="84" grpId="0" uiExpand="1"/>
      <p:bldP spid="85" grpId="0" uiExpand="1"/>
      <p:bldP spid="85" grpId="1"/>
      <p:bldP spid="91" grpId="0" uiExpand="1"/>
      <p:bldP spid="38" grpId="0"/>
      <p:bldP spid="73" grpId="0" animBg="1"/>
      <p:bldP spid="54" grpId="0" animBg="1"/>
      <p:bldP spid="5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455420"/>
            <a:ext cx="12175768" cy="4610100"/>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pic>
        <p:nvPicPr>
          <p:cNvPr id="53" name="World map" descr="world-map.png"/>
          <p:cNvPicPr>
            <a:picLocks noChangeAspect="1"/>
          </p:cNvPicPr>
          <p:nvPr/>
        </p:nvPicPr>
        <p:blipFill rotWithShape="1">
          <a:blip r:embed="rId3" cstate="screen">
            <a:duotone>
              <a:schemeClr val="accent2">
                <a:shade val="45000"/>
                <a:satMod val="135000"/>
              </a:schemeClr>
              <a:prstClr val="white"/>
            </a:duotone>
            <a:extLst>
              <a:ext uri="{BEBA8EAE-BF5A-486C-A8C5-ECC9F3942E4B}">
                <a14:imgProps xmlns:a14="http://schemas.microsoft.com/office/drawing/2010/main" xmlns="">
                  <a14:imgLayer r:embed="rId4">
                    <a14:imgEffect>
                      <a14:artisticGlowEdges/>
                    </a14:imgEffect>
                  </a14:imgLayer>
                </a14:imgProps>
              </a:ext>
              <a:ext uri="{28A0092B-C50C-407E-A947-70E740481C1C}">
                <a14:useLocalDpi xmlns:a14="http://schemas.microsoft.com/office/drawing/2010/main" xmlns=""/>
              </a:ext>
            </a:extLst>
          </a:blip>
          <a:srcRect l="1036" r="2724"/>
          <a:stretch/>
        </p:blipFill>
        <p:spPr>
          <a:xfrm>
            <a:off x="-13057" y="1106775"/>
            <a:ext cx="12188825" cy="5200057"/>
          </a:xfrm>
          <a:prstGeom prst="rect">
            <a:avLst/>
          </a:prstGeom>
          <a:effectLst>
            <a:outerShdw blurRad="152400" algn="ctr" rotWithShape="0">
              <a:prstClr val="black"/>
            </a:outerShdw>
          </a:effectLst>
        </p:spPr>
      </p:pic>
      <p:sp>
        <p:nvSpPr>
          <p:cNvPr id="50" name="Oval 49"/>
          <p:cNvSpPr/>
          <p:nvPr/>
        </p:nvSpPr>
        <p:spPr bwMode="auto">
          <a:xfrm>
            <a:off x="7692909" y="1369870"/>
            <a:ext cx="4750345" cy="4759081"/>
          </a:xfrm>
          <a:prstGeom prst="ellipse">
            <a:avLst/>
          </a:prstGeom>
          <a:solidFill>
            <a:srgbClr val="CCECFF">
              <a:alpha val="20000"/>
            </a:srgbClr>
          </a:solidFill>
          <a:ln>
            <a:solidFill>
              <a:srgbClr val="00B0F0">
                <a:alpha val="71000"/>
              </a:srgbClr>
            </a:soli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2" tIns="45716" rIns="91432" bIns="45716" anchor="ctr"/>
          <a:lstStyle/>
          <a:p>
            <a:pPr algn="ctr" defTabSz="914061"/>
            <a:endParaRPr lang="en-US" sz="2400" dirty="0">
              <a:gradFill>
                <a:gsLst>
                  <a:gs pos="0">
                    <a:srgbClr val="FFFFFF"/>
                  </a:gs>
                  <a:gs pos="100000">
                    <a:srgbClr val="FFFFFF"/>
                  </a:gs>
                </a:gsLst>
                <a:lin ang="5400000" scaled="0"/>
              </a:gradFill>
            </a:endParaRPr>
          </a:p>
        </p:txBody>
      </p:sp>
      <p:sp>
        <p:nvSpPr>
          <p:cNvPr id="48" name="Oval 47"/>
          <p:cNvSpPr/>
          <p:nvPr/>
        </p:nvSpPr>
        <p:spPr bwMode="auto">
          <a:xfrm>
            <a:off x="4572000" y="1106775"/>
            <a:ext cx="4139514" cy="4627424"/>
          </a:xfrm>
          <a:prstGeom prst="ellipse">
            <a:avLst/>
          </a:prstGeom>
          <a:solidFill>
            <a:srgbClr val="CCECFF">
              <a:alpha val="20000"/>
            </a:srgbClr>
          </a:solidFill>
          <a:ln>
            <a:solidFill>
              <a:srgbClr val="00B0F0">
                <a:alpha val="71000"/>
              </a:srgbClr>
            </a:soli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2" tIns="45716" rIns="91432" bIns="45716" anchor="ctr"/>
          <a:lstStyle/>
          <a:p>
            <a:pPr algn="ctr" defTabSz="914061"/>
            <a:endParaRPr lang="en-US" sz="20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6" name="Oval 45"/>
          <p:cNvSpPr/>
          <p:nvPr/>
        </p:nvSpPr>
        <p:spPr bwMode="auto">
          <a:xfrm>
            <a:off x="0" y="850831"/>
            <a:ext cx="5195453" cy="5379127"/>
          </a:xfrm>
          <a:prstGeom prst="ellipse">
            <a:avLst/>
          </a:prstGeom>
          <a:solidFill>
            <a:srgbClr val="CCECFF">
              <a:alpha val="19000"/>
            </a:srgbClr>
          </a:solidFill>
          <a:ln>
            <a:solidFill>
              <a:srgbClr val="00B0F0">
                <a:alpha val="71000"/>
              </a:srgbClr>
            </a:soli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2" tIns="45716" rIns="91432" bIns="45716" anchor="ctr"/>
          <a:lstStyle/>
          <a:p>
            <a:pPr algn="ctr" defTabSz="914061"/>
            <a:endParaRPr lang="en-US" sz="24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32267" y="224318"/>
            <a:ext cx="11173090" cy="609398"/>
          </a:xfrm>
        </p:spPr>
        <p:txBody>
          <a:bodyPr>
            <a:normAutofit/>
          </a:bodyPr>
          <a:lstStyle/>
          <a:p>
            <a:r>
              <a:rPr lang="en-US" dirty="0" smtClean="0"/>
              <a:t>Windows Azure Storage</a:t>
            </a:r>
            <a:endParaRPr lang="en-US" dirty="0"/>
          </a:p>
        </p:txBody>
      </p:sp>
      <p:pic>
        <p:nvPicPr>
          <p:cNvPr id="33" name="Picture 32"/>
          <p:cNvPicPr>
            <a:picLocks noChangeAspect="1"/>
          </p:cNvPicPr>
          <p:nvPr/>
        </p:nvPicPr>
        <p:blipFill>
          <a:blip r:embed="rId5" cstate="email">
            <a:duotone>
              <a:prstClr val="black"/>
              <a:schemeClr val="accent5">
                <a:tint val="45000"/>
                <a:satMod val="400000"/>
              </a:schemeClr>
            </a:duotone>
            <a:extLst>
              <a:ext uri="{28A0092B-C50C-407E-A947-70E740481C1C}">
                <a14:useLocalDpi xmlns:a14="http://schemas.microsoft.com/office/drawing/2010/main" xmlns=""/>
              </a:ext>
            </a:extLst>
          </a:blip>
          <a:stretch>
            <a:fillRect/>
          </a:stretch>
        </p:blipFill>
        <p:spPr>
          <a:xfrm>
            <a:off x="5340878" y="2283778"/>
            <a:ext cx="849521" cy="815988"/>
          </a:xfrm>
          <a:prstGeom prst="rect">
            <a:avLst/>
          </a:prstGeom>
          <a:effectLst>
            <a:outerShdw blurRad="63500" sx="102000" sy="102000" algn="ctr" rotWithShape="0">
              <a:prstClr val="black">
                <a:alpha val="40000"/>
              </a:prstClr>
            </a:outerShdw>
          </a:effectLst>
        </p:spPr>
      </p:pic>
      <p:pic>
        <p:nvPicPr>
          <p:cNvPr id="34" name="Picture 33"/>
          <p:cNvPicPr>
            <a:picLocks noChangeAspect="1"/>
          </p:cNvPicPr>
          <p:nvPr/>
        </p:nvPicPr>
        <p:blipFill>
          <a:blip r:embed="rId5" cstate="email">
            <a:duotone>
              <a:prstClr val="black"/>
              <a:schemeClr val="accent5">
                <a:tint val="45000"/>
                <a:satMod val="400000"/>
              </a:schemeClr>
            </a:duotone>
            <a:extLst>
              <a:ext uri="{28A0092B-C50C-407E-A947-70E740481C1C}">
                <a14:useLocalDpi xmlns:a14="http://schemas.microsoft.com/office/drawing/2010/main" xmlns=""/>
              </a:ext>
            </a:extLst>
          </a:blip>
          <a:stretch>
            <a:fillRect/>
          </a:stretch>
        </p:blipFill>
        <p:spPr>
          <a:xfrm>
            <a:off x="2683418" y="2542207"/>
            <a:ext cx="849521" cy="815988"/>
          </a:xfrm>
          <a:prstGeom prst="rect">
            <a:avLst/>
          </a:prstGeom>
          <a:effectLst>
            <a:outerShdw blurRad="63500" sx="102000" sy="102000" algn="ctr" rotWithShape="0">
              <a:prstClr val="black">
                <a:alpha val="40000"/>
              </a:prstClr>
            </a:outerShdw>
          </a:effectLst>
        </p:spPr>
      </p:pic>
      <p:pic>
        <p:nvPicPr>
          <p:cNvPr id="35" name="Picture 34"/>
          <p:cNvPicPr>
            <a:picLocks noChangeAspect="1"/>
          </p:cNvPicPr>
          <p:nvPr/>
        </p:nvPicPr>
        <p:blipFill>
          <a:blip r:embed="rId5" cstate="email">
            <a:duotone>
              <a:prstClr val="black"/>
              <a:schemeClr val="accent5">
                <a:tint val="45000"/>
                <a:satMod val="400000"/>
              </a:schemeClr>
            </a:duotone>
            <a:extLst>
              <a:ext uri="{28A0092B-C50C-407E-A947-70E740481C1C}">
                <a14:useLocalDpi xmlns:a14="http://schemas.microsoft.com/office/drawing/2010/main" xmlns=""/>
              </a:ext>
            </a:extLst>
          </a:blip>
          <a:stretch>
            <a:fillRect/>
          </a:stretch>
        </p:blipFill>
        <p:spPr>
          <a:xfrm>
            <a:off x="6012777" y="2235703"/>
            <a:ext cx="849521" cy="815988"/>
          </a:xfrm>
          <a:prstGeom prst="rect">
            <a:avLst/>
          </a:prstGeom>
          <a:effectLst>
            <a:outerShdw blurRad="63500" sx="102000" sy="102000" algn="ctr" rotWithShape="0">
              <a:prstClr val="black">
                <a:alpha val="40000"/>
              </a:prstClr>
            </a:outerShdw>
          </a:effectLst>
        </p:spPr>
      </p:pic>
      <p:pic>
        <p:nvPicPr>
          <p:cNvPr id="37" name="Picture 36"/>
          <p:cNvPicPr>
            <a:picLocks noChangeAspect="1"/>
          </p:cNvPicPr>
          <p:nvPr/>
        </p:nvPicPr>
        <p:blipFill>
          <a:blip r:embed="rId5" cstate="email">
            <a:duotone>
              <a:prstClr val="black"/>
              <a:schemeClr val="accent5">
                <a:tint val="45000"/>
                <a:satMod val="400000"/>
              </a:schemeClr>
            </a:duotone>
            <a:extLst>
              <a:ext uri="{28A0092B-C50C-407E-A947-70E740481C1C}">
                <a14:useLocalDpi xmlns:a14="http://schemas.microsoft.com/office/drawing/2010/main" xmlns=""/>
              </a:ext>
            </a:extLst>
          </a:blip>
          <a:stretch>
            <a:fillRect/>
          </a:stretch>
        </p:blipFill>
        <p:spPr>
          <a:xfrm>
            <a:off x="9276290" y="3265394"/>
            <a:ext cx="849521" cy="815988"/>
          </a:xfrm>
          <a:prstGeom prst="rect">
            <a:avLst/>
          </a:prstGeom>
          <a:effectLst>
            <a:outerShdw blurRad="63500" sx="102000" sy="102000" algn="ctr" rotWithShape="0">
              <a:prstClr val="black">
                <a:alpha val="40000"/>
              </a:prstClr>
            </a:outerShdw>
          </a:effectLst>
        </p:spPr>
      </p:pic>
      <p:pic>
        <p:nvPicPr>
          <p:cNvPr id="38" name="Picture 37"/>
          <p:cNvPicPr>
            <a:picLocks noChangeAspect="1"/>
          </p:cNvPicPr>
          <p:nvPr/>
        </p:nvPicPr>
        <p:blipFill>
          <a:blip r:embed="rId5" cstate="email">
            <a:duotone>
              <a:prstClr val="black"/>
              <a:schemeClr val="accent5">
                <a:tint val="45000"/>
                <a:satMod val="400000"/>
              </a:schemeClr>
            </a:duotone>
            <a:extLst>
              <a:ext uri="{28A0092B-C50C-407E-A947-70E740481C1C}">
                <a14:useLocalDpi xmlns:a14="http://schemas.microsoft.com/office/drawing/2010/main" xmlns=""/>
              </a:ext>
            </a:extLst>
          </a:blip>
          <a:stretch>
            <a:fillRect/>
          </a:stretch>
        </p:blipFill>
        <p:spPr>
          <a:xfrm>
            <a:off x="8892347" y="3665398"/>
            <a:ext cx="849521" cy="815988"/>
          </a:xfrm>
          <a:prstGeom prst="rect">
            <a:avLst/>
          </a:prstGeom>
          <a:effectLst>
            <a:outerShdw blurRad="63500" sx="102000" sy="102000" algn="ctr" rotWithShape="0">
              <a:prstClr val="black">
                <a:alpha val="40000"/>
              </a:prstClr>
            </a:outerShdw>
          </a:effectLst>
        </p:spPr>
      </p:pic>
      <p:pic>
        <p:nvPicPr>
          <p:cNvPr id="28" name="Picture 27"/>
          <p:cNvPicPr>
            <a:picLocks noChangeAspect="1"/>
          </p:cNvPicPr>
          <p:nvPr/>
        </p:nvPicPr>
        <p:blipFill>
          <a:blip r:embed="rId5" cstate="email">
            <a:duotone>
              <a:prstClr val="black"/>
              <a:schemeClr val="accent5">
                <a:tint val="45000"/>
                <a:satMod val="400000"/>
              </a:schemeClr>
            </a:duotone>
            <a:extLst>
              <a:ext uri="{28A0092B-C50C-407E-A947-70E740481C1C}">
                <a14:useLocalDpi xmlns:a14="http://schemas.microsoft.com/office/drawing/2010/main" xmlns=""/>
              </a:ext>
            </a:extLst>
          </a:blip>
          <a:stretch>
            <a:fillRect/>
          </a:stretch>
        </p:blipFill>
        <p:spPr>
          <a:xfrm>
            <a:off x="2333930" y="3132703"/>
            <a:ext cx="849521" cy="815988"/>
          </a:xfrm>
          <a:prstGeom prst="rect">
            <a:avLst/>
          </a:prstGeom>
          <a:effectLst>
            <a:outerShdw blurRad="63500" sx="102000" sy="102000" algn="ctr" rotWithShape="0">
              <a:prstClr val="black">
                <a:alpha val="40000"/>
              </a:prstClr>
            </a:outerShdw>
          </a:effectLst>
        </p:spPr>
      </p:pic>
      <p:sp>
        <p:nvSpPr>
          <p:cNvPr id="55" name="Content Placeholder 8"/>
          <p:cNvSpPr txBox="1">
            <a:spLocks/>
          </p:cNvSpPr>
          <p:nvPr/>
        </p:nvSpPr>
        <p:spPr>
          <a:xfrm>
            <a:off x="1489587" y="1211636"/>
            <a:ext cx="10102645" cy="861774"/>
          </a:xfrm>
          <a:prstGeom prst="rect">
            <a:avLst/>
          </a:prstGeom>
        </p:spPr>
        <p:txBody>
          <a:bodyPr>
            <a:scene3d>
              <a:camera prst="perspectiveRelaxedModerately"/>
              <a:lightRig rig="threePt" dir="t"/>
            </a:scene3d>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rPr>
              <a:t>Geographically Distributed across 3 Regions</a:t>
            </a:r>
          </a:p>
          <a:p>
            <a:pPr marL="0" indent="0" algn="ctr">
              <a:buFont typeface="Arial" pitchFamily="34" charset="0"/>
              <a:buNone/>
            </a:pPr>
            <a:r>
              <a:rPr lang="en-US" b="1" dirty="0" smtClean="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rPr>
              <a:t/>
            </a:r>
            <a:br>
              <a:rPr lang="en-US" b="1" dirty="0" smtClean="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rPr>
            </a:br>
            <a:endParaRPr lang="en-US" b="1" dirty="0" smtClean="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endParaRPr>
          </a:p>
          <a:p>
            <a:pPr marL="0" indent="0" algn="ctr">
              <a:buFont typeface="Arial" pitchFamily="34" charset="0"/>
              <a:buNone/>
            </a:pPr>
            <a:r>
              <a:rPr lang="en-US" b="1" dirty="0" smtClean="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rPr>
              <a:t>Anywhere at Anytime Access to data</a:t>
            </a:r>
          </a:p>
          <a:p>
            <a:pPr marL="0" indent="0" algn="ctr">
              <a:buFont typeface="Arial" pitchFamily="34" charset="0"/>
              <a:buNone/>
            </a:pPr>
            <a:endParaRPr lang="en-US" b="1" dirty="0" smtClean="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endParaRPr>
          </a:p>
          <a:p>
            <a:pPr marL="0" indent="0" algn="ctr">
              <a:buNone/>
            </a:pPr>
            <a:r>
              <a:rPr lang="en-US" b="1" dirty="0" smtClean="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rPr>
              <a:t/>
            </a:r>
            <a:br>
              <a:rPr lang="en-US" b="1" dirty="0" smtClean="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rPr>
            </a:br>
            <a:r>
              <a:rPr lang="en-US" b="1" dirty="0" smtClean="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rPr>
              <a:t>&gt;200 </a:t>
            </a:r>
            <a:r>
              <a:rPr lang="en-US" b="1" dirty="0" err="1" smtClean="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rPr>
              <a:t>Petabytes</a:t>
            </a:r>
            <a:r>
              <a:rPr lang="en-US" b="1" dirty="0" smtClean="0">
                <a:ln w="10541" cmpd="sng">
                  <a:solidFill>
                    <a:schemeClr val="accent1">
                      <a:shade val="88000"/>
                      <a:satMod val="110000"/>
                    </a:schemeClr>
                  </a:solidFill>
                  <a:prstDash val="solid"/>
                </a:ln>
                <a:solidFill>
                  <a:srgbClr val="21FF2C"/>
                </a:solidFill>
                <a:effectLst>
                  <a:glow rad="63500">
                    <a:schemeClr val="accent1">
                      <a:satMod val="175000"/>
                      <a:alpha val="40000"/>
                    </a:schemeClr>
                  </a:glow>
                </a:effectLst>
                <a:latin typeface="Segoe UI" pitchFamily="34" charset="0"/>
                <a:ea typeface="Segoe UI" pitchFamily="34" charset="0"/>
                <a:cs typeface="Segoe UI" pitchFamily="34" charset="0"/>
              </a:rPr>
              <a:t> of raw storage by December 2011</a:t>
            </a:r>
          </a:p>
        </p:txBody>
      </p:sp>
    </p:spTree>
    <p:extLst>
      <p:ext uri="{BB962C8B-B14F-4D97-AF65-F5344CB8AC3E}">
        <p14:creationId xmlns:p14="http://schemas.microsoft.com/office/powerpoint/2010/main" xmlns="" val="963832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1000"/>
                                        <p:tgtEl>
                                          <p:spTgt spid="55">
                                            <p:txEl>
                                              <p:pRg st="0" end="0"/>
                                            </p:txEl>
                                          </p:spTgt>
                                        </p:tgtEl>
                                      </p:cBhvr>
                                    </p:animEffect>
                                    <p:anim calcmode="lin" valueType="num">
                                      <p:cBhvr>
                                        <p:cTn id="8" dur="100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p:cTn id="13" dur="250" fill="hold"/>
                                        <p:tgtEl>
                                          <p:spTgt spid="34"/>
                                        </p:tgtEl>
                                        <p:attrNameLst>
                                          <p:attrName>ppt_w</p:attrName>
                                        </p:attrNameLst>
                                      </p:cBhvr>
                                      <p:tavLst>
                                        <p:tav tm="0">
                                          <p:val>
                                            <p:fltVal val="0"/>
                                          </p:val>
                                        </p:tav>
                                        <p:tav tm="100000">
                                          <p:val>
                                            <p:strVal val="#ppt_w"/>
                                          </p:val>
                                        </p:tav>
                                      </p:tavLst>
                                    </p:anim>
                                    <p:anim calcmode="lin" valueType="num">
                                      <p:cBhvr>
                                        <p:cTn id="14" dur="250" fill="hold"/>
                                        <p:tgtEl>
                                          <p:spTgt spid="34"/>
                                        </p:tgtEl>
                                        <p:attrNameLst>
                                          <p:attrName>ppt_h</p:attrName>
                                        </p:attrNameLst>
                                      </p:cBhvr>
                                      <p:tavLst>
                                        <p:tav tm="0">
                                          <p:val>
                                            <p:fltVal val="0"/>
                                          </p:val>
                                        </p:tav>
                                        <p:tav tm="100000">
                                          <p:val>
                                            <p:strVal val="#ppt_h"/>
                                          </p:val>
                                        </p:tav>
                                      </p:tavLst>
                                    </p:anim>
                                    <p:animEffect transition="in" filter="fade">
                                      <p:cBhvr>
                                        <p:cTn id="15" dur="250"/>
                                        <p:tgtEl>
                                          <p:spTgt spid="34"/>
                                        </p:tgtEl>
                                      </p:cBhvr>
                                    </p:animEffect>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250" fill="hold"/>
                                        <p:tgtEl>
                                          <p:spTgt spid="35"/>
                                        </p:tgtEl>
                                        <p:attrNameLst>
                                          <p:attrName>ppt_w</p:attrName>
                                        </p:attrNameLst>
                                      </p:cBhvr>
                                      <p:tavLst>
                                        <p:tav tm="0">
                                          <p:val>
                                            <p:fltVal val="0"/>
                                          </p:val>
                                        </p:tav>
                                        <p:tav tm="100000">
                                          <p:val>
                                            <p:strVal val="#ppt_w"/>
                                          </p:val>
                                        </p:tav>
                                      </p:tavLst>
                                    </p:anim>
                                    <p:anim calcmode="lin" valueType="num">
                                      <p:cBhvr>
                                        <p:cTn id="20" dur="250" fill="hold"/>
                                        <p:tgtEl>
                                          <p:spTgt spid="35"/>
                                        </p:tgtEl>
                                        <p:attrNameLst>
                                          <p:attrName>ppt_h</p:attrName>
                                        </p:attrNameLst>
                                      </p:cBhvr>
                                      <p:tavLst>
                                        <p:tav tm="0">
                                          <p:val>
                                            <p:fltVal val="0"/>
                                          </p:val>
                                        </p:tav>
                                        <p:tav tm="100000">
                                          <p:val>
                                            <p:strVal val="#ppt_h"/>
                                          </p:val>
                                        </p:tav>
                                      </p:tavLst>
                                    </p:anim>
                                    <p:animEffect transition="in" filter="fade">
                                      <p:cBhvr>
                                        <p:cTn id="21" dur="250"/>
                                        <p:tgtEl>
                                          <p:spTgt spid="3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p:cTn id="25" dur="250" fill="hold"/>
                                        <p:tgtEl>
                                          <p:spTgt spid="33"/>
                                        </p:tgtEl>
                                        <p:attrNameLst>
                                          <p:attrName>ppt_w</p:attrName>
                                        </p:attrNameLst>
                                      </p:cBhvr>
                                      <p:tavLst>
                                        <p:tav tm="0">
                                          <p:val>
                                            <p:fltVal val="0"/>
                                          </p:val>
                                        </p:tav>
                                        <p:tav tm="100000">
                                          <p:val>
                                            <p:strVal val="#ppt_w"/>
                                          </p:val>
                                        </p:tav>
                                      </p:tavLst>
                                    </p:anim>
                                    <p:anim calcmode="lin" valueType="num">
                                      <p:cBhvr>
                                        <p:cTn id="26" dur="250" fill="hold"/>
                                        <p:tgtEl>
                                          <p:spTgt spid="33"/>
                                        </p:tgtEl>
                                        <p:attrNameLst>
                                          <p:attrName>ppt_h</p:attrName>
                                        </p:attrNameLst>
                                      </p:cBhvr>
                                      <p:tavLst>
                                        <p:tav tm="0">
                                          <p:val>
                                            <p:fltVal val="0"/>
                                          </p:val>
                                        </p:tav>
                                        <p:tav tm="100000">
                                          <p:val>
                                            <p:strVal val="#ppt_h"/>
                                          </p:val>
                                        </p:tav>
                                      </p:tavLst>
                                    </p:anim>
                                    <p:animEffect transition="in" filter="fade">
                                      <p:cBhvr>
                                        <p:cTn id="27" dur="250"/>
                                        <p:tgtEl>
                                          <p:spTgt spid="33"/>
                                        </p:tgtEl>
                                      </p:cBhvr>
                                    </p:animEffect>
                                  </p:childTnLst>
                                </p:cTn>
                              </p:par>
                            </p:childTnLst>
                          </p:cTn>
                        </p:par>
                        <p:par>
                          <p:cTn id="28" fill="hold">
                            <p:stCondLst>
                              <p:cond delay="1750"/>
                            </p:stCondLst>
                            <p:childTnLst>
                              <p:par>
                                <p:cTn id="29" presetID="53" presetClass="entr" presetSubtype="16"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250" fill="hold"/>
                                        <p:tgtEl>
                                          <p:spTgt spid="37"/>
                                        </p:tgtEl>
                                        <p:attrNameLst>
                                          <p:attrName>ppt_w</p:attrName>
                                        </p:attrNameLst>
                                      </p:cBhvr>
                                      <p:tavLst>
                                        <p:tav tm="0">
                                          <p:val>
                                            <p:fltVal val="0"/>
                                          </p:val>
                                        </p:tav>
                                        <p:tav tm="100000">
                                          <p:val>
                                            <p:strVal val="#ppt_w"/>
                                          </p:val>
                                        </p:tav>
                                      </p:tavLst>
                                    </p:anim>
                                    <p:anim calcmode="lin" valueType="num">
                                      <p:cBhvr>
                                        <p:cTn id="32" dur="250" fill="hold"/>
                                        <p:tgtEl>
                                          <p:spTgt spid="37"/>
                                        </p:tgtEl>
                                        <p:attrNameLst>
                                          <p:attrName>ppt_h</p:attrName>
                                        </p:attrNameLst>
                                      </p:cBhvr>
                                      <p:tavLst>
                                        <p:tav tm="0">
                                          <p:val>
                                            <p:fltVal val="0"/>
                                          </p:val>
                                        </p:tav>
                                        <p:tav tm="100000">
                                          <p:val>
                                            <p:strVal val="#ppt_h"/>
                                          </p:val>
                                        </p:tav>
                                      </p:tavLst>
                                    </p:anim>
                                    <p:animEffect transition="in" filter="fade">
                                      <p:cBhvr>
                                        <p:cTn id="33" dur="250"/>
                                        <p:tgtEl>
                                          <p:spTgt spid="37"/>
                                        </p:tgtEl>
                                      </p:cBhvr>
                                    </p:animEffect>
                                  </p:childTnLst>
                                </p:cTn>
                              </p:par>
                            </p:childTnLst>
                          </p:cTn>
                        </p:par>
                        <p:par>
                          <p:cTn id="34" fill="hold">
                            <p:stCondLst>
                              <p:cond delay="2000"/>
                            </p:stCondLst>
                            <p:childTnLst>
                              <p:par>
                                <p:cTn id="35" presetID="53" presetClass="entr" presetSubtype="16"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250" fill="hold"/>
                                        <p:tgtEl>
                                          <p:spTgt spid="38"/>
                                        </p:tgtEl>
                                        <p:attrNameLst>
                                          <p:attrName>ppt_w</p:attrName>
                                        </p:attrNameLst>
                                      </p:cBhvr>
                                      <p:tavLst>
                                        <p:tav tm="0">
                                          <p:val>
                                            <p:fltVal val="0"/>
                                          </p:val>
                                        </p:tav>
                                        <p:tav tm="100000">
                                          <p:val>
                                            <p:strVal val="#ppt_w"/>
                                          </p:val>
                                        </p:tav>
                                      </p:tavLst>
                                    </p:anim>
                                    <p:anim calcmode="lin" valueType="num">
                                      <p:cBhvr>
                                        <p:cTn id="38" dur="250" fill="hold"/>
                                        <p:tgtEl>
                                          <p:spTgt spid="38"/>
                                        </p:tgtEl>
                                        <p:attrNameLst>
                                          <p:attrName>ppt_h</p:attrName>
                                        </p:attrNameLst>
                                      </p:cBhvr>
                                      <p:tavLst>
                                        <p:tav tm="0">
                                          <p:val>
                                            <p:fltVal val="0"/>
                                          </p:val>
                                        </p:tav>
                                        <p:tav tm="100000">
                                          <p:val>
                                            <p:strVal val="#ppt_h"/>
                                          </p:val>
                                        </p:tav>
                                      </p:tavLst>
                                    </p:anim>
                                    <p:animEffect transition="in" filter="fade">
                                      <p:cBhvr>
                                        <p:cTn id="39" dur="250"/>
                                        <p:tgtEl>
                                          <p:spTgt spid="38"/>
                                        </p:tgtEl>
                                      </p:cBhvr>
                                    </p:animEffect>
                                  </p:childTnLst>
                                </p:cTn>
                              </p:par>
                            </p:childTnLst>
                          </p:cTn>
                        </p:par>
                        <p:par>
                          <p:cTn id="40" fill="hold">
                            <p:stCondLst>
                              <p:cond delay="2250"/>
                            </p:stCondLst>
                            <p:childTnLst>
                              <p:par>
                                <p:cTn id="41" presetID="53" presetClass="entr" presetSubtype="16"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250" fill="hold"/>
                                        <p:tgtEl>
                                          <p:spTgt spid="28"/>
                                        </p:tgtEl>
                                        <p:attrNameLst>
                                          <p:attrName>ppt_w</p:attrName>
                                        </p:attrNameLst>
                                      </p:cBhvr>
                                      <p:tavLst>
                                        <p:tav tm="0">
                                          <p:val>
                                            <p:fltVal val="0"/>
                                          </p:val>
                                        </p:tav>
                                        <p:tav tm="100000">
                                          <p:val>
                                            <p:strVal val="#ppt_w"/>
                                          </p:val>
                                        </p:tav>
                                      </p:tavLst>
                                    </p:anim>
                                    <p:anim calcmode="lin" valueType="num">
                                      <p:cBhvr>
                                        <p:cTn id="44" dur="250" fill="hold"/>
                                        <p:tgtEl>
                                          <p:spTgt spid="28"/>
                                        </p:tgtEl>
                                        <p:attrNameLst>
                                          <p:attrName>ppt_h</p:attrName>
                                        </p:attrNameLst>
                                      </p:cBhvr>
                                      <p:tavLst>
                                        <p:tav tm="0">
                                          <p:val>
                                            <p:fltVal val="0"/>
                                          </p:val>
                                        </p:tav>
                                        <p:tav tm="100000">
                                          <p:val>
                                            <p:strVal val="#ppt_h"/>
                                          </p:val>
                                        </p:tav>
                                      </p:tavLst>
                                    </p:anim>
                                    <p:animEffect transition="in" filter="fade">
                                      <p:cBhvr>
                                        <p:cTn id="45" dur="25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50"/>
                                        </p:tgtEl>
                                        <p:attrNameLst>
                                          <p:attrName>style.visibility</p:attrName>
                                        </p:attrNameLst>
                                      </p:cBhvr>
                                      <p:to>
                                        <p:strVal val="visible"/>
                                      </p:to>
                                    </p:set>
                                    <p:anim calcmode="lin" valueType="num">
                                      <p:cBhvr>
                                        <p:cTn id="50" dur="2000" fill="hold"/>
                                        <p:tgtEl>
                                          <p:spTgt spid="50"/>
                                        </p:tgtEl>
                                        <p:attrNameLst>
                                          <p:attrName>ppt_w</p:attrName>
                                        </p:attrNameLst>
                                      </p:cBhvr>
                                      <p:tavLst>
                                        <p:tav tm="0">
                                          <p:val>
                                            <p:fltVal val="0"/>
                                          </p:val>
                                        </p:tav>
                                        <p:tav tm="100000">
                                          <p:val>
                                            <p:strVal val="#ppt_w"/>
                                          </p:val>
                                        </p:tav>
                                      </p:tavLst>
                                    </p:anim>
                                    <p:anim calcmode="lin" valueType="num">
                                      <p:cBhvr>
                                        <p:cTn id="51" dur="2000" fill="hold"/>
                                        <p:tgtEl>
                                          <p:spTgt spid="50"/>
                                        </p:tgtEl>
                                        <p:attrNameLst>
                                          <p:attrName>ppt_h</p:attrName>
                                        </p:attrNameLst>
                                      </p:cBhvr>
                                      <p:tavLst>
                                        <p:tav tm="0">
                                          <p:val>
                                            <p:fltVal val="0"/>
                                          </p:val>
                                        </p:tav>
                                        <p:tav tm="100000">
                                          <p:val>
                                            <p:strVal val="#ppt_h"/>
                                          </p:val>
                                        </p:tav>
                                      </p:tavLst>
                                    </p:anim>
                                    <p:animEffect transition="in" filter="fade">
                                      <p:cBhvr>
                                        <p:cTn id="52" dur="2000"/>
                                        <p:tgtEl>
                                          <p:spTgt spid="5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p:cTn id="55" dur="2000" fill="hold"/>
                                        <p:tgtEl>
                                          <p:spTgt spid="46"/>
                                        </p:tgtEl>
                                        <p:attrNameLst>
                                          <p:attrName>ppt_w</p:attrName>
                                        </p:attrNameLst>
                                      </p:cBhvr>
                                      <p:tavLst>
                                        <p:tav tm="0">
                                          <p:val>
                                            <p:fltVal val="0"/>
                                          </p:val>
                                        </p:tav>
                                        <p:tav tm="100000">
                                          <p:val>
                                            <p:strVal val="#ppt_w"/>
                                          </p:val>
                                        </p:tav>
                                      </p:tavLst>
                                    </p:anim>
                                    <p:anim calcmode="lin" valueType="num">
                                      <p:cBhvr>
                                        <p:cTn id="56" dur="2000" fill="hold"/>
                                        <p:tgtEl>
                                          <p:spTgt spid="46"/>
                                        </p:tgtEl>
                                        <p:attrNameLst>
                                          <p:attrName>ppt_h</p:attrName>
                                        </p:attrNameLst>
                                      </p:cBhvr>
                                      <p:tavLst>
                                        <p:tav tm="0">
                                          <p:val>
                                            <p:fltVal val="0"/>
                                          </p:val>
                                        </p:tav>
                                        <p:tav tm="100000">
                                          <p:val>
                                            <p:strVal val="#ppt_h"/>
                                          </p:val>
                                        </p:tav>
                                      </p:tavLst>
                                    </p:anim>
                                    <p:animEffect transition="in" filter="fade">
                                      <p:cBhvr>
                                        <p:cTn id="57" dur="2000"/>
                                        <p:tgtEl>
                                          <p:spTgt spid="4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p:cTn id="60" dur="2000" fill="hold"/>
                                        <p:tgtEl>
                                          <p:spTgt spid="48"/>
                                        </p:tgtEl>
                                        <p:attrNameLst>
                                          <p:attrName>ppt_w</p:attrName>
                                        </p:attrNameLst>
                                      </p:cBhvr>
                                      <p:tavLst>
                                        <p:tav tm="0">
                                          <p:val>
                                            <p:fltVal val="0"/>
                                          </p:val>
                                        </p:tav>
                                        <p:tav tm="100000">
                                          <p:val>
                                            <p:strVal val="#ppt_w"/>
                                          </p:val>
                                        </p:tav>
                                      </p:tavLst>
                                    </p:anim>
                                    <p:anim calcmode="lin" valueType="num">
                                      <p:cBhvr>
                                        <p:cTn id="61" dur="2000" fill="hold"/>
                                        <p:tgtEl>
                                          <p:spTgt spid="48"/>
                                        </p:tgtEl>
                                        <p:attrNameLst>
                                          <p:attrName>ppt_h</p:attrName>
                                        </p:attrNameLst>
                                      </p:cBhvr>
                                      <p:tavLst>
                                        <p:tav tm="0">
                                          <p:val>
                                            <p:fltVal val="0"/>
                                          </p:val>
                                        </p:tav>
                                        <p:tav tm="100000">
                                          <p:val>
                                            <p:strVal val="#ppt_h"/>
                                          </p:val>
                                        </p:tav>
                                      </p:tavLst>
                                    </p:anim>
                                    <p:animEffect transition="in" filter="fade">
                                      <p:cBhvr>
                                        <p:cTn id="62" dur="20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55">
                                            <p:txEl>
                                              <p:pRg st="2" end="2"/>
                                            </p:txEl>
                                          </p:spTgt>
                                        </p:tgtEl>
                                        <p:attrNameLst>
                                          <p:attrName>style.visibility</p:attrName>
                                        </p:attrNameLst>
                                      </p:cBhvr>
                                      <p:to>
                                        <p:strVal val="visible"/>
                                      </p:to>
                                    </p:set>
                                    <p:animEffect transition="in" filter="fade">
                                      <p:cBhvr>
                                        <p:cTn id="67" dur="1000"/>
                                        <p:tgtEl>
                                          <p:spTgt spid="55">
                                            <p:txEl>
                                              <p:pRg st="2" end="2"/>
                                            </p:txEl>
                                          </p:spTgt>
                                        </p:tgtEl>
                                      </p:cBhvr>
                                    </p:animEffect>
                                    <p:anim calcmode="lin" valueType="num">
                                      <p:cBhvr>
                                        <p:cTn id="68" dur="1000" fill="hold"/>
                                        <p:tgtEl>
                                          <p:spTgt spid="55">
                                            <p:txEl>
                                              <p:pRg st="2" end="2"/>
                                            </p:txEl>
                                          </p:spTgt>
                                        </p:tgtEl>
                                        <p:attrNameLst>
                                          <p:attrName>ppt_x</p:attrName>
                                        </p:attrNameLst>
                                      </p:cBhvr>
                                      <p:tavLst>
                                        <p:tav tm="0">
                                          <p:val>
                                            <p:strVal val="#ppt_x"/>
                                          </p:val>
                                        </p:tav>
                                        <p:tav tm="100000">
                                          <p:val>
                                            <p:strVal val="#ppt_x"/>
                                          </p:val>
                                        </p:tav>
                                      </p:tavLst>
                                    </p:anim>
                                    <p:anim calcmode="lin" valueType="num">
                                      <p:cBhvr>
                                        <p:cTn id="69" dur="1000" fill="hold"/>
                                        <p:tgtEl>
                                          <p:spTgt spid="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55">
                                            <p:txEl>
                                              <p:pRg st="4" end="4"/>
                                            </p:txEl>
                                          </p:spTgt>
                                        </p:tgtEl>
                                        <p:attrNameLst>
                                          <p:attrName>style.visibility</p:attrName>
                                        </p:attrNameLst>
                                      </p:cBhvr>
                                      <p:to>
                                        <p:strVal val="visible"/>
                                      </p:to>
                                    </p:set>
                                    <p:animEffect transition="in" filter="fade">
                                      <p:cBhvr>
                                        <p:cTn id="74" dur="1000"/>
                                        <p:tgtEl>
                                          <p:spTgt spid="55">
                                            <p:txEl>
                                              <p:pRg st="4" end="4"/>
                                            </p:txEl>
                                          </p:spTgt>
                                        </p:tgtEl>
                                      </p:cBhvr>
                                    </p:animEffect>
                                    <p:anim calcmode="lin" valueType="num">
                                      <p:cBhvr>
                                        <p:cTn id="75" dur="1000" fill="hold"/>
                                        <p:tgtEl>
                                          <p:spTgt spid="55">
                                            <p:txEl>
                                              <p:pRg st="4" end="4"/>
                                            </p:txEl>
                                          </p:spTgt>
                                        </p:tgtEl>
                                        <p:attrNameLst>
                                          <p:attrName>ppt_x</p:attrName>
                                        </p:attrNameLst>
                                      </p:cBhvr>
                                      <p:tavLst>
                                        <p:tav tm="0">
                                          <p:val>
                                            <p:strVal val="#ppt_x"/>
                                          </p:val>
                                        </p:tav>
                                        <p:tav tm="100000">
                                          <p:val>
                                            <p:strVal val="#ppt_x"/>
                                          </p:val>
                                        </p:tav>
                                      </p:tavLst>
                                    </p:anim>
                                    <p:anim calcmode="lin" valueType="num">
                                      <p:cBhvr>
                                        <p:cTn id="76" dur="1000" fill="hold"/>
                                        <p:tgtEl>
                                          <p:spTgt spid="5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8" grpId="0" animBg="1"/>
      <p:bldP spid="4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a:t>Our </a:t>
            </a:r>
            <a:r>
              <a:rPr lang="en-US" dirty="0" smtClean="0"/>
              <a:t>Approach to the </a:t>
            </a:r>
            <a:r>
              <a:rPr lang="en-US" dirty="0"/>
              <a:t>CAP </a:t>
            </a:r>
            <a:r>
              <a:rPr lang="en-US" dirty="0" smtClean="0"/>
              <a:t>Theorem</a:t>
            </a:r>
            <a:endParaRPr lang="en-US" dirty="0"/>
          </a:p>
        </p:txBody>
      </p:sp>
      <p:sp>
        <p:nvSpPr>
          <p:cNvPr id="3" name="Content Placeholder 2"/>
          <p:cNvSpPr>
            <a:spLocks noGrp="1"/>
          </p:cNvSpPr>
          <p:nvPr>
            <p:ph idx="1"/>
          </p:nvPr>
        </p:nvSpPr>
        <p:spPr>
          <a:xfrm>
            <a:off x="284205" y="1204608"/>
            <a:ext cx="11829701" cy="5261739"/>
          </a:xfrm>
        </p:spPr>
        <p:txBody>
          <a:bodyPr>
            <a:normAutofit fontScale="92500" lnSpcReduction="10000"/>
          </a:bodyPr>
          <a:lstStyle/>
          <a:p>
            <a:r>
              <a:rPr lang="en-US" dirty="0" smtClean="0"/>
              <a:t>Layering and co-design provides </a:t>
            </a:r>
            <a:r>
              <a:rPr lang="en-US" dirty="0"/>
              <a:t>extra </a:t>
            </a:r>
            <a:r>
              <a:rPr lang="en-US" dirty="0" smtClean="0"/>
              <a:t>flexibility to achieve “C” and “A” at same time while being partition/failure tolerant for our fault model</a:t>
            </a:r>
            <a:endParaRPr lang="en-US" dirty="0"/>
          </a:p>
          <a:p>
            <a:pPr lvl="1"/>
            <a:r>
              <a:rPr lang="en-US" dirty="0" smtClean="0"/>
              <a:t>Stream Layer</a:t>
            </a:r>
          </a:p>
          <a:p>
            <a:pPr lvl="2"/>
            <a:r>
              <a:rPr lang="en-US" dirty="0" smtClean="0"/>
              <a:t>Availability with Partition/failure tolerance</a:t>
            </a:r>
          </a:p>
          <a:p>
            <a:pPr lvl="2"/>
            <a:r>
              <a:rPr lang="en-US" dirty="0" smtClean="0"/>
              <a:t>For Consistency, replicas are bit-wise identical up to the commit length</a:t>
            </a:r>
          </a:p>
          <a:p>
            <a:pPr lvl="1"/>
            <a:r>
              <a:rPr lang="en-US" dirty="0" smtClean="0"/>
              <a:t>Partition Layer</a:t>
            </a:r>
          </a:p>
          <a:p>
            <a:pPr lvl="2"/>
            <a:r>
              <a:rPr lang="en-US" dirty="0" smtClean="0"/>
              <a:t>Consistency with Partition/failure tolerance</a:t>
            </a:r>
          </a:p>
          <a:p>
            <a:pPr lvl="2"/>
            <a:r>
              <a:rPr lang="en-US" dirty="0" smtClean="0"/>
              <a:t>For Availability, RangePartitions can be served by any partition server and are moved to available servers if a partition server fails</a:t>
            </a:r>
          </a:p>
          <a:p>
            <a:pPr lvl="1"/>
            <a:endParaRPr lang="en-US" dirty="0"/>
          </a:p>
          <a:p>
            <a:r>
              <a:rPr lang="en-US" dirty="0"/>
              <a:t>Designed </a:t>
            </a:r>
            <a:r>
              <a:rPr lang="en-US" dirty="0" smtClean="0"/>
              <a:t>for specific </a:t>
            </a:r>
            <a:r>
              <a:rPr lang="en-US" dirty="0"/>
              <a:t>classes of </a:t>
            </a:r>
            <a:r>
              <a:rPr lang="en-US" dirty="0" smtClean="0"/>
              <a:t>partitioning/failures </a:t>
            </a:r>
            <a:r>
              <a:rPr lang="en-US" dirty="0"/>
              <a:t>seen in </a:t>
            </a:r>
            <a:r>
              <a:rPr lang="en-US" dirty="0" smtClean="0"/>
              <a:t>practice</a:t>
            </a:r>
          </a:p>
          <a:p>
            <a:pPr lvl="1"/>
            <a:r>
              <a:rPr lang="en-US" dirty="0" smtClean="0"/>
              <a:t>Process to Disk to Node to Rack failures/unresponsiveness</a:t>
            </a:r>
          </a:p>
          <a:p>
            <a:pPr lvl="1"/>
            <a:r>
              <a:rPr lang="en-US" dirty="0" smtClean="0"/>
              <a:t>Node to Rack level network partitioning</a:t>
            </a:r>
          </a:p>
        </p:txBody>
      </p:sp>
    </p:spTree>
    <p:extLst>
      <p:ext uri="{BB962C8B-B14F-4D97-AF65-F5344CB8AC3E}">
        <p14:creationId xmlns:p14="http://schemas.microsoft.com/office/powerpoint/2010/main" xmlns="" val="28078082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blinds(horizontal)">
                                      <p:cBhvr>
                                        <p:cTn id="10" dur="500"/>
                                        <p:tgtEl>
                                          <p:spTgt spid="3">
                                            <p:txEl>
                                              <p:pRg st="9" end="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blinds(horizontal)">
                                      <p:cBhvr>
                                        <p:cTn id="1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4135" y="3429001"/>
            <a:ext cx="9066894" cy="769441"/>
          </a:xfrm>
          <a:prstGeom prst="rect">
            <a:avLst/>
          </a:prstGeom>
          <a:noFill/>
        </p:spPr>
        <p:txBody>
          <a:bodyPr wrap="square" rtlCol="0">
            <a:spAutoFit/>
          </a:bodyPr>
          <a:lstStyle/>
          <a:p>
            <a:r>
              <a:rPr lang="en-US" sz="4400" dirty="0" smtClean="0">
                <a:latin typeface="+mj-lt"/>
              </a:rPr>
              <a:t>Design Choices and Lessons Learned</a:t>
            </a:r>
          </a:p>
        </p:txBody>
      </p:sp>
    </p:spTree>
    <p:extLst>
      <p:ext uri="{BB962C8B-B14F-4D97-AF65-F5344CB8AC3E}">
        <p14:creationId xmlns:p14="http://schemas.microsoft.com/office/powerpoint/2010/main" xmlns="" val="14229660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Choices</a:t>
            </a:r>
            <a:endParaRPr lang="en-US" dirty="0"/>
          </a:p>
        </p:txBody>
      </p:sp>
      <p:sp>
        <p:nvSpPr>
          <p:cNvPr id="3" name="Content Placeholder 2"/>
          <p:cNvSpPr>
            <a:spLocks noGrp="1"/>
          </p:cNvSpPr>
          <p:nvPr>
            <p:ph sz="half" idx="1"/>
          </p:nvPr>
        </p:nvSpPr>
        <p:spPr>
          <a:xfrm>
            <a:off x="519113" y="1118681"/>
            <a:ext cx="5486400" cy="4912114"/>
          </a:xfrm>
        </p:spPr>
        <p:txBody>
          <a:bodyPr/>
          <a:lstStyle/>
          <a:p>
            <a:r>
              <a:rPr lang="en-US" sz="2800" b="1" dirty="0" smtClean="0">
                <a:solidFill>
                  <a:schemeClr val="tx1"/>
                </a:solidFill>
              </a:rPr>
              <a:t>Multi-Data </a:t>
            </a:r>
            <a:r>
              <a:rPr lang="en-US" b="1" dirty="0">
                <a:solidFill>
                  <a:schemeClr val="tx1"/>
                </a:solidFill>
              </a:rPr>
              <a:t>A</a:t>
            </a:r>
            <a:r>
              <a:rPr lang="en-US" sz="2800" b="1" dirty="0" smtClean="0">
                <a:solidFill>
                  <a:schemeClr val="tx1"/>
                </a:solidFill>
              </a:rPr>
              <a:t>rchitecture</a:t>
            </a:r>
            <a:endParaRPr lang="en-US" sz="2800" b="1" dirty="0">
              <a:solidFill>
                <a:schemeClr val="tx1"/>
              </a:solidFill>
            </a:endParaRPr>
          </a:p>
          <a:p>
            <a:pPr lvl="1"/>
            <a:r>
              <a:rPr lang="en-US" dirty="0" smtClean="0">
                <a:solidFill>
                  <a:schemeClr val="accent1">
                    <a:lumMod val="75000"/>
                  </a:schemeClr>
                </a:solidFill>
              </a:rPr>
              <a:t>Use extra resources to serve mixed workload for incremental costs</a:t>
            </a:r>
          </a:p>
          <a:p>
            <a:pPr lvl="2"/>
            <a:r>
              <a:rPr lang="en-US" dirty="0" smtClean="0">
                <a:solidFill>
                  <a:schemeClr val="accent1">
                    <a:lumMod val="75000"/>
                  </a:schemeClr>
                </a:solidFill>
              </a:rPr>
              <a:t>Blob -&gt; storage capacity</a:t>
            </a:r>
          </a:p>
          <a:p>
            <a:pPr lvl="2"/>
            <a:r>
              <a:rPr lang="en-US" dirty="0" smtClean="0">
                <a:solidFill>
                  <a:schemeClr val="accent1">
                    <a:lumMod val="75000"/>
                  </a:schemeClr>
                </a:solidFill>
              </a:rPr>
              <a:t>Table -&gt; </a:t>
            </a:r>
            <a:r>
              <a:rPr lang="en-US" dirty="0" err="1" smtClean="0">
                <a:solidFill>
                  <a:schemeClr val="accent1">
                    <a:lumMod val="75000"/>
                  </a:schemeClr>
                </a:solidFill>
              </a:rPr>
              <a:t>IOps</a:t>
            </a:r>
            <a:endParaRPr lang="en-US" dirty="0" smtClean="0">
              <a:solidFill>
                <a:schemeClr val="accent1">
                  <a:lumMod val="75000"/>
                </a:schemeClr>
              </a:solidFill>
            </a:endParaRPr>
          </a:p>
          <a:p>
            <a:pPr lvl="2"/>
            <a:r>
              <a:rPr lang="en-US" dirty="0" smtClean="0">
                <a:solidFill>
                  <a:schemeClr val="accent1">
                    <a:lumMod val="75000"/>
                  </a:schemeClr>
                </a:solidFill>
              </a:rPr>
              <a:t>Queue -&gt; memory</a:t>
            </a:r>
          </a:p>
          <a:p>
            <a:pPr lvl="2"/>
            <a:r>
              <a:rPr lang="en-US" dirty="0" smtClean="0">
                <a:solidFill>
                  <a:schemeClr val="accent1">
                    <a:lumMod val="75000"/>
                  </a:schemeClr>
                </a:solidFill>
              </a:rPr>
              <a:t>Drives -&gt; storage capacity and </a:t>
            </a:r>
            <a:r>
              <a:rPr lang="en-US" dirty="0" err="1" smtClean="0">
                <a:solidFill>
                  <a:schemeClr val="accent1">
                    <a:lumMod val="75000"/>
                  </a:schemeClr>
                </a:solidFill>
              </a:rPr>
              <a:t>IOps</a:t>
            </a:r>
            <a:endParaRPr lang="en-US" dirty="0" smtClean="0">
              <a:solidFill>
                <a:schemeClr val="accent1">
                  <a:lumMod val="75000"/>
                </a:schemeClr>
              </a:solidFill>
            </a:endParaRPr>
          </a:p>
          <a:p>
            <a:pPr lvl="1"/>
            <a:r>
              <a:rPr lang="en-US" sz="2400" dirty="0" smtClean="0">
                <a:solidFill>
                  <a:schemeClr val="accent1">
                    <a:lumMod val="75000"/>
                  </a:schemeClr>
                </a:solidFill>
              </a:rPr>
              <a:t>Multiple </a:t>
            </a:r>
            <a:r>
              <a:rPr lang="en-US" sz="2400" dirty="0">
                <a:solidFill>
                  <a:schemeClr val="accent1">
                    <a:lumMod val="75000"/>
                  </a:schemeClr>
                </a:solidFill>
              </a:rPr>
              <a:t>data abstractions from a single </a:t>
            </a:r>
            <a:r>
              <a:rPr lang="en-US" sz="2400" dirty="0" smtClean="0">
                <a:solidFill>
                  <a:schemeClr val="accent1">
                    <a:lumMod val="75000"/>
                  </a:schemeClr>
                </a:solidFill>
              </a:rPr>
              <a:t>stack</a:t>
            </a:r>
          </a:p>
          <a:p>
            <a:pPr lvl="2"/>
            <a:r>
              <a:rPr lang="en-US" dirty="0" smtClean="0">
                <a:solidFill>
                  <a:schemeClr val="accent1">
                    <a:lumMod val="75000"/>
                  </a:schemeClr>
                </a:solidFill>
              </a:rPr>
              <a:t>Improvements at lower layers help all data abstractions</a:t>
            </a:r>
          </a:p>
          <a:p>
            <a:pPr lvl="2"/>
            <a:r>
              <a:rPr lang="en-US" sz="2000" dirty="0" smtClean="0">
                <a:solidFill>
                  <a:schemeClr val="accent1">
                    <a:lumMod val="75000"/>
                  </a:schemeClr>
                </a:solidFill>
              </a:rPr>
              <a:t>Simplifies hardware management</a:t>
            </a:r>
          </a:p>
          <a:p>
            <a:pPr lvl="1"/>
            <a:r>
              <a:rPr lang="en-US" sz="2400" dirty="0" smtClean="0">
                <a:solidFill>
                  <a:srgbClr val="C00000"/>
                </a:solidFill>
              </a:rPr>
              <a:t>Tradeoff: single stack is not optimized for specific workload pattern</a:t>
            </a:r>
            <a:endParaRPr lang="en-US" dirty="0" smtClean="0">
              <a:solidFill>
                <a:srgbClr val="C00000"/>
              </a:solidFill>
            </a:endParaRPr>
          </a:p>
        </p:txBody>
      </p:sp>
      <p:sp>
        <p:nvSpPr>
          <p:cNvPr id="4" name="Content Placeholder 3"/>
          <p:cNvSpPr>
            <a:spLocks noGrp="1"/>
          </p:cNvSpPr>
          <p:nvPr>
            <p:ph sz="half" idx="2"/>
          </p:nvPr>
        </p:nvSpPr>
        <p:spPr>
          <a:xfrm>
            <a:off x="6181724" y="1050587"/>
            <a:ext cx="5801009" cy="5568577"/>
          </a:xfrm>
        </p:spPr>
        <p:txBody>
          <a:bodyPr>
            <a:normAutofit lnSpcReduction="10000"/>
          </a:bodyPr>
          <a:lstStyle/>
          <a:p>
            <a:r>
              <a:rPr lang="en-US" b="1" dirty="0" smtClean="0"/>
              <a:t>Append-only </a:t>
            </a:r>
            <a:r>
              <a:rPr lang="en-US" b="1" dirty="0"/>
              <a:t>System</a:t>
            </a:r>
            <a:endParaRPr lang="en-US" sz="2400" b="1" dirty="0"/>
          </a:p>
          <a:p>
            <a:pPr lvl="1"/>
            <a:r>
              <a:rPr lang="en-US" dirty="0">
                <a:solidFill>
                  <a:schemeClr val="accent1">
                    <a:lumMod val="75000"/>
                  </a:schemeClr>
                </a:solidFill>
              </a:rPr>
              <a:t>Greatly simplifies replication protocol and failure </a:t>
            </a:r>
            <a:r>
              <a:rPr lang="en-US" dirty="0" smtClean="0">
                <a:solidFill>
                  <a:schemeClr val="accent1">
                    <a:lumMod val="75000"/>
                  </a:schemeClr>
                </a:solidFill>
              </a:rPr>
              <a:t>handling</a:t>
            </a:r>
          </a:p>
          <a:p>
            <a:pPr lvl="2"/>
            <a:r>
              <a:rPr lang="en-US" dirty="0" smtClean="0">
                <a:solidFill>
                  <a:schemeClr val="accent1">
                    <a:lumMod val="75000"/>
                  </a:schemeClr>
                </a:solidFill>
              </a:rPr>
              <a:t>Consistent and identical replicas up to the extent’s commit length</a:t>
            </a:r>
            <a:endParaRPr lang="en-US" dirty="0">
              <a:solidFill>
                <a:schemeClr val="accent1">
                  <a:lumMod val="75000"/>
                </a:schemeClr>
              </a:solidFill>
            </a:endParaRPr>
          </a:p>
          <a:p>
            <a:pPr lvl="1"/>
            <a:r>
              <a:rPr lang="en-US" dirty="0">
                <a:solidFill>
                  <a:schemeClr val="accent1">
                    <a:lumMod val="75000"/>
                  </a:schemeClr>
                </a:solidFill>
              </a:rPr>
              <a:t>Keep snapshots at no extra cost</a:t>
            </a:r>
          </a:p>
          <a:p>
            <a:pPr lvl="1"/>
            <a:r>
              <a:rPr lang="en-US" dirty="0">
                <a:solidFill>
                  <a:schemeClr val="accent1">
                    <a:lumMod val="75000"/>
                  </a:schemeClr>
                </a:solidFill>
              </a:rPr>
              <a:t>Benefit for diagnosis and </a:t>
            </a:r>
            <a:r>
              <a:rPr lang="en-US" dirty="0" smtClean="0">
                <a:solidFill>
                  <a:schemeClr val="accent1">
                    <a:lumMod val="75000"/>
                  </a:schemeClr>
                </a:solidFill>
              </a:rPr>
              <a:t>repair</a:t>
            </a:r>
          </a:p>
          <a:p>
            <a:pPr lvl="1"/>
            <a:r>
              <a:rPr lang="en-US" dirty="0" smtClean="0">
                <a:solidFill>
                  <a:schemeClr val="accent1">
                    <a:lumMod val="75000"/>
                  </a:schemeClr>
                </a:solidFill>
              </a:rPr>
              <a:t>Erasure Coding</a:t>
            </a:r>
            <a:endParaRPr lang="en-US" dirty="0">
              <a:solidFill>
                <a:schemeClr val="accent1">
                  <a:lumMod val="75000"/>
                </a:schemeClr>
              </a:solidFill>
            </a:endParaRPr>
          </a:p>
          <a:p>
            <a:pPr lvl="1"/>
            <a:r>
              <a:rPr lang="en-US" dirty="0" smtClean="0">
                <a:solidFill>
                  <a:srgbClr val="C00000"/>
                </a:solidFill>
              </a:rPr>
              <a:t>Tradeoff</a:t>
            </a:r>
            <a:r>
              <a:rPr lang="en-US" dirty="0">
                <a:solidFill>
                  <a:srgbClr val="C00000"/>
                </a:solidFill>
              </a:rPr>
              <a:t>: GC </a:t>
            </a:r>
            <a:r>
              <a:rPr lang="en-US" dirty="0" smtClean="0">
                <a:solidFill>
                  <a:srgbClr val="C00000"/>
                </a:solidFill>
              </a:rPr>
              <a:t>overhead</a:t>
            </a:r>
            <a:endParaRPr lang="en-US" sz="3200" dirty="0" smtClean="0"/>
          </a:p>
          <a:p>
            <a:r>
              <a:rPr lang="en-US" b="1" dirty="0" smtClean="0"/>
              <a:t>Scaling Compute Separate from Storage</a:t>
            </a:r>
            <a:endParaRPr lang="en-US" sz="2400" b="1" dirty="0" smtClean="0"/>
          </a:p>
          <a:p>
            <a:pPr lvl="1"/>
            <a:r>
              <a:rPr lang="en-US" dirty="0" smtClean="0">
                <a:solidFill>
                  <a:schemeClr val="accent1">
                    <a:lumMod val="75000"/>
                  </a:schemeClr>
                </a:solidFill>
              </a:rPr>
              <a:t>Allows each to be scaled separately</a:t>
            </a:r>
          </a:p>
          <a:p>
            <a:pPr lvl="1"/>
            <a:r>
              <a:rPr lang="en-US" dirty="0" smtClean="0">
                <a:solidFill>
                  <a:schemeClr val="accent1">
                    <a:lumMod val="75000"/>
                  </a:schemeClr>
                </a:solidFill>
              </a:rPr>
              <a:t>Important for multitenant environment</a:t>
            </a:r>
          </a:p>
          <a:p>
            <a:pPr lvl="1"/>
            <a:r>
              <a:rPr lang="en-US" dirty="0" smtClean="0">
                <a:solidFill>
                  <a:schemeClr val="accent1">
                    <a:lumMod val="75000"/>
                  </a:schemeClr>
                </a:solidFill>
              </a:rPr>
              <a:t>Moving toward full bisection bandwidth between compute and storage</a:t>
            </a:r>
          </a:p>
          <a:p>
            <a:pPr lvl="1"/>
            <a:r>
              <a:rPr lang="en-US" dirty="0" smtClean="0">
                <a:solidFill>
                  <a:srgbClr val="C00000"/>
                </a:solidFill>
              </a:rPr>
              <a:t>Tradeoff: Latency/BW to/from storage</a:t>
            </a:r>
          </a:p>
          <a:p>
            <a:endParaRPr lang="en-US" sz="3200" dirty="0"/>
          </a:p>
        </p:txBody>
      </p:sp>
    </p:spTree>
    <p:extLst>
      <p:ext uri="{BB962C8B-B14F-4D97-AF65-F5344CB8AC3E}">
        <p14:creationId xmlns:p14="http://schemas.microsoft.com/office/powerpoint/2010/main" xmlns="" val="34569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linds(horizontal)">
                                      <p:cBhvr>
                                        <p:cTn id="19" dur="500"/>
                                        <p:tgtEl>
                                          <p:spTgt spid="4">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linds(horizontal)">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blinds(horizontal)">
                                      <p:cBhvr>
                                        <p:cTn id="30" dur="500"/>
                                        <p:tgtEl>
                                          <p:spTgt spid="4">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blinds(horizontal)">
                                      <p:cBhvr>
                                        <p:cTn id="33" dur="500"/>
                                        <p:tgtEl>
                                          <p:spTgt spid="4">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blinds(horizontal)">
                                      <p:cBhvr>
                                        <p:cTn id="36" dur="500"/>
                                        <p:tgtEl>
                                          <p:spTgt spid="4">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blinds(horizontal)">
                                      <p:cBhvr>
                                        <p:cTn id="39" dur="500"/>
                                        <p:tgtEl>
                                          <p:spTgt spid="4">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blinds(horizontal)">
                                      <p:cBhvr>
                                        <p:cTn id="4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a:xfrm>
            <a:off x="519112" y="1251856"/>
            <a:ext cx="11149013" cy="5391316"/>
          </a:xfrm>
        </p:spPr>
        <p:txBody>
          <a:bodyPr>
            <a:normAutofit/>
          </a:bodyPr>
          <a:lstStyle/>
          <a:p>
            <a:r>
              <a:rPr lang="en-US" dirty="0" smtClean="0"/>
              <a:t>Automatic load balancing</a:t>
            </a:r>
          </a:p>
          <a:p>
            <a:pPr lvl="1"/>
            <a:r>
              <a:rPr lang="en-US" dirty="0" smtClean="0"/>
              <a:t>Quickly adapt to various traffic conditions </a:t>
            </a:r>
          </a:p>
          <a:p>
            <a:pPr lvl="2"/>
            <a:r>
              <a:rPr lang="en-US" dirty="0" smtClean="0"/>
              <a:t>Need to handle every type of workload thrown at the system</a:t>
            </a:r>
          </a:p>
          <a:p>
            <a:pPr lvl="1"/>
            <a:r>
              <a:rPr lang="en-US" dirty="0" smtClean="0"/>
              <a:t>Built an easily tunable and extensible language to dynamically tune the load balancing rules</a:t>
            </a:r>
          </a:p>
          <a:p>
            <a:pPr lvl="1"/>
            <a:r>
              <a:rPr lang="en-US" dirty="0" smtClean="0"/>
              <a:t>Need to tune based on many dimensions</a:t>
            </a:r>
          </a:p>
          <a:p>
            <a:pPr lvl="2"/>
            <a:r>
              <a:rPr lang="en-US" dirty="0" smtClean="0"/>
              <a:t>CPU, Network, Memory, </a:t>
            </a:r>
            <a:r>
              <a:rPr lang="en-US" dirty="0" err="1" smtClean="0"/>
              <a:t>tps</a:t>
            </a:r>
            <a:r>
              <a:rPr lang="en-US" dirty="0" smtClean="0"/>
              <a:t>, GC load, Geo-Rep load, Size of partitions, etc</a:t>
            </a:r>
          </a:p>
          <a:p>
            <a:r>
              <a:rPr lang="en-US" dirty="0" smtClean="0"/>
              <a:t>Achieving consistently low append latencies</a:t>
            </a:r>
          </a:p>
          <a:p>
            <a:pPr lvl="1"/>
            <a:r>
              <a:rPr lang="en-US" dirty="0" smtClean="0"/>
              <a:t>Ended up using journaling</a:t>
            </a:r>
          </a:p>
          <a:p>
            <a:r>
              <a:rPr lang="en-US" dirty="0" smtClean="0"/>
              <a:t>Efficient upgrade support</a:t>
            </a:r>
          </a:p>
          <a:p>
            <a:r>
              <a:rPr lang="en-US" dirty="0" smtClean="0"/>
              <a:t>Pressure point testing</a:t>
            </a:r>
            <a:endParaRPr lang="en-US" dirty="0"/>
          </a:p>
        </p:txBody>
      </p:sp>
    </p:spTree>
    <p:extLst>
      <p:ext uri="{BB962C8B-B14F-4D97-AF65-F5344CB8AC3E}">
        <p14:creationId xmlns:p14="http://schemas.microsoft.com/office/powerpoint/2010/main" xmlns="" val="845715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linds(horizontal)">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blinds(horizontal)">
                                      <p:cBhvr>
                                        <p:cTn id="15" dur="500"/>
                                        <p:tgtEl>
                                          <p:spTgt spid="3">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blinds(horizontal)">
                                      <p:cBhvr>
                                        <p:cTn id="2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txBox="1">
            <a:spLocks/>
          </p:cNvSpPr>
          <p:nvPr/>
        </p:nvSpPr>
        <p:spPr>
          <a:xfrm>
            <a:off x="524425" y="1191910"/>
            <a:ext cx="11210884" cy="5029200"/>
          </a:xfrm>
          <a:prstGeom prst="rect">
            <a:avLst/>
          </a:prstGeom>
        </p:spPr>
        <p:txBody>
          <a:bodyPr>
            <a:normAutofit/>
          </a:bodyPr>
          <a:lstStyle>
            <a:lvl1pPr marL="460375" indent="-460375" algn="l" defTabSz="914363" rtl="0" eaLnBrk="1" latinLnBrk="0" hangingPunct="1">
              <a:lnSpc>
                <a:spcPct val="90000"/>
              </a:lnSpc>
              <a:spcBef>
                <a:spcPct val="20000"/>
              </a:spcBef>
              <a:buSzPct val="100000"/>
              <a:buFontTx/>
              <a:buBlip>
                <a:blip r:embed="rId3"/>
              </a:buBlip>
              <a:defRPr lang="en-US" sz="2800" kern="1200" dirty="0" smtClean="0">
                <a:gradFill>
                  <a:gsLst>
                    <a:gs pos="0">
                      <a:schemeClr val="tx1"/>
                    </a:gs>
                    <a:gs pos="86000">
                      <a:schemeClr val="tx1"/>
                    </a:gs>
                  </a:gsLst>
                  <a:lin ang="0" scaled="0"/>
                </a:gradFill>
                <a:latin typeface="+mj-lt"/>
                <a:ea typeface="+mn-ea"/>
                <a:cs typeface="+mn-cs"/>
              </a:defRPr>
            </a:lvl1pPr>
            <a:lvl2pPr marL="855663" indent="-395288" algn="l" defTabSz="914363" rtl="0" eaLnBrk="1" latinLnBrk="0" hangingPunct="1">
              <a:lnSpc>
                <a:spcPct val="90000"/>
              </a:lnSpc>
              <a:spcBef>
                <a:spcPct val="20000"/>
              </a:spcBef>
              <a:buSzPct val="100000"/>
              <a:buFontTx/>
              <a:buBlip>
                <a:blip r:embed="rId3"/>
              </a:buBlip>
              <a:defRPr lang="en-US" sz="2600" kern="1200" dirty="0" smtClean="0">
                <a:gradFill>
                  <a:gsLst>
                    <a:gs pos="0">
                      <a:schemeClr val="tx1"/>
                    </a:gs>
                    <a:gs pos="86000">
                      <a:schemeClr val="tx1"/>
                    </a:gs>
                  </a:gsLst>
                  <a:lin ang="0" scaled="0"/>
                </a:gradFill>
                <a:latin typeface="+mj-lt"/>
                <a:ea typeface="+mn-ea"/>
                <a:cs typeface="+mn-cs"/>
              </a:defRPr>
            </a:lvl2pPr>
            <a:lvl3pPr marL="1258888" indent="-403225" algn="l" defTabSz="914363" rtl="0" eaLnBrk="1" latinLnBrk="0" hangingPunct="1">
              <a:lnSpc>
                <a:spcPct val="90000"/>
              </a:lnSpc>
              <a:spcBef>
                <a:spcPct val="20000"/>
              </a:spcBef>
              <a:buSzPct val="100000"/>
              <a:buFontTx/>
              <a:buBlip>
                <a:blip r:embed="rId3"/>
              </a:buBlip>
              <a:defRPr lang="en-US" sz="2400" kern="1200" dirty="0" smtClean="0">
                <a:gradFill>
                  <a:gsLst>
                    <a:gs pos="0">
                      <a:schemeClr val="tx1"/>
                    </a:gs>
                    <a:gs pos="86000">
                      <a:schemeClr val="tx1"/>
                    </a:gs>
                  </a:gsLst>
                  <a:lin ang="0" scaled="0"/>
                </a:gradFill>
                <a:latin typeface="+mj-lt"/>
                <a:ea typeface="+mn-ea"/>
                <a:cs typeface="+mn-cs"/>
              </a:defRPr>
            </a:lvl3pPr>
            <a:lvl4pPr marL="1604963" indent="-346075" algn="l" defTabSz="914363" rtl="0" eaLnBrk="1" latinLnBrk="0" hangingPunct="1">
              <a:lnSpc>
                <a:spcPct val="90000"/>
              </a:lnSpc>
              <a:spcBef>
                <a:spcPct val="20000"/>
              </a:spcBef>
              <a:buSzPct val="100000"/>
              <a:buFontTx/>
              <a:buBlip>
                <a:blip r:embed="rId3"/>
              </a:buBlip>
              <a:defRPr lang="en-US" sz="2200" kern="1200" dirty="0" smtClean="0">
                <a:gradFill>
                  <a:gsLst>
                    <a:gs pos="0">
                      <a:schemeClr val="tx1"/>
                    </a:gs>
                    <a:gs pos="86000">
                      <a:schemeClr val="tx1"/>
                    </a:gs>
                  </a:gsLst>
                  <a:lin ang="0" scaled="0"/>
                </a:gradFill>
                <a:latin typeface="+mj-lt"/>
                <a:ea typeface="+mn-ea"/>
                <a:cs typeface="+mn-cs"/>
              </a:defRPr>
            </a:lvl4pPr>
            <a:lvl5pPr marL="1941513" indent="-336550" algn="l" defTabSz="914363" rtl="0" eaLnBrk="1" latinLnBrk="0" hangingPunct="1">
              <a:lnSpc>
                <a:spcPct val="90000"/>
              </a:lnSpc>
              <a:spcBef>
                <a:spcPct val="20000"/>
              </a:spcBef>
              <a:buSzPct val="100000"/>
              <a:buFontTx/>
              <a:buBlip>
                <a:blip r:embed="rId3"/>
              </a:buBlip>
              <a:defRPr lang="en-US" sz="2000" kern="1200" dirty="0">
                <a:gradFill>
                  <a:gsLst>
                    <a:gs pos="0">
                      <a:schemeClr val="tx1"/>
                    </a:gs>
                    <a:gs pos="86000">
                      <a:schemeClr val="tx1"/>
                    </a:gs>
                  </a:gsLst>
                  <a:lin ang="0" scaled="0"/>
                </a:gradFill>
                <a:latin typeface="+mj-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defRPr/>
            </a:pPr>
            <a:endParaRPr lang="en-US" sz="3200" dirty="0" smtClean="0"/>
          </a:p>
          <a:p>
            <a:pPr>
              <a:defRPr/>
            </a:pPr>
            <a:endParaRPr lang="en-US" sz="3200" dirty="0" smtClean="0"/>
          </a:p>
          <a:p>
            <a:pPr lvl="1">
              <a:defRPr/>
            </a:pPr>
            <a:endParaRPr lang="en-US" sz="2800" dirty="0" smtClean="0"/>
          </a:p>
          <a:p>
            <a:pPr lvl="1">
              <a:defRPr/>
            </a:pPr>
            <a:endParaRPr lang="en-US" sz="2800" dirty="0"/>
          </a:p>
        </p:txBody>
      </p:sp>
      <p:sp>
        <p:nvSpPr>
          <p:cNvPr id="8" name="Title 1"/>
          <p:cNvSpPr txBox="1">
            <a:spLocks/>
          </p:cNvSpPr>
          <p:nvPr/>
        </p:nvSpPr>
        <p:spPr>
          <a:xfrm>
            <a:off x="519112" y="228600"/>
            <a:ext cx="11149013" cy="609398"/>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4800" b="0" kern="1200" cap="none" spc="-100" baseline="0">
                <a:ln w="3175">
                  <a:noFill/>
                </a:ln>
                <a:gradFill flip="none" rotWithShape="1">
                  <a:gsLst>
                    <a:gs pos="0">
                      <a:schemeClr val="tx1"/>
                    </a:gs>
                    <a:gs pos="86000">
                      <a:schemeClr val="tx1"/>
                    </a:gs>
                  </a:gsLst>
                  <a:lin ang="5400000" scaled="0"/>
                  <a:tileRect/>
                </a:gradFill>
                <a:effectLst/>
                <a:latin typeface="+mn-lt"/>
                <a:ea typeface="+mn-ea"/>
                <a:cs typeface="Arial" charset="0"/>
              </a:defRPr>
            </a:lvl1pPr>
          </a:lstStyle>
          <a:p>
            <a:r>
              <a:rPr lang="en-US" dirty="0" smtClean="0">
                <a:solidFill>
                  <a:schemeClr val="tx1"/>
                </a:solidFill>
              </a:rPr>
              <a:t>Windows Azure Storage Summary</a:t>
            </a:r>
            <a:endParaRPr lang="en-US" dirty="0">
              <a:solidFill>
                <a:srgbClr val="FFFF00"/>
              </a:solidFill>
            </a:endParaRPr>
          </a:p>
        </p:txBody>
      </p:sp>
      <p:sp>
        <p:nvSpPr>
          <p:cNvPr id="13" name="Text Placeholder 12"/>
          <p:cNvSpPr>
            <a:spLocks noGrp="1"/>
          </p:cNvSpPr>
          <p:nvPr>
            <p:ph type="body" sz="quarter" idx="10"/>
          </p:nvPr>
        </p:nvSpPr>
        <p:spPr>
          <a:xfrm>
            <a:off x="519114" y="1447800"/>
            <a:ext cx="11149012" cy="5054600"/>
          </a:xfrm>
        </p:spPr>
        <p:txBody>
          <a:bodyPr>
            <a:normAutofit lnSpcReduction="10000"/>
          </a:bodyPr>
          <a:lstStyle/>
          <a:p>
            <a:r>
              <a:rPr lang="en-US" dirty="0" smtClean="0"/>
              <a:t>Highly Available Cloud Storage with Strong Consistency</a:t>
            </a:r>
          </a:p>
          <a:p>
            <a:endParaRPr lang="en-US" dirty="0" smtClean="0"/>
          </a:p>
          <a:p>
            <a:r>
              <a:rPr lang="en-US" dirty="0" smtClean="0"/>
              <a:t>Scalable data abstractions to build your applications</a:t>
            </a:r>
          </a:p>
          <a:p>
            <a:pPr lvl="1"/>
            <a:r>
              <a:rPr lang="en-US" dirty="0" smtClean="0"/>
              <a:t>Blobs – Files and large objects </a:t>
            </a:r>
          </a:p>
          <a:p>
            <a:pPr lvl="1"/>
            <a:r>
              <a:rPr lang="en-US" dirty="0" smtClean="0"/>
              <a:t>Tables – Massively scalable structured storage</a:t>
            </a:r>
          </a:p>
          <a:p>
            <a:pPr lvl="1"/>
            <a:r>
              <a:rPr lang="en-US" dirty="0" smtClean="0"/>
              <a:t>Queues – Reliable delivery of messages</a:t>
            </a:r>
          </a:p>
          <a:p>
            <a:pPr lvl="1"/>
            <a:r>
              <a:rPr lang="en-US" dirty="0" smtClean="0"/>
              <a:t>Drives – Durable NTFS volume for Windows Azure applications</a:t>
            </a:r>
          </a:p>
          <a:p>
            <a:pPr lvl="1"/>
            <a:endParaRPr lang="en-US" dirty="0" smtClean="0"/>
          </a:p>
          <a:p>
            <a:r>
              <a:rPr lang="en-US" dirty="0" smtClean="0"/>
              <a:t>More information</a:t>
            </a:r>
          </a:p>
          <a:p>
            <a:pPr lvl="1"/>
            <a:r>
              <a:rPr lang="en-US" dirty="0" smtClean="0"/>
              <a:t>Windows Azure tutorial this Wednesday 26</a:t>
            </a:r>
            <a:r>
              <a:rPr lang="en-US" baseline="30000" dirty="0" smtClean="0"/>
              <a:t>th</a:t>
            </a:r>
            <a:r>
              <a:rPr lang="en-US" dirty="0" smtClean="0"/>
              <a:t>, 17:00 at start of SOCC</a:t>
            </a:r>
          </a:p>
          <a:p>
            <a:pPr lvl="1"/>
            <a:r>
              <a:rPr lang="en-US" dirty="0" smtClean="0">
                <a:hlinkClick r:id="rId4"/>
              </a:rPr>
              <a:t>http://blogs.msdn.com/windowsazurestorage/</a:t>
            </a:r>
          </a:p>
          <a:p>
            <a:endParaRPr lang="en-US" dirty="0"/>
          </a:p>
        </p:txBody>
      </p:sp>
    </p:spTree>
    <p:extLst>
      <p:ext uri="{BB962C8B-B14F-4D97-AF65-F5344CB8AC3E}">
        <p14:creationId xmlns:p14="http://schemas.microsoft.com/office/powerpoint/2010/main" xmlns="" val="237547568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Azure Storage Data Abstractions</a:t>
            </a:r>
            <a:endParaRPr lang="en-US" dirty="0"/>
          </a:p>
        </p:txBody>
      </p:sp>
      <p:sp>
        <p:nvSpPr>
          <p:cNvPr id="3" name="Text Placeholder 2"/>
          <p:cNvSpPr>
            <a:spLocks noGrp="1"/>
          </p:cNvSpPr>
          <p:nvPr>
            <p:ph type="body" sz="quarter" idx="10"/>
          </p:nvPr>
        </p:nvSpPr>
        <p:spPr>
          <a:xfrm>
            <a:off x="519114" y="1447800"/>
            <a:ext cx="11149012" cy="2068259"/>
          </a:xfrm>
        </p:spPr>
        <p:txBody>
          <a:bodyPr/>
          <a:lstStyle/>
          <a:p>
            <a:r>
              <a:rPr lang="en-US" b="1" dirty="0" smtClean="0">
                <a:solidFill>
                  <a:srgbClr val="C00000"/>
                </a:solidFill>
                <a:ea typeface="Segoe UI" pitchFamily="34" charset="0"/>
                <a:cs typeface="Segoe UI" pitchFamily="34" charset="0"/>
              </a:rPr>
              <a:t>Blobs</a:t>
            </a:r>
            <a:r>
              <a:rPr lang="en-US" dirty="0" smtClean="0">
                <a:ea typeface="Segoe UI" pitchFamily="34" charset="0"/>
                <a:cs typeface="Segoe UI" pitchFamily="34" charset="0"/>
              </a:rPr>
              <a:t> – File system in the cloud</a:t>
            </a:r>
          </a:p>
          <a:p>
            <a:r>
              <a:rPr lang="en-US" b="1" dirty="0" smtClean="0">
                <a:solidFill>
                  <a:srgbClr val="C00000"/>
                </a:solidFill>
                <a:ea typeface="Segoe UI" pitchFamily="34" charset="0"/>
                <a:cs typeface="Segoe UI" pitchFamily="34" charset="0"/>
              </a:rPr>
              <a:t>Tables</a:t>
            </a:r>
            <a:r>
              <a:rPr lang="en-US" dirty="0" smtClean="0">
                <a:solidFill>
                  <a:srgbClr val="C00000"/>
                </a:solidFill>
                <a:ea typeface="Segoe UI" pitchFamily="34" charset="0"/>
                <a:cs typeface="Segoe UI" pitchFamily="34" charset="0"/>
              </a:rPr>
              <a:t> </a:t>
            </a:r>
            <a:r>
              <a:rPr lang="en-US" dirty="0" smtClean="0">
                <a:ea typeface="Segoe UI" pitchFamily="34" charset="0"/>
                <a:cs typeface="Segoe UI" pitchFamily="34" charset="0"/>
              </a:rPr>
              <a:t>– Massively scalable structured storage</a:t>
            </a:r>
          </a:p>
          <a:p>
            <a:r>
              <a:rPr lang="en-US" b="1" dirty="0" smtClean="0">
                <a:solidFill>
                  <a:srgbClr val="C00000"/>
                </a:solidFill>
                <a:ea typeface="Segoe UI" pitchFamily="34" charset="0"/>
                <a:cs typeface="Segoe UI" pitchFamily="34" charset="0"/>
              </a:rPr>
              <a:t>Queues</a:t>
            </a:r>
            <a:r>
              <a:rPr lang="en-US" dirty="0" smtClean="0">
                <a:ea typeface="Segoe UI" pitchFamily="34" charset="0"/>
                <a:cs typeface="Segoe UI" pitchFamily="34" charset="0"/>
              </a:rPr>
              <a:t> – Reliable storage and delivery of messages</a:t>
            </a:r>
          </a:p>
          <a:p>
            <a:r>
              <a:rPr lang="en-US" b="1" dirty="0" smtClean="0">
                <a:solidFill>
                  <a:srgbClr val="C00000"/>
                </a:solidFill>
                <a:ea typeface="Segoe UI" pitchFamily="34" charset="0"/>
                <a:cs typeface="Segoe UI" pitchFamily="34" charset="0"/>
              </a:rPr>
              <a:t>Drives</a:t>
            </a:r>
            <a:r>
              <a:rPr lang="en-US" dirty="0" smtClean="0">
                <a:ea typeface="Segoe UI" pitchFamily="34" charset="0"/>
                <a:cs typeface="Segoe UI" pitchFamily="34" charset="0"/>
              </a:rPr>
              <a:t> – Durable NTFS volumes for Windows Azure applications</a:t>
            </a:r>
          </a:p>
        </p:txBody>
      </p:sp>
    </p:spTree>
    <p:extLst>
      <p:ext uri="{BB962C8B-B14F-4D97-AF65-F5344CB8AC3E}">
        <p14:creationId xmlns:p14="http://schemas.microsoft.com/office/powerpoint/2010/main" xmlns="" val="1119030740"/>
      </p:ext>
    </p:extLst>
  </p:cSld>
  <p:clrMapOvr>
    <a:masterClrMapping/>
  </p:clrMapOvr>
  <p:transition>
    <p:strips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14134" y="3429001"/>
            <a:ext cx="11374665" cy="769441"/>
          </a:xfrm>
          <a:prstGeom prst="rect">
            <a:avLst/>
          </a:prstGeom>
          <a:noFill/>
        </p:spPr>
        <p:txBody>
          <a:bodyPr wrap="square" rtlCol="0">
            <a:spAutoFit/>
          </a:bodyPr>
          <a:lstStyle/>
          <a:p>
            <a:r>
              <a:rPr lang="en-US" sz="4400" dirty="0" smtClean="0">
                <a:latin typeface="+mj-lt"/>
              </a:rPr>
              <a:t>Windows Azure Storage High Level Architecture</a:t>
            </a:r>
          </a:p>
        </p:txBody>
      </p:sp>
    </p:spTree>
    <p:extLst>
      <p:ext uri="{BB962C8B-B14F-4D97-AF65-F5344CB8AC3E}">
        <p14:creationId xmlns:p14="http://schemas.microsoft.com/office/powerpoint/2010/main" xmlns="" val="1422966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chemeClr val="tx1"/>
                </a:solidFill>
              </a:rPr>
              <a:t>Design Goals</a:t>
            </a:r>
            <a:endParaRPr lang="en-US" dirty="0">
              <a:solidFill>
                <a:schemeClr val="tx1"/>
              </a:solidFill>
            </a:endParaRPr>
          </a:p>
        </p:txBody>
      </p:sp>
      <p:sp>
        <p:nvSpPr>
          <p:cNvPr id="2" name="Text Placeholder 1"/>
          <p:cNvSpPr>
            <a:spLocks noGrp="1"/>
          </p:cNvSpPr>
          <p:nvPr>
            <p:ph type="body" sz="quarter" idx="10"/>
          </p:nvPr>
        </p:nvSpPr>
        <p:spPr>
          <a:xfrm>
            <a:off x="519112" y="927654"/>
            <a:ext cx="11149012" cy="5395874"/>
          </a:xfrm>
        </p:spPr>
        <p:txBody>
          <a:bodyPr>
            <a:normAutofit/>
          </a:bodyPr>
          <a:lstStyle/>
          <a:p>
            <a:r>
              <a:rPr lang="en-US" dirty="0" smtClean="0"/>
              <a:t>Highly Available with Strong Consistency</a:t>
            </a:r>
          </a:p>
          <a:p>
            <a:pPr lvl="1"/>
            <a:r>
              <a:rPr lang="en-US" dirty="0" smtClean="0"/>
              <a:t>Provide access to data in face of failures/partitioning</a:t>
            </a:r>
          </a:p>
          <a:p>
            <a:r>
              <a:rPr lang="en-US" dirty="0" smtClean="0"/>
              <a:t>Durability</a:t>
            </a:r>
          </a:p>
          <a:p>
            <a:pPr lvl="1"/>
            <a:r>
              <a:rPr lang="en-US" dirty="0" smtClean="0"/>
              <a:t>Replicate data several times within and across data centers</a:t>
            </a:r>
          </a:p>
          <a:p>
            <a:r>
              <a:rPr lang="en-US" dirty="0" smtClean="0"/>
              <a:t>Scalability</a:t>
            </a:r>
          </a:p>
          <a:p>
            <a:pPr lvl="1"/>
            <a:r>
              <a:rPr lang="en-US" dirty="0" smtClean="0"/>
              <a:t>Need to scale to </a:t>
            </a:r>
            <a:r>
              <a:rPr lang="en-US" dirty="0" err="1" smtClean="0"/>
              <a:t>exabytes</a:t>
            </a:r>
            <a:r>
              <a:rPr lang="en-US" dirty="0" smtClean="0"/>
              <a:t> and beyond</a:t>
            </a:r>
          </a:p>
          <a:p>
            <a:pPr lvl="1"/>
            <a:r>
              <a:rPr lang="en-US" dirty="0" smtClean="0"/>
              <a:t>Provide a global namespace to access data around the world</a:t>
            </a:r>
          </a:p>
          <a:p>
            <a:pPr lvl="1"/>
            <a:r>
              <a:rPr lang="en-US" dirty="0" smtClean="0"/>
              <a:t>Automatically load balance data to meet peak traffic demands</a:t>
            </a:r>
          </a:p>
          <a:p>
            <a:endParaRPr lang="en-US" dirty="0" smtClean="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Storage Stamps</a:t>
            </a:r>
            <a:endParaRPr lang="en-US" dirty="0">
              <a:gradFill flip="none" rotWithShape="1">
                <a:gsLst>
                  <a:gs pos="5417">
                    <a:schemeClr val="tx2"/>
                  </a:gs>
                  <a:gs pos="98000">
                    <a:schemeClr val="tx2"/>
                  </a:gs>
                </a:gsLst>
                <a:lin ang="5400000" scaled="0"/>
                <a:tileRect/>
              </a:gradFill>
              <a:latin typeface="+mn-lt"/>
            </a:endParaRPr>
          </a:p>
        </p:txBody>
      </p:sp>
      <p:sp>
        <p:nvSpPr>
          <p:cNvPr id="4" name="Rectangle 3"/>
          <p:cNvSpPr/>
          <p:nvPr/>
        </p:nvSpPr>
        <p:spPr bwMode="auto">
          <a:xfrm>
            <a:off x="685800" y="3276600"/>
            <a:ext cx="3276599" cy="3262312"/>
          </a:xfrm>
          <a:prstGeom prst="rect">
            <a:avLst/>
          </a:prstGeom>
          <a:solidFill>
            <a:schemeClr val="tx1">
              <a:lumMod val="90000"/>
              <a:lumOff val="1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7" name="Rectangle 6"/>
          <p:cNvSpPr/>
          <p:nvPr/>
        </p:nvSpPr>
        <p:spPr>
          <a:xfrm>
            <a:off x="1752599" y="3124200"/>
            <a:ext cx="11430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9" name="Straight Arrow Connector 8"/>
          <p:cNvCxnSpPr/>
          <p:nvPr/>
        </p:nvCxnSpPr>
        <p:spPr>
          <a:xfrm rot="5400000">
            <a:off x="2133996" y="3695700"/>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2133996" y="4457700"/>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564832" y="2372069"/>
            <a:ext cx="1917228" cy="879255"/>
            <a:chOff x="4213893" y="2382514"/>
            <a:chExt cx="1192970" cy="879255"/>
          </a:xfrm>
        </p:grpSpPr>
        <p:cxnSp>
          <p:nvCxnSpPr>
            <p:cNvPr id="11" name="Straight Connector 10"/>
            <p:cNvCxnSpPr/>
            <p:nvPr/>
          </p:nvCxnSpPr>
          <p:spPr>
            <a:xfrm flipH="1">
              <a:off x="4213893"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20920"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bwMode="auto">
          <a:xfrm>
            <a:off x="5482064" y="2012763"/>
            <a:ext cx="1219200" cy="786741"/>
          </a:xfrm>
          <a:prstGeom prst="roundRect">
            <a:avLst/>
          </a:prstGeom>
          <a:solidFill>
            <a:srgbClr val="0070C0"/>
          </a:solidFill>
          <a:ln w="254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a:lstStyle/>
          <a:p>
            <a:pPr algn="ctr">
              <a:defRPr/>
            </a:pPr>
            <a:r>
              <a:rPr lang="en-US" sz="1400" b="1" dirty="0" smtClean="0">
                <a:solidFill>
                  <a:prstClr val="white"/>
                </a:solidFill>
              </a:rPr>
              <a:t>Storage</a:t>
            </a:r>
          </a:p>
          <a:p>
            <a:pPr algn="ctr">
              <a:defRPr/>
            </a:pPr>
            <a:r>
              <a:rPr lang="en-US" sz="1400" b="1" dirty="0" smtClean="0">
                <a:solidFill>
                  <a:prstClr val="white"/>
                </a:solidFill>
              </a:rPr>
              <a:t>Location </a:t>
            </a:r>
          </a:p>
          <a:p>
            <a:pPr algn="ctr">
              <a:defRPr/>
            </a:pPr>
            <a:r>
              <a:rPr lang="en-US" sz="1400" b="1" dirty="0" smtClean="0">
                <a:solidFill>
                  <a:prstClr val="white"/>
                </a:solidFill>
              </a:rPr>
              <a:t>Service</a:t>
            </a:r>
            <a:endParaRPr lang="en-US" b="1" dirty="0">
              <a:solidFill>
                <a:prstClr val="white"/>
              </a:solidFill>
            </a:endParaRPr>
          </a:p>
        </p:txBody>
      </p:sp>
      <p:sp>
        <p:nvSpPr>
          <p:cNvPr id="24" name="TextBox 23"/>
          <p:cNvSpPr txBox="1"/>
          <p:nvPr/>
        </p:nvSpPr>
        <p:spPr>
          <a:xfrm>
            <a:off x="1752599" y="1087042"/>
            <a:ext cx="8229817" cy="400110"/>
          </a:xfrm>
          <a:prstGeom prst="rect">
            <a:avLst/>
          </a:prstGeom>
          <a:noFill/>
        </p:spPr>
        <p:txBody>
          <a:bodyPr wrap="none" rtlCol="0">
            <a:spAutoFit/>
          </a:bodyPr>
          <a:lstStyle/>
          <a:p>
            <a:r>
              <a:rPr lang="en-US" sz="2000" b="1" dirty="0" smtClean="0">
                <a:solidFill>
                  <a:schemeClr val="accent2">
                    <a:lumMod val="75000"/>
                  </a:schemeClr>
                </a:solidFill>
              </a:rPr>
              <a:t>Access blob storage via the URL: http://&lt;account&gt;.blob.core.windows.net/ </a:t>
            </a:r>
            <a:endParaRPr lang="en-US" sz="2000" b="1" dirty="0">
              <a:solidFill>
                <a:schemeClr val="accent2">
                  <a:lumMod val="75000"/>
                </a:schemeClr>
              </a:solidFill>
            </a:endParaRPr>
          </a:p>
        </p:txBody>
      </p:sp>
      <p:pic>
        <p:nvPicPr>
          <p:cNvPr id="25" name="Picture 2" descr="C:\Program Files (x86)\Microsoft Office\MEDIA\CAGCAT10\j0292020.wmf"/>
          <p:cNvPicPr>
            <a:picLocks noChangeAspect="1" noChangeArrowheads="1"/>
          </p:cNvPicPr>
          <p:nvPr/>
        </p:nvPicPr>
        <p:blipFill>
          <a:blip r:embed="rId3" cstate="print"/>
          <a:srcRect/>
          <a:stretch>
            <a:fillRect/>
          </a:stretch>
        </p:blipFill>
        <p:spPr bwMode="auto">
          <a:xfrm>
            <a:off x="304800" y="1371600"/>
            <a:ext cx="854232" cy="810768"/>
          </a:xfrm>
          <a:prstGeom prst="rect">
            <a:avLst/>
          </a:prstGeom>
          <a:noFill/>
        </p:spPr>
      </p:pic>
      <p:grpSp>
        <p:nvGrpSpPr>
          <p:cNvPr id="28" name="Group 63"/>
          <p:cNvGrpSpPr/>
          <p:nvPr/>
        </p:nvGrpSpPr>
        <p:grpSpPr>
          <a:xfrm>
            <a:off x="609599" y="2209800"/>
            <a:ext cx="1616765" cy="914400"/>
            <a:chOff x="609600" y="2209800"/>
            <a:chExt cx="1295400" cy="914400"/>
          </a:xfrm>
        </p:grpSpPr>
        <p:cxnSp>
          <p:nvCxnSpPr>
            <p:cNvPr id="29" name="Straight Arrow Connector 28"/>
            <p:cNvCxnSpPr/>
            <p:nvPr/>
          </p:nvCxnSpPr>
          <p:spPr>
            <a:xfrm rot="16200000" flipH="1">
              <a:off x="1104900" y="2324100"/>
              <a:ext cx="914400" cy="6858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2221468"/>
              <a:ext cx="1054727" cy="369332"/>
            </a:xfrm>
            <a:prstGeom prst="rect">
              <a:avLst/>
            </a:prstGeom>
            <a:noFill/>
          </p:spPr>
          <p:txBody>
            <a:bodyPr wrap="none" rtlCol="0">
              <a:spAutoFit/>
            </a:bodyPr>
            <a:lstStyle/>
            <a:p>
              <a:r>
                <a:rPr lang="en-US" b="1" dirty="0" smtClean="0">
                  <a:solidFill>
                    <a:schemeClr val="accent2">
                      <a:lumMod val="75000"/>
                    </a:schemeClr>
                  </a:solidFill>
                </a:rPr>
                <a:t>Data access</a:t>
              </a:r>
              <a:endParaRPr lang="en-US" b="1" dirty="0">
                <a:solidFill>
                  <a:schemeClr val="accent2">
                    <a:lumMod val="75000"/>
                  </a:schemeClr>
                </a:solidFill>
              </a:endParaRPr>
            </a:p>
          </p:txBody>
        </p:sp>
      </p:grpSp>
      <p:sp>
        <p:nvSpPr>
          <p:cNvPr id="35" name="Rectangle 34"/>
          <p:cNvSpPr/>
          <p:nvPr/>
        </p:nvSpPr>
        <p:spPr bwMode="auto">
          <a:xfrm>
            <a:off x="965752" y="4613951"/>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42" name="Rectangle 41"/>
          <p:cNvSpPr/>
          <p:nvPr/>
        </p:nvSpPr>
        <p:spPr bwMode="auto">
          <a:xfrm>
            <a:off x="965752" y="3892836"/>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43" name="Rectangle 42"/>
          <p:cNvSpPr/>
          <p:nvPr/>
        </p:nvSpPr>
        <p:spPr bwMode="auto">
          <a:xfrm>
            <a:off x="965751" y="5393882"/>
            <a:ext cx="2716696"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p>
          <a:p>
            <a:pPr algn="ct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44" name="Straight Arrow Connector 43"/>
          <p:cNvCxnSpPr/>
          <p:nvPr/>
        </p:nvCxnSpPr>
        <p:spPr>
          <a:xfrm rot="5400000">
            <a:off x="2133996" y="5203382"/>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flipH="1">
            <a:off x="6701263" y="2365373"/>
            <a:ext cx="1920451" cy="879255"/>
            <a:chOff x="4211889" y="2382514"/>
            <a:chExt cx="1194975" cy="879255"/>
          </a:xfrm>
        </p:grpSpPr>
        <p:cxnSp>
          <p:nvCxnSpPr>
            <p:cNvPr id="55" name="Straight Connector 54"/>
            <p:cNvCxnSpPr/>
            <p:nvPr/>
          </p:nvCxnSpPr>
          <p:spPr>
            <a:xfrm flipH="1">
              <a:off x="4213894"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211889"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1199744" y="5730357"/>
            <a:ext cx="2121799" cy="474835"/>
            <a:chOff x="4498572" y="5820508"/>
            <a:chExt cx="2121799" cy="474835"/>
          </a:xfrm>
        </p:grpSpPr>
        <p:sp>
          <p:nvSpPr>
            <p:cNvPr id="3" name="Curved Right Arrow 2"/>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 name="Curved Left Arrow 5"/>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4498572" y="5956789"/>
              <a:ext cx="2121799"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nvGrpSpPr>
          <p:cNvPr id="5" name="Group 4"/>
          <p:cNvGrpSpPr/>
          <p:nvPr/>
        </p:nvGrpSpPr>
        <p:grpSpPr>
          <a:xfrm>
            <a:off x="8113153" y="3106616"/>
            <a:ext cx="3276599" cy="3414712"/>
            <a:chOff x="8113153" y="3106616"/>
            <a:chExt cx="3276599" cy="3414712"/>
          </a:xfrm>
        </p:grpSpPr>
        <p:sp>
          <p:nvSpPr>
            <p:cNvPr id="58" name="Rectangle 57"/>
            <p:cNvSpPr/>
            <p:nvPr/>
          </p:nvSpPr>
          <p:spPr bwMode="auto">
            <a:xfrm>
              <a:off x="8113153" y="3259016"/>
              <a:ext cx="3276599" cy="3262312"/>
            </a:xfrm>
            <a:prstGeom prst="rect">
              <a:avLst/>
            </a:prstGeom>
            <a:solidFill>
              <a:schemeClr val="bg1">
                <a:lumMod val="5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59" name="Rectangle 58"/>
            <p:cNvSpPr/>
            <p:nvPr/>
          </p:nvSpPr>
          <p:spPr>
            <a:xfrm>
              <a:off x="9179952" y="3106616"/>
              <a:ext cx="11430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60" name="Straight Arrow Connector 59"/>
            <p:cNvCxnSpPr/>
            <p:nvPr/>
          </p:nvCxnSpPr>
          <p:spPr>
            <a:xfrm rot="5400000">
              <a:off x="9561349" y="3678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9561349" y="4440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8393105" y="4596367"/>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63" name="Rectangle 62"/>
            <p:cNvSpPr/>
            <p:nvPr/>
          </p:nvSpPr>
          <p:spPr bwMode="auto">
            <a:xfrm>
              <a:off x="8393105" y="3875252"/>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64" name="Rectangle 63"/>
            <p:cNvSpPr/>
            <p:nvPr/>
          </p:nvSpPr>
          <p:spPr bwMode="auto">
            <a:xfrm>
              <a:off x="8393104" y="5376298"/>
              <a:ext cx="2651760"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br>
                <a:rPr lang="en-US" b="1" dirty="0" smtClean="0">
                  <a:solidFill>
                    <a:prstClr val="white"/>
                  </a:solidFill>
                  <a:effectLst>
                    <a:outerShdw blurRad="38100" dist="38100" dir="2700000" algn="tl">
                      <a:srgbClr val="000000">
                        <a:alpha val="43137"/>
                      </a:srgbClr>
                    </a:outerShdw>
                  </a:effectLst>
                </a:rPr>
              </a:b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65" name="Straight Arrow Connector 64"/>
            <p:cNvCxnSpPr/>
            <p:nvPr/>
          </p:nvCxnSpPr>
          <p:spPr>
            <a:xfrm rot="5400000">
              <a:off x="9561349" y="5185798"/>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8627097" y="5730357"/>
              <a:ext cx="2121799" cy="474835"/>
              <a:chOff x="4498572" y="5820508"/>
              <a:chExt cx="2121799" cy="474835"/>
            </a:xfrm>
          </p:grpSpPr>
          <p:sp>
            <p:nvSpPr>
              <p:cNvPr id="67" name="Curved Right Arrow 66"/>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Curved Left Arrow 67"/>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9" name="TextBox 68"/>
              <p:cNvSpPr txBox="1"/>
              <p:nvPr/>
            </p:nvSpPr>
            <p:spPr>
              <a:xfrm>
                <a:off x="4498572" y="5956789"/>
                <a:ext cx="2121799"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grpSp>
        <p:nvGrpSpPr>
          <p:cNvPr id="31" name="Group 68"/>
          <p:cNvGrpSpPr/>
          <p:nvPr/>
        </p:nvGrpSpPr>
        <p:grpSpPr>
          <a:xfrm>
            <a:off x="3682448" y="4778926"/>
            <a:ext cx="4710658" cy="438105"/>
            <a:chOff x="4797635" y="5018116"/>
            <a:chExt cx="2576942" cy="438105"/>
          </a:xfrm>
        </p:grpSpPr>
        <p:cxnSp>
          <p:nvCxnSpPr>
            <p:cNvPr id="32" name="Straight Arrow Connector 31"/>
            <p:cNvCxnSpPr/>
            <p:nvPr/>
          </p:nvCxnSpPr>
          <p:spPr>
            <a:xfrm rot="10800000">
              <a:off x="4797635" y="5018116"/>
              <a:ext cx="2576942" cy="1187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216855" y="5056111"/>
              <a:ext cx="1778909" cy="400110"/>
            </a:xfrm>
            <a:prstGeom prst="rect">
              <a:avLst/>
            </a:prstGeom>
          </p:spPr>
          <p:txBody>
            <a:bodyPr wrap="none">
              <a:spAutoFit/>
            </a:bodyPr>
            <a:lstStyle/>
            <a:p>
              <a:pPr algn="ctr">
                <a:defRPr/>
              </a:pPr>
              <a:r>
                <a:rPr lang="en-US" sz="2000" b="1" dirty="0" smtClean="0">
                  <a:solidFill>
                    <a:schemeClr val="accent2">
                      <a:lumMod val="50000"/>
                    </a:schemeClr>
                  </a:solidFill>
                </a:rPr>
                <a:t>Inter-stamp (Geo) replication</a:t>
              </a:r>
              <a:endParaRPr lang="en-US" sz="2000" b="1" dirty="0">
                <a:solidFill>
                  <a:schemeClr val="accent2">
                    <a:lumMod val="50000"/>
                  </a:schemeClr>
                </a:solidFill>
              </a:endParaRPr>
            </a:p>
          </p:txBody>
        </p:sp>
      </p:grpSp>
    </p:spTree>
    <p:extLst>
      <p:ext uri="{BB962C8B-B14F-4D97-AF65-F5344CB8AC3E}">
        <p14:creationId xmlns:p14="http://schemas.microsoft.com/office/powerpoint/2010/main" xmlns="" val="986545708"/>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up)">
                                      <p:cBhvr>
                                        <p:cTn id="29" dur="500"/>
                                        <p:tgtEl>
                                          <p:spTgt spid="54"/>
                                        </p:tgtEl>
                                      </p:cBhvr>
                                    </p:animEffect>
                                  </p:childTnLst>
                                </p:cTn>
                              </p:par>
                              <p:par>
                                <p:cTn id="30" presetID="22" presetClass="entr" presetSubtype="1"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linds(horizontal)">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Oval 24"/>
          <p:cNvSpPr>
            <a:spLocks noChangeArrowheads="1"/>
          </p:cNvSpPr>
          <p:nvPr/>
        </p:nvSpPr>
        <p:spPr bwMode="auto">
          <a:xfrm>
            <a:off x="5586545" y="4481443"/>
            <a:ext cx="6297560" cy="1752600"/>
          </a:xfrm>
          <a:prstGeom prst="ellipse">
            <a:avLst/>
          </a:prstGeom>
          <a:solidFill>
            <a:srgbClr val="C9F5FB"/>
          </a:solidFill>
          <a:ln w="25400" algn="ctr">
            <a:noFill/>
            <a:round/>
            <a:headEnd/>
            <a:tailEnd/>
          </a:ln>
        </p:spPr>
        <p:txBody>
          <a:bodyPr/>
          <a:lstStyle/>
          <a:p>
            <a:endParaRPr lang="en-US"/>
          </a:p>
        </p:txBody>
      </p:sp>
      <p:sp>
        <p:nvSpPr>
          <p:cNvPr id="2" name="Title 1"/>
          <p:cNvSpPr>
            <a:spLocks noGrp="1"/>
          </p:cNvSpPr>
          <p:nvPr>
            <p:ph type="title"/>
          </p:nvPr>
        </p:nvSpPr>
        <p:spPr/>
        <p:txBody>
          <a:bodyPr/>
          <a:lstStyle/>
          <a:p>
            <a:r>
              <a:rPr lang="en-US" dirty="0" smtClean="0"/>
              <a:t>Storage Stamp Architecture – Stream Layer</a:t>
            </a:r>
            <a:endParaRPr lang="en-US" dirty="0"/>
          </a:p>
        </p:txBody>
      </p:sp>
      <p:sp>
        <p:nvSpPr>
          <p:cNvPr id="70" name="Content Placeholder 2"/>
          <p:cNvSpPr>
            <a:spLocks noGrp="1"/>
          </p:cNvSpPr>
          <p:nvPr>
            <p:ph idx="1"/>
          </p:nvPr>
        </p:nvSpPr>
        <p:spPr>
          <a:xfrm>
            <a:off x="209320" y="994369"/>
            <a:ext cx="11674785" cy="3498091"/>
          </a:xfrm>
        </p:spPr>
        <p:txBody>
          <a:bodyPr>
            <a:normAutofit fontScale="85000" lnSpcReduction="10000"/>
          </a:bodyPr>
          <a:lstStyle/>
          <a:p>
            <a:r>
              <a:rPr lang="en-US" dirty="0" smtClean="0">
                <a:solidFill>
                  <a:schemeClr val="tx1"/>
                </a:solidFill>
              </a:rPr>
              <a:t>Append-only distributed file system</a:t>
            </a:r>
          </a:p>
          <a:p>
            <a:r>
              <a:rPr lang="en-US" dirty="0" smtClean="0">
                <a:solidFill>
                  <a:schemeClr val="tx1"/>
                </a:solidFill>
              </a:rPr>
              <a:t>All data from the Partition Layer is stored into files (extents) in the Stream layer</a:t>
            </a:r>
          </a:p>
          <a:p>
            <a:r>
              <a:rPr lang="en-US" dirty="0" smtClean="0">
                <a:solidFill>
                  <a:schemeClr val="tx1"/>
                </a:solidFill>
              </a:rPr>
              <a:t>An extent is replicated 3 times across different fault and upgrade domains</a:t>
            </a:r>
          </a:p>
          <a:p>
            <a:pPr lvl="1"/>
            <a:r>
              <a:rPr lang="en-US" dirty="0" smtClean="0">
                <a:solidFill>
                  <a:schemeClr val="tx1"/>
                </a:solidFill>
              </a:rPr>
              <a:t>With random selection for where to place replicas for fast MTTR</a:t>
            </a:r>
          </a:p>
          <a:p>
            <a:r>
              <a:rPr lang="en-US" dirty="0" smtClean="0">
                <a:solidFill>
                  <a:schemeClr val="tx1"/>
                </a:solidFill>
              </a:rPr>
              <a:t>Checksum all stored data</a:t>
            </a:r>
          </a:p>
          <a:p>
            <a:pPr lvl="1"/>
            <a:r>
              <a:rPr lang="en-US" dirty="0" smtClean="0">
                <a:solidFill>
                  <a:schemeClr val="tx1"/>
                </a:solidFill>
              </a:rPr>
              <a:t>Verified on every client read</a:t>
            </a:r>
          </a:p>
          <a:p>
            <a:pPr lvl="1"/>
            <a:r>
              <a:rPr lang="en-US" dirty="0" smtClean="0">
                <a:solidFill>
                  <a:schemeClr val="tx1"/>
                </a:solidFill>
              </a:rPr>
              <a:t>Scrubbed every few days</a:t>
            </a:r>
          </a:p>
          <a:p>
            <a:r>
              <a:rPr lang="en-US" dirty="0" smtClean="0">
                <a:solidFill>
                  <a:schemeClr val="tx1"/>
                </a:solidFill>
              </a:rPr>
              <a:t>Re-replicate on disk/node/rack failure or checksum mismatch</a:t>
            </a:r>
          </a:p>
        </p:txBody>
      </p:sp>
      <p:sp>
        <p:nvSpPr>
          <p:cNvPr id="11" name="Rounded Rectangle 10"/>
          <p:cNvSpPr/>
          <p:nvPr/>
        </p:nvSpPr>
        <p:spPr bwMode="auto">
          <a:xfrm>
            <a:off x="1828324" y="4557643"/>
            <a:ext cx="10157354"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p>
        </p:txBody>
      </p:sp>
      <p:cxnSp>
        <p:nvCxnSpPr>
          <p:cNvPr id="65" name="Straight Connector 64"/>
          <p:cNvCxnSpPr/>
          <p:nvPr/>
        </p:nvCxnSpPr>
        <p:spPr>
          <a:xfrm rot="10800000">
            <a:off x="0" y="4479854"/>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846176" y="4938643"/>
            <a:ext cx="2130928"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p>
          </p:txBody>
        </p:sp>
      </p:grpSp>
      <p:sp>
        <p:nvSpPr>
          <p:cNvPr id="29" name="Rounded Rectangle 28"/>
          <p:cNvSpPr/>
          <p:nvPr/>
        </p:nvSpPr>
        <p:spPr bwMode="auto">
          <a:xfrm>
            <a:off x="2399943" y="5065800"/>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21163" y="5548243"/>
            <a:ext cx="757212"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8938472" y="4862443"/>
            <a:ext cx="757212"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9649486" y="5395843"/>
            <a:ext cx="757212"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10462075" y="4862443"/>
            <a:ext cx="757212"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195986" y="5319643"/>
            <a:ext cx="757212"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414869" y="4843393"/>
            <a:ext cx="757212" cy="568057"/>
          </a:xfrm>
          <a:prstGeom prst="rect">
            <a:avLst/>
          </a:prstGeom>
          <a:noFill/>
          <a:ln w="9525">
            <a:noFill/>
            <a:miter lim="800000"/>
            <a:headEnd/>
            <a:tailEnd/>
          </a:ln>
        </p:spPr>
      </p:pic>
      <p:sp>
        <p:nvSpPr>
          <p:cNvPr id="36" name="TextBox 25"/>
          <p:cNvSpPr txBox="1">
            <a:spLocks noChangeArrowheads="1"/>
          </p:cNvSpPr>
          <p:nvPr/>
        </p:nvSpPr>
        <p:spPr bwMode="auto">
          <a:xfrm>
            <a:off x="8735325" y="5853043"/>
            <a:ext cx="3351927" cy="369332"/>
          </a:xfrm>
          <a:prstGeom prst="rect">
            <a:avLst/>
          </a:prstGeom>
          <a:noFill/>
          <a:ln w="9525">
            <a:noFill/>
            <a:miter lim="800000"/>
            <a:headEnd/>
            <a:tailEnd/>
          </a:ln>
        </p:spPr>
        <p:txBody>
          <a:bodyPr wrap="square">
            <a:spAutoFit/>
          </a:bodyPr>
          <a:lstStyle/>
          <a:p>
            <a:r>
              <a:rPr lang="en-US" b="1" dirty="0" smtClean="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endPar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9" name="TextBox 30"/>
          <p:cNvSpPr txBox="1">
            <a:spLocks noChangeArrowheads="1"/>
          </p:cNvSpPr>
          <p:nvPr/>
        </p:nvSpPr>
        <p:spPr bwMode="auto">
          <a:xfrm>
            <a:off x="3431494" y="5091043"/>
            <a:ext cx="809709" cy="369332"/>
          </a:xfrm>
          <a:prstGeom prst="rect">
            <a:avLst/>
          </a:prstGeom>
          <a:noFill/>
          <a:ln w="9525">
            <a:noFill/>
            <a:miter lim="800000"/>
            <a:headEnd/>
            <a:tailEnd/>
          </a:ln>
        </p:spPr>
        <p:txBody>
          <a:bodyPr wrap="none">
            <a:spAutoFit/>
          </a:bodyPr>
          <a:lstStyle/>
          <a:p>
            <a:r>
              <a:rPr lang="en-US" b="1" dirty="0" err="1">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5078677" y="5319643"/>
            <a:ext cx="812588" cy="1588"/>
          </a:xfrm>
          <a:prstGeom prst="straightConnector1">
            <a:avLst/>
          </a:prstGeom>
          <a:ln>
            <a:solidFill>
              <a:schemeClr val="accent1">
                <a:lumMod val="75000"/>
              </a:schemeClr>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60" name="Rounded Rectangle 59"/>
          <p:cNvSpPr/>
          <p:nvPr/>
        </p:nvSpPr>
        <p:spPr bwMode="auto">
          <a:xfrm>
            <a:off x="4057053" y="5459178"/>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1" name="Rounded Rectangle 60"/>
          <p:cNvSpPr/>
          <p:nvPr/>
        </p:nvSpPr>
        <p:spPr bwMode="auto">
          <a:xfrm>
            <a:off x="4065680" y="4737848"/>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7" name="TextBox 30"/>
          <p:cNvSpPr txBox="1">
            <a:spLocks noChangeArrowheads="1"/>
          </p:cNvSpPr>
          <p:nvPr/>
        </p:nvSpPr>
        <p:spPr bwMode="auto">
          <a:xfrm>
            <a:off x="1" y="4877714"/>
            <a:ext cx="2399942" cy="1569660"/>
          </a:xfrm>
          <a:prstGeom prst="rect">
            <a:avLst/>
          </a:prstGeom>
          <a:noFill/>
          <a:ln w="9525">
            <a:noFill/>
            <a:miter lim="800000"/>
            <a:headEnd/>
            <a:tailEnd/>
          </a:ln>
        </p:spPr>
        <p:txBody>
          <a:bodyPr wrap="square">
            <a:spAutoFit/>
          </a:bodyPr>
          <a:lstStyle/>
          <a:p>
            <a:r>
              <a:rPr lang="en-US" sz="2400" b="1" dirty="0" smtClean="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br>
              <a:rPr lang="en-US" sz="2400" b="1" dirty="0" smtClean="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br>
            <a:r>
              <a:rPr lang="en-US" sz="2400" b="1" dirty="0" smtClean="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p>
          <a:p>
            <a:r>
              <a:rPr lang="en-US" sz="2400" b="1" dirty="0" smtClean="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(Distributed</a:t>
            </a:r>
          </a:p>
          <a:p>
            <a:r>
              <a:rPr lang="en-US" sz="2400" b="1" dirty="0" smtClean="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File System)</a:t>
            </a:r>
            <a:endPar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7" name="Oval 36"/>
          <p:cNvSpPr/>
          <p:nvPr/>
        </p:nvSpPr>
        <p:spPr bwMode="auto">
          <a:xfrm>
            <a:off x="6464621" y="5530735"/>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38" name="Oval 37"/>
          <p:cNvSpPr/>
          <p:nvPr/>
        </p:nvSpPr>
        <p:spPr bwMode="auto">
          <a:xfrm>
            <a:off x="8141489" y="5779234"/>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41" name="Oval 40"/>
          <p:cNvSpPr/>
          <p:nvPr/>
        </p:nvSpPr>
        <p:spPr bwMode="auto">
          <a:xfrm>
            <a:off x="9317078" y="5085222"/>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3" name="Multiply 2"/>
          <p:cNvSpPr/>
          <p:nvPr/>
        </p:nvSpPr>
        <p:spPr bwMode="auto">
          <a:xfrm>
            <a:off x="9020908" y="4737848"/>
            <a:ext cx="625161" cy="736575"/>
          </a:xfrm>
          <a:prstGeom prst="mathMultiply">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Oval 41"/>
          <p:cNvSpPr/>
          <p:nvPr/>
        </p:nvSpPr>
        <p:spPr bwMode="auto">
          <a:xfrm>
            <a:off x="7744209" y="4972227"/>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Tree>
    <p:extLst>
      <p:ext uri="{BB962C8B-B14F-4D97-AF65-F5344CB8AC3E}">
        <p14:creationId xmlns:p14="http://schemas.microsoft.com/office/powerpoint/2010/main" xmlns="" val="11983987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0">
                                            <p:txEl>
                                              <p:pRg st="4" end="4"/>
                                            </p:txEl>
                                          </p:spTgt>
                                        </p:tgtEl>
                                        <p:attrNameLst>
                                          <p:attrName>style.visibility</p:attrName>
                                        </p:attrNameLst>
                                      </p:cBhvr>
                                      <p:to>
                                        <p:strVal val="visible"/>
                                      </p:to>
                                    </p:set>
                                    <p:animEffect transition="in" filter="blinds(horizontal)">
                                      <p:cBhvr>
                                        <p:cTn id="20" dur="500"/>
                                        <p:tgtEl>
                                          <p:spTgt spid="70">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0">
                                            <p:txEl>
                                              <p:pRg st="5" end="5"/>
                                            </p:txEl>
                                          </p:spTgt>
                                        </p:tgtEl>
                                        <p:attrNameLst>
                                          <p:attrName>style.visibility</p:attrName>
                                        </p:attrNameLst>
                                      </p:cBhvr>
                                      <p:to>
                                        <p:strVal val="visible"/>
                                      </p:to>
                                    </p:set>
                                    <p:animEffect transition="in" filter="blinds(horizontal)">
                                      <p:cBhvr>
                                        <p:cTn id="23" dur="500"/>
                                        <p:tgtEl>
                                          <p:spTgt spid="70">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0">
                                            <p:txEl>
                                              <p:pRg st="6" end="6"/>
                                            </p:txEl>
                                          </p:spTgt>
                                        </p:tgtEl>
                                        <p:attrNameLst>
                                          <p:attrName>style.visibility</p:attrName>
                                        </p:attrNameLst>
                                      </p:cBhvr>
                                      <p:to>
                                        <p:strVal val="visible"/>
                                      </p:to>
                                    </p:set>
                                    <p:animEffect transition="in" filter="blinds(horizontal)">
                                      <p:cBhvr>
                                        <p:cTn id="26" dur="500"/>
                                        <p:tgtEl>
                                          <p:spTgt spid="70">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0">
                                            <p:txEl>
                                              <p:pRg st="7" end="7"/>
                                            </p:txEl>
                                          </p:spTgt>
                                        </p:tgtEl>
                                        <p:attrNameLst>
                                          <p:attrName>style.visibility</p:attrName>
                                        </p:attrNameLst>
                                      </p:cBhvr>
                                      <p:to>
                                        <p:strVal val="visible"/>
                                      </p:to>
                                    </p:set>
                                    <p:animEffect transition="in" filter="blinds(horizontal)">
                                      <p:cBhvr>
                                        <p:cTn id="31" dur="500"/>
                                        <p:tgtEl>
                                          <p:spTgt spid="70">
                                            <p:txEl>
                                              <p:pRg st="7" end="7"/>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42" presetClass="path" presetSubtype="0" accel="50000" decel="50000" fill="hold" grpId="1" nodeType="withEffect">
                                  <p:stCondLst>
                                    <p:cond delay="0"/>
                                  </p:stCondLst>
                                  <p:childTnLst>
                                    <p:animMotion origin="layout" path="M 0.03296 0.11782 L 4.31996E-6 1.11111E-6 " pathEditMode="relative" rAng="0" ptsTypes="AA">
                                      <p:cBhvr>
                                        <p:cTn id="43" dur="2000" fill="hold"/>
                                        <p:tgtEl>
                                          <p:spTgt spid="42"/>
                                        </p:tgtEl>
                                        <p:attrNameLst>
                                          <p:attrName>ppt_x</p:attrName>
                                          <p:attrName>ppt_y</p:attrName>
                                        </p:attrNameLst>
                                      </p:cBhvr>
                                      <p:rCtr x="-1655" y="-5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1" grpId="0" animBg="1"/>
      <p:bldP spid="3" grpId="0" animBg="1"/>
      <p:bldP spid="42" grpId="0" animBg="1"/>
      <p:bldP spid="42" grpId="1"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Oval 24"/>
          <p:cNvSpPr>
            <a:spLocks noChangeArrowheads="1"/>
          </p:cNvSpPr>
          <p:nvPr/>
        </p:nvSpPr>
        <p:spPr bwMode="auto">
          <a:xfrm>
            <a:off x="5586545" y="4481443"/>
            <a:ext cx="6297560" cy="1752600"/>
          </a:xfrm>
          <a:prstGeom prst="ellipse">
            <a:avLst/>
          </a:prstGeom>
          <a:solidFill>
            <a:srgbClr val="C9F5FB"/>
          </a:solidFill>
          <a:ln w="25400" algn="ctr">
            <a:noFill/>
            <a:round/>
            <a:headEnd/>
            <a:tailEnd/>
          </a:ln>
        </p:spPr>
        <p:txBody>
          <a:bodyPr/>
          <a:lstStyle/>
          <a:p>
            <a:endParaRPr lang="en-US">
              <a:solidFill>
                <a:prstClr val="white"/>
              </a:solidFill>
            </a:endParaRPr>
          </a:p>
        </p:txBody>
      </p:sp>
      <p:sp>
        <p:nvSpPr>
          <p:cNvPr id="7" name="Rectangle 6"/>
          <p:cNvSpPr/>
          <p:nvPr/>
        </p:nvSpPr>
        <p:spPr bwMode="auto">
          <a:xfrm>
            <a:off x="3230186" y="2043039"/>
            <a:ext cx="6929040"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4520024" y="2588191"/>
            <a:ext cx="3045594"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402417" y="113572"/>
            <a:ext cx="10969943" cy="609398"/>
          </a:xfrm>
        </p:spPr>
        <p:txBody>
          <a:bodyPr/>
          <a:lstStyle/>
          <a:p>
            <a:r>
              <a:rPr lang="en-US" dirty="0" smtClean="0"/>
              <a:t>Storage Stamp Architecture – Partition Layer</a:t>
            </a:r>
            <a:endParaRPr lang="en-US" dirty="0"/>
          </a:p>
        </p:txBody>
      </p:sp>
      <p:sp>
        <p:nvSpPr>
          <p:cNvPr id="72" name="Content Placeholder 2"/>
          <p:cNvSpPr>
            <a:spLocks noGrp="1"/>
          </p:cNvSpPr>
          <p:nvPr>
            <p:ph idx="1"/>
          </p:nvPr>
        </p:nvSpPr>
        <p:spPr>
          <a:xfrm>
            <a:off x="102701" y="808599"/>
            <a:ext cx="11071516" cy="1234440"/>
          </a:xfrm>
        </p:spPr>
        <p:txBody>
          <a:bodyPr>
            <a:normAutofit fontScale="92500" lnSpcReduction="20000"/>
          </a:bodyPr>
          <a:lstStyle/>
          <a:p>
            <a:r>
              <a:rPr lang="en-US" sz="2400" dirty="0" smtClean="0">
                <a:solidFill>
                  <a:schemeClr val="tx1"/>
                </a:solidFill>
              </a:rPr>
              <a:t>Provide transaction semantics and strong consistency for Blobs, Tables and Queues</a:t>
            </a:r>
          </a:p>
          <a:p>
            <a:r>
              <a:rPr lang="en-US" sz="2400" dirty="0" smtClean="0">
                <a:solidFill>
                  <a:schemeClr val="tx1"/>
                </a:solidFill>
              </a:rPr>
              <a:t>Stores and reads the objects to/from extents in the Stream layer</a:t>
            </a:r>
          </a:p>
          <a:p>
            <a:r>
              <a:rPr lang="en-US" sz="2400" dirty="0" smtClean="0">
                <a:solidFill>
                  <a:schemeClr val="tx1"/>
                </a:solidFill>
              </a:rPr>
              <a:t>Provides inter-stamp (geo) replication by shipping logs to other stamps</a:t>
            </a:r>
          </a:p>
          <a:p>
            <a:r>
              <a:rPr lang="en-US" sz="2400" dirty="0" smtClean="0">
                <a:solidFill>
                  <a:schemeClr val="tx1"/>
                </a:solidFill>
              </a:rPr>
              <a:t>Scalable object index via partitioning</a:t>
            </a:r>
          </a:p>
          <a:p>
            <a:endParaRPr lang="en-US" sz="2400" dirty="0" smtClean="0">
              <a:solidFill>
                <a:schemeClr val="tx1"/>
              </a:solidFill>
            </a:endParaRPr>
          </a:p>
          <a:p>
            <a:endParaRPr lang="en-US" sz="2400" dirty="0" smtClean="0">
              <a:solidFill>
                <a:schemeClr val="tx1"/>
              </a:solidFill>
            </a:endParaRPr>
          </a:p>
        </p:txBody>
      </p:sp>
      <p:sp>
        <p:nvSpPr>
          <p:cNvPr id="11" name="Rounded Rectangle 10"/>
          <p:cNvSpPr/>
          <p:nvPr/>
        </p:nvSpPr>
        <p:spPr bwMode="auto">
          <a:xfrm>
            <a:off x="1828324" y="4557643"/>
            <a:ext cx="10157354"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0" y="4479854"/>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846176" y="4938643"/>
            <a:ext cx="2130928"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9" name="Rounded Rectangle 28"/>
          <p:cNvSpPr/>
          <p:nvPr/>
        </p:nvSpPr>
        <p:spPr bwMode="auto">
          <a:xfrm>
            <a:off x="2399943" y="5065800"/>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21163" y="5548243"/>
            <a:ext cx="757212"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8938472" y="4862443"/>
            <a:ext cx="757212"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9649486" y="5395843"/>
            <a:ext cx="757212"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10462075" y="4862443"/>
            <a:ext cx="757212"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195986" y="5319643"/>
            <a:ext cx="757212"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414869" y="4843393"/>
            <a:ext cx="757212" cy="568057"/>
          </a:xfrm>
          <a:prstGeom prst="rect">
            <a:avLst/>
          </a:prstGeom>
          <a:noFill/>
          <a:ln w="9525">
            <a:noFill/>
            <a:miter lim="800000"/>
            <a:headEnd/>
            <a:tailEnd/>
          </a:ln>
        </p:spPr>
      </p:pic>
      <p:sp>
        <p:nvSpPr>
          <p:cNvPr id="36" name="TextBox 25"/>
          <p:cNvSpPr txBox="1">
            <a:spLocks noChangeArrowheads="1"/>
          </p:cNvSpPr>
          <p:nvPr/>
        </p:nvSpPr>
        <p:spPr bwMode="auto">
          <a:xfrm>
            <a:off x="8735325" y="5853043"/>
            <a:ext cx="3351927" cy="369332"/>
          </a:xfrm>
          <a:prstGeom prst="rect">
            <a:avLst/>
          </a:prstGeom>
          <a:noFill/>
          <a:ln w="9525">
            <a:noFill/>
            <a:miter lim="800000"/>
            <a:headEnd/>
            <a:tailEnd/>
          </a:ln>
        </p:spPr>
        <p:txBody>
          <a:bodyPr wrap="square">
            <a:spAutoFit/>
          </a:bodyPr>
          <a:lstStyle/>
          <a:p>
            <a:r>
              <a:rPr lang="en-US" b="1" dirty="0" smtClean="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endPar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9" name="TextBox 30"/>
          <p:cNvSpPr txBox="1">
            <a:spLocks noChangeArrowheads="1"/>
          </p:cNvSpPr>
          <p:nvPr/>
        </p:nvSpPr>
        <p:spPr bwMode="auto">
          <a:xfrm>
            <a:off x="3431494" y="5091043"/>
            <a:ext cx="809709" cy="369332"/>
          </a:xfrm>
          <a:prstGeom prst="rect">
            <a:avLst/>
          </a:prstGeom>
          <a:noFill/>
          <a:ln w="9525">
            <a:noFill/>
            <a:miter lim="800000"/>
            <a:headEnd/>
            <a:tailEnd/>
          </a:ln>
        </p:spPr>
        <p:txBody>
          <a:bodyPr wrap="none">
            <a:spAutoFit/>
          </a:bodyPr>
          <a:lstStyle/>
          <a:p>
            <a:r>
              <a:rPr lang="en-US" b="1" dirty="0" err="1">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5078677" y="5319643"/>
            <a:ext cx="812588" cy="1588"/>
          </a:xfrm>
          <a:prstGeom prst="straightConnector1">
            <a:avLst/>
          </a:prstGeom>
          <a:ln>
            <a:solidFill>
              <a:schemeClr val="accent1">
                <a:lumMod val="75000"/>
              </a:schemeClr>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bwMode="auto">
          <a:xfrm flipH="1" flipV="1">
            <a:off x="7922736" y="2588191"/>
            <a:ext cx="1269680"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7631105" y="2588191"/>
            <a:ext cx="19006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6399130" y="2588191"/>
            <a:ext cx="1231975"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60" name="Rounded Rectangle 59"/>
          <p:cNvSpPr/>
          <p:nvPr/>
        </p:nvSpPr>
        <p:spPr bwMode="auto">
          <a:xfrm>
            <a:off x="4057053" y="5459178"/>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1" name="Rounded Rectangle 60"/>
          <p:cNvSpPr/>
          <p:nvPr/>
        </p:nvSpPr>
        <p:spPr bwMode="auto">
          <a:xfrm>
            <a:off x="4065680" y="4737848"/>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2" name="Rounded Rectangle 61"/>
          <p:cNvSpPr/>
          <p:nvPr/>
        </p:nvSpPr>
        <p:spPr bwMode="auto">
          <a:xfrm>
            <a:off x="3408676" y="3497626"/>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4" name="Rounded Rectangle 63"/>
          <p:cNvSpPr/>
          <p:nvPr/>
        </p:nvSpPr>
        <p:spPr bwMode="auto">
          <a:xfrm>
            <a:off x="5141204" y="3497626"/>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6" name="Rounded Rectangle 65"/>
          <p:cNvSpPr/>
          <p:nvPr/>
        </p:nvSpPr>
        <p:spPr bwMode="auto">
          <a:xfrm>
            <a:off x="6873732" y="3497626"/>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7" name="Rounded Rectangle 66"/>
          <p:cNvSpPr/>
          <p:nvPr/>
        </p:nvSpPr>
        <p:spPr bwMode="auto">
          <a:xfrm>
            <a:off x="8606261" y="3497626"/>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8" name="Rounded Rectangle 67"/>
          <p:cNvSpPr/>
          <p:nvPr/>
        </p:nvSpPr>
        <p:spPr bwMode="auto">
          <a:xfrm>
            <a:off x="7274051" y="2070963"/>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7" name="Rounded Rectangle 76"/>
          <p:cNvSpPr/>
          <p:nvPr/>
        </p:nvSpPr>
        <p:spPr bwMode="auto">
          <a:xfrm>
            <a:off x="10243485" y="2230646"/>
            <a:ext cx="1383773" cy="715089"/>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78" name="Straight Arrow Connector 77"/>
          <p:cNvCxnSpPr>
            <a:stCxn id="77" idx="1"/>
            <a:endCxn id="68" idx="3"/>
          </p:cNvCxnSpPr>
          <p:nvPr/>
        </p:nvCxnSpPr>
        <p:spPr bwMode="auto">
          <a:xfrm flipH="1" flipV="1">
            <a:off x="8657824" y="2428508"/>
            <a:ext cx="1585661" cy="159683"/>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p:nvPr/>
        </p:nvCxnSpPr>
        <p:spPr bwMode="auto">
          <a:xfrm rot="10800000" flipV="1">
            <a:off x="9298148" y="2872597"/>
            <a:ext cx="945338" cy="625030"/>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106" name="TextBox 30"/>
          <p:cNvSpPr txBox="1">
            <a:spLocks noChangeArrowheads="1"/>
          </p:cNvSpPr>
          <p:nvPr/>
        </p:nvSpPr>
        <p:spPr bwMode="auto">
          <a:xfrm>
            <a:off x="83390" y="2861110"/>
            <a:ext cx="2399942" cy="461665"/>
          </a:xfrm>
          <a:prstGeom prst="rect">
            <a:avLst/>
          </a:prstGeom>
          <a:noFill/>
          <a:ln w="9525">
            <a:noFill/>
            <a:miter lim="800000"/>
            <a:headEnd/>
            <a:tailEnd/>
          </a:ln>
        </p:spPr>
        <p:txBody>
          <a:bodyPr wrap="square">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endPar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7" name="TextBox 30"/>
          <p:cNvSpPr txBox="1">
            <a:spLocks noChangeArrowheads="1"/>
          </p:cNvSpPr>
          <p:nvPr/>
        </p:nvSpPr>
        <p:spPr bwMode="auto">
          <a:xfrm>
            <a:off x="83390" y="5157043"/>
            <a:ext cx="2399942" cy="830997"/>
          </a:xfrm>
          <a:prstGeom prst="rect">
            <a:avLst/>
          </a:prstGeom>
          <a:noFill/>
          <a:ln w="9525">
            <a:noFill/>
            <a:miter lim="800000"/>
            <a:headEnd/>
            <a:tailEnd/>
          </a:ln>
        </p:spPr>
        <p:txBody>
          <a:bodyPr wrap="square">
            <a:spAutoFit/>
          </a:bodyPr>
          <a:lstStyle/>
          <a:p>
            <a:r>
              <a:rPr lang="en-US" sz="2400" b="1" dirty="0" smtClean="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a:t>
            </a:r>
          </a:p>
          <a:p>
            <a:r>
              <a:rPr lang="en-US" sz="2400" b="1" dirty="0" smtClean="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endPar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71" name="Straight Connector 70"/>
          <p:cNvCxnSpPr/>
          <p:nvPr/>
        </p:nvCxnSpPr>
        <p:spPr>
          <a:xfrm rot="10800000">
            <a:off x="0" y="1965249"/>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3966971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4_BUILD_Breakout_Template _ SAMPLE for Scott 7.28">
  <a:themeElements>
    <a:clrScheme name="Tonys">
      <a:dk1>
        <a:srgbClr val="232323"/>
      </a:dk1>
      <a:lt1>
        <a:srgbClr val="FFFFFF"/>
      </a:lt1>
      <a:dk2>
        <a:srgbClr val="7F7F7F"/>
      </a:dk2>
      <a:lt2>
        <a:srgbClr val="FFFF00"/>
      </a:lt2>
      <a:accent1>
        <a:srgbClr val="325E22"/>
      </a:accent1>
      <a:accent2>
        <a:srgbClr val="457EC1"/>
      </a:accent2>
      <a:accent3>
        <a:srgbClr val="EF4423"/>
      </a:accent3>
      <a:accent4>
        <a:srgbClr val="232323"/>
      </a:accent4>
      <a:accent5>
        <a:srgbClr val="A29F12"/>
      </a:accent5>
      <a:accent6>
        <a:srgbClr val="FFFFFF"/>
      </a:accent6>
      <a:hlink>
        <a:srgbClr val="203E62"/>
      </a:hlink>
      <a:folHlink>
        <a:srgbClr val="7F1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2011-09-16T07:00:00+00:00</Event_x0020_End_x0020_Date>
    <Event_x0020_Start_x0020_Date xmlns="2295e2e7-0eeb-498e-8716-217bb2ee6ee3">2011-09-13T07:00:00+00:00</Event_x0020_Start_x0020_Date>
    <MS_x0020_Speaker xmlns="2295e2e7-0eeb-498e-8716-217bb2ee6ee3">
      <UserInfo>
        <DisplayName/>
        <AccountId xsi:nil="true"/>
        <AccountType/>
      </UserInfo>
    </MS_x0020_Speaker>
    <External_x0020_Speaker xmlns="2295e2e7-0eeb-498e-8716-217bb2ee6ee3">Brad Calder</External_x0020_Speaker>
    <Session_x0020_Code xmlns="2295e2e7-0eeb-498e-8716-217bb2ee6ee3">961</Session_x0020_Code>
    <ProductTaxHTField0 xmlns="2295e2e7-0eeb-498e-8716-217bb2ee6ee3">
      <Terms xmlns="http://schemas.microsoft.com/office/infopath/2007/PartnerControls">
        <TermInfo xmlns="http://schemas.microsoft.com/office/infopath/2007/PartnerControls">
          <TermName xmlns="http://schemas.microsoft.com/office/infopath/2007/PartnerControls">Windows</TermName>
          <TermId xmlns="http://schemas.microsoft.com/office/infopath/2007/PartnerControls">d15bdf11-7aa9-4bf1-b584-c45e6bd87557</TermId>
        </TermInfo>
      </Term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Anaheim, CA</TermName>
          <TermId xmlns="http://schemas.microsoft.com/office/infopath/2007/PartnerControls">67ffa72a-1f39-45c3-9bb1-f96b5f9c92e3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daffb02e-8105-4a1d-9c8d-6ffd36a19d83</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389e14a2-def5-4335-8627-c0368c2934a2</TermId>
        </TermInfo>
        <TermInfo xmlns="http://schemas.microsoft.com/office/infopath/2007/PartnerControls">
          <TermName xmlns="http://schemas.microsoft.com/office/infopath/2007/PartnerControls">Other</TermName>
          <TermId xmlns="http://schemas.microsoft.com/office/infopath/2007/PartnerControls">1d63dafe-c6b5-450d-9d7f-2a5af3513850</TermId>
        </TermInfo>
      </Terms>
    </AudienceTaxHTField0>
    <MS_x0020_Content_x0020_Owner xmlns="2295e2e7-0eeb-498e-8716-217bb2ee6ee3">
      <UserInfo>
        <DisplayName>Steven Sinofsky</DisplayName>
        <AccountId>53</AccountId>
        <AccountType/>
      </UserInfo>
    </MS_x0020_Content_x0020_Owner>
    <TaxCatchAll xmlns="2295e2e7-0eeb-498e-8716-217bb2ee6ee3">
      <Value>96</Value>
      <Value>28</Value>
      <Value>34</Value>
      <Value>211</Value>
      <Value>210</Value>
      <Value>209</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Anaheim CC Anaheim, CA</TermName>
          <TermId xmlns="http://schemas.microsoft.com/office/infopath/2007/PartnerControls">c525dbc1-fb46-4f9d-a196-ce33b4962b5a</TermId>
        </TermInfo>
      </Term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78DC18-E11C-48FF-BE94-9EC696D82DA9}">
  <ds:schemaRefs>
    <ds:schemaRef ds:uri="http://purl.org/dc/elements/1.1/"/>
    <ds:schemaRef ds:uri="http://schemas.microsoft.com/office/2006/documentManagement/types"/>
    <ds:schemaRef ds:uri="http://purl.org/dc/terms/"/>
    <ds:schemaRef ds:uri="8b529f77-48ab-4581-b468-93f09345b8aa"/>
    <ds:schemaRef ds:uri="http://schemas.microsoft.com/office/2006/metadata/properties"/>
    <ds:schemaRef ds:uri="http://purl.org/dc/dcmitype/"/>
    <ds:schemaRef ds:uri="http://schemas.microsoft.com/office/infopath/2007/PartnerControls"/>
    <ds:schemaRef ds:uri="2295e2e7-0eeb-498e-8716-217bb2ee6ee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33C621B-8E37-4DFE-A7CC-AE76A08EC3A3}">
  <ds:schemaRefs>
    <ds:schemaRef ds:uri="http://schemas.microsoft.com/sharepoint/v3/contenttype/forms"/>
  </ds:schemaRefs>
</ds:datastoreItem>
</file>

<file path=customXml/itemProps3.xml><?xml version="1.0" encoding="utf-8"?>
<ds:datastoreItem xmlns:ds="http://schemas.openxmlformats.org/officeDocument/2006/customXml" ds:itemID="{29BD04A1-F3B8-43E7-83EC-F77D64BE69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BUILD_Template</Template>
  <TotalTime>19191</TotalTime>
  <Words>2324</Words>
  <Application>Microsoft Office PowerPoint</Application>
  <PresentationFormat>Custom</PresentationFormat>
  <Paragraphs>675</Paragraphs>
  <Slides>34</Slides>
  <Notes>33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4_BUILD_Breakout_Template _ SAMPLE for Scott 7.28</vt:lpstr>
      <vt:lpstr>Windows Azure Storage –  A Highly Available Cloud Storage Service with Strong Consistency</vt:lpstr>
      <vt:lpstr>Windows Azure Storage – Agenda</vt:lpstr>
      <vt:lpstr>Windows Azure Storage</vt:lpstr>
      <vt:lpstr>Windows Azure Storage Data Abstractions</vt:lpstr>
      <vt:lpstr>Slide 5</vt:lpstr>
      <vt:lpstr>Design Goals</vt:lpstr>
      <vt:lpstr>Windows Azure Storage Stamps</vt:lpstr>
      <vt:lpstr>Storage Stamp Architecture – Stream Layer</vt:lpstr>
      <vt:lpstr>Storage Stamp Architecture – Partition Layer</vt:lpstr>
      <vt:lpstr>Storage Stamp Architecture</vt:lpstr>
      <vt:lpstr>Storage Stamp Architecture</vt:lpstr>
      <vt:lpstr>Slide 12</vt:lpstr>
      <vt:lpstr>Partition Layer – Scalable Object Index</vt:lpstr>
      <vt:lpstr>Scalable Object Index via Partitioning</vt:lpstr>
      <vt:lpstr>Partition Layer – Index Range Partitioning</vt:lpstr>
      <vt:lpstr>Each RangePartition – Log Structured Merge-Tree </vt:lpstr>
      <vt:lpstr>Slide 17</vt:lpstr>
      <vt:lpstr>Stream Layer</vt:lpstr>
      <vt:lpstr>Stream Layer Concepts</vt:lpstr>
      <vt:lpstr>Creating an Extent</vt:lpstr>
      <vt:lpstr>Replication Flow</vt:lpstr>
      <vt:lpstr>Providing Bit-wise Identical Replicas</vt:lpstr>
      <vt:lpstr>Dealing with Write Failures</vt:lpstr>
      <vt:lpstr>Extent Sealing (Scenario 1)</vt:lpstr>
      <vt:lpstr>Extent Sealing (Scenario 1)</vt:lpstr>
      <vt:lpstr>Extent Sealing (Scenario 2)</vt:lpstr>
      <vt:lpstr>Extent Sealing (Scenario 2)</vt:lpstr>
      <vt:lpstr>Providing Consistency for Data Streams</vt:lpstr>
      <vt:lpstr>Providing Consistency for Log Streams</vt:lpstr>
      <vt:lpstr>Our Approach to the CAP Theorem</vt:lpstr>
      <vt:lpstr>Slide 31</vt:lpstr>
      <vt:lpstr>Design Choices</vt:lpstr>
      <vt:lpstr>Lessons Learned</vt:lpstr>
      <vt:lpstr>Slide 34</vt:lpstr>
    </vt:vector>
  </TitlesOfParts>
  <Manager>&lt;Content Manager Name Here&gt;</Manager>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subject>BUILD</dc:subject>
  <cp:keywords>Developers, IT Pros, TDMs, Technical Decision Makers, PDC, Build, Developer Conference, ISVs, Programmers, Partners</cp:keywords>
  <dc:description>Template: Sam Moore, Silver Fox Productions, Inc.
Formatting: Dana Kim-Wincapaw, Silver Fox Productions, Inc.
Event Date: September 13th–16th
Event Location: Anaheim, CA
Audience Type: External Developers, Programmers</dc:description>
  <cp:lastModifiedBy>bcalder</cp:lastModifiedBy>
  <cp:revision>1811</cp:revision>
  <cp:lastPrinted>2010-05-11T05:02:34Z</cp:lastPrinted>
  <dcterms:created xsi:type="dcterms:W3CDTF">2011-08-28T20:05:15Z</dcterms:created>
  <dcterms:modified xsi:type="dcterms:W3CDTF">2011-10-24T16:06:40Z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28;#Windows|d15bdf11-7aa9-4bf1-b584-c45e6bd87557</vt:lpwstr>
  </property>
  <property fmtid="{D5CDD505-2E9C-101B-9397-08002B2CF9AE}" pid="4" name="Event Venue">
    <vt:lpwstr>210;#Anaheim CC Anaheim, CA|c525dbc1-fb46-4f9d-a196-ce33b4962b5a</vt:lpwstr>
  </property>
  <property fmtid="{D5CDD505-2E9C-101B-9397-08002B2CF9AE}" pid="5" name="Event Location">
    <vt:lpwstr>209;#Anaheim, CA|67ffa72a-1f39-45c3-9bb1-f96b5f9c92e3</vt:lpwstr>
  </property>
  <property fmtid="{D5CDD505-2E9C-101B-9397-08002B2CF9AE}" pid="6" name="Event1">
    <vt:lpwstr>211;#BUILD|daffb02e-8105-4a1d-9c8d-6ffd36a19d83</vt:lpwstr>
  </property>
  <property fmtid="{D5CDD505-2E9C-101B-9397-08002B2CF9AE}" pid="7" name="Audience">
    <vt:lpwstr>34;#Developers|389e14a2-def5-4335-8627-c0368c2934a2;#96;#Other|1d63dafe-c6b5-450d-9d7f-2a5af3513850</vt:lpwstr>
  </property>
</Properties>
</file>