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xls" ContentType="application/vnd.ms-excel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63"/>
  </p:notesMasterIdLst>
  <p:sldIdLst>
    <p:sldId id="413" r:id="rId2"/>
    <p:sldId id="698" r:id="rId3"/>
    <p:sldId id="700" r:id="rId4"/>
    <p:sldId id="780" r:id="rId5"/>
    <p:sldId id="699" r:id="rId6"/>
    <p:sldId id="797" r:id="rId7"/>
    <p:sldId id="704" r:id="rId8"/>
    <p:sldId id="703" r:id="rId9"/>
    <p:sldId id="701" r:id="rId10"/>
    <p:sldId id="705" r:id="rId11"/>
    <p:sldId id="787" r:id="rId12"/>
    <p:sldId id="762" r:id="rId13"/>
    <p:sldId id="707" r:id="rId14"/>
    <p:sldId id="708" r:id="rId15"/>
    <p:sldId id="766" r:id="rId16"/>
    <p:sldId id="782" r:id="rId17"/>
    <p:sldId id="783" r:id="rId18"/>
    <p:sldId id="801" r:id="rId19"/>
    <p:sldId id="802" r:id="rId20"/>
    <p:sldId id="713" r:id="rId21"/>
    <p:sldId id="784" r:id="rId22"/>
    <p:sldId id="767" r:id="rId23"/>
    <p:sldId id="768" r:id="rId24"/>
    <p:sldId id="769" r:id="rId25"/>
    <p:sldId id="771" r:id="rId26"/>
    <p:sldId id="772" r:id="rId27"/>
    <p:sldId id="786" r:id="rId28"/>
    <p:sldId id="773" r:id="rId29"/>
    <p:sldId id="775" r:id="rId30"/>
    <p:sldId id="785" r:id="rId31"/>
    <p:sldId id="706" r:id="rId32"/>
    <p:sldId id="788" r:id="rId33"/>
    <p:sldId id="729" r:id="rId34"/>
    <p:sldId id="715" r:id="rId35"/>
    <p:sldId id="716" r:id="rId36"/>
    <p:sldId id="719" r:id="rId37"/>
    <p:sldId id="720" r:id="rId38"/>
    <p:sldId id="724" r:id="rId39"/>
    <p:sldId id="726" r:id="rId40"/>
    <p:sldId id="793" r:id="rId41"/>
    <p:sldId id="731" r:id="rId42"/>
    <p:sldId id="733" r:id="rId43"/>
    <p:sldId id="734" r:id="rId44"/>
    <p:sldId id="735" r:id="rId45"/>
    <p:sldId id="795" r:id="rId46"/>
    <p:sldId id="794" r:id="rId47"/>
    <p:sldId id="796" r:id="rId48"/>
    <p:sldId id="736" r:id="rId49"/>
    <p:sldId id="737" r:id="rId50"/>
    <p:sldId id="738" r:id="rId51"/>
    <p:sldId id="792" r:id="rId52"/>
    <p:sldId id="741" r:id="rId53"/>
    <p:sldId id="742" r:id="rId54"/>
    <p:sldId id="798" r:id="rId55"/>
    <p:sldId id="743" r:id="rId56"/>
    <p:sldId id="745" r:id="rId57"/>
    <p:sldId id="746" r:id="rId58"/>
    <p:sldId id="749" r:id="rId59"/>
    <p:sldId id="750" r:id="rId60"/>
    <p:sldId id="790" r:id="rId61"/>
    <p:sldId id="761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3E62"/>
    <a:srgbClr val="FFFF99"/>
    <a:srgbClr val="FFCC00"/>
    <a:srgbClr val="FF9900"/>
    <a:srgbClr val="FBFAE9"/>
    <a:srgbClr val="E5B359"/>
    <a:srgbClr val="CFB33D"/>
    <a:srgbClr val="CBED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05" autoAdjust="0"/>
    <p:restoredTop sz="80328" autoAdjust="0"/>
  </p:normalViewPr>
  <p:slideViewPr>
    <p:cSldViewPr>
      <p:cViewPr varScale="1">
        <p:scale>
          <a:sx n="97" d="100"/>
          <a:sy n="97" d="100"/>
        </p:scale>
        <p:origin x="-123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488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44"/>
    </p:cViewPr>
  </p:sorterViewPr>
  <p:notesViewPr>
    <p:cSldViewPr>
      <p:cViewPr varScale="1">
        <p:scale>
          <a:sx n="57" d="100"/>
          <a:sy n="57" d="100"/>
        </p:scale>
        <p:origin x="-281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30.xml"/><Relationship Id="rId13" Type="http://schemas.openxmlformats.org/officeDocument/2006/relationships/slide" Target="slides/slide39.xml"/><Relationship Id="rId3" Type="http://schemas.openxmlformats.org/officeDocument/2006/relationships/slide" Target="slides/slide24.xml"/><Relationship Id="rId7" Type="http://schemas.openxmlformats.org/officeDocument/2006/relationships/slide" Target="slides/slide29.xml"/><Relationship Id="rId12" Type="http://schemas.openxmlformats.org/officeDocument/2006/relationships/slide" Target="slides/slide38.xml"/><Relationship Id="rId2" Type="http://schemas.openxmlformats.org/officeDocument/2006/relationships/slide" Target="slides/slide15.xml"/><Relationship Id="rId1" Type="http://schemas.openxmlformats.org/officeDocument/2006/relationships/slide" Target="slides/slide5.xml"/><Relationship Id="rId6" Type="http://schemas.openxmlformats.org/officeDocument/2006/relationships/slide" Target="slides/slide28.xml"/><Relationship Id="rId11" Type="http://schemas.openxmlformats.org/officeDocument/2006/relationships/slide" Target="slides/slide37.xml"/><Relationship Id="rId5" Type="http://schemas.openxmlformats.org/officeDocument/2006/relationships/slide" Target="slides/slide26.xml"/><Relationship Id="rId10" Type="http://schemas.openxmlformats.org/officeDocument/2006/relationships/slide" Target="slides/slide36.xml"/><Relationship Id="rId4" Type="http://schemas.openxmlformats.org/officeDocument/2006/relationships/slide" Target="slides/slide25.xml"/><Relationship Id="rId9" Type="http://schemas.openxmlformats.org/officeDocument/2006/relationships/slide" Target="slides/slide3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7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image" Target="../media/image44.wmf"/><Relationship Id="rId7" Type="http://schemas.openxmlformats.org/officeDocument/2006/relationships/image" Target="../media/image48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50.wmf"/><Relationship Id="rId6" Type="http://schemas.openxmlformats.org/officeDocument/2006/relationships/image" Target="../media/image49.wmf"/><Relationship Id="rId5" Type="http://schemas.openxmlformats.org/officeDocument/2006/relationships/image" Target="../media/image42.wmf"/><Relationship Id="rId4" Type="http://schemas.openxmlformats.org/officeDocument/2006/relationships/image" Target="../media/image45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A5A63-3EA1-444F-A11A-DABC58D4C768}" type="datetimeFigureOut">
              <a:rPr lang="en-US" smtClean="0"/>
              <a:pPr/>
              <a:t>9/26/2015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5D52F-0190-4716-8D04-01F73A2F03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33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D52F-0190-4716-8D04-01F73A2F038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53B10C-88FE-4BBD-A7BE-F612B44D86A1}" type="slidenum">
              <a:rPr lang="en-US"/>
              <a:pPr/>
              <a:t>34</a:t>
            </a:fld>
            <a:endParaRPr lang="en-US"/>
          </a:p>
        </p:txBody>
      </p:sp>
      <p:sp>
        <p:nvSpPr>
          <p:cNvPr id="2170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sz="10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45C013-6AF8-491E-9D47-4CC2F635BCEA}" type="slidenum">
              <a:rPr lang="en-US"/>
              <a:pPr/>
              <a:t>41</a:t>
            </a:fld>
            <a:endParaRPr lang="en-US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B3EB96-A7B5-4AD8-B830-54BB558B92B8}" type="slidenum">
              <a:rPr lang="en-US"/>
              <a:pPr/>
              <a:t>42</a:t>
            </a:fld>
            <a:endParaRPr lang="en-US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299A56-9714-4F3D-9C40-3126BF68BF49}" type="slidenum">
              <a:rPr lang="en-US"/>
              <a:pPr/>
              <a:t>43</a:t>
            </a:fld>
            <a:endParaRPr lang="en-US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1DCF2C-2AF7-40C6-86BE-B01D0287BF70}" type="slidenum">
              <a:rPr lang="en-US"/>
              <a:pPr/>
              <a:t>44</a:t>
            </a:fld>
            <a:endParaRPr lang="en-US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589112-76B6-4465-8956-838FBFFBE5DF}" type="slidenum">
              <a:rPr lang="en-US"/>
              <a:pPr/>
              <a:t>45</a:t>
            </a:fld>
            <a:endParaRPr lang="en-US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1DCF2C-2AF7-40C6-86BE-B01D0287BF70}" type="slidenum">
              <a:rPr lang="en-US"/>
              <a:pPr/>
              <a:t>46</a:t>
            </a:fld>
            <a:endParaRPr lang="en-US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1DCF2C-2AF7-40C6-86BE-B01D0287BF70}" type="slidenum">
              <a:rPr lang="en-US"/>
              <a:pPr/>
              <a:t>47</a:t>
            </a:fld>
            <a:endParaRPr lang="en-US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4217DF-8962-4972-81BC-93FFC4D72B74}" type="slidenum">
              <a:rPr lang="en-US"/>
              <a:pPr/>
              <a:t>48</a:t>
            </a:fld>
            <a:endParaRPr lang="en-US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2DD59A-004E-4BD7-94D2-202145841051}" type="slidenum">
              <a:rPr lang="en-US"/>
              <a:pPr/>
              <a:t>8</a:t>
            </a:fld>
            <a:endParaRPr lang="en-US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1432" tIns="45717" rIns="91432" bIns="45717"/>
          <a:lstStyle/>
          <a:p>
            <a:r>
              <a:rPr lang="en-US" sz="1000" dirty="0"/>
              <a:t>The gene-based clustering regards each gene as a data object, and the experiment conditions as attributes.</a:t>
            </a:r>
          </a:p>
          <a:p>
            <a:r>
              <a:rPr lang="en-US" sz="1000" dirty="0"/>
              <a:t>To illustrate the problem, first we look at the parallel </a:t>
            </a:r>
            <a:r>
              <a:rPr lang="en-US" sz="1000" dirty="0" err="1"/>
              <a:t>corrdinates</a:t>
            </a:r>
            <a:r>
              <a:rPr lang="en-US" sz="1000" dirty="0"/>
              <a:t> for a time-series gene expression data. </a:t>
            </a:r>
          </a:p>
          <a:p>
            <a:r>
              <a:rPr lang="en-US" sz="1000" dirty="0"/>
              <a:t>The x-axis represents the time point while the y-axis represents the gene expression level.</a:t>
            </a:r>
          </a:p>
          <a:p>
            <a:r>
              <a:rPr lang="en-US" sz="1000" dirty="0"/>
              <a:t>The expression profile of a gene during the time-series is represented by a horizontal poly-line in the parallel coordinates.</a:t>
            </a:r>
          </a:p>
          <a:p>
            <a:r>
              <a:rPr lang="en-US" sz="1000" dirty="0"/>
              <a:t>We can see the figure is in a mess, and we cannot see anything interesting in this figure.</a:t>
            </a:r>
          </a:p>
          <a:p>
            <a:r>
              <a:rPr lang="en-US" sz="1000" dirty="0"/>
              <a:t>However, there exist some groups of genes in the data set. such that the expression levels of</a:t>
            </a:r>
          </a:p>
          <a:p>
            <a:r>
              <a:rPr lang="en-US" sz="1000" dirty="0"/>
              <a:t>those genes rise and fall </a:t>
            </a:r>
            <a:r>
              <a:rPr lang="en-US" sz="1000" dirty="0" err="1"/>
              <a:t>cocordantly</a:t>
            </a:r>
            <a:r>
              <a:rPr lang="en-US" sz="1000" dirty="0"/>
              <a:t> during the whole time-series. </a:t>
            </a:r>
          </a:p>
          <a:p>
            <a:r>
              <a:rPr lang="en-US" sz="1000" dirty="0"/>
              <a:t>Those genes are called co-expressed genes and the common</a:t>
            </a:r>
          </a:p>
          <a:p>
            <a:r>
              <a:rPr lang="en-US" sz="1000" dirty="0"/>
              <a:t>trend of expression levels shared by the genes in the same group are called coherent patterns.</a:t>
            </a:r>
          </a:p>
          <a:p>
            <a:r>
              <a:rPr lang="en-US" sz="1000" dirty="0"/>
              <a:t>Biologists are interested in the co-expressed genes and coherent patterns because co-expressed genes may have similar gene functions and maybe </a:t>
            </a:r>
          </a:p>
          <a:p>
            <a:r>
              <a:rPr lang="en-US" sz="1000" dirty="0"/>
              <a:t>regulated by the same mechanisms and coherent patterns may correspond to some important cellular processes.</a:t>
            </a:r>
          </a:p>
          <a:p>
            <a:r>
              <a:rPr lang="en-US" sz="1000" dirty="0"/>
              <a:t>The purpose of gene-based clustering is to identify co-expressed genes and coherent expression patterns in the data set.</a:t>
            </a:r>
          </a:p>
          <a:p>
            <a:endParaRPr lang="en-US" sz="1000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379385-3914-4CDD-8EF6-F4C3A78D0B8A}" type="slidenum">
              <a:rPr lang="en-US"/>
              <a:pPr/>
              <a:t>49</a:t>
            </a:fld>
            <a:endParaRPr lang="en-US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BE2762-3E6C-466F-991A-E9BF9EB91F6A}" type="slidenum">
              <a:rPr lang="en-US"/>
              <a:pPr/>
              <a:t>50</a:t>
            </a:fld>
            <a:endParaRPr 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56E094-7746-47D2-81CE-FD676FBF876D}" type="slidenum">
              <a:rPr lang="en-US"/>
              <a:pPr/>
              <a:t>54</a:t>
            </a:fld>
            <a:endParaRPr lang="en-US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D52F-0190-4716-8D04-01F73A2F038C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34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FE8A26-0420-4935-A92E-F869D5F375D7}" type="slidenum">
              <a:rPr lang="en-US" altLang="zh-CN"/>
              <a:pPr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175" y="685800"/>
            <a:ext cx="4568825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893" tIns="44945" rIns="89893" bIns="4494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9F3242-13F0-48AA-A756-135F40AAAFF9}" type="slidenum">
              <a:rPr lang="en-US"/>
              <a:pPr/>
              <a:t>14</a:t>
            </a:fld>
            <a:endParaRPr lang="en-US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zh-CN" altLang="en-US" sz="8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68825" cy="3427413"/>
          </a:xfrm>
          <a:ln/>
        </p:spPr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</p:spPr>
        <p:txBody>
          <a:bodyPr lIns="89893" tIns="44945" rIns="89893" bIns="4494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589112-76B6-4465-8956-838FBFFBE5DF}" type="slidenum">
              <a:rPr lang="en-US"/>
              <a:pPr/>
              <a:t>19</a:t>
            </a:fld>
            <a:endParaRPr lang="en-US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B6FAD0-6448-4437-865F-472C91F517A3}" type="slidenum">
              <a:rPr lang="en-US"/>
              <a:pPr/>
              <a:t>20</a:t>
            </a:fld>
            <a:endParaRPr lang="en-US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68825" cy="3427413"/>
          </a:xfrm>
          <a:ln/>
        </p:spPr>
      </p:sp>
      <p:sp>
        <p:nvSpPr>
          <p:cNvPr id="77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</p:spPr>
        <p:txBody>
          <a:bodyPr lIns="89893" tIns="44945" rIns="89893" bIns="44945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Jing Gao UIUC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http://www.ews.uiuc.edu/~jinggao3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Jing Gao UIUC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http://www.ews.uiuc.edu/~jinggao3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Jing Gao UIUC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http://www.ews.uiuc.edu/~jinggao3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1FA8691-69A9-4B01-BA21-A550E58BE5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50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72BF3CB-A6F5-4F81-B65B-780D8359EF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88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D379DD8-3136-4AE5-9D68-611C823E51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18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2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Jing Gao UIUC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http://www.ews.uiuc.edu/~jinggao3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/>
              <a:pPr/>
              <a:t>‹#›</a:t>
            </a:fld>
            <a:r>
              <a:rPr lang="en-US" dirty="0" smtClean="0"/>
              <a:t>/61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Jing Gao UIUC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http://www.ews.uiuc.edu/~jinggao3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Jing Gao UIUC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http://www.ews.uiuc.edu/~jinggao3</a:t>
            </a: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Jing Gao UIUC</a:t>
            </a:r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http://www.ews.uiuc.edu/~jinggao3</a:t>
            </a:r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Jing Gao UIUC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http://www.ews.uiuc.edu/~jinggao3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Jing Gao UIUC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http://www.ews.uiuc.edu/~jinggao3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Jing Gao UIUC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http://www.ews.uiuc.edu/~jinggao3</a:t>
            </a: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Jing Gao UIUC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http://www.ews.uiuc.edu/~jinggao3</a:t>
            </a: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Jing Gao UIUC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http://www.ews.uiuc.edu/~jinggao3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1D390-459D-4692-ACDA-0AA97F7D3F05}" type="slidenum">
              <a:rPr lang="en-US" smtClean="0"/>
              <a:pPr/>
              <a:t>‹#›</a:t>
            </a:fld>
            <a:r>
              <a:rPr lang="en-US" dirty="0" smtClean="0"/>
              <a:t>/61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3.wmf"/><Relationship Id="rId4" Type="http://schemas.openxmlformats.org/officeDocument/2006/relationships/oleObject" Target="../embeddings/Microsoft_Word_97_-_2003_Document4.doc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png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1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1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5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7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9.emf"/><Relationship Id="rId4" Type="http://schemas.openxmlformats.org/officeDocument/2006/relationships/oleObject" Target="../embeddings/oleObject18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30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3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26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27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29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image" Target="../media/image46.wmf"/><Relationship Id="rId18" Type="http://schemas.openxmlformats.org/officeDocument/2006/relationships/oleObject" Target="../embeddings/oleObject38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43.wmf"/><Relationship Id="rId12" Type="http://schemas.openxmlformats.org/officeDocument/2006/relationships/oleObject" Target="../embeddings/oleObject35.bin"/><Relationship Id="rId17" Type="http://schemas.openxmlformats.org/officeDocument/2006/relationships/image" Target="../media/image48.wmf"/><Relationship Id="rId2" Type="http://schemas.openxmlformats.org/officeDocument/2006/relationships/slideLayout" Target="../slideLayouts/slideLayout14.xml"/><Relationship Id="rId16" Type="http://schemas.openxmlformats.org/officeDocument/2006/relationships/oleObject" Target="../embeddings/oleObject37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45.wmf"/><Relationship Id="rId5" Type="http://schemas.openxmlformats.org/officeDocument/2006/relationships/image" Target="../media/image42.wmf"/><Relationship Id="rId15" Type="http://schemas.openxmlformats.org/officeDocument/2006/relationships/image" Target="../media/image47.wmf"/><Relationship Id="rId10" Type="http://schemas.openxmlformats.org/officeDocument/2006/relationships/oleObject" Target="../embeddings/oleObject34.bin"/><Relationship Id="rId19" Type="http://schemas.openxmlformats.org/officeDocument/2006/relationships/image" Target="../media/image49.wmf"/><Relationship Id="rId4" Type="http://schemas.openxmlformats.org/officeDocument/2006/relationships/oleObject" Target="../embeddings/oleObject31.bin"/><Relationship Id="rId9" Type="http://schemas.openxmlformats.org/officeDocument/2006/relationships/image" Target="../media/image44.wmf"/><Relationship Id="rId14" Type="http://schemas.openxmlformats.org/officeDocument/2006/relationships/oleObject" Target="../embeddings/oleObject36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42.wmf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43.wmf"/><Relationship Id="rId12" Type="http://schemas.openxmlformats.org/officeDocument/2006/relationships/oleObject" Target="../embeddings/oleObject4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45.wmf"/><Relationship Id="rId5" Type="http://schemas.openxmlformats.org/officeDocument/2006/relationships/image" Target="../media/image50.wmf"/><Relationship Id="rId15" Type="http://schemas.openxmlformats.org/officeDocument/2006/relationships/image" Target="../media/image49.wmf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9.bin"/><Relationship Id="rId9" Type="http://schemas.openxmlformats.org/officeDocument/2006/relationships/image" Target="../media/image44.wmf"/><Relationship Id="rId14" Type="http://schemas.openxmlformats.org/officeDocument/2006/relationships/oleObject" Target="../embeddings/oleObject44.bin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5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46.bin"/><Relationship Id="rId5" Type="http://schemas.openxmlformats.org/officeDocument/2006/relationships/image" Target="../media/image51.wmf"/><Relationship Id="rId4" Type="http://schemas.openxmlformats.org/officeDocument/2006/relationships/oleObject" Target="../embeddings/oleObject45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54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48.bin"/><Relationship Id="rId5" Type="http://schemas.openxmlformats.org/officeDocument/2006/relationships/image" Target="../media/image53.wmf"/><Relationship Id="rId4" Type="http://schemas.openxmlformats.org/officeDocument/2006/relationships/oleObject" Target="../embeddings/oleObject47.bin"/><Relationship Id="rId9" Type="http://schemas.openxmlformats.org/officeDocument/2006/relationships/image" Target="../media/image55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56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57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62.w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64.w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5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2.png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png"/><Relationship Id="rId5" Type="http://schemas.openxmlformats.org/officeDocument/2006/relationships/image" Target="../media/image6.png"/><Relationship Id="rId10" Type="http://schemas.openxmlformats.org/officeDocument/2006/relationships/oleObject" Target="../embeddings/oleObject4.bin"/><Relationship Id="rId4" Type="http://schemas.openxmlformats.org/officeDocument/2006/relationships/image" Target="../media/image1.png"/><Relationship Id="rId9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1.e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8.png"/><Relationship Id="rId12" Type="http://schemas.openxmlformats.org/officeDocument/2006/relationships/oleObject" Target="../embeddings/Microsoft_Excel_97-2003_Worksheet2.xls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.png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0.emf"/><Relationship Id="rId5" Type="http://schemas.openxmlformats.org/officeDocument/2006/relationships/image" Target="../media/image7.png"/><Relationship Id="rId15" Type="http://schemas.openxmlformats.org/officeDocument/2006/relationships/image" Target="../media/image12.emf"/><Relationship Id="rId10" Type="http://schemas.openxmlformats.org/officeDocument/2006/relationships/oleObject" Target="../embeddings/Microsoft_Excel_97-2003_Worksheet1.xls"/><Relationship Id="rId4" Type="http://schemas.openxmlformats.org/officeDocument/2006/relationships/oleObject" Target="../embeddings/oleObject6.bin"/><Relationship Id="rId9" Type="http://schemas.openxmlformats.org/officeDocument/2006/relationships/image" Target="../media/image9.png"/><Relationship Id="rId14" Type="http://schemas.openxmlformats.org/officeDocument/2006/relationships/oleObject" Target="../embeddings/Microsoft_Excel_97-2003_Worksheet3.xls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200" y="1425575"/>
            <a:ext cx="8915400" cy="1927225"/>
          </a:xfrm>
        </p:spPr>
        <p:txBody>
          <a:bodyPr>
            <a:noAutofit/>
          </a:bodyPr>
          <a:lstStyle/>
          <a:p>
            <a:r>
              <a:rPr lang="en-US" altLang="zh-CN" sz="3200" b="1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Clustering</a:t>
            </a:r>
            <a:br>
              <a:rPr lang="en-US" altLang="zh-CN" sz="3200" b="1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altLang="zh-CN" sz="3200" b="1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Lecture 1: Basics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 smtClean="0">
                <a:solidFill>
                  <a:srgbClr val="0000FF"/>
                </a:solidFill>
                <a:cs typeface="Times New Roman" pitchFamily="18" charset="0"/>
              </a:rPr>
              <a:t>Two Important Aspects</a:t>
            </a:r>
            <a:endParaRPr lang="en-US" altLang="zh-CN" sz="3200" b="1" dirty="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cs typeface="Times New Roman" pitchFamily="18" charset="0"/>
              </a:rPr>
              <a:t>Properties of input data</a:t>
            </a:r>
            <a:endParaRPr lang="en-US" altLang="zh-CN" sz="2800" b="1" dirty="0">
              <a:solidFill>
                <a:srgbClr val="C00000"/>
              </a:solidFill>
              <a:cs typeface="Times New Roman" pitchFamily="18" charset="0"/>
            </a:endParaRPr>
          </a:p>
          <a:p>
            <a:pPr lvl="1">
              <a:lnSpc>
                <a:spcPct val="110000"/>
              </a:lnSpc>
            </a:pPr>
            <a:r>
              <a:rPr lang="en-US" altLang="zh-CN" sz="2400" dirty="0" smtClean="0">
                <a:cs typeface="Times New Roman" pitchFamily="18" charset="0"/>
              </a:rPr>
              <a:t>Define the similarity or dissimilarity between points</a:t>
            </a: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cs typeface="Times New Roman" pitchFamily="18" charset="0"/>
            </a:endParaRPr>
          </a:p>
          <a:p>
            <a:r>
              <a:rPr lang="en-US" altLang="zh-CN" sz="2800" b="1" dirty="0" smtClean="0">
                <a:solidFill>
                  <a:srgbClr val="C00000"/>
                </a:solidFill>
                <a:cs typeface="Times New Roman" pitchFamily="18" charset="0"/>
              </a:rPr>
              <a:t>Requirement of clustering</a:t>
            </a:r>
            <a:endParaRPr lang="en-US" altLang="zh-CN" sz="2800" b="1" dirty="0">
              <a:solidFill>
                <a:srgbClr val="C00000"/>
              </a:solidFill>
              <a:cs typeface="Times New Roman" pitchFamily="18" charset="0"/>
            </a:endParaRPr>
          </a:p>
          <a:p>
            <a:pPr lvl="1">
              <a:lnSpc>
                <a:spcPct val="110000"/>
              </a:lnSpc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Define the objective and methodology</a:t>
            </a:r>
          </a:p>
          <a:p>
            <a:pPr lvl="1">
              <a:lnSpc>
                <a:spcPct val="110000"/>
              </a:lnSpc>
            </a:pP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cs typeface="Times New Roman" pitchFamily="18" charset="0"/>
            </a:endParaRPr>
          </a:p>
          <a:p>
            <a:pPr lvl="1">
              <a:lnSpc>
                <a:spcPct val="110000"/>
              </a:lnSpc>
            </a:pP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41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 smtClean="0">
                <a:solidFill>
                  <a:srgbClr val="0000FF"/>
                </a:solidFill>
                <a:cs typeface="Times New Roman" pitchFamily="18" charset="0"/>
              </a:rPr>
              <a:t>Clustering Basics</a:t>
            </a:r>
            <a:endParaRPr lang="en-US" altLang="zh-CN" sz="3200" b="1" dirty="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cs typeface="Times New Roman" pitchFamily="18" charset="0"/>
              </a:rPr>
              <a:t>Definition and Motivation</a:t>
            </a:r>
            <a:endParaRPr lang="en-US" altLang="zh-CN" sz="2800" dirty="0">
              <a:cs typeface="Times New Roman" pitchFamily="18" charset="0"/>
            </a:endParaRPr>
          </a:p>
          <a:p>
            <a:r>
              <a:rPr lang="en-US" altLang="zh-CN" sz="2800" dirty="0" smtClean="0">
                <a:cs typeface="Times New Roman" pitchFamily="18" charset="0"/>
              </a:rPr>
              <a:t>Data Preprocessing and Distance computation</a:t>
            </a:r>
          </a:p>
          <a:p>
            <a:r>
              <a:rPr lang="en-US" altLang="zh-CN" sz="2800" dirty="0" smtClean="0">
                <a:cs typeface="Times New Roman" pitchFamily="18" charset="0"/>
              </a:rPr>
              <a:t>Objective of Clustering</a:t>
            </a:r>
          </a:p>
          <a:p>
            <a:r>
              <a:rPr lang="en-US" altLang="zh-CN" sz="2800" dirty="0" smtClean="0">
                <a:cs typeface="Times New Roman" pitchFamily="18" charset="0"/>
              </a:rPr>
              <a:t>Clustering Evaluation</a:t>
            </a:r>
          </a:p>
          <a:p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cs typeface="Times New Roman" pitchFamily="18" charset="0"/>
            </a:endParaRPr>
          </a:p>
          <a:p>
            <a:pPr lvl="1">
              <a:lnSpc>
                <a:spcPct val="110000"/>
              </a:lnSpc>
            </a:pP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57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24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  <a:cs typeface="Times New Roman" pitchFamily="18" charset="0"/>
              </a:rPr>
              <a:t>Data Representation</a:t>
            </a:r>
            <a:endParaRPr lang="en-US" sz="2800" b="1" dirty="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649225" name="Rectangle 9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000" dirty="0" smtClean="0"/>
              <a:t>Data: Collection </a:t>
            </a:r>
            <a:r>
              <a:rPr lang="en-US" sz="2000" dirty="0"/>
              <a:t>of data objects and their attributes</a:t>
            </a:r>
          </a:p>
          <a:p>
            <a:pPr lvl="4"/>
            <a:endParaRPr lang="en-US" sz="1600" dirty="0"/>
          </a:p>
          <a:p>
            <a:r>
              <a:rPr lang="en-US" sz="2000" dirty="0"/>
              <a:t>An attribute is a property or characteristic of an object</a:t>
            </a:r>
          </a:p>
          <a:p>
            <a:pPr lvl="1"/>
            <a:r>
              <a:rPr lang="en-US" sz="1800" dirty="0"/>
              <a:t>Examples: eye color of a person, temperature, etc.</a:t>
            </a:r>
          </a:p>
          <a:p>
            <a:pPr lvl="1"/>
            <a:r>
              <a:rPr lang="en-US" sz="1800" dirty="0"/>
              <a:t>Attribute is also known as </a:t>
            </a:r>
            <a:r>
              <a:rPr lang="en-US" sz="1800" dirty="0" smtClean="0"/>
              <a:t>dimension, variable</a:t>
            </a:r>
            <a:r>
              <a:rPr lang="en-US" sz="1800" dirty="0"/>
              <a:t>, field, characteristic, or </a:t>
            </a:r>
            <a:r>
              <a:rPr lang="en-US" sz="1800" dirty="0" smtClean="0"/>
              <a:t>feature</a:t>
            </a:r>
          </a:p>
          <a:p>
            <a:pPr lvl="1"/>
            <a:endParaRPr lang="en-US" sz="1800" dirty="0"/>
          </a:p>
          <a:p>
            <a:r>
              <a:rPr lang="en-US" sz="2000" dirty="0"/>
              <a:t>A collection of attributes describe an object</a:t>
            </a:r>
          </a:p>
          <a:p>
            <a:pPr lvl="1"/>
            <a:r>
              <a:rPr lang="en-US" sz="1800" dirty="0"/>
              <a:t>Object is also known as record, point, case, sample, entity, or instance</a:t>
            </a:r>
          </a:p>
          <a:p>
            <a:pPr lvl="4"/>
            <a:endParaRPr lang="en-US" sz="1600" dirty="0"/>
          </a:p>
        </p:txBody>
      </p:sp>
      <p:grpSp>
        <p:nvGrpSpPr>
          <p:cNvPr id="649232" name="Group 16"/>
          <p:cNvGrpSpPr>
            <a:grpSpLocks/>
          </p:cNvGrpSpPr>
          <p:nvPr/>
        </p:nvGrpSpPr>
        <p:grpSpPr bwMode="auto">
          <a:xfrm>
            <a:off x="5638800" y="1752600"/>
            <a:ext cx="3513138" cy="4191000"/>
            <a:chOff x="3403" y="1104"/>
            <a:chExt cx="2213" cy="2640"/>
          </a:xfrm>
        </p:grpSpPr>
        <p:graphicFrame>
          <p:nvGraphicFramePr>
            <p:cNvPr id="649226" name="Object 10"/>
            <p:cNvGraphicFramePr>
              <a:graphicFrameLocks noChangeAspect="1"/>
            </p:cNvGraphicFramePr>
            <p:nvPr/>
          </p:nvGraphicFramePr>
          <p:xfrm>
            <a:off x="3403" y="1378"/>
            <a:ext cx="2213" cy="2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4531" name="Document" r:id="rId4" imgW="5405628" imgH="5779008" progId="Word.Document.8">
                    <p:embed/>
                  </p:oleObj>
                </mc:Choice>
                <mc:Fallback>
                  <p:oleObj name="Document" r:id="rId4" imgW="5405628" imgH="5779008" progId="Word.Document.8">
                    <p:embed/>
                    <p:pic>
                      <p:nvPicPr>
                        <p:cNvPr id="0" name="Picture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3" y="1378"/>
                          <a:ext cx="2213" cy="2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9228" name="AutoShape 12"/>
            <p:cNvSpPr>
              <a:spLocks/>
            </p:cNvSpPr>
            <p:nvPr/>
          </p:nvSpPr>
          <p:spPr bwMode="auto">
            <a:xfrm rot="5400000">
              <a:off x="4447" y="347"/>
              <a:ext cx="240" cy="1753"/>
            </a:xfrm>
            <a:prstGeom prst="leftBrace">
              <a:avLst>
                <a:gd name="adj1" fmla="val 683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49230" name="Text Box 14"/>
          <p:cNvSpPr txBox="1">
            <a:spLocks noChangeArrowheads="1"/>
          </p:cNvSpPr>
          <p:nvPr/>
        </p:nvSpPr>
        <p:spPr bwMode="auto">
          <a:xfrm>
            <a:off x="6858000" y="1239915"/>
            <a:ext cx="1447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C00000"/>
                </a:solidFill>
              </a:rPr>
              <a:t>Attributes</a:t>
            </a:r>
          </a:p>
        </p:txBody>
      </p:sp>
      <p:sp>
        <p:nvSpPr>
          <p:cNvPr id="649231" name="AutoShape 15"/>
          <p:cNvSpPr>
            <a:spLocks/>
          </p:cNvSpPr>
          <p:nvPr/>
        </p:nvSpPr>
        <p:spPr bwMode="auto">
          <a:xfrm>
            <a:off x="5257800" y="2667000"/>
            <a:ext cx="381000" cy="3124200"/>
          </a:xfrm>
          <a:prstGeom prst="leftBrace">
            <a:avLst>
              <a:gd name="adj1" fmla="val 68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9233" name="Text Box 17"/>
          <p:cNvSpPr txBox="1">
            <a:spLocks noChangeArrowheads="1"/>
          </p:cNvSpPr>
          <p:nvPr/>
        </p:nvSpPr>
        <p:spPr bwMode="auto">
          <a:xfrm>
            <a:off x="4191000" y="40386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C00000"/>
                </a:solidFill>
              </a:rPr>
              <a:t>Objects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</a:t>
            </a:r>
            <a:fld id="{1271D390-459D-4692-ACDA-0AA97F7D3F05}" type="slidenum">
              <a:rPr lang="en-US" sz="1200" smtClean="0">
                <a:solidFill>
                  <a:schemeClr val="tx1">
                    <a:tint val="75000"/>
                  </a:schemeClr>
                </a:solidFill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70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00FF"/>
                </a:solidFill>
                <a:cs typeface="Times New Roman" pitchFamily="18" charset="0"/>
              </a:rPr>
              <a:t>Data Matrix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849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C00000"/>
                </a:solidFill>
                <a:cs typeface="Times New Roman" pitchFamily="18" charset="0"/>
              </a:rPr>
              <a:t>Represents </a:t>
            </a:r>
            <a:r>
              <a:rPr lang="en-US" sz="3000" b="1" i="1" dirty="0">
                <a:solidFill>
                  <a:srgbClr val="C00000"/>
                </a:solidFill>
                <a:cs typeface="Times New Roman" pitchFamily="18" charset="0"/>
              </a:rPr>
              <a:t>n</a:t>
            </a:r>
            <a:r>
              <a:rPr lang="en-US" sz="3000" b="1" dirty="0">
                <a:solidFill>
                  <a:srgbClr val="C00000"/>
                </a:solidFill>
                <a:cs typeface="Times New Roman" pitchFamily="18" charset="0"/>
              </a:rPr>
              <a:t> objects with </a:t>
            </a:r>
            <a:r>
              <a:rPr lang="en-US" sz="3000" b="1" i="1" dirty="0">
                <a:solidFill>
                  <a:srgbClr val="C00000"/>
                </a:solidFill>
                <a:cs typeface="Times New Roman" pitchFamily="18" charset="0"/>
              </a:rPr>
              <a:t>p</a:t>
            </a:r>
            <a:r>
              <a:rPr lang="en-US" sz="3000" b="1" dirty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en-US" sz="3000" b="1" dirty="0" smtClean="0">
                <a:solidFill>
                  <a:srgbClr val="C00000"/>
                </a:solidFill>
                <a:cs typeface="Times New Roman" pitchFamily="18" charset="0"/>
              </a:rPr>
              <a:t>attributes</a:t>
            </a:r>
          </a:p>
          <a:p>
            <a:pPr lvl="1"/>
            <a:r>
              <a:rPr lang="en-US" sz="2400" dirty="0" smtClean="0"/>
              <a:t>An </a:t>
            </a:r>
            <a:r>
              <a:rPr lang="en-US" sz="2400" i="1" dirty="0" smtClean="0"/>
              <a:t>n</a:t>
            </a:r>
            <a:r>
              <a:rPr lang="en-US" sz="2400" dirty="0" smtClean="0"/>
              <a:t> by </a:t>
            </a:r>
            <a:r>
              <a:rPr lang="en-US" sz="2400" i="1" dirty="0" smtClean="0"/>
              <a:t>p</a:t>
            </a:r>
            <a:r>
              <a:rPr lang="en-US" sz="2400" dirty="0" smtClean="0"/>
              <a:t> matrix</a:t>
            </a:r>
            <a:endParaRPr lang="en-US" sz="2400" dirty="0"/>
          </a:p>
        </p:txBody>
      </p:sp>
      <p:graphicFrame>
        <p:nvGraphicFramePr>
          <p:cNvPr id="757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1376657"/>
              </p:ext>
            </p:extLst>
          </p:nvPr>
        </p:nvGraphicFramePr>
        <p:xfrm>
          <a:off x="2514600" y="3352800"/>
          <a:ext cx="3849688" cy="274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9191" name="Equation" r:id="rId3" imgW="1714500" imgH="1295400" progId="Equation.3">
                  <p:embed/>
                </p:oleObj>
              </mc:Choice>
              <mc:Fallback>
                <p:oleObj name="Equation" r:id="rId3" imgW="1714500" imgH="1295400" progId="Equation.3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352800"/>
                        <a:ext cx="3849688" cy="274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219200" y="4191000"/>
            <a:ext cx="990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 dirty="0" smtClean="0"/>
              <a:t>Objects</a:t>
            </a:r>
            <a:endParaRPr lang="en-US" sz="2000" b="1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733800" y="2905957"/>
            <a:ext cx="152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 dirty="0" smtClean="0"/>
              <a:t>Attributes</a:t>
            </a:r>
            <a:endParaRPr lang="en-US" sz="2000" b="1" dirty="0"/>
          </a:p>
        </p:txBody>
      </p:sp>
      <p:sp>
        <p:nvSpPr>
          <p:cNvPr id="2" name="Rectangular Callout 1"/>
          <p:cNvSpPr/>
          <p:nvPr/>
        </p:nvSpPr>
        <p:spPr>
          <a:xfrm>
            <a:off x="6705600" y="2438400"/>
            <a:ext cx="2057400" cy="867667"/>
          </a:xfrm>
          <a:prstGeom prst="wedgeRectCallout">
            <a:avLst>
              <a:gd name="adj1" fmla="val -162215"/>
              <a:gd name="adj2" fmla="val 194834"/>
            </a:avLst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value of the </a:t>
            </a:r>
            <a:r>
              <a:rPr lang="en-US" i="1" dirty="0" err="1" smtClean="0">
                <a:solidFill>
                  <a:schemeClr val="tx1"/>
                </a:solidFill>
              </a:rPr>
              <a:t>i</a:t>
            </a:r>
            <a:r>
              <a:rPr lang="en-US" dirty="0" err="1" smtClean="0">
                <a:solidFill>
                  <a:schemeClr val="tx1"/>
                </a:solidFill>
              </a:rPr>
              <a:t>-th</a:t>
            </a:r>
            <a:r>
              <a:rPr lang="en-US" dirty="0" smtClean="0">
                <a:solidFill>
                  <a:schemeClr val="tx1"/>
                </a:solidFill>
              </a:rPr>
              <a:t> object on the </a:t>
            </a:r>
            <a:r>
              <a:rPr lang="en-US" i="1" dirty="0" smtClean="0">
                <a:solidFill>
                  <a:schemeClr val="tx1"/>
                </a:solidFill>
              </a:rPr>
              <a:t>f</a:t>
            </a:r>
            <a:r>
              <a:rPr lang="en-US" dirty="0" smtClean="0">
                <a:solidFill>
                  <a:schemeClr val="tx1"/>
                </a:solidFill>
              </a:rPr>
              <a:t>-</a:t>
            </a:r>
            <a:r>
              <a:rPr lang="en-US" dirty="0" err="1" smtClean="0">
                <a:solidFill>
                  <a:schemeClr val="tx1"/>
                </a:solidFill>
              </a:rPr>
              <a:t>th</a:t>
            </a:r>
            <a:r>
              <a:rPr lang="en-US" dirty="0" smtClean="0">
                <a:solidFill>
                  <a:schemeClr val="tx1"/>
                </a:solidFill>
              </a:rPr>
              <a:t> attribute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271D390-459D-4692-ACDA-0AA97F7D3F0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35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zh-CN" sz="2800" b="1" dirty="0" smtClean="0">
                <a:solidFill>
                  <a:srgbClr val="0000FF"/>
                </a:solidFill>
                <a:cs typeface="Times New Roman" pitchFamily="18" charset="0"/>
              </a:rPr>
              <a:t>Gene Expression </a:t>
            </a:r>
            <a:r>
              <a:rPr lang="en-US" altLang="zh-CN" sz="2800" b="1" dirty="0">
                <a:solidFill>
                  <a:srgbClr val="0000FF"/>
                </a:solidFill>
                <a:cs typeface="Times New Roman" pitchFamily="18" charset="0"/>
              </a:rPr>
              <a:t>Data</a:t>
            </a:r>
          </a:p>
        </p:txBody>
      </p:sp>
      <p:graphicFrame>
        <p:nvGraphicFramePr>
          <p:cNvPr id="180227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5685748"/>
              </p:ext>
            </p:extLst>
          </p:nvPr>
        </p:nvGraphicFramePr>
        <p:xfrm>
          <a:off x="76200" y="1524000"/>
          <a:ext cx="5867400" cy="4175760"/>
        </p:xfrm>
        <a:graphic>
          <a:graphicData uri="http://schemas.openxmlformats.org/drawingml/2006/table">
            <a:tbl>
              <a:tblPr/>
              <a:tblGrid>
                <a:gridCol w="914400"/>
                <a:gridCol w="990600"/>
                <a:gridCol w="990600"/>
                <a:gridCol w="990600"/>
                <a:gridCol w="990600"/>
                <a:gridCol w="990600"/>
              </a:tblGrid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condition 1</a:t>
                      </a:r>
                      <a:endParaRPr kumimoji="0" lang="en-US" altLang="zh-CN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condition 2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condition 3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condition 4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condition…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gene 1</a:t>
                      </a:r>
                      <a:endParaRPr kumimoji="0" lang="en-US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0.13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0.72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0.1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0.57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gene 2</a:t>
                      </a:r>
                      <a:endParaRPr kumimoji="0" lang="en-US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0.34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1.58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1.05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1.15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gene 3</a:t>
                      </a:r>
                      <a:endParaRPr kumimoji="0" lang="en-US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0.43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1.1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0.97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gene 4</a:t>
                      </a:r>
                      <a:endParaRPr kumimoji="0" lang="en-US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1.22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0.97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0.85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gene 5</a:t>
                      </a:r>
                      <a:endParaRPr kumimoji="0" lang="en-US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-0.89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1.21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1.29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1.08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gene 6</a:t>
                      </a:r>
                      <a:endParaRPr kumimoji="0" lang="en-US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1.1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1.45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1.44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1.12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gene 7</a:t>
                      </a:r>
                      <a:endParaRPr kumimoji="0" lang="en-US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0.83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1.15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1.1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gene 8</a:t>
                      </a:r>
                      <a:endParaRPr kumimoji="0" lang="en-US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0.87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1.32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1.35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1.13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gene 9</a:t>
                      </a:r>
                      <a:endParaRPr kumimoji="0" lang="en-US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-0.33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1.01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1.38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1.21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gene 10</a:t>
                      </a:r>
                      <a:endParaRPr kumimoji="0" lang="en-US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0.10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0.85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1.03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SimSun" pitchFamily="2" charset="-122"/>
                        </a:rPr>
                        <a:t>gene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SimSun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  <p:sp>
        <p:nvSpPr>
          <p:cNvPr id="180320" name="Text Box 96"/>
          <p:cNvSpPr txBox="1">
            <a:spLocks noChangeArrowheads="1"/>
          </p:cNvSpPr>
          <p:nvPr/>
        </p:nvSpPr>
        <p:spPr bwMode="auto">
          <a:xfrm>
            <a:off x="5715000" y="1524000"/>
            <a:ext cx="3581400" cy="253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288925">
              <a:defRPr>
                <a:solidFill>
                  <a:schemeClr val="tx1"/>
                </a:solidFill>
                <a:latin typeface="Arial" charset="0"/>
              </a:defRPr>
            </a:lvl2pPr>
            <a:lvl3pPr marL="514350"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000" b="0" dirty="0">
                <a:latin typeface="+mn-lt"/>
                <a:ea typeface="SimSun" pitchFamily="2" charset="-122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Clustering genes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zh-CN" dirty="0" smtClean="0">
                <a:latin typeface="+mn-lt"/>
                <a:ea typeface="SimSun" pitchFamily="2" charset="-122"/>
              </a:rPr>
              <a:t>Genes are objects 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zh-CN" dirty="0" smtClean="0">
                <a:latin typeface="+mn-lt"/>
                <a:ea typeface="SimSun" pitchFamily="2" charset="-122"/>
              </a:rPr>
              <a:t>Experiment conditions </a:t>
            </a:r>
            <a:r>
              <a:rPr lang="en-US" altLang="zh-CN" dirty="0">
                <a:latin typeface="+mn-lt"/>
                <a:ea typeface="SimSun" pitchFamily="2" charset="-122"/>
              </a:rPr>
              <a:t>are attributes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zh-CN" dirty="0">
                <a:latin typeface="+mn-lt"/>
                <a:ea typeface="SimSun" pitchFamily="2" charset="-122"/>
              </a:rPr>
              <a:t> Find genes with similar </a:t>
            </a:r>
            <a:r>
              <a:rPr lang="en-US" altLang="zh-CN" dirty="0" smtClean="0">
                <a:latin typeface="+mn-lt"/>
                <a:ea typeface="SimSun" pitchFamily="2" charset="-122"/>
              </a:rPr>
              <a:t>behavior</a:t>
            </a:r>
            <a:endParaRPr lang="en-US" altLang="zh-CN" dirty="0">
              <a:latin typeface="+mn-lt"/>
              <a:ea typeface="SimSun" pitchFamily="2" charset="-122"/>
            </a:endParaRPr>
          </a:p>
          <a:p>
            <a:pPr marL="342900" indent="-342900">
              <a:spcBef>
                <a:spcPct val="20000"/>
              </a:spcBef>
            </a:pPr>
            <a:endParaRPr lang="en-US" altLang="zh-CN" dirty="0">
              <a:latin typeface="+mn-lt"/>
              <a:ea typeface="SimSun" pitchFamily="2" charset="-122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271D390-459D-4692-ACDA-0AA97F7D3F0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6236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00FF"/>
                </a:solidFill>
                <a:cs typeface="Times New Roman" pitchFamily="18" charset="0"/>
              </a:rPr>
              <a:t>Similarity and Dissimilarity</a:t>
            </a:r>
          </a:p>
        </p:txBody>
      </p:sp>
      <p:sp>
        <p:nvSpPr>
          <p:cNvPr id="87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000" b="1" dirty="0">
                <a:solidFill>
                  <a:srgbClr val="C00000"/>
                </a:solidFill>
                <a:cs typeface="Times New Roman" pitchFamily="18" charset="0"/>
              </a:rPr>
              <a:t>Similarity</a:t>
            </a:r>
          </a:p>
          <a:p>
            <a:pPr lvl="1"/>
            <a:r>
              <a:rPr lang="en-US" sz="2600" dirty="0"/>
              <a:t>Numerical measure of how alike two data objects </a:t>
            </a:r>
            <a:r>
              <a:rPr lang="en-US" sz="2600" dirty="0" smtClean="0"/>
              <a:t>are</a:t>
            </a:r>
            <a:endParaRPr lang="en-US" sz="2600" dirty="0"/>
          </a:p>
          <a:p>
            <a:pPr lvl="1"/>
            <a:r>
              <a:rPr lang="en-US" sz="2600" dirty="0"/>
              <a:t>Is higher when objects are more </a:t>
            </a:r>
            <a:r>
              <a:rPr lang="en-US" sz="2600" dirty="0" smtClean="0"/>
              <a:t>alike</a:t>
            </a:r>
            <a:endParaRPr lang="en-US" sz="2600" dirty="0"/>
          </a:p>
          <a:p>
            <a:pPr lvl="1"/>
            <a:r>
              <a:rPr lang="en-US" sz="2600" dirty="0"/>
              <a:t>Often falls in the range [0,1]</a:t>
            </a:r>
          </a:p>
          <a:p>
            <a:r>
              <a:rPr lang="en-US" sz="3000" b="1" dirty="0">
                <a:solidFill>
                  <a:srgbClr val="C00000"/>
                </a:solidFill>
                <a:cs typeface="Times New Roman" pitchFamily="18" charset="0"/>
              </a:rPr>
              <a:t>Dissimilarity</a:t>
            </a:r>
          </a:p>
          <a:p>
            <a:pPr lvl="1"/>
            <a:r>
              <a:rPr lang="en-US" sz="2600" dirty="0"/>
              <a:t>Numerical measure of how different are two data objects</a:t>
            </a:r>
          </a:p>
          <a:p>
            <a:pPr lvl="1"/>
            <a:r>
              <a:rPr lang="en-US" sz="2600" dirty="0"/>
              <a:t>Lower when objects are more alike</a:t>
            </a:r>
          </a:p>
          <a:p>
            <a:pPr lvl="1"/>
            <a:r>
              <a:rPr lang="en-US" sz="2600" dirty="0"/>
              <a:t>Minimum dissimilarity is often 0</a:t>
            </a:r>
          </a:p>
          <a:p>
            <a:pPr lvl="1"/>
            <a:r>
              <a:rPr lang="en-US" sz="2600" dirty="0"/>
              <a:t>Upper limit </a:t>
            </a:r>
            <a:r>
              <a:rPr lang="en-US" sz="2600" dirty="0" smtClean="0"/>
              <a:t>varies</a:t>
            </a:r>
            <a:endParaRPr lang="en-US" sz="2600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271D390-459D-4692-ACDA-0AA97F7D3F0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2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000" b="1" dirty="0" smtClean="0">
                <a:solidFill>
                  <a:srgbClr val="C00000"/>
                </a:solidFill>
                <a:cs typeface="Times New Roman" pitchFamily="18" charset="0"/>
              </a:rPr>
              <a:t>Discrete</a:t>
            </a:r>
            <a:endParaRPr lang="en-US" sz="3000" b="1" dirty="0">
              <a:solidFill>
                <a:srgbClr val="C00000"/>
              </a:solidFill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/>
              <a:t>Has only a finite or </a:t>
            </a:r>
            <a:r>
              <a:rPr lang="en-US" sz="2000" dirty="0" err="1"/>
              <a:t>countably</a:t>
            </a:r>
            <a:r>
              <a:rPr lang="en-US" sz="2000" dirty="0"/>
              <a:t> infinite set of values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Examples: zip codes, counts, or the set of words in a collection of documents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Note</a:t>
            </a:r>
            <a:r>
              <a:rPr lang="en-US" sz="2000" dirty="0"/>
              <a:t>: binary attributes are a special case of discrete </a:t>
            </a:r>
            <a:r>
              <a:rPr lang="en-US" sz="2000" dirty="0" smtClean="0"/>
              <a:t>attributes</a:t>
            </a:r>
          </a:p>
          <a:p>
            <a:pPr>
              <a:lnSpc>
                <a:spcPct val="90000"/>
              </a:lnSpc>
            </a:pPr>
            <a:r>
              <a:rPr lang="en-US" sz="3000" b="1" dirty="0" smtClean="0">
                <a:solidFill>
                  <a:srgbClr val="C00000"/>
                </a:solidFill>
                <a:cs typeface="Times New Roman" pitchFamily="18" charset="0"/>
              </a:rPr>
              <a:t>Ordinal</a:t>
            </a:r>
            <a:endParaRPr lang="en-US" sz="3000" b="1" dirty="0">
              <a:solidFill>
                <a:srgbClr val="C00000"/>
              </a:solidFill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/>
              <a:t>Has only a finite or </a:t>
            </a:r>
            <a:r>
              <a:rPr lang="en-US" sz="2000" dirty="0" err="1"/>
              <a:t>countably</a:t>
            </a:r>
            <a:r>
              <a:rPr lang="en-US" sz="2000" dirty="0"/>
              <a:t> infinite set of </a:t>
            </a:r>
            <a:r>
              <a:rPr lang="en-US" sz="2000" dirty="0" smtClean="0"/>
              <a:t>values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Order of values is important  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Examples: rankings (e.g., </a:t>
            </a:r>
            <a:r>
              <a:rPr lang="en-US" sz="2100" dirty="0" smtClean="0"/>
              <a:t>pain level 1-10</a:t>
            </a:r>
            <a:r>
              <a:rPr lang="en-US" sz="2100" dirty="0"/>
              <a:t>), </a:t>
            </a:r>
            <a:r>
              <a:rPr lang="en-US" sz="2100" dirty="0" smtClean="0"/>
              <a:t>grades (A, B, C, D) </a:t>
            </a:r>
            <a:endParaRPr lang="en-US" sz="2100" dirty="0"/>
          </a:p>
          <a:p>
            <a:r>
              <a:rPr lang="en-US" sz="3000" b="1" dirty="0" smtClean="0">
                <a:solidFill>
                  <a:srgbClr val="C00000"/>
                </a:solidFill>
                <a:cs typeface="Times New Roman" pitchFamily="18" charset="0"/>
              </a:rPr>
              <a:t>Continuous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Has real numbers as attribute values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Examples</a:t>
            </a:r>
            <a:r>
              <a:rPr lang="en-US" sz="2000" dirty="0"/>
              <a:t>: temperature, height, or </a:t>
            </a:r>
            <a:r>
              <a:rPr lang="en-US" sz="2000" dirty="0" smtClean="0"/>
              <a:t>weight 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Continuous </a:t>
            </a:r>
            <a:r>
              <a:rPr lang="en-US" sz="2000" dirty="0"/>
              <a:t>attributes are typically represented as floating-point </a:t>
            </a:r>
            <a:r>
              <a:rPr lang="en-US" sz="2000" dirty="0" smtClean="0"/>
              <a:t>variables</a:t>
            </a:r>
            <a:endParaRPr lang="en-US" sz="2000" dirty="0"/>
          </a:p>
          <a:p>
            <a:pPr lvl="4">
              <a:lnSpc>
                <a:spcPct val="90000"/>
              </a:lnSpc>
            </a:pPr>
            <a:endParaRPr lang="en-US" sz="1800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>
          <a:xfrm>
            <a:off x="572568" y="762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rgbClr val="0000FF"/>
                </a:solidFill>
                <a:cs typeface="Times New Roman" pitchFamily="18" charset="0"/>
              </a:rPr>
              <a:t>Types of Attributes </a:t>
            </a:r>
            <a:endParaRPr lang="en-US" sz="2800" b="1" dirty="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271D390-459D-4692-ACDA-0AA97F7D3F0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69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00FF"/>
                </a:solidFill>
                <a:cs typeface="Times New Roman" pitchFamily="18" charset="0"/>
              </a:rPr>
              <a:t>Similarity/Dissimilarity for Simple Attributes</a:t>
            </a:r>
          </a:p>
        </p:txBody>
      </p:sp>
      <p:pic>
        <p:nvPicPr>
          <p:cNvPr id="87961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35197" r="7114" b="10513"/>
          <a:stretch>
            <a:fillRect/>
          </a:stretch>
        </p:blipFill>
        <p:spPr bwMode="auto">
          <a:xfrm>
            <a:off x="76200" y="1905000"/>
            <a:ext cx="902176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9620" name="Text Box 4"/>
          <p:cNvSpPr txBox="1">
            <a:spLocks noChangeArrowheads="1"/>
          </p:cNvSpPr>
          <p:nvPr/>
        </p:nvSpPr>
        <p:spPr bwMode="auto">
          <a:xfrm>
            <a:off x="838200" y="1431925"/>
            <a:ext cx="6934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i="1" dirty="0"/>
              <a:t>p</a:t>
            </a:r>
            <a:r>
              <a:rPr lang="en-US" sz="2000" b="0" dirty="0"/>
              <a:t> and </a:t>
            </a:r>
            <a:r>
              <a:rPr lang="en-US" sz="2000" b="0" i="1" dirty="0"/>
              <a:t>q</a:t>
            </a:r>
            <a:r>
              <a:rPr lang="en-US" sz="2000" b="0" dirty="0"/>
              <a:t> are the attribute values for two data objects.</a:t>
            </a: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304800" y="3048000"/>
            <a:ext cx="14478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rgbClr val="C00000"/>
                </a:solidFill>
              </a:rPr>
              <a:t>Discrete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304800" y="3974425"/>
            <a:ext cx="14478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rgbClr val="C00000"/>
                </a:solidFill>
              </a:rPr>
              <a:t>Ordinal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304800" y="4724400"/>
            <a:ext cx="174263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rgbClr val="C00000"/>
                </a:solidFill>
              </a:rPr>
              <a:t>Continuous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1862270" y="5618750"/>
            <a:ext cx="5300529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/>
              <a:t>Dissimilarity and similarity between </a:t>
            </a:r>
            <a:r>
              <a:rPr lang="en-US" sz="2000" i="1" dirty="0" smtClean="0"/>
              <a:t>p</a:t>
            </a:r>
            <a:r>
              <a:rPr lang="en-US" sz="2000" dirty="0" smtClean="0"/>
              <a:t> and </a:t>
            </a:r>
            <a:r>
              <a:rPr lang="en-US" sz="2000" i="1" dirty="0" smtClean="0"/>
              <a:t>q</a:t>
            </a:r>
            <a:endParaRPr lang="en-US" sz="2000" i="1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271D390-459D-4692-ACDA-0AA97F7D3F0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78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  <a:cs typeface="Times New Roman" pitchFamily="18" charset="0"/>
              </a:rPr>
              <a:t>Distance </a:t>
            </a:r>
            <a:r>
              <a:rPr lang="en-US" sz="2800" b="1" dirty="0">
                <a:solidFill>
                  <a:srgbClr val="0000FF"/>
                </a:solidFill>
                <a:cs typeface="Times New Roman" pitchFamily="18" charset="0"/>
              </a:rPr>
              <a:t>Matrix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sz="3000" b="1" dirty="0">
                <a:solidFill>
                  <a:srgbClr val="C00000"/>
                </a:solidFill>
                <a:cs typeface="Times New Roman" pitchFamily="18" charset="0"/>
              </a:rPr>
              <a:t>Represents pairwise distance in </a:t>
            </a:r>
            <a:r>
              <a:rPr lang="en-US" sz="3000" b="1" i="1" dirty="0">
                <a:solidFill>
                  <a:srgbClr val="C00000"/>
                </a:solidFill>
                <a:cs typeface="Times New Roman" pitchFamily="18" charset="0"/>
              </a:rPr>
              <a:t>n</a:t>
            </a:r>
            <a:r>
              <a:rPr lang="en-US" sz="3000" b="1" dirty="0">
                <a:solidFill>
                  <a:srgbClr val="C00000"/>
                </a:solidFill>
                <a:cs typeface="Times New Roman" pitchFamily="18" charset="0"/>
              </a:rPr>
              <a:t> objects</a:t>
            </a:r>
          </a:p>
          <a:p>
            <a:pPr lvl="1"/>
            <a:r>
              <a:rPr lang="en-US" sz="2400" dirty="0" smtClean="0"/>
              <a:t>An </a:t>
            </a:r>
            <a:r>
              <a:rPr lang="en-US" sz="2400" i="1" dirty="0" smtClean="0"/>
              <a:t>n</a:t>
            </a:r>
            <a:r>
              <a:rPr lang="en-US" sz="2400" dirty="0" smtClean="0"/>
              <a:t> by </a:t>
            </a:r>
            <a:r>
              <a:rPr lang="en-US" sz="2400" i="1" dirty="0" smtClean="0"/>
              <a:t>n</a:t>
            </a:r>
            <a:r>
              <a:rPr lang="en-US" sz="2400" dirty="0" smtClean="0"/>
              <a:t> matrix</a:t>
            </a:r>
            <a:endParaRPr lang="en-US" sz="2400" dirty="0"/>
          </a:p>
          <a:p>
            <a:pPr lvl="1"/>
            <a:r>
              <a:rPr lang="en-US" sz="2400" i="1" dirty="0" smtClean="0"/>
              <a:t>d</a:t>
            </a:r>
            <a:r>
              <a:rPr lang="en-US" sz="2400" dirty="0" smtClean="0"/>
              <a:t>(</a:t>
            </a:r>
            <a:r>
              <a:rPr lang="en-US" sz="2400" i="1" dirty="0" err="1" smtClean="0"/>
              <a:t>i</a:t>
            </a:r>
            <a:r>
              <a:rPr lang="en-US" sz="2400" dirty="0" err="1" smtClean="0"/>
              <a:t>,</a:t>
            </a:r>
            <a:r>
              <a:rPr lang="en-US" sz="2400" i="1" dirty="0" err="1" smtClean="0"/>
              <a:t>j</a:t>
            </a:r>
            <a:r>
              <a:rPr lang="en-US" sz="2400" dirty="0"/>
              <a:t>): </a:t>
            </a:r>
            <a:r>
              <a:rPr lang="en-US" sz="2400" dirty="0" smtClean="0"/>
              <a:t>distance or dissimilarity </a:t>
            </a:r>
            <a:r>
              <a:rPr lang="en-US" sz="2400" dirty="0"/>
              <a:t>between objects </a:t>
            </a:r>
            <a:r>
              <a:rPr lang="en-US" sz="2400" i="1" dirty="0" err="1"/>
              <a:t>i</a:t>
            </a:r>
            <a:r>
              <a:rPr lang="en-US" sz="2400" dirty="0"/>
              <a:t> and </a:t>
            </a:r>
            <a:r>
              <a:rPr lang="en-US" sz="2400" i="1" dirty="0"/>
              <a:t>j</a:t>
            </a:r>
          </a:p>
          <a:p>
            <a:pPr lvl="1"/>
            <a:r>
              <a:rPr lang="en-US" sz="2400" dirty="0"/>
              <a:t>Nonnegative</a:t>
            </a:r>
          </a:p>
          <a:p>
            <a:pPr lvl="1"/>
            <a:r>
              <a:rPr lang="en-US" sz="2400" dirty="0"/>
              <a:t>Close to 0: similar</a:t>
            </a:r>
          </a:p>
        </p:txBody>
      </p:sp>
      <p:graphicFrame>
        <p:nvGraphicFramePr>
          <p:cNvPr id="1863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4891708"/>
              </p:ext>
            </p:extLst>
          </p:nvPr>
        </p:nvGraphicFramePr>
        <p:xfrm>
          <a:off x="4191000" y="3962400"/>
          <a:ext cx="3016250" cy="226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751" name="Equation" r:id="rId3" imgW="1866900" imgH="1143000" progId="Equation.3">
                  <p:embed/>
                </p:oleObj>
              </mc:Choice>
              <mc:Fallback>
                <p:oleObj name="Equation" r:id="rId3" imgW="186690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962400"/>
                        <a:ext cx="3016250" cy="2268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271D390-459D-4692-ACDA-0AA97F7D3F0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14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zh-CN" sz="2800" b="1" dirty="0" smtClean="0">
                <a:solidFill>
                  <a:srgbClr val="0000FF"/>
                </a:solidFill>
                <a:cs typeface="Times New Roman" pitchFamily="18" charset="0"/>
              </a:rPr>
              <a:t>Data Matrix -&gt; Distance </a:t>
            </a:r>
            <a:r>
              <a:rPr lang="en-US" altLang="zh-CN" sz="2800" b="1" dirty="0">
                <a:solidFill>
                  <a:srgbClr val="0000FF"/>
                </a:solidFill>
                <a:cs typeface="Times New Roman" pitchFamily="18" charset="0"/>
              </a:rPr>
              <a:t>Matrix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800">
                <a:ea typeface="SimSun" pitchFamily="2" charset="-122"/>
              </a:rPr>
              <a:t> </a:t>
            </a:r>
          </a:p>
        </p:txBody>
      </p:sp>
      <p:graphicFrame>
        <p:nvGraphicFramePr>
          <p:cNvPr id="184324" name="Group 4"/>
          <p:cNvGraphicFramePr>
            <a:graphicFrameLocks noGrp="1"/>
          </p:cNvGraphicFramePr>
          <p:nvPr>
            <p:ph sz="quarter" idx="2"/>
          </p:nvPr>
        </p:nvGraphicFramePr>
        <p:xfrm>
          <a:off x="228600" y="1524000"/>
          <a:ext cx="3810000" cy="3947160"/>
        </p:xfrm>
        <a:graphic>
          <a:graphicData uri="http://schemas.openxmlformats.org/drawingml/2006/table">
            <a:tbl>
              <a:tblPr/>
              <a:tblGrid>
                <a:gridCol w="784225"/>
                <a:gridCol w="673100"/>
                <a:gridCol w="615950"/>
                <a:gridCol w="560388"/>
                <a:gridCol w="560387"/>
                <a:gridCol w="61595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s 1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s 2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s 3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s 4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…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</a:tr>
              <a:tr h="1508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g 1</a:t>
                      </a:r>
                      <a:endParaRPr kumimoji="0" lang="en-US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0.13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0.72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0.1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0.57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g 2</a:t>
                      </a:r>
                      <a:endParaRPr kumimoji="0" lang="en-US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0.34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1.58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1.05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1.15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  <a:tr h="1508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g 3</a:t>
                      </a:r>
                      <a:endParaRPr kumimoji="0" lang="en-US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0.43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1.1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0.97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g 4</a:t>
                      </a:r>
                      <a:endParaRPr kumimoji="0" lang="en-US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1.22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0.97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0.85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g 5</a:t>
                      </a:r>
                      <a:endParaRPr kumimoji="0" lang="en-US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-0.89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1.21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1.29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1.08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g 6</a:t>
                      </a:r>
                      <a:endParaRPr kumimoji="0" lang="en-US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1.1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1.45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1.44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1.12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  <a:tr h="1508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g 7</a:t>
                      </a:r>
                      <a:endParaRPr kumimoji="0" lang="en-US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0.83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1.15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1.1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g 8</a:t>
                      </a:r>
                      <a:endParaRPr kumimoji="0" lang="en-US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0.87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1.32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1.35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1.13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g 9</a:t>
                      </a:r>
                      <a:endParaRPr kumimoji="0" lang="en-US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-0.33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1.01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1.38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1.21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  <a:tr h="150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g 10</a:t>
                      </a:r>
                      <a:endParaRPr kumimoji="0" lang="en-US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0.10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0.85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1.03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SimSun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  <p:graphicFrame>
        <p:nvGraphicFramePr>
          <p:cNvPr id="184417" name="Group 97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4292741948"/>
              </p:ext>
            </p:extLst>
          </p:nvPr>
        </p:nvGraphicFramePr>
        <p:xfrm>
          <a:off x="5105400" y="2057400"/>
          <a:ext cx="3810000" cy="2762250"/>
        </p:xfrm>
        <a:graphic>
          <a:graphicData uri="http://schemas.openxmlformats.org/drawingml/2006/table">
            <a:tbl>
              <a:tblPr/>
              <a:tblGrid>
                <a:gridCol w="635000"/>
                <a:gridCol w="635000"/>
                <a:gridCol w="635000"/>
                <a:gridCol w="635000"/>
                <a:gridCol w="635000"/>
                <a:gridCol w="635000"/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SimSun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g 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g 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g 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g 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 </a:t>
                      </a: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…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g 1</a:t>
                      </a:r>
                      <a:endParaRPr kumimoji="0" lang="en-US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d</a:t>
                      </a: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(1,2)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d</a:t>
                      </a: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(1,3)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d</a:t>
                      </a: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(1,4)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g 2</a:t>
                      </a:r>
                      <a:endParaRPr kumimoji="0" lang="en-US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d</a:t>
                      </a: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(2,3)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d</a:t>
                      </a: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(2,4)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g 3</a:t>
                      </a:r>
                      <a:endParaRPr kumimoji="0" lang="en-US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d</a:t>
                      </a: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(3,4)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g 4</a:t>
                      </a:r>
                      <a:endParaRPr kumimoji="0" lang="en-US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 </a:t>
                      </a: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…</a:t>
                      </a:r>
                      <a:endParaRPr kumimoji="0" lang="en-US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468" name="AutoShape 148"/>
          <p:cNvSpPr>
            <a:spLocks noChangeArrowheads="1"/>
          </p:cNvSpPr>
          <p:nvPr/>
        </p:nvSpPr>
        <p:spPr bwMode="auto">
          <a:xfrm>
            <a:off x="4191000" y="31242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69" name="Text Box 149"/>
          <p:cNvSpPr txBox="1">
            <a:spLocks noChangeArrowheads="1"/>
          </p:cNvSpPr>
          <p:nvPr/>
        </p:nvSpPr>
        <p:spPr bwMode="auto">
          <a:xfrm>
            <a:off x="990600" y="5486400"/>
            <a:ext cx="220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>
                <a:ea typeface="SimSun" pitchFamily="2" charset="-122"/>
              </a:rPr>
              <a:t>Original Data Matrix</a:t>
            </a:r>
          </a:p>
        </p:txBody>
      </p:sp>
      <p:sp>
        <p:nvSpPr>
          <p:cNvPr id="184470" name="Text Box 150"/>
          <p:cNvSpPr txBox="1">
            <a:spLocks noChangeArrowheads="1"/>
          </p:cNvSpPr>
          <p:nvPr/>
        </p:nvSpPr>
        <p:spPr bwMode="auto">
          <a:xfrm>
            <a:off x="5943600" y="5105400"/>
            <a:ext cx="220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ea typeface="SimSun" pitchFamily="2" charset="-122"/>
              </a:rPr>
              <a:t>Distance Matrix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271D390-459D-4692-ACDA-0AA97F7D3F0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57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 smtClean="0">
                <a:solidFill>
                  <a:srgbClr val="0000FF"/>
                </a:solidFill>
                <a:cs typeface="Times New Roman" pitchFamily="18" charset="0"/>
              </a:rPr>
              <a:t>Outline</a:t>
            </a:r>
            <a:endParaRPr lang="en-US" altLang="zh-CN" sz="3200" b="1" dirty="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cs typeface="Times New Roman" pitchFamily="18" charset="0"/>
              </a:rPr>
              <a:t>Basics</a:t>
            </a:r>
          </a:p>
          <a:p>
            <a:pPr lvl="1">
              <a:lnSpc>
                <a:spcPct val="110000"/>
              </a:lnSpc>
            </a:pPr>
            <a:r>
              <a:rPr lang="en-US" altLang="zh-CN" sz="2400" dirty="0" smtClean="0">
                <a:cs typeface="Times New Roman" pitchFamily="18" charset="0"/>
              </a:rPr>
              <a:t>Motivation, d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efinition, evaluation</a:t>
            </a:r>
          </a:p>
          <a:p>
            <a:r>
              <a:rPr lang="en-US" altLang="zh-CN" sz="2800" b="1" dirty="0" smtClean="0">
                <a:solidFill>
                  <a:srgbClr val="C00000"/>
                </a:solidFill>
                <a:cs typeface="Times New Roman" pitchFamily="18" charset="0"/>
              </a:rPr>
              <a:t>Methods</a:t>
            </a:r>
            <a:endParaRPr lang="en-US" altLang="zh-CN" sz="2800" b="1" dirty="0">
              <a:solidFill>
                <a:srgbClr val="C00000"/>
              </a:solidFill>
              <a:cs typeface="Times New Roman" pitchFamily="18" charset="0"/>
            </a:endParaRPr>
          </a:p>
          <a:p>
            <a:pPr lvl="1">
              <a:lnSpc>
                <a:spcPct val="110000"/>
              </a:lnSpc>
            </a:pPr>
            <a:r>
              <a:rPr lang="en-US" altLang="zh-CN" sz="2400" dirty="0" err="1" smtClean="0">
                <a:cs typeface="Times New Roman" pitchFamily="18" charset="0"/>
              </a:rPr>
              <a:t>Partitional</a:t>
            </a:r>
            <a:endParaRPr lang="en-US" altLang="zh-CN" sz="2400" dirty="0" smtClean="0">
              <a:cs typeface="Times New Roman" pitchFamily="18" charset="0"/>
            </a:endParaRPr>
          </a:p>
          <a:p>
            <a:pPr lvl="1">
              <a:lnSpc>
                <a:spcPct val="110000"/>
              </a:lnSpc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H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ierarchical</a:t>
            </a:r>
          </a:p>
          <a:p>
            <a:pPr lvl="1">
              <a:lnSpc>
                <a:spcPct val="110000"/>
              </a:lnSpc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Density-based</a:t>
            </a:r>
          </a:p>
          <a:p>
            <a:pPr lvl="1">
              <a:lnSpc>
                <a:spcPct val="110000"/>
              </a:lnSpc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Mixture model</a:t>
            </a:r>
          </a:p>
          <a:p>
            <a:pPr lvl="1">
              <a:lnSpc>
                <a:spcPct val="110000"/>
              </a:lnSpc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Spectral methods</a:t>
            </a:r>
          </a:p>
          <a:p>
            <a:r>
              <a:rPr lang="en-US" altLang="zh-CN" sz="2800" b="1" dirty="0" smtClean="0">
                <a:solidFill>
                  <a:srgbClr val="C00000"/>
                </a:solidFill>
                <a:cs typeface="Times New Roman" pitchFamily="18" charset="0"/>
              </a:rPr>
              <a:t>Advanced topics</a:t>
            </a:r>
            <a:endParaRPr lang="en-US" altLang="zh-CN" sz="2800" b="1" dirty="0">
              <a:solidFill>
                <a:srgbClr val="C00000"/>
              </a:solidFill>
              <a:cs typeface="Times New Roman" pitchFamily="18" charset="0"/>
            </a:endParaRPr>
          </a:p>
          <a:p>
            <a:pPr lvl="1">
              <a:lnSpc>
                <a:spcPct val="110000"/>
              </a:lnSpc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Clustering in </a:t>
            </a:r>
            <a:r>
              <a:rPr lang="en-US" altLang="zh-CN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MapReduce</a:t>
            </a: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cs typeface="Times New Roman" pitchFamily="18" charset="0"/>
            </a:endParaRPr>
          </a:p>
          <a:p>
            <a:pPr lvl="1">
              <a:lnSpc>
                <a:spcPct val="110000"/>
              </a:lnSpc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Clustering ensemble</a:t>
            </a:r>
          </a:p>
          <a:p>
            <a:pPr lvl="1">
              <a:lnSpc>
                <a:spcPct val="110000"/>
              </a:lnSpc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Semi-supervised clustering, subspace clustering, co-clustering, etc. </a:t>
            </a:r>
          </a:p>
          <a:p>
            <a:pPr lvl="1">
              <a:lnSpc>
                <a:spcPct val="110000"/>
              </a:lnSpc>
            </a:pP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cs typeface="Times New Roman" pitchFamily="18" charset="0"/>
            </a:endParaRPr>
          </a:p>
          <a:p>
            <a:pPr lvl="1">
              <a:lnSpc>
                <a:spcPct val="110000"/>
              </a:lnSpc>
            </a:pP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10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451B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451B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458200" cy="868362"/>
          </a:xfrm>
        </p:spPr>
        <p:txBody>
          <a:bodyPr>
            <a:noAutofit/>
          </a:bodyPr>
          <a:lstStyle/>
          <a:p>
            <a:r>
              <a:rPr lang="en-US" sz="2800" b="1" dirty="0" err="1">
                <a:solidFill>
                  <a:srgbClr val="0000FF"/>
                </a:solidFill>
                <a:cs typeface="Times New Roman" pitchFamily="18" charset="0"/>
              </a:rPr>
              <a:t>Minkowski</a:t>
            </a:r>
            <a:r>
              <a:rPr lang="en-US" sz="2800" b="1" dirty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  <a:cs typeface="Times New Roman" pitchFamily="18" charset="0"/>
              </a:rPr>
              <a:t>Distance—Continuous Attribute</a:t>
            </a:r>
            <a:endParaRPr lang="en-US" sz="2800" b="1" dirty="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err="1"/>
              <a:t>Minkowski</a:t>
            </a:r>
            <a:r>
              <a:rPr lang="en-US" sz="2800" dirty="0"/>
              <a:t> distance: a generalization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If </a:t>
            </a:r>
            <a:r>
              <a:rPr lang="en-US" sz="2800" i="1" dirty="0"/>
              <a:t>q</a:t>
            </a:r>
            <a:r>
              <a:rPr lang="en-US" sz="2800" dirty="0"/>
              <a:t> = 2, d is Euclidean distance</a:t>
            </a:r>
          </a:p>
          <a:p>
            <a:r>
              <a:rPr lang="en-US" sz="2800" dirty="0"/>
              <a:t>If </a:t>
            </a:r>
            <a:r>
              <a:rPr lang="en-US" sz="2800" i="1" dirty="0"/>
              <a:t>q</a:t>
            </a:r>
            <a:r>
              <a:rPr lang="en-US" sz="2800" dirty="0"/>
              <a:t> = 1, d is Manhattan distance</a:t>
            </a:r>
          </a:p>
        </p:txBody>
      </p:sp>
      <p:graphicFrame>
        <p:nvGraphicFramePr>
          <p:cNvPr id="218116" name="Object 4"/>
          <p:cNvGraphicFramePr>
            <a:graphicFrameLocks noChangeAspect="1"/>
          </p:cNvGraphicFramePr>
          <p:nvPr/>
        </p:nvGraphicFramePr>
        <p:xfrm>
          <a:off x="533400" y="1752600"/>
          <a:ext cx="75930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264" name="Equation" r:id="rId4" imgW="5600700" imgH="596900" progId="Equation.3">
                  <p:embed/>
                </p:oleObj>
              </mc:Choice>
              <mc:Fallback>
                <p:oleObj name="Equation" r:id="rId4" imgW="5600700" imgH="596900" progId="Equation.3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752600"/>
                        <a:ext cx="7593013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8117" name="Picture 5" descr="eucli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1910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8118" name="Picture 6" descr="cityblock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1148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8119" name="Text Box 7"/>
          <p:cNvSpPr txBox="1">
            <a:spLocks noChangeArrowheads="1"/>
          </p:cNvSpPr>
          <p:nvPr/>
        </p:nvSpPr>
        <p:spPr bwMode="auto">
          <a:xfrm>
            <a:off x="5105400" y="39624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0">
                <a:ea typeface="SimSun" pitchFamily="2" charset="-122"/>
              </a:rPr>
              <a:t>x</a:t>
            </a:r>
            <a:r>
              <a:rPr lang="en-US" altLang="zh-CN" sz="2400" b="0" baseline="-25000">
                <a:ea typeface="SimSun" pitchFamily="2" charset="-122"/>
              </a:rPr>
              <a:t>i</a:t>
            </a:r>
          </a:p>
        </p:txBody>
      </p:sp>
      <p:sp>
        <p:nvSpPr>
          <p:cNvPr id="218120" name="Text Box 8"/>
          <p:cNvSpPr txBox="1">
            <a:spLocks noChangeArrowheads="1"/>
          </p:cNvSpPr>
          <p:nvPr/>
        </p:nvSpPr>
        <p:spPr bwMode="auto">
          <a:xfrm>
            <a:off x="7162800" y="58674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0">
                <a:ea typeface="SimSun" pitchFamily="2" charset="-122"/>
              </a:rPr>
              <a:t>x</a:t>
            </a:r>
            <a:r>
              <a:rPr lang="en-US" altLang="zh-CN" sz="2400" b="0" baseline="-25000">
                <a:ea typeface="SimSun" pitchFamily="2" charset="-122"/>
              </a:rPr>
              <a:t>j</a:t>
            </a:r>
          </a:p>
        </p:txBody>
      </p:sp>
      <p:sp>
        <p:nvSpPr>
          <p:cNvPr id="218121" name="Text Box 9"/>
          <p:cNvSpPr txBox="1">
            <a:spLocks noChangeArrowheads="1"/>
          </p:cNvSpPr>
          <p:nvPr/>
        </p:nvSpPr>
        <p:spPr bwMode="auto">
          <a:xfrm>
            <a:off x="3581400" y="4831556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0" i="1" dirty="0">
                <a:ea typeface="SimSun" pitchFamily="2" charset="-122"/>
              </a:rPr>
              <a:t>q</a:t>
            </a:r>
            <a:r>
              <a:rPr lang="en-US" altLang="zh-CN" sz="2400" b="0" dirty="0">
                <a:ea typeface="SimSun" pitchFamily="2" charset="-122"/>
              </a:rPr>
              <a:t>=2</a:t>
            </a:r>
            <a:endParaRPr lang="en-US" altLang="zh-CN" sz="2400" b="0" baseline="-25000" dirty="0">
              <a:ea typeface="SimSun" pitchFamily="2" charset="-122"/>
            </a:endParaRPr>
          </a:p>
        </p:txBody>
      </p:sp>
      <p:sp>
        <p:nvSpPr>
          <p:cNvPr id="218122" name="Text Box 10"/>
          <p:cNvSpPr txBox="1">
            <a:spLocks noChangeArrowheads="1"/>
          </p:cNvSpPr>
          <p:nvPr/>
        </p:nvSpPr>
        <p:spPr bwMode="auto">
          <a:xfrm>
            <a:off x="7848600" y="487606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0" i="1" dirty="0">
                <a:ea typeface="SimSun" pitchFamily="2" charset="-122"/>
              </a:rPr>
              <a:t>q</a:t>
            </a:r>
            <a:r>
              <a:rPr lang="en-US" altLang="zh-CN" sz="2400" b="0" dirty="0">
                <a:ea typeface="SimSun" pitchFamily="2" charset="-122"/>
              </a:rPr>
              <a:t>=1</a:t>
            </a:r>
            <a:endParaRPr lang="en-US" altLang="zh-CN" sz="2400" b="0" baseline="-25000" dirty="0">
              <a:ea typeface="SimSun" pitchFamily="2" charset="-122"/>
            </a:endParaRPr>
          </a:p>
        </p:txBody>
      </p:sp>
      <p:sp>
        <p:nvSpPr>
          <p:cNvPr id="218123" name="Text Box 11"/>
          <p:cNvSpPr txBox="1">
            <a:spLocks noChangeArrowheads="1"/>
          </p:cNvSpPr>
          <p:nvPr/>
        </p:nvSpPr>
        <p:spPr bwMode="auto">
          <a:xfrm>
            <a:off x="5486400" y="48768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ea typeface="SimSun" pitchFamily="2" charset="-122"/>
              </a:rPr>
              <a:t>6</a:t>
            </a:r>
          </a:p>
        </p:txBody>
      </p:sp>
      <p:sp>
        <p:nvSpPr>
          <p:cNvPr id="218124" name="Text Box 12"/>
          <p:cNvSpPr txBox="1">
            <a:spLocks noChangeArrowheads="1"/>
          </p:cNvSpPr>
          <p:nvPr/>
        </p:nvSpPr>
        <p:spPr bwMode="auto">
          <a:xfrm>
            <a:off x="5943600" y="55626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ea typeface="SimSun" pitchFamily="2" charset="-122"/>
              </a:rPr>
              <a:t>6</a:t>
            </a:r>
          </a:p>
        </p:txBody>
      </p:sp>
      <p:sp>
        <p:nvSpPr>
          <p:cNvPr id="218125" name="Text Box 13"/>
          <p:cNvSpPr txBox="1">
            <a:spLocks noChangeArrowheads="1"/>
          </p:cNvSpPr>
          <p:nvPr/>
        </p:nvSpPr>
        <p:spPr bwMode="auto">
          <a:xfrm>
            <a:off x="6324600" y="43434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ea typeface="SimSun" pitchFamily="2" charset="-122"/>
              </a:rPr>
              <a:t>12</a:t>
            </a:r>
          </a:p>
        </p:txBody>
      </p:sp>
      <p:sp>
        <p:nvSpPr>
          <p:cNvPr id="218126" name="Text Box 14"/>
          <p:cNvSpPr txBox="1">
            <a:spLocks noChangeArrowheads="1"/>
          </p:cNvSpPr>
          <p:nvPr/>
        </p:nvSpPr>
        <p:spPr bwMode="auto">
          <a:xfrm>
            <a:off x="1828800" y="458628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ea typeface="SimSun" pitchFamily="2" charset="-122"/>
              </a:rPr>
              <a:t>8.48</a:t>
            </a:r>
          </a:p>
        </p:txBody>
      </p:sp>
      <p:sp>
        <p:nvSpPr>
          <p:cNvPr id="218127" name="Text Box 15"/>
          <p:cNvSpPr txBox="1">
            <a:spLocks noChangeArrowheads="1"/>
          </p:cNvSpPr>
          <p:nvPr/>
        </p:nvSpPr>
        <p:spPr bwMode="auto">
          <a:xfrm>
            <a:off x="914400" y="4159250"/>
            <a:ext cx="91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0">
                <a:ea typeface="SimSun" pitchFamily="2" charset="-122"/>
              </a:rPr>
              <a:t>X</a:t>
            </a:r>
            <a:r>
              <a:rPr lang="en-US" altLang="zh-CN" sz="1600" b="0" baseline="-25000">
                <a:ea typeface="SimSun" pitchFamily="2" charset="-122"/>
              </a:rPr>
              <a:t>i </a:t>
            </a:r>
            <a:r>
              <a:rPr lang="en-US" altLang="zh-CN" sz="1600" b="0">
                <a:ea typeface="SimSun" pitchFamily="2" charset="-122"/>
              </a:rPr>
              <a:t>(1,7)</a:t>
            </a:r>
            <a:endParaRPr lang="en-US" altLang="zh-CN" sz="1600" b="0" baseline="-25000">
              <a:ea typeface="SimSun" pitchFamily="2" charset="-122"/>
            </a:endParaRPr>
          </a:p>
        </p:txBody>
      </p:sp>
      <p:sp>
        <p:nvSpPr>
          <p:cNvPr id="218128" name="Text Box 16"/>
          <p:cNvSpPr txBox="1">
            <a:spLocks noChangeArrowheads="1"/>
          </p:cNvSpPr>
          <p:nvPr/>
        </p:nvSpPr>
        <p:spPr bwMode="auto">
          <a:xfrm>
            <a:off x="3200400" y="5943600"/>
            <a:ext cx="91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0">
                <a:ea typeface="SimSun" pitchFamily="2" charset="-122"/>
              </a:rPr>
              <a:t>X</a:t>
            </a:r>
            <a:r>
              <a:rPr lang="en-US" altLang="zh-CN" sz="1600" b="0" baseline="-25000">
                <a:ea typeface="SimSun" pitchFamily="2" charset="-122"/>
              </a:rPr>
              <a:t>j</a:t>
            </a:r>
            <a:r>
              <a:rPr lang="en-US" altLang="zh-CN" sz="1600" b="0">
                <a:ea typeface="SimSun" pitchFamily="2" charset="-122"/>
              </a:rPr>
              <a:t>(7,1)</a:t>
            </a:r>
            <a:endParaRPr lang="en-US" altLang="zh-CN" sz="1600" b="0" baseline="-25000">
              <a:ea typeface="SimSun" pitchFamily="2" charset="-122"/>
            </a:endParaRPr>
          </a:p>
        </p:txBody>
      </p:sp>
      <p:sp>
        <p:nvSpPr>
          <p:cNvPr id="218129" name="Freeform 17"/>
          <p:cNvSpPr>
            <a:spLocks/>
          </p:cNvSpPr>
          <p:nvPr/>
        </p:nvSpPr>
        <p:spPr bwMode="gray">
          <a:xfrm>
            <a:off x="5410200" y="4419600"/>
            <a:ext cx="1828800" cy="1828800"/>
          </a:xfrm>
          <a:custGeom>
            <a:avLst/>
            <a:gdLst>
              <a:gd name="T0" fmla="*/ 0 w 1152"/>
              <a:gd name="T1" fmla="*/ 0 h 1152"/>
              <a:gd name="T2" fmla="*/ 1152 w 1152"/>
              <a:gd name="T3" fmla="*/ 0 h 1152"/>
              <a:gd name="T4" fmla="*/ 1152 w 1152"/>
              <a:gd name="T5" fmla="*/ 1152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52" h="1152">
                <a:moveTo>
                  <a:pt x="0" y="0"/>
                </a:moveTo>
                <a:lnTo>
                  <a:pt x="1152" y="0"/>
                </a:lnTo>
                <a:lnTo>
                  <a:pt x="1152" y="115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271D390-459D-4692-ACDA-0AA97F7D3F0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9475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00FF"/>
                </a:solidFill>
                <a:cs typeface="Times New Roman" pitchFamily="18" charset="0"/>
              </a:rPr>
              <a:t>Standardization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458200" cy="5410200"/>
          </a:xfrm>
        </p:spPr>
        <p:txBody>
          <a:bodyPr/>
          <a:lstStyle/>
          <a:p>
            <a:r>
              <a:rPr lang="en-US" sz="2800" b="1" dirty="0">
                <a:solidFill>
                  <a:srgbClr val="C00000"/>
                </a:solidFill>
                <a:cs typeface="Times New Roman" pitchFamily="18" charset="0"/>
              </a:rPr>
              <a:t>Calculate the mean absolute deviation</a:t>
            </a:r>
          </a:p>
          <a:p>
            <a:pPr>
              <a:buFontTx/>
              <a:buNone/>
            </a:pPr>
            <a:r>
              <a:rPr lang="en-US" dirty="0"/>
              <a:t>                                                  </a:t>
            </a:r>
            <a:endParaRPr lang="en-US" sz="2800" b="1" dirty="0" smtClean="0">
              <a:solidFill>
                <a:srgbClr val="C00000"/>
              </a:solidFill>
              <a:cs typeface="Times New Roman" pitchFamily="18" charset="0"/>
            </a:endParaRPr>
          </a:p>
          <a:p>
            <a:endParaRPr lang="en-US" sz="2800" b="1" dirty="0" smtClean="0">
              <a:solidFill>
                <a:srgbClr val="C00000"/>
              </a:solidFill>
              <a:cs typeface="Times New Roman" pitchFamily="18" charset="0"/>
            </a:endParaRPr>
          </a:p>
          <a:p>
            <a:endParaRPr lang="en-US" sz="2800" b="1" dirty="0">
              <a:solidFill>
                <a:srgbClr val="C00000"/>
              </a:solidFill>
              <a:cs typeface="Times New Roman" pitchFamily="18" charset="0"/>
            </a:endParaRPr>
          </a:p>
          <a:p>
            <a:r>
              <a:rPr lang="en-US" sz="2800" b="1" dirty="0" smtClean="0">
                <a:solidFill>
                  <a:srgbClr val="C00000"/>
                </a:solidFill>
                <a:cs typeface="Times New Roman" pitchFamily="18" charset="0"/>
              </a:rPr>
              <a:t>Calculate </a:t>
            </a:r>
            <a:r>
              <a:rPr lang="en-US" sz="2800" b="1" dirty="0">
                <a:solidFill>
                  <a:srgbClr val="C00000"/>
                </a:solidFill>
                <a:cs typeface="Times New Roman" pitchFamily="18" charset="0"/>
              </a:rPr>
              <a:t>the standardized measurement (z-score)</a:t>
            </a:r>
          </a:p>
          <a:p>
            <a:endParaRPr lang="en-US" dirty="0"/>
          </a:p>
          <a:p>
            <a:endParaRPr lang="en-US" sz="2800" b="1" dirty="0" smtClean="0">
              <a:solidFill>
                <a:srgbClr val="C00000"/>
              </a:solidFill>
              <a:cs typeface="Times New Roman" pitchFamily="18" charset="0"/>
            </a:endParaRPr>
          </a:p>
        </p:txBody>
      </p:sp>
      <p:graphicFrame>
        <p:nvGraphicFramePr>
          <p:cNvPr id="809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375953"/>
              </p:ext>
            </p:extLst>
          </p:nvPr>
        </p:nvGraphicFramePr>
        <p:xfrm>
          <a:off x="1447800" y="2590800"/>
          <a:ext cx="551338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51" name="Equation" r:id="rId3" imgW="4191000" imgH="406400" progId="Equation.3">
                  <p:embed/>
                </p:oleObj>
              </mc:Choice>
              <mc:Fallback>
                <p:oleObj name="Equation" r:id="rId3" imgW="4191000" imgH="406400" progId="Equation.3">
                  <p:embed/>
                  <p:pic>
                    <p:nvPicPr>
                      <p:cNvPr id="0" name="Picture 2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590800"/>
                        <a:ext cx="5513387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027394"/>
              </p:ext>
            </p:extLst>
          </p:nvPr>
        </p:nvGraphicFramePr>
        <p:xfrm>
          <a:off x="2895600" y="1905000"/>
          <a:ext cx="25146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52" name="Equation" r:id="rId5" imgW="2451100" imgH="431800" progId="Equation.3">
                  <p:embed/>
                </p:oleObj>
              </mc:Choice>
              <mc:Fallback>
                <p:oleObj name="Equation" r:id="rId5" imgW="2451100" imgH="431800" progId="Equation.3">
                  <p:embed/>
                  <p:pic>
                    <p:nvPicPr>
                      <p:cNvPr id="0" name="Picture 2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905000"/>
                        <a:ext cx="2514600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8587488"/>
              </p:ext>
            </p:extLst>
          </p:nvPr>
        </p:nvGraphicFramePr>
        <p:xfrm>
          <a:off x="3352800" y="4191000"/>
          <a:ext cx="16002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53" name="Equation" r:id="rId7" imgW="1409088" imgH="660113" progId="Equation.3">
                  <p:embed/>
                </p:oleObj>
              </mc:Choice>
              <mc:Fallback>
                <p:oleObj name="Equation" r:id="rId7" imgW="1409088" imgH="660113" progId="Equation.3">
                  <p:embed/>
                  <p:pic>
                    <p:nvPicPr>
                      <p:cNvPr id="0" name="Picture 2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191000"/>
                        <a:ext cx="1600200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271D390-459D-4692-ACDA-0AA97F7D3F0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76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err="1">
                <a:solidFill>
                  <a:srgbClr val="0000FF"/>
                </a:solidFill>
                <a:cs typeface="Times New Roman" pitchFamily="18" charset="0"/>
              </a:rPr>
              <a:t>Mahalanobis</a:t>
            </a:r>
            <a:r>
              <a:rPr lang="en-US" sz="2800" b="1" dirty="0">
                <a:solidFill>
                  <a:srgbClr val="0000FF"/>
                </a:solidFill>
                <a:cs typeface="Times New Roman" pitchFamily="18" charset="0"/>
              </a:rPr>
              <a:t> Distance</a:t>
            </a:r>
          </a:p>
        </p:txBody>
      </p:sp>
      <p:pic>
        <p:nvPicPr>
          <p:cNvPr id="885763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" t="3238" r="7315"/>
          <a:stretch>
            <a:fillRect/>
          </a:stretch>
        </p:blipFill>
        <p:spPr>
          <a:xfrm>
            <a:off x="228600" y="2209800"/>
            <a:ext cx="5105400" cy="3605213"/>
          </a:xfrm>
        </p:spPr>
      </p:pic>
      <p:graphicFrame>
        <p:nvGraphicFramePr>
          <p:cNvPr id="8857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250369"/>
              </p:ext>
            </p:extLst>
          </p:nvPr>
        </p:nvGraphicFramePr>
        <p:xfrm>
          <a:off x="1981200" y="1295400"/>
          <a:ext cx="50958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650" name="Equation" r:id="rId4" imgW="1778000" imgH="228600" progId="Equation.3">
                  <p:embed/>
                </p:oleObj>
              </mc:Choice>
              <mc:Fallback>
                <p:oleObj name="Equation" r:id="rId4" imgW="1778000" imgH="228600" progId="Equation.3">
                  <p:embed/>
                  <p:pic>
                    <p:nvPicPr>
                      <p:cNvPr id="0" name="Picture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295400"/>
                        <a:ext cx="5095875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5765" name="Text Box 5"/>
          <p:cNvSpPr txBox="1">
            <a:spLocks noChangeArrowheads="1"/>
          </p:cNvSpPr>
          <p:nvPr/>
        </p:nvSpPr>
        <p:spPr bwMode="auto">
          <a:xfrm>
            <a:off x="609600" y="5881688"/>
            <a:ext cx="822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For red points, the Euclidean distance is 14.7, </a:t>
            </a:r>
            <a:r>
              <a:rPr lang="en-US" sz="1800" dirty="0" err="1"/>
              <a:t>Mahalanobis</a:t>
            </a:r>
            <a:r>
              <a:rPr lang="en-US" sz="1800" dirty="0"/>
              <a:t> distance is 6.</a:t>
            </a:r>
          </a:p>
        </p:txBody>
      </p:sp>
      <p:sp>
        <p:nvSpPr>
          <p:cNvPr id="885766" name="Text Box 6"/>
          <p:cNvSpPr txBox="1">
            <a:spLocks noChangeArrowheads="1"/>
          </p:cNvSpPr>
          <p:nvPr/>
        </p:nvSpPr>
        <p:spPr bwMode="auto">
          <a:xfrm>
            <a:off x="5562600" y="2178050"/>
            <a:ext cx="3352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ym typeface="Symbol" pitchFamily="18" charset="2"/>
              </a:rPr>
              <a:t> is the </a:t>
            </a:r>
            <a:r>
              <a:rPr lang="en-US" sz="1800" dirty="0"/>
              <a:t>covariance matrix of the input data </a:t>
            </a:r>
            <a:r>
              <a:rPr lang="en-US" sz="1800" i="1" dirty="0"/>
              <a:t>X</a:t>
            </a:r>
          </a:p>
        </p:txBody>
      </p:sp>
      <p:graphicFrame>
        <p:nvGraphicFramePr>
          <p:cNvPr id="885767" name="Object 7"/>
          <p:cNvGraphicFramePr>
            <a:graphicFrameLocks noGrp="1" noChangeAspect="1"/>
          </p:cNvGraphicFramePr>
          <p:nvPr>
            <p:ph idx="1"/>
          </p:nvPr>
        </p:nvGraphicFramePr>
        <p:xfrm>
          <a:off x="5638800" y="2971800"/>
          <a:ext cx="34290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651" name="Equation" r:id="rId6" imgW="2209800" imgH="431800" progId="Equation.3">
                  <p:embed/>
                </p:oleObj>
              </mc:Choice>
              <mc:Fallback>
                <p:oleObj name="Equation" r:id="rId6" imgW="2209800" imgH="431800" progId="Equation.3">
                  <p:embed/>
                  <p:pic>
                    <p:nvPicPr>
                      <p:cNvPr id="0" name="Picture 17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971800"/>
                        <a:ext cx="342900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271D390-459D-4692-ACDA-0AA97F7D3F0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07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576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7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err="1">
                <a:solidFill>
                  <a:srgbClr val="0000FF"/>
                </a:solidFill>
                <a:cs typeface="Times New Roman" pitchFamily="18" charset="0"/>
              </a:rPr>
              <a:t>Mahalanobis</a:t>
            </a:r>
            <a:r>
              <a:rPr lang="en-US" sz="2800" b="1" dirty="0">
                <a:solidFill>
                  <a:srgbClr val="0000FF"/>
                </a:solidFill>
                <a:cs typeface="Times New Roman" pitchFamily="18" charset="0"/>
              </a:rPr>
              <a:t> Distance</a:t>
            </a:r>
          </a:p>
        </p:txBody>
      </p:sp>
      <p:grpSp>
        <p:nvGrpSpPr>
          <p:cNvPr id="886787" name="Group 3"/>
          <p:cNvGrpSpPr>
            <a:grpSpLocks/>
          </p:cNvGrpSpPr>
          <p:nvPr/>
        </p:nvGrpSpPr>
        <p:grpSpPr bwMode="auto">
          <a:xfrm>
            <a:off x="228600" y="1219200"/>
            <a:ext cx="6477000" cy="4857750"/>
            <a:chOff x="144" y="768"/>
            <a:chExt cx="4080" cy="3060"/>
          </a:xfrm>
        </p:grpSpPr>
        <p:pic>
          <p:nvPicPr>
            <p:cNvPr id="886788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92" t="4398" r="6593" b="4733"/>
            <a:stretch>
              <a:fillRect/>
            </a:stretch>
          </p:blipFill>
          <p:spPr bwMode="auto">
            <a:xfrm>
              <a:off x="144" y="768"/>
              <a:ext cx="4080" cy="30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86789" name="Line 5"/>
            <p:cNvSpPr>
              <a:spLocks noChangeShapeType="1"/>
            </p:cNvSpPr>
            <p:nvPr/>
          </p:nvSpPr>
          <p:spPr bwMode="auto">
            <a:xfrm flipV="1">
              <a:off x="1632" y="1872"/>
              <a:ext cx="1200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6790" name="Line 6"/>
            <p:cNvSpPr>
              <a:spLocks noChangeShapeType="1"/>
            </p:cNvSpPr>
            <p:nvPr/>
          </p:nvSpPr>
          <p:spPr bwMode="auto">
            <a:xfrm flipH="1" flipV="1">
              <a:off x="1104" y="2256"/>
              <a:ext cx="52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86791" name="Text Box 7"/>
          <p:cNvSpPr txBox="1">
            <a:spLocks noChangeArrowheads="1"/>
          </p:cNvSpPr>
          <p:nvPr/>
        </p:nvSpPr>
        <p:spPr bwMode="auto">
          <a:xfrm>
            <a:off x="6629400" y="1295400"/>
            <a:ext cx="2362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Covariance Matrix:</a:t>
            </a:r>
          </a:p>
        </p:txBody>
      </p:sp>
      <p:graphicFrame>
        <p:nvGraphicFramePr>
          <p:cNvPr id="886792" name="Object 8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934200" y="1752600"/>
          <a:ext cx="20574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6577" name="Equation" r:id="rId4" imgW="939800" imgH="457200" progId="Equation.3">
                  <p:embed/>
                </p:oleObj>
              </mc:Choice>
              <mc:Fallback>
                <p:oleObj name="Equation" r:id="rId4" imgW="939800" imgH="457200" progId="Equation.3">
                  <p:embed/>
                  <p:pic>
                    <p:nvPicPr>
                      <p:cNvPr id="0" name="Picture 8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1752600"/>
                        <a:ext cx="2057400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6793" name="Text Box 9"/>
          <p:cNvSpPr txBox="1">
            <a:spLocks noChangeArrowheads="1"/>
          </p:cNvSpPr>
          <p:nvPr/>
        </p:nvSpPr>
        <p:spPr bwMode="auto">
          <a:xfrm>
            <a:off x="1447800" y="33528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B</a:t>
            </a:r>
          </a:p>
        </p:txBody>
      </p:sp>
      <p:sp>
        <p:nvSpPr>
          <p:cNvPr id="886794" name="Text Box 10"/>
          <p:cNvSpPr txBox="1">
            <a:spLocks noChangeArrowheads="1"/>
          </p:cNvSpPr>
          <p:nvPr/>
        </p:nvSpPr>
        <p:spPr bwMode="auto">
          <a:xfrm>
            <a:off x="2438400" y="40528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A</a:t>
            </a:r>
          </a:p>
        </p:txBody>
      </p:sp>
      <p:sp>
        <p:nvSpPr>
          <p:cNvPr id="886795" name="Text Box 11"/>
          <p:cNvSpPr txBox="1">
            <a:spLocks noChangeArrowheads="1"/>
          </p:cNvSpPr>
          <p:nvPr/>
        </p:nvSpPr>
        <p:spPr bwMode="auto">
          <a:xfrm>
            <a:off x="4343400" y="25908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C</a:t>
            </a:r>
          </a:p>
        </p:txBody>
      </p:sp>
      <p:sp>
        <p:nvSpPr>
          <p:cNvPr id="886796" name="Text Box 12"/>
          <p:cNvSpPr txBox="1">
            <a:spLocks noChangeArrowheads="1"/>
          </p:cNvSpPr>
          <p:nvPr/>
        </p:nvSpPr>
        <p:spPr bwMode="auto">
          <a:xfrm>
            <a:off x="6934200" y="3284538"/>
            <a:ext cx="1981200" cy="243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A: (0.5, 0.5)</a:t>
            </a:r>
          </a:p>
          <a:p>
            <a:pPr>
              <a:spcBef>
                <a:spcPct val="50000"/>
              </a:spcBef>
            </a:pPr>
            <a:r>
              <a:rPr lang="en-US" sz="1800"/>
              <a:t>B: (0, 1)</a:t>
            </a:r>
          </a:p>
          <a:p>
            <a:pPr>
              <a:spcBef>
                <a:spcPct val="50000"/>
              </a:spcBef>
            </a:pPr>
            <a:r>
              <a:rPr lang="en-US" sz="1800"/>
              <a:t>C: (1.5, 1.5)</a:t>
            </a:r>
          </a:p>
          <a:p>
            <a:pPr>
              <a:spcBef>
                <a:spcPct val="50000"/>
              </a:spcBef>
            </a:pPr>
            <a:endParaRPr lang="en-US" sz="1800"/>
          </a:p>
          <a:p>
            <a:pPr>
              <a:spcBef>
                <a:spcPct val="50000"/>
              </a:spcBef>
            </a:pPr>
            <a:r>
              <a:rPr lang="en-US" sz="1800"/>
              <a:t>Mahal(A,B) = 5</a:t>
            </a:r>
          </a:p>
          <a:p>
            <a:pPr>
              <a:spcBef>
                <a:spcPct val="50000"/>
              </a:spcBef>
            </a:pPr>
            <a:r>
              <a:rPr lang="en-US" sz="1800"/>
              <a:t>Mahal(A,C) = 4 </a:t>
            </a: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271D390-459D-4692-ACDA-0AA97F7D3F0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42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09550"/>
            <a:ext cx="8280400" cy="55245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00FF"/>
                </a:solidFill>
                <a:cs typeface="Times New Roman" pitchFamily="18" charset="0"/>
              </a:rPr>
              <a:t>Common Properties of a Distance</a:t>
            </a:r>
          </a:p>
        </p:txBody>
      </p:sp>
      <p:sp>
        <p:nvSpPr>
          <p:cNvPr id="88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800" dirty="0"/>
              <a:t>Distances, such as the Euclidean distance, have some well known </a:t>
            </a:r>
            <a:r>
              <a:rPr lang="en-US" sz="2800" dirty="0" smtClean="0"/>
              <a:t>properties</a:t>
            </a:r>
            <a:endParaRPr lang="en-US" sz="2800" dirty="0"/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endParaRPr lang="en-US" sz="1400" dirty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en-US" sz="2000" i="1" dirty="0"/>
              <a:t>d(p, q) </a:t>
            </a:r>
            <a:r>
              <a:rPr lang="en-US" sz="2000" i="1" dirty="0">
                <a:sym typeface="Symbol" pitchFamily="18" charset="2"/>
              </a:rPr>
              <a:t></a:t>
            </a:r>
            <a:r>
              <a:rPr lang="en-US" sz="2000" i="1" dirty="0"/>
              <a:t> 0</a:t>
            </a:r>
            <a:r>
              <a:rPr lang="en-US" sz="2000" dirty="0"/>
              <a:t>   for all </a:t>
            </a:r>
            <a:r>
              <a:rPr lang="en-US" sz="2000" i="1" dirty="0"/>
              <a:t>p</a:t>
            </a:r>
            <a:r>
              <a:rPr lang="en-US" sz="2000" dirty="0"/>
              <a:t> and </a:t>
            </a:r>
            <a:r>
              <a:rPr lang="en-US" sz="2000" i="1" dirty="0"/>
              <a:t>q</a:t>
            </a:r>
            <a:r>
              <a:rPr lang="en-US" sz="2000" dirty="0"/>
              <a:t> and </a:t>
            </a:r>
            <a:r>
              <a:rPr lang="en-US" sz="2000" i="1" dirty="0"/>
              <a:t>d(p, q) = 0</a:t>
            </a:r>
            <a:r>
              <a:rPr lang="en-US" sz="2000" dirty="0"/>
              <a:t> only if </a:t>
            </a:r>
            <a:br>
              <a:rPr lang="en-US" sz="2000" dirty="0"/>
            </a:br>
            <a:r>
              <a:rPr lang="en-US" sz="2000" i="1" dirty="0"/>
              <a:t>p</a:t>
            </a:r>
            <a:r>
              <a:rPr lang="en-US" sz="2000" dirty="0"/>
              <a:t> </a:t>
            </a:r>
            <a:r>
              <a:rPr lang="en-US" sz="2000" i="1" dirty="0"/>
              <a:t>= q</a:t>
            </a:r>
            <a:r>
              <a:rPr lang="en-US" sz="2000" dirty="0"/>
              <a:t>. (</a:t>
            </a:r>
            <a:r>
              <a:rPr lang="en-US" sz="2000" dirty="0">
                <a:solidFill>
                  <a:srgbClr val="C00000"/>
                </a:solidFill>
                <a:cs typeface="Times New Roman" pitchFamily="18" charset="0"/>
              </a:rPr>
              <a:t>Positive definiteness</a:t>
            </a:r>
            <a:r>
              <a:rPr lang="en-US" sz="2000" dirty="0"/>
              <a:t>)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en-US" sz="2000" i="1" dirty="0"/>
              <a:t>d(p, q) = d(q, p)</a:t>
            </a:r>
            <a:r>
              <a:rPr lang="en-US" sz="2000" dirty="0"/>
              <a:t>   for all </a:t>
            </a:r>
            <a:r>
              <a:rPr lang="en-US" sz="2000" i="1" dirty="0"/>
              <a:t>p</a:t>
            </a:r>
            <a:r>
              <a:rPr lang="en-US" sz="2000" dirty="0"/>
              <a:t> and </a:t>
            </a:r>
            <a:r>
              <a:rPr lang="en-US" sz="2000" i="1" dirty="0"/>
              <a:t>q</a:t>
            </a:r>
            <a:r>
              <a:rPr lang="en-US" sz="2000" dirty="0"/>
              <a:t>. (</a:t>
            </a:r>
            <a:r>
              <a:rPr lang="en-US" sz="2000" dirty="0">
                <a:solidFill>
                  <a:srgbClr val="C00000"/>
                </a:solidFill>
                <a:cs typeface="Times New Roman" pitchFamily="18" charset="0"/>
              </a:rPr>
              <a:t>Symmetry</a:t>
            </a:r>
            <a:r>
              <a:rPr lang="en-US" sz="2000" dirty="0"/>
              <a:t>)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en-US" sz="2000" dirty="0"/>
              <a:t>d</a:t>
            </a:r>
            <a:r>
              <a:rPr lang="en-US" sz="2000" i="1" dirty="0"/>
              <a:t>(p, r) </a:t>
            </a:r>
            <a:r>
              <a:rPr lang="en-US" sz="2000" i="1" dirty="0">
                <a:sym typeface="Symbol" pitchFamily="18" charset="2"/>
              </a:rPr>
              <a:t></a:t>
            </a:r>
            <a:r>
              <a:rPr lang="en-US" sz="2000" i="1" dirty="0"/>
              <a:t> d(p, q) + d(q, r)</a:t>
            </a:r>
            <a:r>
              <a:rPr lang="en-US" sz="2000" dirty="0"/>
              <a:t>   for all points </a:t>
            </a:r>
            <a:r>
              <a:rPr lang="en-US" sz="2000" i="1" dirty="0"/>
              <a:t>p</a:t>
            </a:r>
            <a:r>
              <a:rPr lang="en-US" sz="2000" dirty="0"/>
              <a:t>, </a:t>
            </a:r>
            <a:r>
              <a:rPr lang="en-US" sz="2000" i="1" dirty="0"/>
              <a:t>q</a:t>
            </a:r>
            <a:r>
              <a:rPr lang="en-US" sz="2000" dirty="0"/>
              <a:t>, and </a:t>
            </a:r>
            <a:r>
              <a:rPr lang="en-US" sz="2000" i="1" dirty="0"/>
              <a:t>r</a:t>
            </a:r>
            <a:r>
              <a:rPr lang="en-US" sz="2000" dirty="0"/>
              <a:t>.  </a:t>
            </a:r>
            <a:br>
              <a:rPr lang="en-US" sz="2000" dirty="0"/>
            </a:br>
            <a:r>
              <a:rPr lang="en-US" sz="2000" dirty="0"/>
              <a:t>(</a:t>
            </a:r>
            <a:r>
              <a:rPr lang="en-US" sz="2000" dirty="0">
                <a:solidFill>
                  <a:srgbClr val="C00000"/>
                </a:solidFill>
                <a:cs typeface="Times New Roman" pitchFamily="18" charset="0"/>
              </a:rPr>
              <a:t>Triangle Inequality</a:t>
            </a:r>
            <a:r>
              <a:rPr lang="en-US" sz="2000" dirty="0"/>
              <a:t>)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2400" dirty="0"/>
              <a:t>	where </a:t>
            </a:r>
            <a:r>
              <a:rPr lang="en-US" sz="2400" i="1" dirty="0"/>
              <a:t>d(p, q)</a:t>
            </a:r>
            <a:r>
              <a:rPr lang="en-US" sz="2400" dirty="0"/>
              <a:t> is the distance (dissimilarity) between points (data objects), </a:t>
            </a:r>
            <a:r>
              <a:rPr lang="en-US" sz="2400" i="1" dirty="0"/>
              <a:t>p</a:t>
            </a:r>
            <a:r>
              <a:rPr lang="en-US" sz="2400" dirty="0"/>
              <a:t> and </a:t>
            </a:r>
            <a:r>
              <a:rPr lang="en-US" sz="2400" i="1" dirty="0"/>
              <a:t>q</a:t>
            </a:r>
            <a:r>
              <a:rPr lang="en-US" sz="2400" dirty="0"/>
              <a:t>.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sz="1400" dirty="0"/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800" dirty="0"/>
              <a:t>A distance that satisfies these properties is a </a:t>
            </a:r>
            <a:r>
              <a:rPr lang="en-US" sz="2800" dirty="0">
                <a:solidFill>
                  <a:srgbClr val="C00000"/>
                </a:solidFill>
                <a:cs typeface="Times New Roman" pitchFamily="18" charset="0"/>
              </a:rPr>
              <a:t>metric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271D390-459D-4692-ACDA-0AA97F7D3F0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4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85750"/>
            <a:ext cx="8280400" cy="55245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00FF"/>
                </a:solidFill>
                <a:cs typeface="Times New Roman" pitchFamily="18" charset="0"/>
              </a:rPr>
              <a:t>Similarity </a:t>
            </a:r>
            <a:r>
              <a:rPr lang="en-US" sz="2800" b="1" dirty="0" smtClean="0">
                <a:solidFill>
                  <a:srgbClr val="0000FF"/>
                </a:solidFill>
                <a:cs typeface="Times New Roman" pitchFamily="18" charset="0"/>
              </a:rPr>
              <a:t>for </a:t>
            </a:r>
            <a:r>
              <a:rPr lang="en-US" sz="2800" b="1" dirty="0">
                <a:solidFill>
                  <a:srgbClr val="0000FF"/>
                </a:solidFill>
                <a:cs typeface="Times New Roman" pitchFamily="18" charset="0"/>
              </a:rPr>
              <a:t>Binary </a:t>
            </a:r>
            <a:r>
              <a:rPr lang="en-US" sz="2800" b="1" dirty="0" smtClean="0">
                <a:solidFill>
                  <a:srgbClr val="0000FF"/>
                </a:solidFill>
                <a:cs typeface="Times New Roman" pitchFamily="18" charset="0"/>
              </a:rPr>
              <a:t>Attributes</a:t>
            </a:r>
            <a:endParaRPr lang="en-US" sz="2800" b="1" dirty="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88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 marL="533400" indent="-533400">
              <a:lnSpc>
                <a:spcPct val="80000"/>
              </a:lnSpc>
              <a:spcBef>
                <a:spcPct val="20000"/>
              </a:spcBef>
            </a:pPr>
            <a:r>
              <a:rPr lang="en-US" sz="2400" dirty="0" smtClean="0"/>
              <a:t>Common situation is that objects, </a:t>
            </a:r>
            <a:r>
              <a:rPr lang="en-US" sz="2400" i="1" dirty="0" smtClean="0"/>
              <a:t>p</a:t>
            </a:r>
            <a:r>
              <a:rPr lang="en-US" sz="2400" dirty="0" smtClean="0"/>
              <a:t> and </a:t>
            </a:r>
            <a:r>
              <a:rPr lang="en-US" sz="2400" i="1" dirty="0" smtClean="0"/>
              <a:t>q</a:t>
            </a:r>
            <a:r>
              <a:rPr lang="en-US" sz="2400" dirty="0" smtClean="0"/>
              <a:t>, have only binary attributes</a:t>
            </a:r>
          </a:p>
          <a:p>
            <a:pPr marL="2171700" lvl="4" indent="-342900">
              <a:lnSpc>
                <a:spcPct val="80000"/>
              </a:lnSpc>
            </a:pPr>
            <a:endParaRPr lang="en-US" sz="800" dirty="0"/>
          </a:p>
          <a:p>
            <a:pPr marL="533400" indent="-533400">
              <a:lnSpc>
                <a:spcPct val="80000"/>
              </a:lnSpc>
              <a:spcBef>
                <a:spcPct val="20000"/>
              </a:spcBef>
            </a:pPr>
            <a:r>
              <a:rPr lang="en-US" sz="2400" dirty="0"/>
              <a:t>Compute similarities using the following quantities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1800" dirty="0">
                <a:latin typeface="CMMI10" pitchFamily="34" charset="0"/>
              </a:rPr>
              <a:t>	M</a:t>
            </a:r>
            <a:r>
              <a:rPr lang="en-US" sz="1800" baseline="-25000" dirty="0">
                <a:latin typeface="CMR7" charset="0"/>
              </a:rPr>
              <a:t>01</a:t>
            </a:r>
            <a:r>
              <a:rPr lang="en-US" sz="1800" dirty="0">
                <a:latin typeface="CMR7" charset="0"/>
              </a:rPr>
              <a:t> </a:t>
            </a:r>
            <a:r>
              <a:rPr lang="en-US" sz="1800" dirty="0">
                <a:latin typeface="cmr10" pitchFamily="34" charset="0"/>
              </a:rPr>
              <a:t>= the number of attributes where </a:t>
            </a:r>
            <a:r>
              <a:rPr lang="en-US" sz="1800" dirty="0">
                <a:latin typeface="CMMI10" pitchFamily="34" charset="0"/>
              </a:rPr>
              <a:t>p </a:t>
            </a:r>
            <a:r>
              <a:rPr lang="en-US" sz="1800" dirty="0">
                <a:latin typeface="cmr10" pitchFamily="34" charset="0"/>
              </a:rPr>
              <a:t>was 0 and </a:t>
            </a:r>
            <a:r>
              <a:rPr lang="en-US" sz="1800" dirty="0">
                <a:latin typeface="CMMI10" pitchFamily="34" charset="0"/>
              </a:rPr>
              <a:t>q </a:t>
            </a:r>
            <a:r>
              <a:rPr lang="en-US" sz="1800" dirty="0">
                <a:latin typeface="cmr10" pitchFamily="34" charset="0"/>
              </a:rPr>
              <a:t>was 1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1800" dirty="0">
                <a:latin typeface="CMMI10" pitchFamily="34" charset="0"/>
              </a:rPr>
              <a:t>	M</a:t>
            </a:r>
            <a:r>
              <a:rPr lang="en-US" sz="1800" baseline="-25000" dirty="0">
                <a:latin typeface="CMR7" charset="0"/>
              </a:rPr>
              <a:t>10 </a:t>
            </a:r>
            <a:r>
              <a:rPr lang="en-US" sz="1800" dirty="0">
                <a:latin typeface="cmr10" pitchFamily="34" charset="0"/>
              </a:rPr>
              <a:t>= the number of attributes where </a:t>
            </a:r>
            <a:r>
              <a:rPr lang="en-US" sz="1800" dirty="0">
                <a:latin typeface="CMMI10" pitchFamily="34" charset="0"/>
              </a:rPr>
              <a:t>p </a:t>
            </a:r>
            <a:r>
              <a:rPr lang="en-US" sz="1800" dirty="0">
                <a:latin typeface="cmr10" pitchFamily="34" charset="0"/>
              </a:rPr>
              <a:t>was 1 and </a:t>
            </a:r>
            <a:r>
              <a:rPr lang="en-US" sz="1800" dirty="0">
                <a:latin typeface="CMMI10" pitchFamily="34" charset="0"/>
              </a:rPr>
              <a:t>q </a:t>
            </a:r>
            <a:r>
              <a:rPr lang="en-US" sz="1800" dirty="0">
                <a:latin typeface="cmr10" pitchFamily="34" charset="0"/>
              </a:rPr>
              <a:t>was 0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1800" dirty="0">
                <a:latin typeface="CMMI10" pitchFamily="34" charset="0"/>
              </a:rPr>
              <a:t>	M</a:t>
            </a:r>
            <a:r>
              <a:rPr lang="en-US" sz="1800" baseline="-25000" dirty="0">
                <a:latin typeface="CMR7" charset="0"/>
              </a:rPr>
              <a:t>00</a:t>
            </a:r>
            <a:r>
              <a:rPr lang="en-US" sz="1800" dirty="0">
                <a:latin typeface="CMR7" charset="0"/>
              </a:rPr>
              <a:t> </a:t>
            </a:r>
            <a:r>
              <a:rPr lang="en-US" sz="1800" dirty="0">
                <a:latin typeface="cmr10" pitchFamily="34" charset="0"/>
              </a:rPr>
              <a:t>= the number of attributes where </a:t>
            </a:r>
            <a:r>
              <a:rPr lang="en-US" sz="1800" dirty="0">
                <a:latin typeface="CMMI10" pitchFamily="34" charset="0"/>
              </a:rPr>
              <a:t>p </a:t>
            </a:r>
            <a:r>
              <a:rPr lang="en-US" sz="1800" dirty="0">
                <a:latin typeface="cmr10" pitchFamily="34" charset="0"/>
              </a:rPr>
              <a:t>was 0 and </a:t>
            </a:r>
            <a:r>
              <a:rPr lang="en-US" sz="1800" dirty="0">
                <a:latin typeface="CMMI10" pitchFamily="34" charset="0"/>
              </a:rPr>
              <a:t>q </a:t>
            </a:r>
            <a:r>
              <a:rPr lang="en-US" sz="1800" dirty="0">
                <a:latin typeface="cmr10" pitchFamily="34" charset="0"/>
              </a:rPr>
              <a:t>was 0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1800" dirty="0">
                <a:latin typeface="CMMI10" pitchFamily="34" charset="0"/>
              </a:rPr>
              <a:t>	M</a:t>
            </a:r>
            <a:r>
              <a:rPr lang="en-US" sz="1800" baseline="-25000" dirty="0">
                <a:latin typeface="CMR7" charset="0"/>
              </a:rPr>
              <a:t>11</a:t>
            </a:r>
            <a:r>
              <a:rPr lang="en-US" sz="1800" dirty="0">
                <a:latin typeface="CMR7" charset="0"/>
              </a:rPr>
              <a:t> </a:t>
            </a:r>
            <a:r>
              <a:rPr lang="en-US" sz="1800" dirty="0">
                <a:latin typeface="cmr10" pitchFamily="34" charset="0"/>
              </a:rPr>
              <a:t>= the number of attributes where </a:t>
            </a:r>
            <a:r>
              <a:rPr lang="en-US" sz="1800" dirty="0">
                <a:latin typeface="CMMI10" pitchFamily="34" charset="0"/>
              </a:rPr>
              <a:t>p </a:t>
            </a:r>
            <a:r>
              <a:rPr lang="en-US" sz="1800" dirty="0">
                <a:latin typeface="cmr10" pitchFamily="34" charset="0"/>
              </a:rPr>
              <a:t>was 1 and </a:t>
            </a:r>
            <a:r>
              <a:rPr lang="en-US" sz="1800" dirty="0">
                <a:latin typeface="CMMI10" pitchFamily="34" charset="0"/>
              </a:rPr>
              <a:t>q </a:t>
            </a:r>
            <a:r>
              <a:rPr lang="en-US" sz="1800" dirty="0">
                <a:latin typeface="cmr10" pitchFamily="34" charset="0"/>
              </a:rPr>
              <a:t>was 1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sz="800" dirty="0">
              <a:latin typeface="CMMI10" pitchFamily="34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</a:pPr>
            <a:r>
              <a:rPr lang="en-US" sz="2400" dirty="0"/>
              <a:t>Simple Matching and </a:t>
            </a:r>
            <a:r>
              <a:rPr lang="en-US" sz="2400" dirty="0" err="1"/>
              <a:t>Jaccard</a:t>
            </a:r>
            <a:r>
              <a:rPr lang="en-US" sz="2400" dirty="0"/>
              <a:t> Coefficients 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1400" dirty="0">
                <a:cs typeface="Times New Roman" pitchFamily="18" charset="0"/>
              </a:rPr>
              <a:t>	</a:t>
            </a:r>
            <a:endParaRPr lang="en-US" sz="1400" dirty="0" smtClean="0">
              <a:cs typeface="Times New Roman" pitchFamily="18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1400" dirty="0">
                <a:cs typeface="Times New Roman" pitchFamily="18" charset="0"/>
              </a:rPr>
              <a:t> </a:t>
            </a:r>
            <a:r>
              <a:rPr lang="en-US" sz="1400" dirty="0" smtClean="0">
                <a:cs typeface="Times New Roman" pitchFamily="18" charset="0"/>
              </a:rPr>
              <a:t>            SMC </a:t>
            </a:r>
            <a:r>
              <a:rPr lang="en-US" sz="1400" dirty="0">
                <a:cs typeface="Times New Roman" pitchFamily="18" charset="0"/>
              </a:rPr>
              <a:t>=  number of matches / </a:t>
            </a:r>
            <a:r>
              <a:rPr lang="en-US" sz="1400" dirty="0" smtClean="0">
                <a:cs typeface="Times New Roman" pitchFamily="18" charset="0"/>
              </a:rPr>
              <a:t>total number </a:t>
            </a:r>
            <a:r>
              <a:rPr lang="en-US" sz="1400" dirty="0">
                <a:cs typeface="Times New Roman" pitchFamily="18" charset="0"/>
              </a:rPr>
              <a:t>of </a:t>
            </a:r>
            <a:r>
              <a:rPr lang="en-US" sz="1400" dirty="0" smtClean="0">
                <a:cs typeface="Times New Roman" pitchFamily="18" charset="0"/>
              </a:rPr>
              <a:t>attributes</a:t>
            </a:r>
            <a:endParaRPr lang="en-US" sz="1400" dirty="0">
              <a:cs typeface="Times New Roman" pitchFamily="18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1400" dirty="0">
                <a:cs typeface="Times New Roman" pitchFamily="18" charset="0"/>
              </a:rPr>
              <a:t>         		 =  (M</a:t>
            </a:r>
            <a:r>
              <a:rPr lang="en-US" sz="1400" baseline="-30000" dirty="0">
                <a:cs typeface="Times New Roman" pitchFamily="18" charset="0"/>
              </a:rPr>
              <a:t>11</a:t>
            </a:r>
            <a:r>
              <a:rPr lang="en-US" sz="1400" dirty="0">
                <a:cs typeface="Times New Roman" pitchFamily="18" charset="0"/>
              </a:rPr>
              <a:t> + M</a:t>
            </a:r>
            <a:r>
              <a:rPr lang="en-US" sz="1400" baseline="-30000" dirty="0">
                <a:cs typeface="Times New Roman" pitchFamily="18" charset="0"/>
              </a:rPr>
              <a:t>00</a:t>
            </a:r>
            <a:r>
              <a:rPr lang="en-US" sz="1400" dirty="0">
                <a:cs typeface="Times New Roman" pitchFamily="18" charset="0"/>
              </a:rPr>
              <a:t>) / (M</a:t>
            </a:r>
            <a:r>
              <a:rPr lang="en-US" sz="1400" baseline="-30000" dirty="0">
                <a:cs typeface="Times New Roman" pitchFamily="18" charset="0"/>
              </a:rPr>
              <a:t>01</a:t>
            </a:r>
            <a:r>
              <a:rPr lang="en-US" sz="1400" dirty="0">
                <a:cs typeface="Times New Roman" pitchFamily="18" charset="0"/>
              </a:rPr>
              <a:t> + M</a:t>
            </a:r>
            <a:r>
              <a:rPr lang="en-US" sz="1400" baseline="-30000" dirty="0">
                <a:cs typeface="Times New Roman" pitchFamily="18" charset="0"/>
              </a:rPr>
              <a:t>10</a:t>
            </a:r>
            <a:r>
              <a:rPr lang="en-US" sz="1400" dirty="0">
                <a:cs typeface="Times New Roman" pitchFamily="18" charset="0"/>
              </a:rPr>
              <a:t> + M</a:t>
            </a:r>
            <a:r>
              <a:rPr lang="en-US" sz="1400" baseline="-30000" dirty="0">
                <a:cs typeface="Times New Roman" pitchFamily="18" charset="0"/>
              </a:rPr>
              <a:t>11</a:t>
            </a:r>
            <a:r>
              <a:rPr lang="en-US" sz="1400" dirty="0">
                <a:cs typeface="Times New Roman" pitchFamily="18" charset="0"/>
              </a:rPr>
              <a:t> + M</a:t>
            </a:r>
            <a:r>
              <a:rPr lang="en-US" sz="1400" baseline="-30000" dirty="0">
                <a:cs typeface="Times New Roman" pitchFamily="18" charset="0"/>
              </a:rPr>
              <a:t>00</a:t>
            </a:r>
            <a:r>
              <a:rPr lang="en-US" sz="1400" dirty="0">
                <a:cs typeface="Times New Roman" pitchFamily="18" charset="0"/>
              </a:rPr>
              <a:t>)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sz="1600" dirty="0">
              <a:cs typeface="Times New Roman" pitchFamily="18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1600" dirty="0">
                <a:cs typeface="Times New Roman" pitchFamily="18" charset="0"/>
              </a:rPr>
              <a:t>	J = number of </a:t>
            </a:r>
            <a:r>
              <a:rPr lang="en-US" sz="1600" dirty="0" smtClean="0">
                <a:cs typeface="Times New Roman" pitchFamily="18" charset="0"/>
              </a:rPr>
              <a:t>matches </a:t>
            </a:r>
            <a:r>
              <a:rPr lang="en-US" sz="1600" dirty="0">
                <a:cs typeface="Times New Roman" pitchFamily="18" charset="0"/>
              </a:rPr>
              <a:t>/ number of not-both-zero attributes values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1600" dirty="0">
                <a:cs typeface="Times New Roman" pitchFamily="18" charset="0"/>
              </a:rPr>
              <a:t>   	   = (M</a:t>
            </a:r>
            <a:r>
              <a:rPr lang="en-US" sz="1600" baseline="-30000" dirty="0">
                <a:cs typeface="Times New Roman" pitchFamily="18" charset="0"/>
              </a:rPr>
              <a:t>11</a:t>
            </a:r>
            <a:r>
              <a:rPr lang="en-US" sz="1600" dirty="0">
                <a:cs typeface="Times New Roman" pitchFamily="18" charset="0"/>
              </a:rPr>
              <a:t>) / (M</a:t>
            </a:r>
            <a:r>
              <a:rPr lang="en-US" sz="1600" baseline="-30000" dirty="0">
                <a:cs typeface="Times New Roman" pitchFamily="18" charset="0"/>
              </a:rPr>
              <a:t>01</a:t>
            </a:r>
            <a:r>
              <a:rPr lang="en-US" sz="1600" dirty="0">
                <a:cs typeface="Times New Roman" pitchFamily="18" charset="0"/>
              </a:rPr>
              <a:t> + M</a:t>
            </a:r>
            <a:r>
              <a:rPr lang="en-US" sz="1600" baseline="-30000" dirty="0">
                <a:cs typeface="Times New Roman" pitchFamily="18" charset="0"/>
              </a:rPr>
              <a:t>10</a:t>
            </a:r>
            <a:r>
              <a:rPr lang="en-US" sz="1600" dirty="0">
                <a:cs typeface="Times New Roman" pitchFamily="18" charset="0"/>
              </a:rPr>
              <a:t> + M</a:t>
            </a:r>
            <a:r>
              <a:rPr lang="en-US" sz="1600" baseline="-30000" dirty="0">
                <a:cs typeface="Times New Roman" pitchFamily="18" charset="0"/>
              </a:rPr>
              <a:t>11</a:t>
            </a:r>
            <a:r>
              <a:rPr lang="en-US" sz="1600" dirty="0">
                <a:cs typeface="Times New Roman" pitchFamily="18" charset="0"/>
              </a:rPr>
              <a:t>) </a:t>
            </a:r>
            <a:endParaRPr lang="en-US" sz="2000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271D390-459D-4692-ACDA-0AA97F7D3F0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03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00FF"/>
                </a:solidFill>
                <a:cs typeface="Times New Roman" pitchFamily="18" charset="0"/>
              </a:rPr>
              <a:t>SMC versus </a:t>
            </a:r>
            <a:r>
              <a:rPr lang="en-US" sz="2800" b="1" dirty="0" err="1">
                <a:solidFill>
                  <a:srgbClr val="0000FF"/>
                </a:solidFill>
                <a:cs typeface="Times New Roman" pitchFamily="18" charset="0"/>
              </a:rPr>
              <a:t>Jaccard</a:t>
            </a:r>
            <a:r>
              <a:rPr lang="en-US" sz="2800" b="1" dirty="0">
                <a:solidFill>
                  <a:srgbClr val="0000FF"/>
                </a:solidFill>
                <a:cs typeface="Times New Roman" pitchFamily="18" charset="0"/>
              </a:rPr>
              <a:t>: Example</a:t>
            </a:r>
          </a:p>
        </p:txBody>
      </p:sp>
      <p:sp>
        <p:nvSpPr>
          <p:cNvPr id="89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2400" i="1" dirty="0">
                <a:cs typeface="Times New Roman" pitchFamily="18" charset="0"/>
              </a:rPr>
              <a:t>p</a:t>
            </a:r>
            <a:r>
              <a:rPr lang="en-US" sz="2400" dirty="0">
                <a:cs typeface="Times New Roman" pitchFamily="18" charset="0"/>
              </a:rPr>
              <a:t> =  1 0 0 0 0 0 0 0 0 0    	</a:t>
            </a:r>
            <a:r>
              <a:rPr lang="en-US" sz="2400" i="1" dirty="0">
                <a:cs typeface="Times New Roman" pitchFamily="18" charset="0"/>
              </a:rPr>
              <a:t>	</a:t>
            </a:r>
            <a:endParaRPr lang="en-US" sz="2400" dirty="0">
              <a:cs typeface="Times New Roman" pitchFamily="18" charset="0"/>
            </a:endParaRP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2400" i="1" dirty="0">
                <a:cs typeface="Times New Roman" pitchFamily="18" charset="0"/>
              </a:rPr>
              <a:t>q</a:t>
            </a:r>
            <a:r>
              <a:rPr lang="en-US" sz="2400" dirty="0">
                <a:cs typeface="Times New Roman" pitchFamily="18" charset="0"/>
              </a:rPr>
              <a:t> =  0 0 0 0 0 0 1 0 0 1</a:t>
            </a:r>
            <a:r>
              <a:rPr lang="en-US" sz="2400" i="1" dirty="0">
                <a:cs typeface="Times New Roman" pitchFamily="18" charset="0"/>
              </a:rPr>
              <a:t> 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sz="2400" i="1" dirty="0">
              <a:cs typeface="Times New Roman" pitchFamily="18" charset="0"/>
            </a:endParaRP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1800" dirty="0">
                <a:latin typeface="CMMI10" pitchFamily="34" charset="0"/>
              </a:rPr>
              <a:t>M</a:t>
            </a:r>
            <a:r>
              <a:rPr lang="en-US" sz="1800" baseline="-25000" dirty="0">
                <a:latin typeface="CMR7" charset="0"/>
              </a:rPr>
              <a:t>01</a:t>
            </a:r>
            <a:r>
              <a:rPr lang="en-US" sz="1800" dirty="0">
                <a:latin typeface="CMR7" charset="0"/>
              </a:rPr>
              <a:t> </a:t>
            </a:r>
            <a:r>
              <a:rPr lang="en-US" sz="1800" dirty="0">
                <a:latin typeface="cmr10" pitchFamily="34" charset="0"/>
              </a:rPr>
              <a:t>= 2   (the number of attributes where </a:t>
            </a:r>
            <a:r>
              <a:rPr lang="en-US" sz="1800" dirty="0">
                <a:latin typeface="CMMI10" pitchFamily="34" charset="0"/>
              </a:rPr>
              <a:t>p </a:t>
            </a:r>
            <a:r>
              <a:rPr lang="en-US" sz="1800" dirty="0">
                <a:latin typeface="cmr10" pitchFamily="34" charset="0"/>
              </a:rPr>
              <a:t>was 0 and </a:t>
            </a:r>
            <a:r>
              <a:rPr lang="en-US" sz="1800" dirty="0">
                <a:latin typeface="CMMI10" pitchFamily="34" charset="0"/>
              </a:rPr>
              <a:t>q </a:t>
            </a:r>
            <a:r>
              <a:rPr lang="en-US" sz="1800" dirty="0">
                <a:latin typeface="cmr10" pitchFamily="34" charset="0"/>
              </a:rPr>
              <a:t>was 1)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1800" dirty="0">
                <a:latin typeface="CMMI10" pitchFamily="34" charset="0"/>
              </a:rPr>
              <a:t>M</a:t>
            </a:r>
            <a:r>
              <a:rPr lang="en-US" sz="1800" baseline="-25000" dirty="0">
                <a:latin typeface="CMR7" charset="0"/>
              </a:rPr>
              <a:t>10</a:t>
            </a:r>
            <a:r>
              <a:rPr lang="en-US" sz="1800" dirty="0">
                <a:latin typeface="CMR7" charset="0"/>
              </a:rPr>
              <a:t> </a:t>
            </a:r>
            <a:r>
              <a:rPr lang="en-US" sz="1800" dirty="0">
                <a:latin typeface="cmr10" pitchFamily="34" charset="0"/>
              </a:rPr>
              <a:t>= 1   (the number of attributes where </a:t>
            </a:r>
            <a:r>
              <a:rPr lang="en-US" sz="1800" dirty="0">
                <a:latin typeface="CMMI10" pitchFamily="34" charset="0"/>
              </a:rPr>
              <a:t>p </a:t>
            </a:r>
            <a:r>
              <a:rPr lang="en-US" sz="1800" dirty="0">
                <a:latin typeface="cmr10" pitchFamily="34" charset="0"/>
              </a:rPr>
              <a:t>was 1 and </a:t>
            </a:r>
            <a:r>
              <a:rPr lang="en-US" sz="1800" dirty="0">
                <a:latin typeface="CMMI10" pitchFamily="34" charset="0"/>
              </a:rPr>
              <a:t>q </a:t>
            </a:r>
            <a:r>
              <a:rPr lang="en-US" sz="1800" dirty="0">
                <a:latin typeface="cmr10" pitchFamily="34" charset="0"/>
              </a:rPr>
              <a:t>was 0)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1800" dirty="0">
                <a:latin typeface="CMMI10" pitchFamily="34" charset="0"/>
              </a:rPr>
              <a:t>M</a:t>
            </a:r>
            <a:r>
              <a:rPr lang="en-US" sz="1800" baseline="-25000" dirty="0">
                <a:latin typeface="CMR7" charset="0"/>
              </a:rPr>
              <a:t>00</a:t>
            </a:r>
            <a:r>
              <a:rPr lang="en-US" sz="1800" dirty="0">
                <a:latin typeface="CMR7" charset="0"/>
              </a:rPr>
              <a:t> </a:t>
            </a:r>
            <a:r>
              <a:rPr lang="en-US" sz="1800" dirty="0">
                <a:latin typeface="cmr10" pitchFamily="34" charset="0"/>
              </a:rPr>
              <a:t>= 7   (the number of attributes where </a:t>
            </a:r>
            <a:r>
              <a:rPr lang="en-US" sz="1800" dirty="0">
                <a:latin typeface="CMMI10" pitchFamily="34" charset="0"/>
              </a:rPr>
              <a:t>p </a:t>
            </a:r>
            <a:r>
              <a:rPr lang="en-US" sz="1800" dirty="0">
                <a:latin typeface="cmr10" pitchFamily="34" charset="0"/>
              </a:rPr>
              <a:t>was 0 and </a:t>
            </a:r>
            <a:r>
              <a:rPr lang="en-US" sz="1800" dirty="0">
                <a:latin typeface="CMMI10" pitchFamily="34" charset="0"/>
              </a:rPr>
              <a:t>q </a:t>
            </a:r>
            <a:r>
              <a:rPr lang="en-US" sz="1800" dirty="0">
                <a:latin typeface="cmr10" pitchFamily="34" charset="0"/>
              </a:rPr>
              <a:t>was 0)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1800" dirty="0">
                <a:latin typeface="CMMI10" pitchFamily="34" charset="0"/>
              </a:rPr>
              <a:t>M</a:t>
            </a:r>
            <a:r>
              <a:rPr lang="en-US" sz="1800" baseline="-25000" dirty="0">
                <a:latin typeface="CMR7" charset="0"/>
              </a:rPr>
              <a:t>11</a:t>
            </a:r>
            <a:r>
              <a:rPr lang="en-US" sz="1800" dirty="0">
                <a:latin typeface="CMR7" charset="0"/>
              </a:rPr>
              <a:t> </a:t>
            </a:r>
            <a:r>
              <a:rPr lang="en-US" sz="1800" dirty="0">
                <a:latin typeface="cmr10" pitchFamily="34" charset="0"/>
              </a:rPr>
              <a:t>= 0   (the number of attributes where </a:t>
            </a:r>
            <a:r>
              <a:rPr lang="en-US" sz="1800" dirty="0">
                <a:latin typeface="CMMI10" pitchFamily="34" charset="0"/>
              </a:rPr>
              <a:t>p </a:t>
            </a:r>
            <a:r>
              <a:rPr lang="en-US" sz="1800" dirty="0">
                <a:latin typeface="cmr10" pitchFamily="34" charset="0"/>
              </a:rPr>
              <a:t>was 1 and </a:t>
            </a:r>
            <a:r>
              <a:rPr lang="en-US" sz="1800" dirty="0">
                <a:latin typeface="CMMI10" pitchFamily="34" charset="0"/>
              </a:rPr>
              <a:t>q </a:t>
            </a:r>
            <a:r>
              <a:rPr lang="en-US" sz="1800" dirty="0">
                <a:latin typeface="cmr10" pitchFamily="34" charset="0"/>
              </a:rPr>
              <a:t>was 1)</a:t>
            </a:r>
            <a:endParaRPr lang="en-US" sz="1800" dirty="0">
              <a:latin typeface="CMMI10" pitchFamily="34" charset="0"/>
            </a:endParaRP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2400" i="1" dirty="0">
                <a:cs typeface="Times New Roman" pitchFamily="18" charset="0"/>
              </a:rPr>
              <a:t>	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2000" dirty="0">
                <a:cs typeface="Times New Roman" pitchFamily="18" charset="0"/>
              </a:rPr>
              <a:t>SMC = (M</a:t>
            </a:r>
            <a:r>
              <a:rPr lang="en-US" sz="2000" baseline="-30000" dirty="0">
                <a:cs typeface="Times New Roman" pitchFamily="18" charset="0"/>
              </a:rPr>
              <a:t>11</a:t>
            </a:r>
            <a:r>
              <a:rPr lang="en-US" sz="2000" dirty="0">
                <a:cs typeface="Times New Roman" pitchFamily="18" charset="0"/>
              </a:rPr>
              <a:t> + M</a:t>
            </a:r>
            <a:r>
              <a:rPr lang="en-US" sz="2000" baseline="-30000" dirty="0">
                <a:cs typeface="Times New Roman" pitchFamily="18" charset="0"/>
              </a:rPr>
              <a:t>00</a:t>
            </a:r>
            <a:r>
              <a:rPr lang="en-US" sz="2000" dirty="0">
                <a:cs typeface="Times New Roman" pitchFamily="18" charset="0"/>
              </a:rPr>
              <a:t>)/(M</a:t>
            </a:r>
            <a:r>
              <a:rPr lang="en-US" sz="2000" baseline="-30000" dirty="0">
                <a:cs typeface="Times New Roman" pitchFamily="18" charset="0"/>
              </a:rPr>
              <a:t>01</a:t>
            </a:r>
            <a:r>
              <a:rPr lang="en-US" sz="2000" dirty="0">
                <a:cs typeface="Times New Roman" pitchFamily="18" charset="0"/>
              </a:rPr>
              <a:t> + M</a:t>
            </a:r>
            <a:r>
              <a:rPr lang="en-US" sz="2000" baseline="-30000" dirty="0">
                <a:cs typeface="Times New Roman" pitchFamily="18" charset="0"/>
              </a:rPr>
              <a:t>10</a:t>
            </a:r>
            <a:r>
              <a:rPr lang="en-US" sz="2000" dirty="0">
                <a:cs typeface="Times New Roman" pitchFamily="18" charset="0"/>
              </a:rPr>
              <a:t> + M</a:t>
            </a:r>
            <a:r>
              <a:rPr lang="en-US" sz="2000" baseline="-30000" dirty="0">
                <a:cs typeface="Times New Roman" pitchFamily="18" charset="0"/>
              </a:rPr>
              <a:t>11</a:t>
            </a:r>
            <a:r>
              <a:rPr lang="en-US" sz="2000" dirty="0">
                <a:cs typeface="Times New Roman" pitchFamily="18" charset="0"/>
              </a:rPr>
              <a:t> + M</a:t>
            </a:r>
            <a:r>
              <a:rPr lang="en-US" sz="2000" baseline="-30000" dirty="0">
                <a:cs typeface="Times New Roman" pitchFamily="18" charset="0"/>
              </a:rPr>
              <a:t>00</a:t>
            </a:r>
            <a:r>
              <a:rPr lang="en-US" sz="2000" dirty="0">
                <a:cs typeface="Times New Roman" pitchFamily="18" charset="0"/>
              </a:rPr>
              <a:t>) = (0+7) / (2+1+0+7) = 0.7</a:t>
            </a:r>
            <a:r>
              <a:rPr lang="en-US" sz="2400" dirty="0">
                <a:cs typeface="Times New Roman" pitchFamily="18" charset="0"/>
              </a:rPr>
              <a:t> 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sz="2400" dirty="0">
              <a:cs typeface="Times New Roman" pitchFamily="18" charset="0"/>
            </a:endParaRP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2000" dirty="0">
                <a:cs typeface="Times New Roman" pitchFamily="18" charset="0"/>
              </a:rPr>
              <a:t>J = (M</a:t>
            </a:r>
            <a:r>
              <a:rPr lang="en-US" sz="2000" baseline="-30000" dirty="0">
                <a:cs typeface="Times New Roman" pitchFamily="18" charset="0"/>
              </a:rPr>
              <a:t>11</a:t>
            </a:r>
            <a:r>
              <a:rPr lang="en-US" sz="2000" dirty="0">
                <a:cs typeface="Times New Roman" pitchFamily="18" charset="0"/>
              </a:rPr>
              <a:t>) / (M</a:t>
            </a:r>
            <a:r>
              <a:rPr lang="en-US" sz="2000" baseline="-30000" dirty="0">
                <a:cs typeface="Times New Roman" pitchFamily="18" charset="0"/>
              </a:rPr>
              <a:t>01</a:t>
            </a:r>
            <a:r>
              <a:rPr lang="en-US" sz="2000" dirty="0">
                <a:cs typeface="Times New Roman" pitchFamily="18" charset="0"/>
              </a:rPr>
              <a:t> + M</a:t>
            </a:r>
            <a:r>
              <a:rPr lang="en-US" sz="2000" baseline="-30000" dirty="0">
                <a:cs typeface="Times New Roman" pitchFamily="18" charset="0"/>
              </a:rPr>
              <a:t>10</a:t>
            </a:r>
            <a:r>
              <a:rPr lang="en-US" sz="2000" dirty="0">
                <a:cs typeface="Times New Roman" pitchFamily="18" charset="0"/>
              </a:rPr>
              <a:t> + M</a:t>
            </a:r>
            <a:r>
              <a:rPr lang="en-US" sz="2000" baseline="-30000" dirty="0">
                <a:cs typeface="Times New Roman" pitchFamily="18" charset="0"/>
              </a:rPr>
              <a:t>11</a:t>
            </a:r>
            <a:r>
              <a:rPr lang="en-US" sz="2000" dirty="0">
                <a:cs typeface="Times New Roman" pitchFamily="18" charset="0"/>
              </a:rPr>
              <a:t>) = 0 / (2 + 1 + 0) = 0</a:t>
            </a:r>
            <a:r>
              <a:rPr lang="en-US" dirty="0">
                <a:cs typeface="Times New Roman" pitchFamily="18" charset="0"/>
              </a:rPr>
              <a:t> 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sz="2400" i="1" dirty="0">
              <a:cs typeface="Times New Roman" pitchFamily="18" charset="0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271D390-459D-4692-ACDA-0AA97F7D3F0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81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6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00FF"/>
                </a:solidFill>
                <a:cs typeface="Times New Roman" pitchFamily="18" charset="0"/>
              </a:rPr>
              <a:t>Document Data</a:t>
            </a:r>
          </a:p>
        </p:txBody>
      </p:sp>
      <p:sp>
        <p:nvSpPr>
          <p:cNvPr id="7731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sz="2400" dirty="0"/>
              <a:t>Each document becomes a `term' vector, </a:t>
            </a:r>
          </a:p>
          <a:p>
            <a:pPr lvl="1"/>
            <a:r>
              <a:rPr lang="en-US" sz="2400" dirty="0"/>
              <a:t>each term is a component (attribute) of the vector,</a:t>
            </a:r>
          </a:p>
          <a:p>
            <a:pPr lvl="1"/>
            <a:r>
              <a:rPr lang="en-US" sz="2400" dirty="0"/>
              <a:t>the value of each component is the number of times the corresponding term occurs in the document.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773125" name="Object 5"/>
          <p:cNvGraphicFramePr>
            <a:graphicFrameLocks noChangeAspect="1"/>
          </p:cNvGraphicFramePr>
          <p:nvPr/>
        </p:nvGraphicFramePr>
        <p:xfrm>
          <a:off x="1219200" y="3132138"/>
          <a:ext cx="6705600" cy="311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01" name="Visio" r:id="rId4" imgW="5925718" imgH="2693902" progId="Visio.Drawing.11">
                  <p:embed/>
                </p:oleObj>
              </mc:Choice>
              <mc:Fallback>
                <p:oleObj name="Visio" r:id="rId4" imgW="5925718" imgH="2693902" progId="Visio.Drawing.11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132138"/>
                        <a:ext cx="6705600" cy="311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271D390-459D-4692-ACDA-0AA97F7D3F0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74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85750"/>
            <a:ext cx="8280400" cy="55245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00FF"/>
                </a:solidFill>
                <a:cs typeface="Times New Roman" pitchFamily="18" charset="0"/>
              </a:rPr>
              <a:t>Cosine Similarity</a:t>
            </a:r>
          </a:p>
        </p:txBody>
      </p:sp>
      <p:sp>
        <p:nvSpPr>
          <p:cNvPr id="89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cs typeface="Times New Roman" pitchFamily="18" charset="0"/>
              </a:rPr>
              <a:t> If </a:t>
            </a:r>
            <a:r>
              <a:rPr lang="en-US" sz="2000" i="1" dirty="0">
                <a:cs typeface="Times New Roman" pitchFamily="18" charset="0"/>
              </a:rPr>
              <a:t>d</a:t>
            </a:r>
            <a:r>
              <a:rPr lang="en-US" sz="2000" i="1" baseline="-30000" dirty="0">
                <a:cs typeface="Times New Roman" pitchFamily="18" charset="0"/>
              </a:rPr>
              <a:t>1</a:t>
            </a:r>
            <a:r>
              <a:rPr lang="en-US" sz="2000" dirty="0">
                <a:cs typeface="Times New Roman" pitchFamily="18" charset="0"/>
              </a:rPr>
              <a:t> and </a:t>
            </a:r>
            <a:r>
              <a:rPr lang="en-US" sz="2000" i="1" dirty="0">
                <a:cs typeface="Times New Roman" pitchFamily="18" charset="0"/>
              </a:rPr>
              <a:t>d</a:t>
            </a:r>
            <a:r>
              <a:rPr lang="en-US" sz="2000" i="1" baseline="-30000" dirty="0">
                <a:cs typeface="Times New Roman" pitchFamily="18" charset="0"/>
              </a:rPr>
              <a:t>2</a:t>
            </a:r>
            <a:r>
              <a:rPr lang="en-US" sz="2000" dirty="0">
                <a:cs typeface="Times New Roman" pitchFamily="18" charset="0"/>
              </a:rPr>
              <a:t> are two </a:t>
            </a:r>
            <a:r>
              <a:rPr lang="en-US" sz="2000" dirty="0" smtClean="0">
                <a:cs typeface="Times New Roman" pitchFamily="18" charset="0"/>
              </a:rPr>
              <a:t>document vectors</a:t>
            </a:r>
            <a:r>
              <a:rPr lang="en-US" sz="2000" dirty="0">
                <a:cs typeface="Times New Roman" pitchFamily="18" charset="0"/>
              </a:rPr>
              <a:t>, then</a:t>
            </a:r>
          </a:p>
          <a:p>
            <a:pPr marL="0" indent="0" algn="just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2000" dirty="0">
                <a:cs typeface="Times New Roman" pitchFamily="18" charset="0"/>
              </a:rPr>
              <a:t>             </a:t>
            </a:r>
            <a:r>
              <a:rPr lang="en-US" sz="2000" dirty="0" err="1">
                <a:cs typeface="Times New Roman" pitchFamily="18" charset="0"/>
              </a:rPr>
              <a:t>cos</a:t>
            </a:r>
            <a:r>
              <a:rPr lang="en-US" sz="2000" dirty="0">
                <a:cs typeface="Times New Roman" pitchFamily="18" charset="0"/>
              </a:rPr>
              <a:t>( </a:t>
            </a:r>
            <a:r>
              <a:rPr lang="en-US" sz="2000" i="1" dirty="0">
                <a:cs typeface="Times New Roman" pitchFamily="18" charset="0"/>
              </a:rPr>
              <a:t>d</a:t>
            </a:r>
            <a:r>
              <a:rPr lang="en-US" sz="2000" i="1" baseline="-30000" dirty="0">
                <a:cs typeface="Times New Roman" pitchFamily="18" charset="0"/>
              </a:rPr>
              <a:t>1</a:t>
            </a:r>
            <a:r>
              <a:rPr lang="en-US" sz="2000" i="1" dirty="0">
                <a:cs typeface="Times New Roman" pitchFamily="18" charset="0"/>
              </a:rPr>
              <a:t>, d</a:t>
            </a:r>
            <a:r>
              <a:rPr lang="en-US" sz="2000" i="1" baseline="-30000" dirty="0">
                <a:cs typeface="Times New Roman" pitchFamily="18" charset="0"/>
              </a:rPr>
              <a:t>2</a:t>
            </a:r>
            <a:r>
              <a:rPr lang="en-US" sz="2000" dirty="0">
                <a:cs typeface="Times New Roman" pitchFamily="18" charset="0"/>
              </a:rPr>
              <a:t> ) =  (</a:t>
            </a:r>
            <a:r>
              <a:rPr lang="en-US" sz="2000" i="1" dirty="0">
                <a:cs typeface="Times New Roman" pitchFamily="18" charset="0"/>
              </a:rPr>
              <a:t>d</a:t>
            </a:r>
            <a:r>
              <a:rPr lang="en-US" sz="2000" i="1" baseline="-30000" dirty="0">
                <a:cs typeface="Times New Roman" pitchFamily="18" charset="0"/>
              </a:rPr>
              <a:t>1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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i="1" dirty="0">
                <a:cs typeface="Times New Roman" pitchFamily="18" charset="0"/>
              </a:rPr>
              <a:t>d</a:t>
            </a:r>
            <a:r>
              <a:rPr lang="en-US" sz="2000" i="1" baseline="-30000" dirty="0">
                <a:cs typeface="Times New Roman" pitchFamily="18" charset="0"/>
              </a:rPr>
              <a:t>2</a:t>
            </a:r>
            <a:r>
              <a:rPr lang="en-US" sz="2000" dirty="0">
                <a:cs typeface="Times New Roman" pitchFamily="18" charset="0"/>
              </a:rPr>
              <a:t>) / ||</a:t>
            </a:r>
            <a:r>
              <a:rPr lang="en-US" sz="2000" i="1" dirty="0">
                <a:cs typeface="Times New Roman" pitchFamily="18" charset="0"/>
              </a:rPr>
              <a:t>d</a:t>
            </a:r>
            <a:r>
              <a:rPr lang="en-US" sz="2000" i="1" baseline="-30000" dirty="0">
                <a:cs typeface="Times New Roman" pitchFamily="18" charset="0"/>
              </a:rPr>
              <a:t>1</a:t>
            </a:r>
            <a:r>
              <a:rPr lang="en-US" sz="2000" dirty="0">
                <a:cs typeface="Times New Roman" pitchFamily="18" charset="0"/>
              </a:rPr>
              <a:t>|| ||</a:t>
            </a:r>
            <a:r>
              <a:rPr lang="en-US" sz="2000" i="1" dirty="0">
                <a:cs typeface="Times New Roman" pitchFamily="18" charset="0"/>
              </a:rPr>
              <a:t>d</a:t>
            </a:r>
            <a:r>
              <a:rPr lang="en-US" sz="2000" i="1" baseline="-30000" dirty="0">
                <a:cs typeface="Times New Roman" pitchFamily="18" charset="0"/>
              </a:rPr>
              <a:t>2</a:t>
            </a:r>
            <a:r>
              <a:rPr lang="en-US" sz="2000" dirty="0">
                <a:cs typeface="Times New Roman" pitchFamily="18" charset="0"/>
              </a:rPr>
              <a:t>|| , </a:t>
            </a:r>
          </a:p>
          <a:p>
            <a:pPr marL="0" indent="0" algn="just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1600" dirty="0">
                <a:cs typeface="Times New Roman" pitchFamily="18" charset="0"/>
              </a:rPr>
              <a:t>   where 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</a:t>
            </a:r>
            <a:r>
              <a:rPr lang="en-US" sz="1600" dirty="0">
                <a:cs typeface="Times New Roman" pitchFamily="18" charset="0"/>
              </a:rPr>
              <a:t> indicates vector dot product and || </a:t>
            </a:r>
            <a:r>
              <a:rPr lang="en-US" sz="1600" i="1" dirty="0">
                <a:cs typeface="Times New Roman" pitchFamily="18" charset="0"/>
              </a:rPr>
              <a:t>d </a:t>
            </a:r>
            <a:r>
              <a:rPr lang="en-US" sz="1600" dirty="0">
                <a:cs typeface="Times New Roman" pitchFamily="18" charset="0"/>
              </a:rPr>
              <a:t>|| is  the   length of vector </a:t>
            </a:r>
            <a:r>
              <a:rPr lang="en-US" sz="1600" i="1" dirty="0">
                <a:cs typeface="Times New Roman" pitchFamily="18" charset="0"/>
              </a:rPr>
              <a:t>d</a:t>
            </a:r>
            <a:r>
              <a:rPr lang="en-US" sz="1600" dirty="0">
                <a:cs typeface="Times New Roman" pitchFamily="18" charset="0"/>
              </a:rPr>
              <a:t>.</a:t>
            </a:r>
            <a:r>
              <a:rPr lang="en-US" sz="2000" dirty="0">
                <a:cs typeface="Times New Roman" pitchFamily="18" charset="0"/>
              </a:rPr>
              <a:t>  </a:t>
            </a:r>
          </a:p>
          <a:p>
            <a:pPr marL="2514600" lvl="4" indent="-342900" algn="just">
              <a:lnSpc>
                <a:spcPct val="90000"/>
              </a:lnSpc>
            </a:pPr>
            <a:endParaRPr lang="en-US" sz="1600" dirty="0">
              <a:cs typeface="Times New Roman" pitchFamily="18" charset="0"/>
            </a:endParaRPr>
          </a:p>
          <a:p>
            <a:pPr marL="0" indent="0" algn="just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cs typeface="Times New Roman" pitchFamily="18" charset="0"/>
              </a:rPr>
              <a:t> Example: </a:t>
            </a:r>
          </a:p>
          <a:p>
            <a:pPr marL="0" indent="0" algn="just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sz="1000" dirty="0"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2000" i="1" dirty="0">
                <a:cs typeface="Times New Roman" pitchFamily="18" charset="0"/>
              </a:rPr>
              <a:t>  	</a:t>
            </a:r>
            <a:r>
              <a:rPr lang="en-US" sz="1800" i="1" dirty="0">
                <a:cs typeface="Times New Roman" pitchFamily="18" charset="0"/>
              </a:rPr>
              <a:t>d</a:t>
            </a:r>
            <a:r>
              <a:rPr lang="en-US" sz="1800" i="1" baseline="-30000" dirty="0">
                <a:cs typeface="Times New Roman" pitchFamily="18" charset="0"/>
              </a:rPr>
              <a:t>1</a:t>
            </a:r>
            <a:r>
              <a:rPr lang="en-US" sz="1800" i="1" dirty="0">
                <a:cs typeface="Times New Roman" pitchFamily="18" charset="0"/>
              </a:rPr>
              <a:t> </a:t>
            </a:r>
            <a:r>
              <a:rPr lang="en-US" sz="1800" b="1" dirty="0">
                <a:cs typeface="Times New Roman" pitchFamily="18" charset="0"/>
              </a:rPr>
              <a:t>=  3 2 0 5 0 0 0 2 0 0 	</a:t>
            </a:r>
            <a:endParaRPr lang="en-US" sz="1800" dirty="0"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1800" i="1" dirty="0">
                <a:cs typeface="Times New Roman" pitchFamily="18" charset="0"/>
              </a:rPr>
              <a:t>   	d</a:t>
            </a:r>
            <a:r>
              <a:rPr lang="en-US" sz="1800" i="1" baseline="-30000" dirty="0">
                <a:cs typeface="Times New Roman" pitchFamily="18" charset="0"/>
              </a:rPr>
              <a:t>2</a:t>
            </a:r>
            <a:r>
              <a:rPr lang="en-US" sz="1800" b="1" dirty="0">
                <a:cs typeface="Times New Roman" pitchFamily="18" charset="0"/>
              </a:rPr>
              <a:t> =  1 0 0 0 0 0 0 1 0 2</a:t>
            </a:r>
            <a:r>
              <a:rPr lang="en-US" sz="1800" dirty="0">
                <a:cs typeface="Times New Roman" pitchFamily="18" charset="0"/>
              </a:rPr>
              <a:t> 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sz="1800" dirty="0"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1600" i="1" dirty="0">
                <a:cs typeface="Times New Roman" pitchFamily="18" charset="0"/>
              </a:rPr>
              <a:t>    d</a:t>
            </a:r>
            <a:r>
              <a:rPr lang="en-US" sz="1600" i="1" baseline="-30000" dirty="0">
                <a:cs typeface="Times New Roman" pitchFamily="18" charset="0"/>
              </a:rPr>
              <a:t>1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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i="1" dirty="0">
                <a:cs typeface="Times New Roman" pitchFamily="18" charset="0"/>
              </a:rPr>
              <a:t>d</a:t>
            </a:r>
            <a:r>
              <a:rPr lang="en-US" sz="1600" i="1" baseline="-30000" dirty="0">
                <a:cs typeface="Times New Roman" pitchFamily="18" charset="0"/>
              </a:rPr>
              <a:t>2</a:t>
            </a:r>
            <a:r>
              <a:rPr lang="en-US" sz="1600" dirty="0">
                <a:cs typeface="Times New Roman" pitchFamily="18" charset="0"/>
              </a:rPr>
              <a:t>=  3*1 + 2*0 + 0*0 + 5*0 + 0*0 + 0*0 + 0*0 + 2*1 + 0*0 + 0*2 = 5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2000" dirty="0">
                <a:cs typeface="Times New Roman" pitchFamily="18" charset="0"/>
              </a:rPr>
              <a:t>   </a:t>
            </a:r>
            <a:r>
              <a:rPr lang="en-US" sz="1600" dirty="0">
                <a:cs typeface="Times New Roman" pitchFamily="18" charset="0"/>
              </a:rPr>
              <a:t>||</a:t>
            </a:r>
            <a:r>
              <a:rPr lang="en-US" sz="1600" i="1" dirty="0">
                <a:cs typeface="Times New Roman" pitchFamily="18" charset="0"/>
              </a:rPr>
              <a:t>d</a:t>
            </a:r>
            <a:r>
              <a:rPr lang="en-US" sz="1600" i="1" baseline="-30000" dirty="0">
                <a:cs typeface="Times New Roman" pitchFamily="18" charset="0"/>
              </a:rPr>
              <a:t>1</a:t>
            </a:r>
            <a:r>
              <a:rPr lang="en-US" sz="1600" dirty="0">
                <a:cs typeface="Times New Roman" pitchFamily="18" charset="0"/>
              </a:rPr>
              <a:t>|| = (3*3+2*2+0*0+5*5+0*0+0*0+0*0+2*2+0*0+0*0)</a:t>
            </a:r>
            <a:r>
              <a:rPr lang="en-US" sz="1600" b="1" baseline="30000" dirty="0">
                <a:cs typeface="Times New Roman" pitchFamily="18" charset="0"/>
              </a:rPr>
              <a:t>0.5</a:t>
            </a:r>
            <a:r>
              <a:rPr lang="en-US" sz="1600" dirty="0">
                <a:cs typeface="Times New Roman" pitchFamily="18" charset="0"/>
              </a:rPr>
              <a:t> =  (42) </a:t>
            </a:r>
            <a:r>
              <a:rPr lang="en-US" sz="1600" b="1" baseline="30000" dirty="0">
                <a:cs typeface="Times New Roman" pitchFamily="18" charset="0"/>
              </a:rPr>
              <a:t>0.5</a:t>
            </a:r>
            <a:r>
              <a:rPr lang="en-US" sz="1600" dirty="0">
                <a:cs typeface="Times New Roman" pitchFamily="18" charset="0"/>
              </a:rPr>
              <a:t> = 6.481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1600" dirty="0">
                <a:cs typeface="Times New Roman" pitchFamily="18" charset="0"/>
              </a:rPr>
              <a:t>    ||</a:t>
            </a:r>
            <a:r>
              <a:rPr lang="en-US" sz="1600" i="1" dirty="0">
                <a:cs typeface="Times New Roman" pitchFamily="18" charset="0"/>
              </a:rPr>
              <a:t>d</a:t>
            </a:r>
            <a:r>
              <a:rPr lang="en-US" sz="1600" i="1" baseline="-30000" dirty="0">
                <a:cs typeface="Times New Roman" pitchFamily="18" charset="0"/>
              </a:rPr>
              <a:t>2</a:t>
            </a:r>
            <a:r>
              <a:rPr lang="en-US" sz="1600" dirty="0">
                <a:cs typeface="Times New Roman" pitchFamily="18" charset="0"/>
              </a:rPr>
              <a:t>|| = (1*1+0*0+0*0+0*0+0*0+0*0+0*0+1*1+0*0+2*2)</a:t>
            </a:r>
            <a:r>
              <a:rPr lang="en-US" sz="1600" baseline="30000" dirty="0">
                <a:cs typeface="Times New Roman" pitchFamily="18" charset="0"/>
              </a:rPr>
              <a:t> </a:t>
            </a:r>
            <a:r>
              <a:rPr lang="en-US" sz="1600" b="1" baseline="30000" dirty="0">
                <a:cs typeface="Times New Roman" pitchFamily="18" charset="0"/>
              </a:rPr>
              <a:t>0.5</a:t>
            </a:r>
            <a:r>
              <a:rPr lang="en-US" sz="1600" baseline="30000" dirty="0">
                <a:cs typeface="Times New Roman" pitchFamily="18" charset="0"/>
              </a:rPr>
              <a:t> </a:t>
            </a:r>
            <a:r>
              <a:rPr lang="en-US" sz="1600" dirty="0">
                <a:cs typeface="Times New Roman" pitchFamily="18" charset="0"/>
              </a:rPr>
              <a:t>= (6) </a:t>
            </a:r>
            <a:r>
              <a:rPr lang="en-US" sz="1600" b="1" baseline="30000" dirty="0">
                <a:cs typeface="Times New Roman" pitchFamily="18" charset="0"/>
              </a:rPr>
              <a:t>0.5</a:t>
            </a:r>
            <a:r>
              <a:rPr lang="en-US" sz="1600" dirty="0">
                <a:cs typeface="Times New Roman" pitchFamily="18" charset="0"/>
              </a:rPr>
              <a:t> = 2.245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sz="1600" dirty="0"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1800" dirty="0">
                <a:cs typeface="Times New Roman" pitchFamily="18" charset="0"/>
              </a:rPr>
              <a:t>    	</a:t>
            </a:r>
            <a:r>
              <a:rPr lang="en-US" sz="1800" dirty="0" err="1">
                <a:cs typeface="Times New Roman" pitchFamily="18" charset="0"/>
              </a:rPr>
              <a:t>cos</a:t>
            </a:r>
            <a:r>
              <a:rPr lang="en-US" sz="1800" dirty="0">
                <a:cs typeface="Times New Roman" pitchFamily="18" charset="0"/>
              </a:rPr>
              <a:t>( </a:t>
            </a:r>
            <a:r>
              <a:rPr lang="en-US" sz="1800" i="1" dirty="0">
                <a:cs typeface="Times New Roman" pitchFamily="18" charset="0"/>
              </a:rPr>
              <a:t>d</a:t>
            </a:r>
            <a:r>
              <a:rPr lang="en-US" sz="1800" i="1" baseline="-30000" dirty="0">
                <a:cs typeface="Times New Roman" pitchFamily="18" charset="0"/>
              </a:rPr>
              <a:t>1</a:t>
            </a:r>
            <a:r>
              <a:rPr lang="en-US" sz="1800" i="1" dirty="0">
                <a:cs typeface="Times New Roman" pitchFamily="18" charset="0"/>
              </a:rPr>
              <a:t>, d</a:t>
            </a:r>
            <a:r>
              <a:rPr lang="en-US" sz="1800" i="1" baseline="-30000" dirty="0">
                <a:cs typeface="Times New Roman" pitchFamily="18" charset="0"/>
              </a:rPr>
              <a:t>2</a:t>
            </a:r>
            <a:r>
              <a:rPr lang="en-US" sz="1800" dirty="0">
                <a:cs typeface="Times New Roman" pitchFamily="18" charset="0"/>
              </a:rPr>
              <a:t> ) = .3150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sz="1800" dirty="0">
              <a:cs typeface="Times New Roman" pitchFamily="18" charset="0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271D390-459D-4692-ACDA-0AA97F7D3F0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09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00FF"/>
                </a:solidFill>
                <a:cs typeface="Times New Roman" pitchFamily="18" charset="0"/>
              </a:rPr>
              <a:t>Correlation</a:t>
            </a:r>
          </a:p>
        </p:txBody>
      </p:sp>
      <p:sp>
        <p:nvSpPr>
          <p:cNvPr id="89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Correlation measures the linear relationship between objects</a:t>
            </a:r>
          </a:p>
          <a:p>
            <a:r>
              <a:rPr lang="en-US" sz="2400" dirty="0"/>
              <a:t>To compute correlation, we standardize data objects, p and q, and then take their dot </a:t>
            </a:r>
            <a:r>
              <a:rPr lang="en-US" sz="2400" dirty="0" smtClean="0"/>
              <a:t>product (continuous attributes)</a:t>
            </a:r>
            <a:endParaRPr lang="en-US" sz="2400" dirty="0"/>
          </a:p>
        </p:txBody>
      </p:sp>
      <p:graphicFrame>
        <p:nvGraphicFramePr>
          <p:cNvPr id="8939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4574497"/>
              </p:ext>
            </p:extLst>
          </p:nvPr>
        </p:nvGraphicFramePr>
        <p:xfrm>
          <a:off x="1651000" y="3443288"/>
          <a:ext cx="5359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8815" name="Equation" r:id="rId3" imgW="1790700" imgH="228600" progId="Equation.3">
                  <p:embed/>
                </p:oleObj>
              </mc:Choice>
              <mc:Fallback>
                <p:oleObj name="Equation" r:id="rId3" imgW="1790700" imgH="228600" progId="Equation.3">
                  <p:embed/>
                  <p:pic>
                    <p:nvPicPr>
                      <p:cNvPr id="0" name="Picture 2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3443288"/>
                        <a:ext cx="53594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39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125266"/>
              </p:ext>
            </p:extLst>
          </p:nvPr>
        </p:nvGraphicFramePr>
        <p:xfrm>
          <a:off x="1708150" y="4357688"/>
          <a:ext cx="5141913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8816" name="Equation" r:id="rId5" imgW="1714500" imgH="228600" progId="Equation.3">
                  <p:embed/>
                </p:oleObj>
              </mc:Choice>
              <mc:Fallback>
                <p:oleObj name="Equation" r:id="rId5" imgW="1714500" imgH="228600" progId="Equation.3">
                  <p:embed/>
                  <p:pic>
                    <p:nvPicPr>
                      <p:cNvPr id="0" name="Picture 2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150" y="4357688"/>
                        <a:ext cx="5141913" cy="687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39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2044827"/>
              </p:ext>
            </p:extLst>
          </p:nvPr>
        </p:nvGraphicFramePr>
        <p:xfrm>
          <a:off x="2538413" y="5348288"/>
          <a:ext cx="2822575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8817" name="Equation" r:id="rId7" imgW="965200" imgH="203200" progId="Equation.3">
                  <p:embed/>
                </p:oleObj>
              </mc:Choice>
              <mc:Fallback>
                <p:oleObj name="Equation" r:id="rId7" imgW="965200" imgH="203200" progId="Equation.3">
                  <p:embed/>
                  <p:pic>
                    <p:nvPicPr>
                      <p:cNvPr id="0" name="Picture 2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8413" y="5348288"/>
                        <a:ext cx="2822575" cy="595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271D390-459D-4692-ACDA-0AA97F7D3F0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94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 smtClean="0">
                <a:solidFill>
                  <a:srgbClr val="0000FF"/>
                </a:solidFill>
                <a:cs typeface="Times New Roman" pitchFamily="18" charset="0"/>
              </a:rPr>
              <a:t>Readings</a:t>
            </a:r>
            <a:endParaRPr lang="en-US" altLang="zh-CN" sz="3200" b="1" dirty="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cs typeface="Times New Roman" pitchFamily="18" charset="0"/>
              </a:rPr>
              <a:t>Tan, Steinbach, Kumar, Chapters 8 and 9. </a:t>
            </a:r>
          </a:p>
          <a:p>
            <a:r>
              <a:rPr lang="en-US" altLang="zh-CN" sz="2400" dirty="0" smtClean="0">
                <a:cs typeface="Times New Roman" pitchFamily="18" charset="0"/>
              </a:rPr>
              <a:t>Han, </a:t>
            </a:r>
            <a:r>
              <a:rPr lang="en-US" altLang="zh-CN" sz="2400" dirty="0" err="1" smtClean="0">
                <a:cs typeface="Times New Roman" pitchFamily="18" charset="0"/>
              </a:rPr>
              <a:t>Kamber</a:t>
            </a:r>
            <a:r>
              <a:rPr lang="en-US" altLang="zh-CN" sz="2400" dirty="0" smtClean="0">
                <a:cs typeface="Times New Roman" pitchFamily="18" charset="0"/>
              </a:rPr>
              <a:t>, Pei. Data Mining: Concepts and Techniques. Chapters 10 and 11. </a:t>
            </a:r>
          </a:p>
          <a:p>
            <a:r>
              <a:rPr lang="en-US" altLang="zh-CN" sz="2400" dirty="0" smtClean="0">
                <a:cs typeface="Times New Roman" pitchFamily="18" charset="0"/>
              </a:rPr>
              <a:t>Additional readings posted on website</a:t>
            </a: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cs typeface="Times New Roman" pitchFamily="18" charset="0"/>
            </a:endParaRPr>
          </a:p>
          <a:p>
            <a:pPr lvl="1">
              <a:lnSpc>
                <a:spcPct val="110000"/>
              </a:lnSpc>
            </a:pP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62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85750"/>
            <a:ext cx="8280400" cy="55245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00FF"/>
                </a:solidFill>
                <a:cs typeface="Times New Roman" pitchFamily="18" charset="0"/>
              </a:rPr>
              <a:t>Common Properties of a Similarity</a:t>
            </a:r>
          </a:p>
        </p:txBody>
      </p:sp>
      <p:sp>
        <p:nvSpPr>
          <p:cNvPr id="88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dirty="0"/>
              <a:t>Similarities, also have some well known properties.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endParaRPr lang="en-US" sz="1400" dirty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en-US" sz="2000" i="1" dirty="0"/>
              <a:t>s(p, q) = 1 </a:t>
            </a:r>
            <a:r>
              <a:rPr lang="en-US" sz="2000" dirty="0"/>
              <a:t>(or maximum similarity) only if </a:t>
            </a:r>
            <a:r>
              <a:rPr lang="en-US" sz="2000" i="1" dirty="0"/>
              <a:t>p</a:t>
            </a:r>
            <a:r>
              <a:rPr lang="en-US" sz="2000" dirty="0"/>
              <a:t> </a:t>
            </a:r>
            <a:r>
              <a:rPr lang="en-US" sz="2000" i="1" dirty="0"/>
              <a:t>= q</a:t>
            </a:r>
            <a:r>
              <a:rPr lang="en-US" sz="2000" dirty="0"/>
              <a:t>. </a:t>
            </a:r>
            <a:br>
              <a:rPr lang="en-US" sz="2000" dirty="0"/>
            </a:br>
            <a:endParaRPr lang="en-US" sz="2000" dirty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en-US" sz="2000" i="1" dirty="0"/>
              <a:t>s(p, q) = s(q, p)</a:t>
            </a:r>
            <a:r>
              <a:rPr lang="en-US" sz="2000" dirty="0"/>
              <a:t>   for all </a:t>
            </a:r>
            <a:r>
              <a:rPr lang="en-US" sz="2000" i="1" dirty="0"/>
              <a:t>p</a:t>
            </a:r>
            <a:r>
              <a:rPr lang="en-US" sz="2000" dirty="0"/>
              <a:t> and </a:t>
            </a:r>
            <a:r>
              <a:rPr lang="en-US" sz="2000" i="1" dirty="0"/>
              <a:t>q</a:t>
            </a:r>
            <a:r>
              <a:rPr lang="en-US" sz="2000" dirty="0"/>
              <a:t>. (Symmetry)</a:t>
            </a:r>
            <a:br>
              <a:rPr lang="en-US" sz="2000" dirty="0"/>
            </a:br>
            <a:endParaRPr lang="en-US" sz="2000" dirty="0"/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2400" dirty="0"/>
              <a:t>	where </a:t>
            </a:r>
            <a:r>
              <a:rPr lang="en-US" sz="2400" i="1" dirty="0"/>
              <a:t>s(p, q)</a:t>
            </a:r>
            <a:r>
              <a:rPr lang="en-US" sz="2400" dirty="0"/>
              <a:t> is the similarity between points (data objects), </a:t>
            </a:r>
            <a:r>
              <a:rPr lang="en-US" sz="2400" i="1" dirty="0"/>
              <a:t>p</a:t>
            </a:r>
            <a:r>
              <a:rPr lang="en-US" sz="2400" dirty="0"/>
              <a:t> and </a:t>
            </a:r>
            <a:r>
              <a:rPr lang="en-US" sz="2400" i="1" dirty="0"/>
              <a:t>q</a:t>
            </a:r>
            <a:r>
              <a:rPr lang="en-US" sz="2400" dirty="0"/>
              <a:t>.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sz="1400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271D390-459D-4692-ACDA-0AA97F7D3F0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20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00FF"/>
                </a:solidFill>
                <a:cs typeface="Times New Roman" pitchFamily="18" charset="0"/>
              </a:rPr>
              <a:t>Characteristics of the Input Data Are Important</a:t>
            </a:r>
          </a:p>
        </p:txBody>
      </p:sp>
      <p:sp>
        <p:nvSpPr>
          <p:cNvPr id="158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Sparseness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smtClean="0"/>
              <a:t>Attribute </a:t>
            </a:r>
            <a:r>
              <a:rPr lang="en-US" sz="2400" dirty="0"/>
              <a:t>type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Type </a:t>
            </a:r>
            <a:r>
              <a:rPr lang="en-US" sz="2400" dirty="0"/>
              <a:t>of Data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Dimensionality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Noise and Outliers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Type of </a:t>
            </a:r>
            <a:r>
              <a:rPr lang="en-US" sz="2400" dirty="0" smtClean="0"/>
              <a:t>Distribution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C00000"/>
                </a:solidFill>
              </a:rPr>
              <a:t>=&gt; Conduct preprocessing and select the appropriate dissimilarity or similarity measure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C00000"/>
                </a:solidFill>
              </a:rPr>
              <a:t>=&gt; Determine the objective of clustering and choose the appropriate method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en-US" sz="1800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271D390-459D-4692-ACDA-0AA97F7D3F0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94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 smtClean="0">
                <a:solidFill>
                  <a:srgbClr val="0000FF"/>
                </a:solidFill>
                <a:cs typeface="Times New Roman" pitchFamily="18" charset="0"/>
              </a:rPr>
              <a:t>Clustering Basics</a:t>
            </a:r>
            <a:endParaRPr lang="en-US" altLang="zh-CN" sz="3200" b="1" dirty="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cs typeface="Times New Roman" pitchFamily="18" charset="0"/>
              </a:rPr>
              <a:t>Definition and Motivation</a:t>
            </a:r>
            <a:endParaRPr lang="en-US" altLang="zh-CN" sz="2800" dirty="0">
              <a:cs typeface="Times New Roman" pitchFamily="18" charset="0"/>
            </a:endParaRPr>
          </a:p>
          <a:p>
            <a:r>
              <a:rPr lang="en-US" altLang="zh-CN" sz="2800" dirty="0" smtClean="0">
                <a:cs typeface="Times New Roman" pitchFamily="18" charset="0"/>
              </a:rPr>
              <a:t>Data Preprocessing and Distance computation</a:t>
            </a:r>
          </a:p>
          <a:p>
            <a:r>
              <a:rPr lang="en-US" altLang="zh-CN" sz="2800" dirty="0" smtClean="0">
                <a:cs typeface="Times New Roman" pitchFamily="18" charset="0"/>
              </a:rPr>
              <a:t>Objective of Clustering</a:t>
            </a:r>
          </a:p>
          <a:p>
            <a:r>
              <a:rPr lang="en-US" altLang="zh-CN" sz="2800" dirty="0" smtClean="0">
                <a:cs typeface="Times New Roman" pitchFamily="18" charset="0"/>
              </a:rPr>
              <a:t>Clustering Evaluation</a:t>
            </a:r>
          </a:p>
          <a:p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cs typeface="Times New Roman" pitchFamily="18" charset="0"/>
            </a:endParaRPr>
          </a:p>
          <a:p>
            <a:pPr lvl="1">
              <a:lnSpc>
                <a:spcPct val="110000"/>
              </a:lnSpc>
            </a:pP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4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cs typeface="Times New Roman" pitchFamily="18" charset="0"/>
              </a:rPr>
              <a:t>Considerations for Cluster Analysis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79393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altLang="zh-CN" sz="2400" b="1" dirty="0">
                <a:solidFill>
                  <a:srgbClr val="C00000"/>
                </a:solidFill>
                <a:cs typeface="Times New Roman" pitchFamily="18" charset="0"/>
              </a:rPr>
              <a:t>Partitioning criteria</a:t>
            </a:r>
          </a:p>
          <a:p>
            <a:pPr lvl="1">
              <a:spcAft>
                <a:spcPts val="600"/>
              </a:spcAft>
            </a:pPr>
            <a:r>
              <a:rPr lang="en-US" altLang="zh-CN" sz="2100" dirty="0" smtClean="0">
                <a:ea typeface="宋体" pitchFamily="2" charset="-122"/>
              </a:rPr>
              <a:t>Single level vs. hierarchical partitioning (often, multi-level hierarchical partitioning is desirable)</a:t>
            </a:r>
          </a:p>
          <a:p>
            <a:pPr>
              <a:spcAft>
                <a:spcPts val="600"/>
              </a:spcAft>
            </a:pPr>
            <a:r>
              <a:rPr lang="en-US" altLang="zh-CN" sz="2400" b="1" dirty="0">
                <a:solidFill>
                  <a:srgbClr val="C00000"/>
                </a:solidFill>
                <a:cs typeface="Times New Roman" pitchFamily="18" charset="0"/>
              </a:rPr>
              <a:t>Separation of clusters</a:t>
            </a:r>
          </a:p>
          <a:p>
            <a:pPr lvl="1">
              <a:lnSpc>
                <a:spcPct val="80000"/>
              </a:lnSpc>
            </a:pPr>
            <a:r>
              <a:rPr lang="en-US" altLang="zh-CN" sz="2100" dirty="0"/>
              <a:t>Exclusive (e.g., one customer belongs to only one region) vs. overlapping (e.g., one document may belong to more than one </a:t>
            </a:r>
            <a:r>
              <a:rPr lang="en-US" altLang="zh-CN" sz="2100" dirty="0" smtClean="0"/>
              <a:t>topic)</a:t>
            </a:r>
            <a:r>
              <a:rPr lang="en-US" sz="2100" dirty="0" smtClean="0"/>
              <a:t> </a:t>
            </a:r>
          </a:p>
          <a:p>
            <a:pPr lvl="1">
              <a:lnSpc>
                <a:spcPct val="80000"/>
              </a:lnSpc>
            </a:pPr>
            <a:endParaRPr lang="en-US" sz="2100" dirty="0"/>
          </a:p>
          <a:p>
            <a:pPr>
              <a:lnSpc>
                <a:spcPct val="80000"/>
              </a:lnSpc>
            </a:pPr>
            <a:r>
              <a:rPr lang="en-US" sz="2400" b="1" dirty="0" smtClean="0">
                <a:solidFill>
                  <a:srgbClr val="C00000"/>
                </a:solidFill>
                <a:cs typeface="Times New Roman" pitchFamily="18" charset="0"/>
              </a:rPr>
              <a:t>Hard versus fuzzy</a:t>
            </a:r>
            <a:endParaRPr lang="en-US" sz="2400" b="1" dirty="0">
              <a:solidFill>
                <a:srgbClr val="C00000"/>
              </a:solidFill>
              <a:cs typeface="Times New Roman" pitchFamily="18" charset="0"/>
            </a:endParaRPr>
          </a:p>
          <a:p>
            <a:pPr lvl="1">
              <a:lnSpc>
                <a:spcPct val="80000"/>
              </a:lnSpc>
            </a:pPr>
            <a:endParaRPr lang="en-US" sz="2000" dirty="0" smtClean="0">
              <a:ea typeface="宋体" pitchFamily="2" charset="-122"/>
            </a:endParaRPr>
          </a:p>
          <a:p>
            <a:pPr lvl="1">
              <a:lnSpc>
                <a:spcPct val="80000"/>
              </a:lnSpc>
            </a:pPr>
            <a:r>
              <a:rPr lang="en-US" sz="2000" dirty="0" smtClean="0">
                <a:ea typeface="宋体" pitchFamily="2" charset="-122"/>
              </a:rPr>
              <a:t>In </a:t>
            </a:r>
            <a:r>
              <a:rPr lang="en-US" sz="2000" dirty="0">
                <a:ea typeface="宋体" pitchFamily="2" charset="-122"/>
              </a:rPr>
              <a:t>fuzzy clustering, a point belongs to every cluster with some </a:t>
            </a:r>
            <a:r>
              <a:rPr lang="en-US" sz="2000" dirty="0" smtClean="0">
                <a:ea typeface="宋体" pitchFamily="2" charset="-122"/>
              </a:rPr>
              <a:t>weight between 0 and 1</a:t>
            </a:r>
            <a:endParaRPr lang="en-US" sz="2000" dirty="0">
              <a:ea typeface="宋体" pitchFamily="2" charset="-122"/>
            </a:endParaRPr>
          </a:p>
          <a:p>
            <a:pPr lvl="1">
              <a:lnSpc>
                <a:spcPct val="80000"/>
              </a:lnSpc>
            </a:pPr>
            <a:r>
              <a:rPr lang="en-US" sz="2000" dirty="0" smtClean="0">
                <a:ea typeface="宋体" pitchFamily="2" charset="-122"/>
              </a:rPr>
              <a:t>Weights </a:t>
            </a:r>
            <a:r>
              <a:rPr lang="en-US" sz="2000" dirty="0">
                <a:ea typeface="宋体" pitchFamily="2" charset="-122"/>
              </a:rPr>
              <a:t>must sum to 1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ea typeface="宋体" pitchFamily="2" charset="-122"/>
              </a:rPr>
              <a:t>Probabilistic clustering has similar characteristics</a:t>
            </a:r>
          </a:p>
          <a:p>
            <a:pPr lvl="1">
              <a:lnSpc>
                <a:spcPct val="80000"/>
              </a:lnSpc>
            </a:pPr>
            <a:endParaRPr lang="en-US" altLang="zh-CN" sz="2400" b="1" dirty="0" smtClean="0">
              <a:solidFill>
                <a:srgbClr val="C00000"/>
              </a:solidFill>
              <a:cs typeface="Times New Roman" pitchFamily="18" charset="0"/>
            </a:endParaRPr>
          </a:p>
          <a:p>
            <a:pPr>
              <a:spcAft>
                <a:spcPts val="600"/>
              </a:spcAft>
            </a:pPr>
            <a:r>
              <a:rPr lang="en-US" altLang="zh-CN" sz="2400" b="1" dirty="0" smtClean="0">
                <a:solidFill>
                  <a:srgbClr val="C00000"/>
                </a:solidFill>
                <a:cs typeface="Times New Roman" pitchFamily="18" charset="0"/>
              </a:rPr>
              <a:t>Similarity measure and data types</a:t>
            </a:r>
            <a:endParaRPr lang="en-US" altLang="zh-CN" sz="2100" dirty="0"/>
          </a:p>
          <a:p>
            <a:pPr>
              <a:lnSpc>
                <a:spcPct val="80000"/>
              </a:lnSpc>
            </a:pPr>
            <a:r>
              <a:rPr lang="en-US" sz="2500" b="1" dirty="0" smtClean="0">
                <a:solidFill>
                  <a:srgbClr val="C00000"/>
                </a:solidFill>
                <a:cs typeface="Times New Roman" pitchFamily="18" charset="0"/>
              </a:rPr>
              <a:t>Heterogeneous </a:t>
            </a:r>
            <a:r>
              <a:rPr lang="en-US" sz="2500" b="1" dirty="0">
                <a:solidFill>
                  <a:srgbClr val="C00000"/>
                </a:solidFill>
                <a:cs typeface="Times New Roman" pitchFamily="18" charset="0"/>
              </a:rPr>
              <a:t>versus homogeneous</a:t>
            </a:r>
          </a:p>
          <a:p>
            <a:pPr lvl="1">
              <a:lnSpc>
                <a:spcPct val="80000"/>
              </a:lnSpc>
            </a:pPr>
            <a:endParaRPr lang="en-US" sz="2000" dirty="0" smtClean="0"/>
          </a:p>
          <a:p>
            <a:pPr lvl="1">
              <a:lnSpc>
                <a:spcPct val="80000"/>
              </a:lnSpc>
            </a:pPr>
            <a:r>
              <a:rPr lang="en-US" sz="2000" dirty="0" smtClean="0"/>
              <a:t>Cluster </a:t>
            </a:r>
            <a:r>
              <a:rPr lang="en-US" sz="2000" dirty="0"/>
              <a:t>of widely different sizes, shapes, and densities</a:t>
            </a:r>
          </a:p>
          <a:p>
            <a:pPr lvl="1">
              <a:spcAft>
                <a:spcPts val="600"/>
              </a:spcAft>
            </a:pPr>
            <a:endParaRPr lang="en-US" altLang="zh-CN" sz="2000" dirty="0" smtClean="0">
              <a:ea typeface="宋体" pitchFamily="2" charset="-122"/>
            </a:endParaRPr>
          </a:p>
        </p:txBody>
      </p:sp>
      <p:sp>
        <p:nvSpPr>
          <p:cNvPr id="1331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CB0E2F-48B3-4263-9470-143736EB1BFE}" type="slidenum">
              <a:rPr lang="en-US" altLang="zh-CN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821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153400" cy="563563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cs typeface="Times New Roman" pitchFamily="18" charset="0"/>
              </a:rPr>
              <a:t>Requirements of </a:t>
            </a:r>
            <a:r>
              <a:rPr lang="en-US" altLang="zh-CN" sz="2800" b="1" dirty="0" smtClean="0">
                <a:solidFill>
                  <a:srgbClr val="0000FF"/>
                </a:solidFill>
                <a:cs typeface="Times New Roman" pitchFamily="18" charset="0"/>
              </a:rPr>
              <a:t>Clustering</a:t>
            </a:r>
            <a:endParaRPr lang="en-US" altLang="zh-CN" sz="2800" b="1" dirty="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001000" cy="6400800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ea typeface="SimSun" pitchFamily="2" charset="-122"/>
              </a:rPr>
              <a:t>Scalability</a:t>
            </a:r>
          </a:p>
          <a:p>
            <a:r>
              <a:rPr lang="en-US" altLang="zh-CN" sz="2400" dirty="0">
                <a:ea typeface="SimSun" pitchFamily="2" charset="-122"/>
              </a:rPr>
              <a:t>Ability to deal with different types of attributes</a:t>
            </a:r>
          </a:p>
          <a:p>
            <a:r>
              <a:rPr lang="en-US" altLang="zh-CN" sz="2400" dirty="0">
                <a:ea typeface="SimSun" pitchFamily="2" charset="-122"/>
              </a:rPr>
              <a:t>Minimal requirements for domain knowledge to determine input parameters</a:t>
            </a:r>
          </a:p>
          <a:p>
            <a:r>
              <a:rPr lang="en-US" altLang="zh-CN" sz="2400" dirty="0">
                <a:ea typeface="SimSun" pitchFamily="2" charset="-122"/>
              </a:rPr>
              <a:t>Able to deal with noise and outliers</a:t>
            </a:r>
          </a:p>
          <a:p>
            <a:r>
              <a:rPr lang="en-US" altLang="zh-CN" sz="2400" dirty="0">
                <a:ea typeface="SimSun" pitchFamily="2" charset="-122"/>
              </a:rPr>
              <a:t>Discovery of clusters with arbitrary shape</a:t>
            </a:r>
          </a:p>
          <a:p>
            <a:r>
              <a:rPr lang="en-US" altLang="zh-CN" sz="2400" dirty="0">
                <a:ea typeface="SimSun" pitchFamily="2" charset="-122"/>
              </a:rPr>
              <a:t>Insensitive to order of input records</a:t>
            </a:r>
          </a:p>
          <a:p>
            <a:r>
              <a:rPr lang="en-US" altLang="zh-CN" sz="2400" dirty="0">
                <a:ea typeface="SimSun" pitchFamily="2" charset="-122"/>
              </a:rPr>
              <a:t>High dimensionality</a:t>
            </a:r>
          </a:p>
          <a:p>
            <a:r>
              <a:rPr lang="en-US" altLang="zh-CN" sz="2400" dirty="0">
                <a:ea typeface="SimSun" pitchFamily="2" charset="-122"/>
              </a:rPr>
              <a:t>Incorporation of user-specified constraints</a:t>
            </a:r>
          </a:p>
          <a:p>
            <a:r>
              <a:rPr lang="en-US" altLang="zh-CN" sz="2400" dirty="0">
                <a:ea typeface="SimSun" pitchFamily="2" charset="-122"/>
              </a:rPr>
              <a:t>Interpretability and </a:t>
            </a:r>
            <a:r>
              <a:rPr lang="en-US" altLang="zh-CN" sz="2400" dirty="0" smtClean="0">
                <a:ea typeface="SimSun" pitchFamily="2" charset="-122"/>
              </a:rPr>
              <a:t>usability</a:t>
            </a:r>
          </a:p>
          <a:p>
            <a:r>
              <a:rPr lang="en-US" altLang="zh-CN" sz="2800" b="1" dirty="0" smtClean="0">
                <a:solidFill>
                  <a:srgbClr val="C00000"/>
                </a:solidFill>
                <a:ea typeface="SimSun" pitchFamily="2" charset="-122"/>
              </a:rPr>
              <a:t>What clustering results we want to get?</a:t>
            </a:r>
            <a:endParaRPr lang="en-US" altLang="zh-CN" sz="2800" b="1" dirty="0">
              <a:solidFill>
                <a:srgbClr val="C00000"/>
              </a:solidFill>
              <a:ea typeface="SimSun" pitchFamily="2" charset="-122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271D390-459D-4692-ACDA-0AA97F7D3F0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5968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280400" cy="55245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00FF"/>
                </a:solidFill>
                <a:cs typeface="Times New Roman" pitchFamily="18" charset="0"/>
              </a:rPr>
              <a:t>Notion of a Cluster can be Ambiguous</a:t>
            </a:r>
          </a:p>
        </p:txBody>
      </p:sp>
      <p:grpSp>
        <p:nvGrpSpPr>
          <p:cNvPr id="1537115" name="Group 91"/>
          <p:cNvGrpSpPr>
            <a:grpSpLocks/>
          </p:cNvGrpSpPr>
          <p:nvPr/>
        </p:nvGrpSpPr>
        <p:grpSpPr bwMode="auto">
          <a:xfrm>
            <a:off x="685800" y="1905000"/>
            <a:ext cx="3344863" cy="1479550"/>
            <a:chOff x="432" y="1200"/>
            <a:chExt cx="2107" cy="932"/>
          </a:xfrm>
        </p:grpSpPr>
        <p:grpSp>
          <p:nvGrpSpPr>
            <p:cNvPr id="1537027" name="Group 3"/>
            <p:cNvGrpSpPr>
              <a:grpSpLocks noChangeAspect="1"/>
            </p:cNvGrpSpPr>
            <p:nvPr/>
          </p:nvGrpSpPr>
          <p:grpSpPr bwMode="auto">
            <a:xfrm>
              <a:off x="432" y="1200"/>
              <a:ext cx="2107" cy="516"/>
              <a:chOff x="2464" y="2296"/>
              <a:chExt cx="2634" cy="646"/>
            </a:xfrm>
          </p:grpSpPr>
          <p:sp>
            <p:nvSpPr>
              <p:cNvPr id="1537028" name="Oval 4"/>
              <p:cNvSpPr>
                <a:spLocks noChangeAspect="1" noChangeArrowheads="1"/>
              </p:cNvSpPr>
              <p:nvPr/>
            </p:nvSpPr>
            <p:spPr bwMode="auto">
              <a:xfrm>
                <a:off x="45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29" name="Oval 5"/>
              <p:cNvSpPr>
                <a:spLocks noChangeAspect="1" noChangeArrowheads="1"/>
              </p:cNvSpPr>
              <p:nvPr/>
            </p:nvSpPr>
            <p:spPr bwMode="auto">
              <a:xfrm>
                <a:off x="4312" y="284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30" name="Oval 6"/>
              <p:cNvSpPr>
                <a:spLocks noChangeAspect="1" noChangeArrowheads="1"/>
              </p:cNvSpPr>
              <p:nvPr/>
            </p:nvSpPr>
            <p:spPr bwMode="auto">
              <a:xfrm>
                <a:off x="4466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31" name="Oval 7"/>
              <p:cNvSpPr>
                <a:spLocks noChangeAspect="1" noChangeArrowheads="1"/>
              </p:cNvSpPr>
              <p:nvPr/>
            </p:nvSpPr>
            <p:spPr bwMode="auto">
              <a:xfrm>
                <a:off x="4410" y="274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32" name="Oval 8"/>
              <p:cNvSpPr>
                <a:spLocks noChangeAspect="1" noChangeArrowheads="1"/>
              </p:cNvSpPr>
              <p:nvPr/>
            </p:nvSpPr>
            <p:spPr bwMode="auto">
              <a:xfrm>
                <a:off x="4326" y="247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33" name="Oval 9"/>
              <p:cNvSpPr>
                <a:spLocks noChangeAspect="1" noChangeArrowheads="1"/>
              </p:cNvSpPr>
              <p:nvPr/>
            </p:nvSpPr>
            <p:spPr bwMode="auto">
              <a:xfrm>
                <a:off x="4158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34" name="Oval 10"/>
              <p:cNvSpPr>
                <a:spLocks noChangeAspect="1" noChangeArrowheads="1"/>
              </p:cNvSpPr>
              <p:nvPr/>
            </p:nvSpPr>
            <p:spPr bwMode="auto">
              <a:xfrm>
                <a:off x="424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35" name="Oval 11"/>
              <p:cNvSpPr>
                <a:spLocks noChangeAspect="1" noChangeArrowheads="1"/>
              </p:cNvSpPr>
              <p:nvPr/>
            </p:nvSpPr>
            <p:spPr bwMode="auto">
              <a:xfrm>
                <a:off x="4788" y="271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36" name="Oval 12"/>
              <p:cNvSpPr>
                <a:spLocks noChangeAspect="1" noChangeArrowheads="1"/>
              </p:cNvSpPr>
              <p:nvPr/>
            </p:nvSpPr>
            <p:spPr bwMode="auto">
              <a:xfrm>
                <a:off x="5012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37" name="Oval 13"/>
              <p:cNvSpPr>
                <a:spLocks noChangeAspect="1" noChangeArrowheads="1"/>
              </p:cNvSpPr>
              <p:nvPr/>
            </p:nvSpPr>
            <p:spPr bwMode="auto">
              <a:xfrm>
                <a:off x="478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38" name="Oval 14"/>
              <p:cNvSpPr>
                <a:spLocks noChangeAspect="1" noChangeArrowheads="1"/>
              </p:cNvSpPr>
              <p:nvPr/>
            </p:nvSpPr>
            <p:spPr bwMode="auto">
              <a:xfrm flipV="1">
                <a:off x="2870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39" name="Oval 15"/>
              <p:cNvSpPr>
                <a:spLocks noChangeAspect="1" noChangeArrowheads="1"/>
              </p:cNvSpPr>
              <p:nvPr/>
            </p:nvSpPr>
            <p:spPr bwMode="auto">
              <a:xfrm flipV="1">
                <a:off x="2618" y="231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40" name="Oval 16"/>
              <p:cNvSpPr>
                <a:spLocks noChangeAspect="1" noChangeArrowheads="1"/>
              </p:cNvSpPr>
              <p:nvPr/>
            </p:nvSpPr>
            <p:spPr bwMode="auto">
              <a:xfrm flipV="1">
                <a:off x="277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41" name="Oval 17"/>
              <p:cNvSpPr>
                <a:spLocks noChangeAspect="1" noChangeArrowheads="1"/>
              </p:cNvSpPr>
              <p:nvPr/>
            </p:nvSpPr>
            <p:spPr bwMode="auto">
              <a:xfrm flipV="1">
                <a:off x="2716" y="240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42" name="Oval 18"/>
              <p:cNvSpPr>
                <a:spLocks noChangeAspect="1" noChangeArrowheads="1"/>
              </p:cNvSpPr>
              <p:nvPr/>
            </p:nvSpPr>
            <p:spPr bwMode="auto">
              <a:xfrm flipV="1">
                <a:off x="2632" y="267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43" name="Oval 19"/>
              <p:cNvSpPr>
                <a:spLocks noChangeAspect="1" noChangeArrowheads="1"/>
              </p:cNvSpPr>
              <p:nvPr/>
            </p:nvSpPr>
            <p:spPr bwMode="auto">
              <a:xfrm flipV="1">
                <a:off x="24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44" name="Oval 20"/>
              <p:cNvSpPr>
                <a:spLocks noChangeAspect="1" noChangeArrowheads="1"/>
              </p:cNvSpPr>
              <p:nvPr/>
            </p:nvSpPr>
            <p:spPr bwMode="auto">
              <a:xfrm flipV="1">
                <a:off x="2548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45" name="Oval 21"/>
              <p:cNvSpPr>
                <a:spLocks noChangeAspect="1" noChangeArrowheads="1"/>
              </p:cNvSpPr>
              <p:nvPr/>
            </p:nvSpPr>
            <p:spPr bwMode="auto">
              <a:xfrm flipV="1">
                <a:off x="3094" y="243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46" name="Oval 22"/>
              <p:cNvSpPr>
                <a:spLocks noChangeAspect="1" noChangeArrowheads="1"/>
              </p:cNvSpPr>
              <p:nvPr/>
            </p:nvSpPr>
            <p:spPr bwMode="auto">
              <a:xfrm flipV="1">
                <a:off x="331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47" name="Oval 23"/>
              <p:cNvSpPr>
                <a:spLocks noChangeAspect="1" noChangeArrowheads="1"/>
              </p:cNvSpPr>
              <p:nvPr/>
            </p:nvSpPr>
            <p:spPr bwMode="auto">
              <a:xfrm flipV="1">
                <a:off x="3094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37111" name="Rectangle 87"/>
            <p:cNvSpPr>
              <a:spLocks noChangeArrowheads="1"/>
            </p:cNvSpPr>
            <p:nvPr/>
          </p:nvSpPr>
          <p:spPr bwMode="auto">
            <a:xfrm>
              <a:off x="624" y="1920"/>
              <a:ext cx="14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b="0" dirty="0">
                  <a:latin typeface="Times New Roman" pitchFamily="18" charset="0"/>
                  <a:cs typeface="Times New Roman" pitchFamily="18" charset="0"/>
                </a:rPr>
                <a:t>How many clusters?</a:t>
              </a:r>
              <a:endParaRPr lang="en-US" sz="1600" b="0" dirty="0">
                <a:latin typeface="Times New Roman" pitchFamily="18" charset="0"/>
              </a:endParaRPr>
            </a:p>
          </p:txBody>
        </p:sp>
      </p:grpSp>
      <p:grpSp>
        <p:nvGrpSpPr>
          <p:cNvPr id="1537118" name="Group 94"/>
          <p:cNvGrpSpPr>
            <a:grpSpLocks/>
          </p:cNvGrpSpPr>
          <p:nvPr/>
        </p:nvGrpSpPr>
        <p:grpSpPr bwMode="auto">
          <a:xfrm>
            <a:off x="4960938" y="4114800"/>
            <a:ext cx="3344862" cy="1371600"/>
            <a:chOff x="3125" y="2592"/>
            <a:chExt cx="2107" cy="864"/>
          </a:xfrm>
        </p:grpSpPr>
        <p:grpSp>
          <p:nvGrpSpPr>
            <p:cNvPr id="1537090" name="Group 66"/>
            <p:cNvGrpSpPr>
              <a:grpSpLocks/>
            </p:cNvGrpSpPr>
            <p:nvPr/>
          </p:nvGrpSpPr>
          <p:grpSpPr bwMode="auto">
            <a:xfrm>
              <a:off x="3125" y="2592"/>
              <a:ext cx="2107" cy="518"/>
              <a:chOff x="3125" y="2592"/>
              <a:chExt cx="2107" cy="518"/>
            </a:xfrm>
          </p:grpSpPr>
          <p:sp>
            <p:nvSpPr>
              <p:cNvPr id="1537091" name="AutoShape 67"/>
              <p:cNvSpPr>
                <a:spLocks noChangeAspect="1" noChangeArrowheads="1"/>
              </p:cNvSpPr>
              <p:nvPr/>
            </p:nvSpPr>
            <p:spPr bwMode="auto">
              <a:xfrm>
                <a:off x="4805" y="294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92" name="AutoShape 68"/>
              <p:cNvSpPr>
                <a:spLocks noChangeAspect="1" noChangeArrowheads="1"/>
              </p:cNvSpPr>
              <p:nvPr/>
            </p:nvSpPr>
            <p:spPr bwMode="auto">
              <a:xfrm>
                <a:off x="4603" y="303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93" name="AutoShape 69"/>
              <p:cNvSpPr>
                <a:spLocks noChangeAspect="1" noChangeArrowheads="1"/>
              </p:cNvSpPr>
              <p:nvPr/>
            </p:nvSpPr>
            <p:spPr bwMode="auto">
              <a:xfrm>
                <a:off x="4726" y="3041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94" name="AutoShape 70"/>
              <p:cNvSpPr>
                <a:spLocks noChangeAspect="1" noChangeArrowheads="1"/>
              </p:cNvSpPr>
              <p:nvPr/>
            </p:nvSpPr>
            <p:spPr bwMode="auto">
              <a:xfrm>
                <a:off x="4682" y="2951"/>
                <a:ext cx="68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95" name="AutoShape 71"/>
              <p:cNvSpPr>
                <a:spLocks noChangeAspect="1" noChangeArrowheads="1"/>
              </p:cNvSpPr>
              <p:nvPr/>
            </p:nvSpPr>
            <p:spPr bwMode="auto">
              <a:xfrm>
                <a:off x="4614" y="2738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96" name="AutoShape 72"/>
              <p:cNvSpPr>
                <a:spLocks noChangeAspect="1" noChangeArrowheads="1"/>
              </p:cNvSpPr>
              <p:nvPr/>
            </p:nvSpPr>
            <p:spPr bwMode="auto">
              <a:xfrm>
                <a:off x="4480" y="2693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97" name="AutoShape 73"/>
              <p:cNvSpPr>
                <a:spLocks noChangeAspect="1" noChangeArrowheads="1"/>
              </p:cNvSpPr>
              <p:nvPr/>
            </p:nvSpPr>
            <p:spPr bwMode="auto">
              <a:xfrm>
                <a:off x="4547" y="2592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98" name="AutoShape 74"/>
              <p:cNvSpPr>
                <a:spLocks noChangeAspect="1" noChangeArrowheads="1"/>
              </p:cNvSpPr>
              <p:nvPr/>
            </p:nvSpPr>
            <p:spPr bwMode="auto">
              <a:xfrm>
                <a:off x="4984" y="2929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99" name="AutoShape 75"/>
              <p:cNvSpPr>
                <a:spLocks noChangeAspect="1" noChangeArrowheads="1"/>
              </p:cNvSpPr>
              <p:nvPr/>
            </p:nvSpPr>
            <p:spPr bwMode="auto">
              <a:xfrm>
                <a:off x="5163" y="285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100" name="AutoShape 76"/>
              <p:cNvSpPr>
                <a:spLocks noChangeAspect="1" noChangeArrowheads="1"/>
              </p:cNvSpPr>
              <p:nvPr/>
            </p:nvSpPr>
            <p:spPr bwMode="auto">
              <a:xfrm>
                <a:off x="4984" y="2783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101" name="AutoShape 77"/>
              <p:cNvSpPr>
                <a:spLocks noChangeAspect="1" noChangeArrowheads="1"/>
              </p:cNvSpPr>
              <p:nvPr/>
            </p:nvSpPr>
            <p:spPr bwMode="auto">
              <a:xfrm flipV="1">
                <a:off x="3450" y="269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102" name="AutoShape 78"/>
              <p:cNvSpPr>
                <a:spLocks noChangeAspect="1" noChangeArrowheads="1"/>
              </p:cNvSpPr>
              <p:nvPr/>
            </p:nvSpPr>
            <p:spPr bwMode="auto">
              <a:xfrm flipV="1">
                <a:off x="3248" y="260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103" name="AutoShape 79"/>
              <p:cNvSpPr>
                <a:spLocks noChangeAspect="1" noChangeArrowheads="1"/>
              </p:cNvSpPr>
              <p:nvPr/>
            </p:nvSpPr>
            <p:spPr bwMode="auto">
              <a:xfrm flipV="1">
                <a:off x="3371" y="2592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104" name="AutoShape 80"/>
              <p:cNvSpPr>
                <a:spLocks noChangeAspect="1" noChangeArrowheads="1"/>
              </p:cNvSpPr>
              <p:nvPr/>
            </p:nvSpPr>
            <p:spPr bwMode="auto">
              <a:xfrm flipV="1">
                <a:off x="3327" y="2682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105" name="AutoShape 81"/>
              <p:cNvSpPr>
                <a:spLocks noChangeAspect="1" noChangeArrowheads="1"/>
              </p:cNvSpPr>
              <p:nvPr/>
            </p:nvSpPr>
            <p:spPr bwMode="auto">
              <a:xfrm flipV="1">
                <a:off x="3259" y="2895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106" name="AutoShape 82"/>
              <p:cNvSpPr>
                <a:spLocks noChangeAspect="1" noChangeArrowheads="1"/>
              </p:cNvSpPr>
              <p:nvPr/>
            </p:nvSpPr>
            <p:spPr bwMode="auto">
              <a:xfrm flipV="1">
                <a:off x="3125" y="2940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107" name="AutoShape 83"/>
              <p:cNvSpPr>
                <a:spLocks noChangeAspect="1" noChangeArrowheads="1"/>
              </p:cNvSpPr>
              <p:nvPr/>
            </p:nvSpPr>
            <p:spPr bwMode="auto">
              <a:xfrm flipV="1">
                <a:off x="3192" y="3041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108" name="AutoShape 84"/>
              <p:cNvSpPr>
                <a:spLocks noChangeAspect="1" noChangeArrowheads="1"/>
              </p:cNvSpPr>
              <p:nvPr/>
            </p:nvSpPr>
            <p:spPr bwMode="auto">
              <a:xfrm flipV="1">
                <a:off x="3629" y="2704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109" name="AutoShape 85"/>
              <p:cNvSpPr>
                <a:spLocks noChangeAspect="1" noChangeArrowheads="1"/>
              </p:cNvSpPr>
              <p:nvPr/>
            </p:nvSpPr>
            <p:spPr bwMode="auto">
              <a:xfrm flipV="1">
                <a:off x="3808" y="278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110" name="AutoShape 86"/>
              <p:cNvSpPr>
                <a:spLocks noChangeAspect="1" noChangeArrowheads="1"/>
              </p:cNvSpPr>
              <p:nvPr/>
            </p:nvSpPr>
            <p:spPr bwMode="auto">
              <a:xfrm flipV="1">
                <a:off x="3629" y="285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37112" name="Rectangle 88"/>
            <p:cNvSpPr>
              <a:spLocks noChangeArrowheads="1"/>
            </p:cNvSpPr>
            <p:nvPr/>
          </p:nvSpPr>
          <p:spPr bwMode="auto">
            <a:xfrm>
              <a:off x="3413" y="3244"/>
              <a:ext cx="14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b="0">
                  <a:latin typeface="Times New Roman" pitchFamily="18" charset="0"/>
                  <a:cs typeface="Times New Roman" pitchFamily="18" charset="0"/>
                </a:rPr>
                <a:t>Four Clusters</a:t>
              </a:r>
              <a:r>
                <a:rPr lang="en-US" sz="1600" b="0">
                  <a:latin typeface="Times New Roman" pitchFamily="18" charset="0"/>
                </a:rPr>
                <a:t> </a:t>
              </a:r>
            </a:p>
          </p:txBody>
        </p:sp>
      </p:grpSp>
      <p:grpSp>
        <p:nvGrpSpPr>
          <p:cNvPr id="1537117" name="Group 93"/>
          <p:cNvGrpSpPr>
            <a:grpSpLocks/>
          </p:cNvGrpSpPr>
          <p:nvPr/>
        </p:nvGrpSpPr>
        <p:grpSpPr bwMode="auto">
          <a:xfrm>
            <a:off x="685800" y="4114800"/>
            <a:ext cx="3344863" cy="1371600"/>
            <a:chOff x="432" y="2592"/>
            <a:chExt cx="2107" cy="864"/>
          </a:xfrm>
        </p:grpSpPr>
        <p:grpSp>
          <p:nvGrpSpPr>
            <p:cNvPr id="1537069" name="Group 45"/>
            <p:cNvGrpSpPr>
              <a:grpSpLocks/>
            </p:cNvGrpSpPr>
            <p:nvPr/>
          </p:nvGrpSpPr>
          <p:grpSpPr bwMode="auto">
            <a:xfrm>
              <a:off x="432" y="2592"/>
              <a:ext cx="2107" cy="516"/>
              <a:chOff x="432" y="2592"/>
              <a:chExt cx="2107" cy="516"/>
            </a:xfrm>
          </p:grpSpPr>
          <p:sp>
            <p:nvSpPr>
              <p:cNvPr id="1537070" name="AutoShape 46"/>
              <p:cNvSpPr>
                <a:spLocks noChangeAspect="1" noChangeArrowheads="1"/>
              </p:cNvSpPr>
              <p:nvPr/>
            </p:nvSpPr>
            <p:spPr bwMode="auto">
              <a:xfrm>
                <a:off x="2112" y="2939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71" name="AutoShape 47"/>
              <p:cNvSpPr>
                <a:spLocks noChangeAspect="1" noChangeArrowheads="1"/>
              </p:cNvSpPr>
              <p:nvPr/>
            </p:nvSpPr>
            <p:spPr bwMode="auto">
              <a:xfrm>
                <a:off x="1910" y="302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72" name="AutoShape 48"/>
              <p:cNvSpPr>
                <a:spLocks noChangeAspect="1" noChangeArrowheads="1"/>
              </p:cNvSpPr>
              <p:nvPr/>
            </p:nvSpPr>
            <p:spPr bwMode="auto">
              <a:xfrm>
                <a:off x="2033" y="303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73" name="AutoShape 49"/>
              <p:cNvSpPr>
                <a:spLocks noChangeAspect="1" noChangeArrowheads="1"/>
              </p:cNvSpPr>
              <p:nvPr/>
            </p:nvSpPr>
            <p:spPr bwMode="auto">
              <a:xfrm>
                <a:off x="1989" y="2950"/>
                <a:ext cx="68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74" name="AutoShape 50"/>
              <p:cNvSpPr>
                <a:spLocks noChangeAspect="1" noChangeArrowheads="1"/>
              </p:cNvSpPr>
              <p:nvPr/>
            </p:nvSpPr>
            <p:spPr bwMode="auto">
              <a:xfrm>
                <a:off x="1921" y="273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75" name="AutoShape 51"/>
              <p:cNvSpPr>
                <a:spLocks noChangeAspect="1" noChangeArrowheads="1"/>
              </p:cNvSpPr>
              <p:nvPr/>
            </p:nvSpPr>
            <p:spPr bwMode="auto">
              <a:xfrm>
                <a:off x="1787" y="2693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76" name="AutoShape 52"/>
              <p:cNvSpPr>
                <a:spLocks noChangeAspect="1" noChangeArrowheads="1"/>
              </p:cNvSpPr>
              <p:nvPr/>
            </p:nvSpPr>
            <p:spPr bwMode="auto">
              <a:xfrm>
                <a:off x="1854" y="259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77" name="AutoShape 53"/>
              <p:cNvSpPr>
                <a:spLocks noChangeAspect="1" noChangeArrowheads="1"/>
              </p:cNvSpPr>
              <p:nvPr/>
            </p:nvSpPr>
            <p:spPr bwMode="auto">
              <a:xfrm>
                <a:off x="2291" y="292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78" name="AutoShape 54"/>
              <p:cNvSpPr>
                <a:spLocks noChangeAspect="1" noChangeArrowheads="1"/>
              </p:cNvSpPr>
              <p:nvPr/>
            </p:nvSpPr>
            <p:spPr bwMode="auto">
              <a:xfrm>
                <a:off x="2470" y="28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79" name="AutoShape 55"/>
              <p:cNvSpPr>
                <a:spLocks noChangeAspect="1" noChangeArrowheads="1"/>
              </p:cNvSpPr>
              <p:nvPr/>
            </p:nvSpPr>
            <p:spPr bwMode="auto">
              <a:xfrm>
                <a:off x="2291" y="278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80" name="Rectangle 56"/>
              <p:cNvSpPr>
                <a:spLocks noChangeAspect="1" noChangeArrowheads="1"/>
              </p:cNvSpPr>
              <p:nvPr/>
            </p:nvSpPr>
            <p:spPr bwMode="auto">
              <a:xfrm flipV="1">
                <a:off x="757" y="2693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81" name="Rectangle 57"/>
              <p:cNvSpPr>
                <a:spLocks noChangeAspect="1" noChangeArrowheads="1"/>
              </p:cNvSpPr>
              <p:nvPr/>
            </p:nvSpPr>
            <p:spPr bwMode="auto">
              <a:xfrm flipV="1">
                <a:off x="555" y="2603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82" name="Rectangle 58"/>
              <p:cNvSpPr>
                <a:spLocks noChangeAspect="1" noChangeArrowheads="1"/>
              </p:cNvSpPr>
              <p:nvPr/>
            </p:nvSpPr>
            <p:spPr bwMode="auto">
              <a:xfrm flipV="1">
                <a:off x="678" y="259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83" name="Rectangle 59"/>
              <p:cNvSpPr>
                <a:spLocks noChangeAspect="1" noChangeArrowheads="1"/>
              </p:cNvSpPr>
              <p:nvPr/>
            </p:nvSpPr>
            <p:spPr bwMode="auto">
              <a:xfrm flipV="1">
                <a:off x="634" y="2681"/>
                <a:ext cx="68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84" name="Rectangle 60"/>
              <p:cNvSpPr>
                <a:spLocks noChangeAspect="1" noChangeArrowheads="1"/>
              </p:cNvSpPr>
              <p:nvPr/>
            </p:nvSpPr>
            <p:spPr bwMode="auto">
              <a:xfrm flipV="1">
                <a:off x="566" y="289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85" name="Rectangle 61"/>
              <p:cNvSpPr>
                <a:spLocks noChangeAspect="1" noChangeArrowheads="1"/>
              </p:cNvSpPr>
              <p:nvPr/>
            </p:nvSpPr>
            <p:spPr bwMode="auto">
              <a:xfrm flipV="1">
                <a:off x="432" y="2939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86" name="Rectangle 62"/>
              <p:cNvSpPr>
                <a:spLocks noChangeAspect="1" noChangeArrowheads="1"/>
              </p:cNvSpPr>
              <p:nvPr/>
            </p:nvSpPr>
            <p:spPr bwMode="auto">
              <a:xfrm flipV="1">
                <a:off x="499" y="303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87" name="Rectangle 63"/>
              <p:cNvSpPr>
                <a:spLocks noChangeAspect="1" noChangeArrowheads="1"/>
              </p:cNvSpPr>
              <p:nvPr/>
            </p:nvSpPr>
            <p:spPr bwMode="auto">
              <a:xfrm flipV="1">
                <a:off x="936" y="270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88" name="Rectangle 64"/>
              <p:cNvSpPr>
                <a:spLocks noChangeAspect="1" noChangeArrowheads="1"/>
              </p:cNvSpPr>
              <p:nvPr/>
            </p:nvSpPr>
            <p:spPr bwMode="auto">
              <a:xfrm flipV="1">
                <a:off x="1115" y="278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89" name="Rectangle 65"/>
              <p:cNvSpPr>
                <a:spLocks noChangeAspect="1" noChangeArrowheads="1"/>
              </p:cNvSpPr>
              <p:nvPr/>
            </p:nvSpPr>
            <p:spPr bwMode="auto">
              <a:xfrm flipV="1">
                <a:off x="936" y="284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37113" name="Rectangle 89"/>
            <p:cNvSpPr>
              <a:spLocks noChangeArrowheads="1"/>
            </p:cNvSpPr>
            <p:nvPr/>
          </p:nvSpPr>
          <p:spPr bwMode="auto">
            <a:xfrm>
              <a:off x="624" y="3244"/>
              <a:ext cx="14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b="0">
                  <a:latin typeface="Times New Roman" pitchFamily="18" charset="0"/>
                  <a:cs typeface="Times New Roman" pitchFamily="18" charset="0"/>
                </a:rPr>
                <a:t>Two Clusters</a:t>
              </a:r>
              <a:r>
                <a:rPr lang="en-US" sz="1600" b="0">
                  <a:latin typeface="Times New Roman" pitchFamily="18" charset="0"/>
                </a:rPr>
                <a:t> </a:t>
              </a:r>
            </a:p>
          </p:txBody>
        </p:sp>
      </p:grpSp>
      <p:grpSp>
        <p:nvGrpSpPr>
          <p:cNvPr id="1537116" name="Group 92"/>
          <p:cNvGrpSpPr>
            <a:grpSpLocks/>
          </p:cNvGrpSpPr>
          <p:nvPr/>
        </p:nvGrpSpPr>
        <p:grpSpPr bwMode="auto">
          <a:xfrm>
            <a:off x="4960938" y="1905000"/>
            <a:ext cx="3344862" cy="1479550"/>
            <a:chOff x="3125" y="1200"/>
            <a:chExt cx="2107" cy="932"/>
          </a:xfrm>
        </p:grpSpPr>
        <p:grpSp>
          <p:nvGrpSpPr>
            <p:cNvPr id="1537048" name="Group 24"/>
            <p:cNvGrpSpPr>
              <a:grpSpLocks/>
            </p:cNvGrpSpPr>
            <p:nvPr/>
          </p:nvGrpSpPr>
          <p:grpSpPr bwMode="auto">
            <a:xfrm>
              <a:off x="3125" y="1200"/>
              <a:ext cx="2107" cy="518"/>
              <a:chOff x="3125" y="1200"/>
              <a:chExt cx="2107" cy="518"/>
            </a:xfrm>
          </p:grpSpPr>
          <p:sp>
            <p:nvSpPr>
              <p:cNvPr id="1537049" name="AutoShape 25"/>
              <p:cNvSpPr>
                <a:spLocks noChangeAspect="1" noChangeArrowheads="1"/>
              </p:cNvSpPr>
              <p:nvPr/>
            </p:nvSpPr>
            <p:spPr bwMode="auto">
              <a:xfrm>
                <a:off x="4805" y="154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50" name="AutoShape 26"/>
              <p:cNvSpPr>
                <a:spLocks noChangeAspect="1" noChangeArrowheads="1"/>
              </p:cNvSpPr>
              <p:nvPr/>
            </p:nvSpPr>
            <p:spPr bwMode="auto">
              <a:xfrm>
                <a:off x="4603" y="163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51" name="AutoShape 27"/>
              <p:cNvSpPr>
                <a:spLocks noChangeAspect="1" noChangeArrowheads="1"/>
              </p:cNvSpPr>
              <p:nvPr/>
            </p:nvSpPr>
            <p:spPr bwMode="auto">
              <a:xfrm>
                <a:off x="4726" y="1649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52" name="AutoShape 28"/>
              <p:cNvSpPr>
                <a:spLocks noChangeAspect="1" noChangeArrowheads="1"/>
              </p:cNvSpPr>
              <p:nvPr/>
            </p:nvSpPr>
            <p:spPr bwMode="auto">
              <a:xfrm>
                <a:off x="4682" y="1559"/>
                <a:ext cx="68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53" name="AutoShape 29"/>
              <p:cNvSpPr>
                <a:spLocks noChangeAspect="1" noChangeArrowheads="1"/>
              </p:cNvSpPr>
              <p:nvPr/>
            </p:nvSpPr>
            <p:spPr bwMode="auto">
              <a:xfrm>
                <a:off x="4614" y="1346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54" name="AutoShape 30"/>
              <p:cNvSpPr>
                <a:spLocks noChangeAspect="1" noChangeArrowheads="1"/>
              </p:cNvSpPr>
              <p:nvPr/>
            </p:nvSpPr>
            <p:spPr bwMode="auto">
              <a:xfrm>
                <a:off x="4480" y="1301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55" name="AutoShape 31"/>
              <p:cNvSpPr>
                <a:spLocks noChangeAspect="1" noChangeArrowheads="1"/>
              </p:cNvSpPr>
              <p:nvPr/>
            </p:nvSpPr>
            <p:spPr bwMode="auto">
              <a:xfrm>
                <a:off x="4547" y="1200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56" name="Rectangle 32"/>
              <p:cNvSpPr>
                <a:spLocks noChangeAspect="1" noChangeArrowheads="1"/>
              </p:cNvSpPr>
              <p:nvPr/>
            </p:nvSpPr>
            <p:spPr bwMode="auto">
              <a:xfrm>
                <a:off x="4984" y="1537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57" name="Rectangle 33"/>
              <p:cNvSpPr>
                <a:spLocks noChangeAspect="1" noChangeArrowheads="1"/>
              </p:cNvSpPr>
              <p:nvPr/>
            </p:nvSpPr>
            <p:spPr bwMode="auto">
              <a:xfrm>
                <a:off x="5163" y="1458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58" name="Rectangle 34"/>
              <p:cNvSpPr>
                <a:spLocks noChangeAspect="1" noChangeArrowheads="1"/>
              </p:cNvSpPr>
              <p:nvPr/>
            </p:nvSpPr>
            <p:spPr bwMode="auto">
              <a:xfrm>
                <a:off x="4984" y="1391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59" name="AutoShape 35"/>
              <p:cNvSpPr>
                <a:spLocks noChangeAspect="1" noChangeArrowheads="1"/>
              </p:cNvSpPr>
              <p:nvPr/>
            </p:nvSpPr>
            <p:spPr bwMode="auto">
              <a:xfrm flipV="1">
                <a:off x="3450" y="130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60" name="AutoShape 36"/>
              <p:cNvSpPr>
                <a:spLocks noChangeAspect="1" noChangeArrowheads="1"/>
              </p:cNvSpPr>
              <p:nvPr/>
            </p:nvSpPr>
            <p:spPr bwMode="auto">
              <a:xfrm flipV="1">
                <a:off x="3248" y="121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61" name="AutoShape 37"/>
              <p:cNvSpPr>
                <a:spLocks noChangeAspect="1" noChangeArrowheads="1"/>
              </p:cNvSpPr>
              <p:nvPr/>
            </p:nvSpPr>
            <p:spPr bwMode="auto">
              <a:xfrm flipV="1">
                <a:off x="3371" y="120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62" name="AutoShape 38"/>
              <p:cNvSpPr>
                <a:spLocks noChangeAspect="1" noChangeArrowheads="1"/>
              </p:cNvSpPr>
              <p:nvPr/>
            </p:nvSpPr>
            <p:spPr bwMode="auto">
              <a:xfrm flipV="1">
                <a:off x="3327" y="1290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63" name="AutoShape 39"/>
              <p:cNvSpPr>
                <a:spLocks noChangeAspect="1" noChangeArrowheads="1"/>
              </p:cNvSpPr>
              <p:nvPr/>
            </p:nvSpPr>
            <p:spPr bwMode="auto">
              <a:xfrm flipV="1">
                <a:off x="3259" y="1503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64" name="AutoShape 40"/>
              <p:cNvSpPr>
                <a:spLocks noChangeAspect="1" noChangeArrowheads="1"/>
              </p:cNvSpPr>
              <p:nvPr/>
            </p:nvSpPr>
            <p:spPr bwMode="auto">
              <a:xfrm flipV="1">
                <a:off x="3125" y="154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65" name="AutoShape 41"/>
              <p:cNvSpPr>
                <a:spLocks noChangeAspect="1" noChangeArrowheads="1"/>
              </p:cNvSpPr>
              <p:nvPr/>
            </p:nvSpPr>
            <p:spPr bwMode="auto">
              <a:xfrm flipV="1">
                <a:off x="3192" y="16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66" name="Oval 42"/>
              <p:cNvSpPr>
                <a:spLocks noChangeAspect="1" noChangeArrowheads="1"/>
              </p:cNvSpPr>
              <p:nvPr/>
            </p:nvSpPr>
            <p:spPr bwMode="auto">
              <a:xfrm flipV="1">
                <a:off x="3629" y="1312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67" name="Oval 43"/>
              <p:cNvSpPr>
                <a:spLocks noChangeAspect="1" noChangeArrowheads="1"/>
              </p:cNvSpPr>
              <p:nvPr/>
            </p:nvSpPr>
            <p:spPr bwMode="auto">
              <a:xfrm flipV="1">
                <a:off x="3808" y="1391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68" name="Oval 44"/>
              <p:cNvSpPr>
                <a:spLocks noChangeAspect="1" noChangeArrowheads="1"/>
              </p:cNvSpPr>
              <p:nvPr/>
            </p:nvSpPr>
            <p:spPr bwMode="auto">
              <a:xfrm flipV="1">
                <a:off x="3629" y="1458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37114" name="Rectangle 90"/>
            <p:cNvSpPr>
              <a:spLocks noChangeArrowheads="1"/>
            </p:cNvSpPr>
            <p:nvPr/>
          </p:nvSpPr>
          <p:spPr bwMode="auto">
            <a:xfrm>
              <a:off x="3413" y="1920"/>
              <a:ext cx="14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b="0">
                  <a:latin typeface="Times New Roman" pitchFamily="18" charset="0"/>
                  <a:cs typeface="Times New Roman" pitchFamily="18" charset="0"/>
                </a:rPr>
                <a:t>Six Clusters</a:t>
              </a:r>
              <a:r>
                <a:rPr lang="en-US" sz="1600" b="0">
                  <a:latin typeface="Times New Roman" pitchFamily="18" charset="0"/>
                </a:rPr>
                <a:t> </a:t>
              </a:r>
            </a:p>
          </p:txBody>
        </p:sp>
      </p:grpSp>
      <p:sp>
        <p:nvSpPr>
          <p:cNvPr id="9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271D390-459D-4692-ACDA-0AA97F7D3F0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22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85750"/>
            <a:ext cx="8280400" cy="552450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rgbClr val="0000FF"/>
                </a:solidFill>
                <a:cs typeface="Times New Roman" pitchFamily="18" charset="0"/>
              </a:rPr>
              <a:t>Partitional</a:t>
            </a:r>
            <a:r>
              <a:rPr lang="en-US" sz="2800" b="1" dirty="0">
                <a:solidFill>
                  <a:srgbClr val="0000FF"/>
                </a:solidFill>
                <a:cs typeface="Times New Roman" pitchFamily="18" charset="0"/>
              </a:rPr>
              <a:t> Clustering</a:t>
            </a:r>
          </a:p>
        </p:txBody>
      </p:sp>
      <p:sp>
        <p:nvSpPr>
          <p:cNvPr id="1539076" name="Freeform 4"/>
          <p:cNvSpPr>
            <a:spLocks/>
          </p:cNvSpPr>
          <p:nvPr/>
        </p:nvSpPr>
        <p:spPr bwMode="auto">
          <a:xfrm>
            <a:off x="1254125" y="2517775"/>
            <a:ext cx="96838" cy="101600"/>
          </a:xfrm>
          <a:custGeom>
            <a:avLst/>
            <a:gdLst>
              <a:gd name="T0" fmla="*/ 61 w 61"/>
              <a:gd name="T1" fmla="*/ 30 h 64"/>
              <a:gd name="T2" fmla="*/ 55 w 61"/>
              <a:gd name="T3" fmla="*/ 49 h 64"/>
              <a:gd name="T4" fmla="*/ 43 w 61"/>
              <a:gd name="T5" fmla="*/ 61 h 64"/>
              <a:gd name="T6" fmla="*/ 24 w 61"/>
              <a:gd name="T7" fmla="*/ 64 h 64"/>
              <a:gd name="T8" fmla="*/ 9 w 61"/>
              <a:gd name="T9" fmla="*/ 55 h 64"/>
              <a:gd name="T10" fmla="*/ 0 w 61"/>
              <a:gd name="T11" fmla="*/ 39 h 64"/>
              <a:gd name="T12" fmla="*/ 0 w 61"/>
              <a:gd name="T13" fmla="*/ 24 h 64"/>
              <a:gd name="T14" fmla="*/ 9 w 61"/>
              <a:gd name="T15" fmla="*/ 9 h 64"/>
              <a:gd name="T16" fmla="*/ 24 w 61"/>
              <a:gd name="T17" fmla="*/ 0 h 64"/>
              <a:gd name="T18" fmla="*/ 43 w 61"/>
              <a:gd name="T19" fmla="*/ 3 h 64"/>
              <a:gd name="T20" fmla="*/ 55 w 61"/>
              <a:gd name="T21" fmla="*/ 15 h 64"/>
              <a:gd name="T22" fmla="*/ 61 w 61"/>
              <a:gd name="T23" fmla="*/ 3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4">
                <a:moveTo>
                  <a:pt x="61" y="30"/>
                </a:moveTo>
                <a:lnTo>
                  <a:pt x="55" y="49"/>
                </a:lnTo>
                <a:lnTo>
                  <a:pt x="43" y="61"/>
                </a:lnTo>
                <a:lnTo>
                  <a:pt x="24" y="64"/>
                </a:lnTo>
                <a:lnTo>
                  <a:pt x="9" y="55"/>
                </a:lnTo>
                <a:lnTo>
                  <a:pt x="0" y="39"/>
                </a:lnTo>
                <a:lnTo>
                  <a:pt x="0" y="24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77" name="Freeform 5"/>
          <p:cNvSpPr>
            <a:spLocks/>
          </p:cNvSpPr>
          <p:nvPr/>
        </p:nvSpPr>
        <p:spPr bwMode="auto">
          <a:xfrm>
            <a:off x="1254125" y="2716213"/>
            <a:ext cx="96838" cy="98425"/>
          </a:xfrm>
          <a:custGeom>
            <a:avLst/>
            <a:gdLst>
              <a:gd name="T0" fmla="*/ 61 w 61"/>
              <a:gd name="T1" fmla="*/ 31 h 62"/>
              <a:gd name="T2" fmla="*/ 55 w 61"/>
              <a:gd name="T3" fmla="*/ 49 h 62"/>
              <a:gd name="T4" fmla="*/ 43 w 61"/>
              <a:gd name="T5" fmla="*/ 62 h 62"/>
              <a:gd name="T6" fmla="*/ 24 w 61"/>
              <a:gd name="T7" fmla="*/ 62 h 62"/>
              <a:gd name="T8" fmla="*/ 9 w 61"/>
              <a:gd name="T9" fmla="*/ 55 h 62"/>
              <a:gd name="T10" fmla="*/ 0 w 61"/>
              <a:gd name="T11" fmla="*/ 40 h 62"/>
              <a:gd name="T12" fmla="*/ 0 w 61"/>
              <a:gd name="T13" fmla="*/ 22 h 62"/>
              <a:gd name="T14" fmla="*/ 9 w 61"/>
              <a:gd name="T15" fmla="*/ 9 h 62"/>
              <a:gd name="T16" fmla="*/ 24 w 61"/>
              <a:gd name="T17" fmla="*/ 0 h 62"/>
              <a:gd name="T18" fmla="*/ 43 w 61"/>
              <a:gd name="T19" fmla="*/ 3 h 62"/>
              <a:gd name="T20" fmla="*/ 55 w 61"/>
              <a:gd name="T21" fmla="*/ 16 h 62"/>
              <a:gd name="T22" fmla="*/ 61 w 61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62"/>
                </a:lnTo>
                <a:lnTo>
                  <a:pt x="24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78" name="Freeform 6"/>
          <p:cNvSpPr>
            <a:spLocks/>
          </p:cNvSpPr>
          <p:nvPr/>
        </p:nvSpPr>
        <p:spPr bwMode="auto">
          <a:xfrm>
            <a:off x="1951038" y="4711700"/>
            <a:ext cx="96837" cy="98425"/>
          </a:xfrm>
          <a:custGeom>
            <a:avLst/>
            <a:gdLst>
              <a:gd name="T0" fmla="*/ 61 w 61"/>
              <a:gd name="T1" fmla="*/ 31 h 62"/>
              <a:gd name="T2" fmla="*/ 55 w 61"/>
              <a:gd name="T3" fmla="*/ 46 h 62"/>
              <a:gd name="T4" fmla="*/ 43 w 61"/>
              <a:gd name="T5" fmla="*/ 59 h 62"/>
              <a:gd name="T6" fmla="*/ 24 w 61"/>
              <a:gd name="T7" fmla="*/ 62 h 62"/>
              <a:gd name="T8" fmla="*/ 9 w 61"/>
              <a:gd name="T9" fmla="*/ 53 h 62"/>
              <a:gd name="T10" fmla="*/ 0 w 61"/>
              <a:gd name="T11" fmla="*/ 40 h 62"/>
              <a:gd name="T12" fmla="*/ 0 w 61"/>
              <a:gd name="T13" fmla="*/ 22 h 62"/>
              <a:gd name="T14" fmla="*/ 9 w 61"/>
              <a:gd name="T15" fmla="*/ 7 h 62"/>
              <a:gd name="T16" fmla="*/ 24 w 61"/>
              <a:gd name="T17" fmla="*/ 0 h 62"/>
              <a:gd name="T18" fmla="*/ 43 w 61"/>
              <a:gd name="T19" fmla="*/ 0 h 62"/>
              <a:gd name="T20" fmla="*/ 55 w 61"/>
              <a:gd name="T21" fmla="*/ 13 h 62"/>
              <a:gd name="T22" fmla="*/ 61 w 61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2">
                <a:moveTo>
                  <a:pt x="61" y="31"/>
                </a:moveTo>
                <a:lnTo>
                  <a:pt x="55" y="46"/>
                </a:lnTo>
                <a:lnTo>
                  <a:pt x="43" y="59"/>
                </a:lnTo>
                <a:lnTo>
                  <a:pt x="24" y="62"/>
                </a:lnTo>
                <a:lnTo>
                  <a:pt x="9" y="53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0"/>
                </a:lnTo>
                <a:lnTo>
                  <a:pt x="55" y="13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79" name="Freeform 7"/>
          <p:cNvSpPr>
            <a:spLocks/>
          </p:cNvSpPr>
          <p:nvPr/>
        </p:nvSpPr>
        <p:spPr bwMode="auto">
          <a:xfrm>
            <a:off x="1550988" y="2619375"/>
            <a:ext cx="96837" cy="96838"/>
          </a:xfrm>
          <a:custGeom>
            <a:avLst/>
            <a:gdLst>
              <a:gd name="T0" fmla="*/ 61 w 61"/>
              <a:gd name="T1" fmla="*/ 31 h 61"/>
              <a:gd name="T2" fmla="*/ 58 w 61"/>
              <a:gd name="T3" fmla="*/ 46 h 61"/>
              <a:gd name="T4" fmla="*/ 43 w 61"/>
              <a:gd name="T5" fmla="*/ 58 h 61"/>
              <a:gd name="T6" fmla="*/ 25 w 61"/>
              <a:gd name="T7" fmla="*/ 61 h 61"/>
              <a:gd name="T8" fmla="*/ 9 w 61"/>
              <a:gd name="T9" fmla="*/ 55 h 61"/>
              <a:gd name="T10" fmla="*/ 0 w 61"/>
              <a:gd name="T11" fmla="*/ 40 h 61"/>
              <a:gd name="T12" fmla="*/ 0 w 61"/>
              <a:gd name="T13" fmla="*/ 21 h 61"/>
              <a:gd name="T14" fmla="*/ 9 w 61"/>
              <a:gd name="T15" fmla="*/ 6 h 61"/>
              <a:gd name="T16" fmla="*/ 25 w 61"/>
              <a:gd name="T17" fmla="*/ 0 h 61"/>
              <a:gd name="T18" fmla="*/ 43 w 61"/>
              <a:gd name="T19" fmla="*/ 3 h 61"/>
              <a:gd name="T20" fmla="*/ 58 w 61"/>
              <a:gd name="T21" fmla="*/ 12 h 61"/>
              <a:gd name="T22" fmla="*/ 61 w 61"/>
              <a:gd name="T23" fmla="*/ 3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1">
                <a:moveTo>
                  <a:pt x="61" y="31"/>
                </a:moveTo>
                <a:lnTo>
                  <a:pt x="58" y="46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80" name="Freeform 8"/>
          <p:cNvSpPr>
            <a:spLocks/>
          </p:cNvSpPr>
          <p:nvPr/>
        </p:nvSpPr>
        <p:spPr bwMode="auto">
          <a:xfrm>
            <a:off x="1951038" y="3914775"/>
            <a:ext cx="96837" cy="96838"/>
          </a:xfrm>
          <a:custGeom>
            <a:avLst/>
            <a:gdLst>
              <a:gd name="T0" fmla="*/ 61 w 61"/>
              <a:gd name="T1" fmla="*/ 30 h 61"/>
              <a:gd name="T2" fmla="*/ 55 w 61"/>
              <a:gd name="T3" fmla="*/ 46 h 61"/>
              <a:gd name="T4" fmla="*/ 43 w 61"/>
              <a:gd name="T5" fmla="*/ 58 h 61"/>
              <a:gd name="T6" fmla="*/ 24 w 61"/>
              <a:gd name="T7" fmla="*/ 61 h 61"/>
              <a:gd name="T8" fmla="*/ 9 w 61"/>
              <a:gd name="T9" fmla="*/ 55 h 61"/>
              <a:gd name="T10" fmla="*/ 0 w 61"/>
              <a:gd name="T11" fmla="*/ 39 h 61"/>
              <a:gd name="T12" fmla="*/ 0 w 61"/>
              <a:gd name="T13" fmla="*/ 21 h 61"/>
              <a:gd name="T14" fmla="*/ 9 w 61"/>
              <a:gd name="T15" fmla="*/ 6 h 61"/>
              <a:gd name="T16" fmla="*/ 24 w 61"/>
              <a:gd name="T17" fmla="*/ 0 h 61"/>
              <a:gd name="T18" fmla="*/ 43 w 61"/>
              <a:gd name="T19" fmla="*/ 3 h 61"/>
              <a:gd name="T20" fmla="*/ 55 w 61"/>
              <a:gd name="T21" fmla="*/ 12 h 61"/>
              <a:gd name="T22" fmla="*/ 61 w 61"/>
              <a:gd name="T23" fmla="*/ 3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1">
                <a:moveTo>
                  <a:pt x="61" y="30"/>
                </a:moveTo>
                <a:lnTo>
                  <a:pt x="55" y="46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81" name="Freeform 9"/>
          <p:cNvSpPr>
            <a:spLocks/>
          </p:cNvSpPr>
          <p:nvPr/>
        </p:nvSpPr>
        <p:spPr bwMode="auto">
          <a:xfrm>
            <a:off x="2120900" y="1825625"/>
            <a:ext cx="98425" cy="98425"/>
          </a:xfrm>
          <a:custGeom>
            <a:avLst/>
            <a:gdLst>
              <a:gd name="T0" fmla="*/ 62 w 62"/>
              <a:gd name="T1" fmla="*/ 31 h 62"/>
              <a:gd name="T2" fmla="*/ 56 w 62"/>
              <a:gd name="T3" fmla="*/ 46 h 62"/>
              <a:gd name="T4" fmla="*/ 43 w 62"/>
              <a:gd name="T5" fmla="*/ 58 h 62"/>
              <a:gd name="T6" fmla="*/ 25 w 62"/>
              <a:gd name="T7" fmla="*/ 62 h 62"/>
              <a:gd name="T8" fmla="*/ 9 w 62"/>
              <a:gd name="T9" fmla="*/ 55 h 62"/>
              <a:gd name="T10" fmla="*/ 0 w 62"/>
              <a:gd name="T11" fmla="*/ 40 h 62"/>
              <a:gd name="T12" fmla="*/ 0 w 62"/>
              <a:gd name="T13" fmla="*/ 22 h 62"/>
              <a:gd name="T14" fmla="*/ 9 w 62"/>
              <a:gd name="T15" fmla="*/ 6 h 62"/>
              <a:gd name="T16" fmla="*/ 25 w 62"/>
              <a:gd name="T17" fmla="*/ 0 h 62"/>
              <a:gd name="T18" fmla="*/ 43 w 62"/>
              <a:gd name="T19" fmla="*/ 3 h 62"/>
              <a:gd name="T20" fmla="*/ 56 w 62"/>
              <a:gd name="T21" fmla="*/ 12 h 62"/>
              <a:gd name="T22" fmla="*/ 62 w 62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8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6" y="12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82" name="Freeform 10"/>
          <p:cNvSpPr>
            <a:spLocks/>
          </p:cNvSpPr>
          <p:nvPr/>
        </p:nvSpPr>
        <p:spPr bwMode="auto">
          <a:xfrm>
            <a:off x="2351088" y="2020888"/>
            <a:ext cx="96837" cy="96837"/>
          </a:xfrm>
          <a:custGeom>
            <a:avLst/>
            <a:gdLst>
              <a:gd name="T0" fmla="*/ 61 w 61"/>
              <a:gd name="T1" fmla="*/ 31 h 61"/>
              <a:gd name="T2" fmla="*/ 55 w 61"/>
              <a:gd name="T3" fmla="*/ 49 h 61"/>
              <a:gd name="T4" fmla="*/ 43 w 61"/>
              <a:gd name="T5" fmla="*/ 58 h 61"/>
              <a:gd name="T6" fmla="*/ 24 w 61"/>
              <a:gd name="T7" fmla="*/ 61 h 61"/>
              <a:gd name="T8" fmla="*/ 9 w 61"/>
              <a:gd name="T9" fmla="*/ 55 h 61"/>
              <a:gd name="T10" fmla="*/ 0 w 61"/>
              <a:gd name="T11" fmla="*/ 40 h 61"/>
              <a:gd name="T12" fmla="*/ 0 w 61"/>
              <a:gd name="T13" fmla="*/ 21 h 61"/>
              <a:gd name="T14" fmla="*/ 9 w 61"/>
              <a:gd name="T15" fmla="*/ 6 h 61"/>
              <a:gd name="T16" fmla="*/ 24 w 61"/>
              <a:gd name="T17" fmla="*/ 0 h 61"/>
              <a:gd name="T18" fmla="*/ 43 w 61"/>
              <a:gd name="T19" fmla="*/ 3 h 61"/>
              <a:gd name="T20" fmla="*/ 55 w 61"/>
              <a:gd name="T21" fmla="*/ 15 h 61"/>
              <a:gd name="T22" fmla="*/ 61 w 61"/>
              <a:gd name="T23" fmla="*/ 3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1">
                <a:moveTo>
                  <a:pt x="61" y="31"/>
                </a:moveTo>
                <a:lnTo>
                  <a:pt x="55" y="49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83" name="Freeform 11"/>
          <p:cNvSpPr>
            <a:spLocks/>
          </p:cNvSpPr>
          <p:nvPr/>
        </p:nvSpPr>
        <p:spPr bwMode="auto">
          <a:xfrm>
            <a:off x="2447925" y="2317750"/>
            <a:ext cx="96838" cy="101600"/>
          </a:xfrm>
          <a:custGeom>
            <a:avLst/>
            <a:gdLst>
              <a:gd name="T0" fmla="*/ 61 w 61"/>
              <a:gd name="T1" fmla="*/ 31 h 64"/>
              <a:gd name="T2" fmla="*/ 58 w 61"/>
              <a:gd name="T3" fmla="*/ 49 h 64"/>
              <a:gd name="T4" fmla="*/ 43 w 61"/>
              <a:gd name="T5" fmla="*/ 61 h 64"/>
              <a:gd name="T6" fmla="*/ 28 w 61"/>
              <a:gd name="T7" fmla="*/ 64 h 64"/>
              <a:gd name="T8" fmla="*/ 9 w 61"/>
              <a:gd name="T9" fmla="*/ 55 h 64"/>
              <a:gd name="T10" fmla="*/ 0 w 61"/>
              <a:gd name="T11" fmla="*/ 40 h 64"/>
              <a:gd name="T12" fmla="*/ 0 w 61"/>
              <a:gd name="T13" fmla="*/ 24 h 64"/>
              <a:gd name="T14" fmla="*/ 9 w 61"/>
              <a:gd name="T15" fmla="*/ 9 h 64"/>
              <a:gd name="T16" fmla="*/ 28 w 61"/>
              <a:gd name="T17" fmla="*/ 0 h 64"/>
              <a:gd name="T18" fmla="*/ 43 w 61"/>
              <a:gd name="T19" fmla="*/ 3 h 64"/>
              <a:gd name="T20" fmla="*/ 58 w 61"/>
              <a:gd name="T21" fmla="*/ 15 h 64"/>
              <a:gd name="T22" fmla="*/ 61 w 61"/>
              <a:gd name="T23" fmla="*/ 31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8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84" name="Freeform 12"/>
          <p:cNvSpPr>
            <a:spLocks/>
          </p:cNvSpPr>
          <p:nvPr/>
        </p:nvSpPr>
        <p:spPr bwMode="auto">
          <a:xfrm>
            <a:off x="2847975" y="2317750"/>
            <a:ext cx="96838" cy="101600"/>
          </a:xfrm>
          <a:custGeom>
            <a:avLst/>
            <a:gdLst>
              <a:gd name="T0" fmla="*/ 61 w 61"/>
              <a:gd name="T1" fmla="*/ 31 h 64"/>
              <a:gd name="T2" fmla="*/ 58 w 61"/>
              <a:gd name="T3" fmla="*/ 49 h 64"/>
              <a:gd name="T4" fmla="*/ 43 w 61"/>
              <a:gd name="T5" fmla="*/ 61 h 64"/>
              <a:gd name="T6" fmla="*/ 27 w 61"/>
              <a:gd name="T7" fmla="*/ 64 h 64"/>
              <a:gd name="T8" fmla="*/ 9 w 61"/>
              <a:gd name="T9" fmla="*/ 55 h 64"/>
              <a:gd name="T10" fmla="*/ 0 w 61"/>
              <a:gd name="T11" fmla="*/ 40 h 64"/>
              <a:gd name="T12" fmla="*/ 0 w 61"/>
              <a:gd name="T13" fmla="*/ 24 h 64"/>
              <a:gd name="T14" fmla="*/ 9 w 61"/>
              <a:gd name="T15" fmla="*/ 9 h 64"/>
              <a:gd name="T16" fmla="*/ 27 w 61"/>
              <a:gd name="T17" fmla="*/ 0 h 64"/>
              <a:gd name="T18" fmla="*/ 43 w 61"/>
              <a:gd name="T19" fmla="*/ 3 h 64"/>
              <a:gd name="T20" fmla="*/ 58 w 61"/>
              <a:gd name="T21" fmla="*/ 15 h 64"/>
              <a:gd name="T22" fmla="*/ 61 w 61"/>
              <a:gd name="T23" fmla="*/ 31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7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7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85" name="Freeform 13"/>
          <p:cNvSpPr>
            <a:spLocks/>
          </p:cNvSpPr>
          <p:nvPr/>
        </p:nvSpPr>
        <p:spPr bwMode="auto">
          <a:xfrm>
            <a:off x="2647950" y="2117725"/>
            <a:ext cx="96838" cy="103188"/>
          </a:xfrm>
          <a:custGeom>
            <a:avLst/>
            <a:gdLst>
              <a:gd name="T0" fmla="*/ 61 w 61"/>
              <a:gd name="T1" fmla="*/ 34 h 65"/>
              <a:gd name="T2" fmla="*/ 58 w 61"/>
              <a:gd name="T3" fmla="*/ 49 h 65"/>
              <a:gd name="T4" fmla="*/ 43 w 61"/>
              <a:gd name="T5" fmla="*/ 61 h 65"/>
              <a:gd name="T6" fmla="*/ 28 w 61"/>
              <a:gd name="T7" fmla="*/ 65 h 65"/>
              <a:gd name="T8" fmla="*/ 9 w 61"/>
              <a:gd name="T9" fmla="*/ 55 h 65"/>
              <a:gd name="T10" fmla="*/ 0 w 61"/>
              <a:gd name="T11" fmla="*/ 40 h 65"/>
              <a:gd name="T12" fmla="*/ 0 w 61"/>
              <a:gd name="T13" fmla="*/ 25 h 65"/>
              <a:gd name="T14" fmla="*/ 9 w 61"/>
              <a:gd name="T15" fmla="*/ 9 h 65"/>
              <a:gd name="T16" fmla="*/ 28 w 61"/>
              <a:gd name="T17" fmla="*/ 0 h 65"/>
              <a:gd name="T18" fmla="*/ 43 w 61"/>
              <a:gd name="T19" fmla="*/ 3 h 65"/>
              <a:gd name="T20" fmla="*/ 58 w 61"/>
              <a:gd name="T21" fmla="*/ 16 h 65"/>
              <a:gd name="T22" fmla="*/ 61 w 61"/>
              <a:gd name="T23" fmla="*/ 3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5">
                <a:moveTo>
                  <a:pt x="61" y="34"/>
                </a:moveTo>
                <a:lnTo>
                  <a:pt x="58" y="49"/>
                </a:lnTo>
                <a:lnTo>
                  <a:pt x="43" y="61"/>
                </a:lnTo>
                <a:lnTo>
                  <a:pt x="28" y="65"/>
                </a:lnTo>
                <a:lnTo>
                  <a:pt x="9" y="55"/>
                </a:lnTo>
                <a:lnTo>
                  <a:pt x="0" y="40"/>
                </a:lnTo>
                <a:lnTo>
                  <a:pt x="0" y="25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6"/>
                </a:lnTo>
                <a:lnTo>
                  <a:pt x="61" y="34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86" name="Freeform 14"/>
          <p:cNvSpPr>
            <a:spLocks/>
          </p:cNvSpPr>
          <p:nvPr/>
        </p:nvSpPr>
        <p:spPr bwMode="auto">
          <a:xfrm>
            <a:off x="2647950" y="1724025"/>
            <a:ext cx="96838" cy="96838"/>
          </a:xfrm>
          <a:custGeom>
            <a:avLst/>
            <a:gdLst>
              <a:gd name="T0" fmla="*/ 61 w 61"/>
              <a:gd name="T1" fmla="*/ 30 h 61"/>
              <a:gd name="T2" fmla="*/ 58 w 61"/>
              <a:gd name="T3" fmla="*/ 49 h 61"/>
              <a:gd name="T4" fmla="*/ 43 w 61"/>
              <a:gd name="T5" fmla="*/ 61 h 61"/>
              <a:gd name="T6" fmla="*/ 28 w 61"/>
              <a:gd name="T7" fmla="*/ 61 h 61"/>
              <a:gd name="T8" fmla="*/ 9 w 61"/>
              <a:gd name="T9" fmla="*/ 55 h 61"/>
              <a:gd name="T10" fmla="*/ 0 w 61"/>
              <a:gd name="T11" fmla="*/ 40 h 61"/>
              <a:gd name="T12" fmla="*/ 0 w 61"/>
              <a:gd name="T13" fmla="*/ 21 h 61"/>
              <a:gd name="T14" fmla="*/ 9 w 61"/>
              <a:gd name="T15" fmla="*/ 9 h 61"/>
              <a:gd name="T16" fmla="*/ 28 w 61"/>
              <a:gd name="T17" fmla="*/ 0 h 61"/>
              <a:gd name="T18" fmla="*/ 43 w 61"/>
              <a:gd name="T19" fmla="*/ 3 h 61"/>
              <a:gd name="T20" fmla="*/ 58 w 61"/>
              <a:gd name="T21" fmla="*/ 15 h 61"/>
              <a:gd name="T22" fmla="*/ 61 w 61"/>
              <a:gd name="T23" fmla="*/ 3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61"/>
                </a:lnTo>
                <a:lnTo>
                  <a:pt x="28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87" name="Freeform 15"/>
          <p:cNvSpPr>
            <a:spLocks/>
          </p:cNvSpPr>
          <p:nvPr/>
        </p:nvSpPr>
        <p:spPr bwMode="auto">
          <a:xfrm>
            <a:off x="3344863" y="4711700"/>
            <a:ext cx="103187" cy="98425"/>
          </a:xfrm>
          <a:custGeom>
            <a:avLst/>
            <a:gdLst>
              <a:gd name="T0" fmla="*/ 65 w 65"/>
              <a:gd name="T1" fmla="*/ 31 h 62"/>
              <a:gd name="T2" fmla="*/ 58 w 65"/>
              <a:gd name="T3" fmla="*/ 46 h 62"/>
              <a:gd name="T4" fmla="*/ 46 w 65"/>
              <a:gd name="T5" fmla="*/ 59 h 62"/>
              <a:gd name="T6" fmla="*/ 28 w 65"/>
              <a:gd name="T7" fmla="*/ 62 h 62"/>
              <a:gd name="T8" fmla="*/ 12 w 65"/>
              <a:gd name="T9" fmla="*/ 53 h 62"/>
              <a:gd name="T10" fmla="*/ 0 w 65"/>
              <a:gd name="T11" fmla="*/ 40 h 62"/>
              <a:gd name="T12" fmla="*/ 0 w 65"/>
              <a:gd name="T13" fmla="*/ 22 h 62"/>
              <a:gd name="T14" fmla="*/ 12 w 65"/>
              <a:gd name="T15" fmla="*/ 7 h 62"/>
              <a:gd name="T16" fmla="*/ 28 w 65"/>
              <a:gd name="T17" fmla="*/ 0 h 62"/>
              <a:gd name="T18" fmla="*/ 46 w 65"/>
              <a:gd name="T19" fmla="*/ 0 h 62"/>
              <a:gd name="T20" fmla="*/ 58 w 65"/>
              <a:gd name="T21" fmla="*/ 13 h 62"/>
              <a:gd name="T22" fmla="*/ 65 w 65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5" h="62">
                <a:moveTo>
                  <a:pt x="65" y="31"/>
                </a:moveTo>
                <a:lnTo>
                  <a:pt x="58" y="46"/>
                </a:lnTo>
                <a:lnTo>
                  <a:pt x="46" y="59"/>
                </a:lnTo>
                <a:lnTo>
                  <a:pt x="28" y="62"/>
                </a:lnTo>
                <a:lnTo>
                  <a:pt x="12" y="53"/>
                </a:lnTo>
                <a:lnTo>
                  <a:pt x="0" y="40"/>
                </a:lnTo>
                <a:lnTo>
                  <a:pt x="0" y="22"/>
                </a:lnTo>
                <a:lnTo>
                  <a:pt x="12" y="7"/>
                </a:lnTo>
                <a:lnTo>
                  <a:pt x="28" y="0"/>
                </a:lnTo>
                <a:lnTo>
                  <a:pt x="46" y="0"/>
                </a:lnTo>
                <a:lnTo>
                  <a:pt x="58" y="13"/>
                </a:lnTo>
                <a:lnTo>
                  <a:pt x="65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88" name="Freeform 16"/>
          <p:cNvSpPr>
            <a:spLocks/>
          </p:cNvSpPr>
          <p:nvPr/>
        </p:nvSpPr>
        <p:spPr bwMode="auto">
          <a:xfrm>
            <a:off x="1550988" y="2220913"/>
            <a:ext cx="96837" cy="96837"/>
          </a:xfrm>
          <a:custGeom>
            <a:avLst/>
            <a:gdLst>
              <a:gd name="T0" fmla="*/ 61 w 61"/>
              <a:gd name="T1" fmla="*/ 30 h 61"/>
              <a:gd name="T2" fmla="*/ 58 w 61"/>
              <a:gd name="T3" fmla="*/ 49 h 61"/>
              <a:gd name="T4" fmla="*/ 43 w 61"/>
              <a:gd name="T5" fmla="*/ 58 h 61"/>
              <a:gd name="T6" fmla="*/ 25 w 61"/>
              <a:gd name="T7" fmla="*/ 61 h 61"/>
              <a:gd name="T8" fmla="*/ 9 w 61"/>
              <a:gd name="T9" fmla="*/ 55 h 61"/>
              <a:gd name="T10" fmla="*/ 0 w 61"/>
              <a:gd name="T11" fmla="*/ 39 h 61"/>
              <a:gd name="T12" fmla="*/ 0 w 61"/>
              <a:gd name="T13" fmla="*/ 21 h 61"/>
              <a:gd name="T14" fmla="*/ 9 w 61"/>
              <a:gd name="T15" fmla="*/ 6 h 61"/>
              <a:gd name="T16" fmla="*/ 25 w 61"/>
              <a:gd name="T17" fmla="*/ 0 h 61"/>
              <a:gd name="T18" fmla="*/ 43 w 61"/>
              <a:gd name="T19" fmla="*/ 3 h 61"/>
              <a:gd name="T20" fmla="*/ 58 w 61"/>
              <a:gd name="T21" fmla="*/ 12 h 61"/>
              <a:gd name="T22" fmla="*/ 61 w 61"/>
              <a:gd name="T23" fmla="*/ 3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89" name="Freeform 17"/>
          <p:cNvSpPr>
            <a:spLocks/>
          </p:cNvSpPr>
          <p:nvPr/>
        </p:nvSpPr>
        <p:spPr bwMode="auto">
          <a:xfrm>
            <a:off x="1223963" y="4410075"/>
            <a:ext cx="98425" cy="98425"/>
          </a:xfrm>
          <a:custGeom>
            <a:avLst/>
            <a:gdLst>
              <a:gd name="T0" fmla="*/ 62 w 62"/>
              <a:gd name="T1" fmla="*/ 31 h 62"/>
              <a:gd name="T2" fmla="*/ 56 w 62"/>
              <a:gd name="T3" fmla="*/ 49 h 62"/>
              <a:gd name="T4" fmla="*/ 43 w 62"/>
              <a:gd name="T5" fmla="*/ 62 h 62"/>
              <a:gd name="T6" fmla="*/ 25 w 62"/>
              <a:gd name="T7" fmla="*/ 62 h 62"/>
              <a:gd name="T8" fmla="*/ 9 w 62"/>
              <a:gd name="T9" fmla="*/ 55 h 62"/>
              <a:gd name="T10" fmla="*/ 0 w 62"/>
              <a:gd name="T11" fmla="*/ 40 h 62"/>
              <a:gd name="T12" fmla="*/ 0 w 62"/>
              <a:gd name="T13" fmla="*/ 22 h 62"/>
              <a:gd name="T14" fmla="*/ 9 w 62"/>
              <a:gd name="T15" fmla="*/ 10 h 62"/>
              <a:gd name="T16" fmla="*/ 25 w 62"/>
              <a:gd name="T17" fmla="*/ 0 h 62"/>
              <a:gd name="T18" fmla="*/ 43 w 62"/>
              <a:gd name="T19" fmla="*/ 3 h 62"/>
              <a:gd name="T20" fmla="*/ 56 w 62"/>
              <a:gd name="T21" fmla="*/ 16 h 62"/>
              <a:gd name="T22" fmla="*/ 62 w 62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" h="62">
                <a:moveTo>
                  <a:pt x="62" y="31"/>
                </a:moveTo>
                <a:lnTo>
                  <a:pt x="56" y="49"/>
                </a:lnTo>
                <a:lnTo>
                  <a:pt x="43" y="62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10"/>
                </a:lnTo>
                <a:lnTo>
                  <a:pt x="25" y="0"/>
                </a:lnTo>
                <a:lnTo>
                  <a:pt x="43" y="3"/>
                </a:lnTo>
                <a:lnTo>
                  <a:pt x="56" y="16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90" name="Freeform 18"/>
          <p:cNvSpPr>
            <a:spLocks/>
          </p:cNvSpPr>
          <p:nvPr/>
        </p:nvSpPr>
        <p:spPr bwMode="auto">
          <a:xfrm>
            <a:off x="1254125" y="5008563"/>
            <a:ext cx="96838" cy="98425"/>
          </a:xfrm>
          <a:custGeom>
            <a:avLst/>
            <a:gdLst>
              <a:gd name="T0" fmla="*/ 61 w 61"/>
              <a:gd name="T1" fmla="*/ 31 h 62"/>
              <a:gd name="T2" fmla="*/ 55 w 61"/>
              <a:gd name="T3" fmla="*/ 49 h 62"/>
              <a:gd name="T4" fmla="*/ 43 w 61"/>
              <a:gd name="T5" fmla="*/ 59 h 62"/>
              <a:gd name="T6" fmla="*/ 24 w 61"/>
              <a:gd name="T7" fmla="*/ 62 h 62"/>
              <a:gd name="T8" fmla="*/ 9 w 61"/>
              <a:gd name="T9" fmla="*/ 56 h 62"/>
              <a:gd name="T10" fmla="*/ 0 w 61"/>
              <a:gd name="T11" fmla="*/ 40 h 62"/>
              <a:gd name="T12" fmla="*/ 0 w 61"/>
              <a:gd name="T13" fmla="*/ 22 h 62"/>
              <a:gd name="T14" fmla="*/ 9 w 61"/>
              <a:gd name="T15" fmla="*/ 7 h 62"/>
              <a:gd name="T16" fmla="*/ 24 w 61"/>
              <a:gd name="T17" fmla="*/ 0 h 62"/>
              <a:gd name="T18" fmla="*/ 43 w 61"/>
              <a:gd name="T19" fmla="*/ 3 h 62"/>
              <a:gd name="T20" fmla="*/ 55 w 61"/>
              <a:gd name="T21" fmla="*/ 16 h 62"/>
              <a:gd name="T22" fmla="*/ 61 w 61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59"/>
                </a:lnTo>
                <a:lnTo>
                  <a:pt x="24" y="62"/>
                </a:lnTo>
                <a:lnTo>
                  <a:pt x="9" y="56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91" name="Freeform 19"/>
          <p:cNvSpPr>
            <a:spLocks/>
          </p:cNvSpPr>
          <p:nvPr/>
        </p:nvSpPr>
        <p:spPr bwMode="auto">
          <a:xfrm>
            <a:off x="1720850" y="1990725"/>
            <a:ext cx="98425" cy="98425"/>
          </a:xfrm>
          <a:custGeom>
            <a:avLst/>
            <a:gdLst>
              <a:gd name="T0" fmla="*/ 62 w 62"/>
              <a:gd name="T1" fmla="*/ 31 h 62"/>
              <a:gd name="T2" fmla="*/ 56 w 62"/>
              <a:gd name="T3" fmla="*/ 46 h 62"/>
              <a:gd name="T4" fmla="*/ 43 w 62"/>
              <a:gd name="T5" fmla="*/ 59 h 62"/>
              <a:gd name="T6" fmla="*/ 25 w 62"/>
              <a:gd name="T7" fmla="*/ 62 h 62"/>
              <a:gd name="T8" fmla="*/ 10 w 62"/>
              <a:gd name="T9" fmla="*/ 56 h 62"/>
              <a:gd name="T10" fmla="*/ 0 w 62"/>
              <a:gd name="T11" fmla="*/ 40 h 62"/>
              <a:gd name="T12" fmla="*/ 0 w 62"/>
              <a:gd name="T13" fmla="*/ 22 h 62"/>
              <a:gd name="T14" fmla="*/ 10 w 62"/>
              <a:gd name="T15" fmla="*/ 7 h 62"/>
              <a:gd name="T16" fmla="*/ 25 w 62"/>
              <a:gd name="T17" fmla="*/ 0 h 62"/>
              <a:gd name="T18" fmla="*/ 43 w 62"/>
              <a:gd name="T19" fmla="*/ 4 h 62"/>
              <a:gd name="T20" fmla="*/ 56 w 62"/>
              <a:gd name="T21" fmla="*/ 13 h 62"/>
              <a:gd name="T22" fmla="*/ 62 w 62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9"/>
                </a:lnTo>
                <a:lnTo>
                  <a:pt x="25" y="62"/>
                </a:lnTo>
                <a:lnTo>
                  <a:pt x="10" y="56"/>
                </a:lnTo>
                <a:lnTo>
                  <a:pt x="0" y="40"/>
                </a:lnTo>
                <a:lnTo>
                  <a:pt x="0" y="22"/>
                </a:lnTo>
                <a:lnTo>
                  <a:pt x="10" y="7"/>
                </a:lnTo>
                <a:lnTo>
                  <a:pt x="25" y="0"/>
                </a:lnTo>
                <a:lnTo>
                  <a:pt x="43" y="4"/>
                </a:lnTo>
                <a:lnTo>
                  <a:pt x="56" y="13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92" name="Text Box 20"/>
          <p:cNvSpPr txBox="1">
            <a:spLocks noChangeArrowheads="1"/>
          </p:cNvSpPr>
          <p:nvPr/>
        </p:nvSpPr>
        <p:spPr bwMode="auto">
          <a:xfrm>
            <a:off x="990600" y="5562600"/>
            <a:ext cx="2362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 smtClean="0"/>
              <a:t>Input Data</a:t>
            </a:r>
            <a:endParaRPr lang="en-US" sz="1800" dirty="0"/>
          </a:p>
        </p:txBody>
      </p:sp>
      <p:grpSp>
        <p:nvGrpSpPr>
          <p:cNvPr id="1539094" name="Group 22"/>
          <p:cNvGrpSpPr>
            <a:grpSpLocks/>
          </p:cNvGrpSpPr>
          <p:nvPr/>
        </p:nvGrpSpPr>
        <p:grpSpPr bwMode="auto">
          <a:xfrm>
            <a:off x="4724400" y="1295400"/>
            <a:ext cx="3581400" cy="4633913"/>
            <a:chOff x="2976" y="816"/>
            <a:chExt cx="2256" cy="2919"/>
          </a:xfrm>
        </p:grpSpPr>
        <p:graphicFrame>
          <p:nvGraphicFramePr>
            <p:cNvPr id="1539075" name="Object 3"/>
            <p:cNvGraphicFramePr>
              <a:graphicFrameLocks noChangeAspect="1"/>
            </p:cNvGraphicFramePr>
            <p:nvPr/>
          </p:nvGraphicFramePr>
          <p:xfrm>
            <a:off x="2976" y="816"/>
            <a:ext cx="2125" cy="28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3286" name="VISIO" r:id="rId3" imgW="1547102" imgH="2097084" progId="Visio.Drawing.11">
                    <p:embed/>
                  </p:oleObj>
                </mc:Choice>
                <mc:Fallback>
                  <p:oleObj name="VISIO" r:id="rId3" imgW="1547102" imgH="2097084" progId="Visio.Drawing.11">
                    <p:embed/>
                    <p:pic>
                      <p:nvPicPr>
                        <p:cNvPr id="0" name="Picture 1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816"/>
                          <a:ext cx="2125" cy="28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9093" name="Text Box 21"/>
            <p:cNvSpPr txBox="1">
              <a:spLocks noChangeArrowheads="1"/>
            </p:cNvSpPr>
            <p:nvPr/>
          </p:nvSpPr>
          <p:spPr bwMode="auto">
            <a:xfrm>
              <a:off x="3456" y="3504"/>
              <a:ext cx="17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A Partitional  Clustering</a:t>
              </a:r>
            </a:p>
          </p:txBody>
        </p:sp>
      </p:grpSp>
      <p:sp>
        <p:nvSpPr>
          <p:cNvPr id="2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271D390-459D-4692-ACDA-0AA97F7D3F0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76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85750"/>
            <a:ext cx="8280400" cy="55245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00FF"/>
                </a:solidFill>
                <a:cs typeface="Times New Roman" pitchFamily="18" charset="0"/>
              </a:rPr>
              <a:t>Hierarchical Clustering</a:t>
            </a:r>
          </a:p>
        </p:txBody>
      </p:sp>
      <p:graphicFrame>
        <p:nvGraphicFramePr>
          <p:cNvPr id="1540099" name="Object 3"/>
          <p:cNvGraphicFramePr>
            <a:graphicFrameLocks noChangeAspect="1"/>
          </p:cNvGraphicFramePr>
          <p:nvPr/>
        </p:nvGraphicFramePr>
        <p:xfrm>
          <a:off x="990600" y="3962400"/>
          <a:ext cx="2752725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4658" name="VISIO" r:id="rId3" imgW="2747671" imgH="1960706" progId="Visio.Drawing.11">
                  <p:embed/>
                </p:oleObj>
              </mc:Choice>
              <mc:Fallback>
                <p:oleObj name="VISIO" r:id="rId3" imgW="2747671" imgH="1960706" progId="Visio.Drawing.11">
                  <p:embed/>
                  <p:pic>
                    <p:nvPicPr>
                      <p:cNvPr id="0" name="Picture 4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962400"/>
                        <a:ext cx="2752725" cy="196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0100" name="Object 4"/>
          <p:cNvGraphicFramePr>
            <a:graphicFrameLocks noChangeAspect="1"/>
          </p:cNvGraphicFramePr>
          <p:nvPr/>
        </p:nvGraphicFramePr>
        <p:xfrm>
          <a:off x="914400" y="1447800"/>
          <a:ext cx="2760663" cy="17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4659" name="VISIO" r:id="rId5" imgW="2756614" imgH="1795265" progId="Visio.Drawing.11">
                  <p:embed/>
                </p:oleObj>
              </mc:Choice>
              <mc:Fallback>
                <p:oleObj name="VISIO" r:id="rId5" imgW="2756614" imgH="1795265" progId="Visio.Drawing.11">
                  <p:embed/>
                  <p:pic>
                    <p:nvPicPr>
                      <p:cNvPr id="0" name="Picture 4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47800"/>
                        <a:ext cx="2760663" cy="179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0101" name="Object 5"/>
          <p:cNvGraphicFramePr>
            <a:graphicFrameLocks noChangeAspect="1"/>
          </p:cNvGraphicFramePr>
          <p:nvPr/>
        </p:nvGraphicFramePr>
        <p:xfrm>
          <a:off x="5400675" y="1066800"/>
          <a:ext cx="1773238" cy="228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4660" name="VISIO" r:id="rId7" imgW="1379425" imgH="1779615" progId="Visio.Drawing.11">
                  <p:embed/>
                </p:oleObj>
              </mc:Choice>
              <mc:Fallback>
                <p:oleObj name="VISIO" r:id="rId7" imgW="1379425" imgH="1779615" progId="Visio.Drawing.11">
                  <p:embed/>
                  <p:pic>
                    <p:nvPicPr>
                      <p:cNvPr id="0" name="Picture 4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0675" y="1066800"/>
                        <a:ext cx="1773238" cy="228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0102" name="Object 6"/>
          <p:cNvGraphicFramePr>
            <a:graphicFrameLocks noChangeAspect="1"/>
          </p:cNvGraphicFramePr>
          <p:nvPr/>
        </p:nvGraphicFramePr>
        <p:xfrm>
          <a:off x="5400675" y="3657600"/>
          <a:ext cx="1909763" cy="228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4661" name="VISIO" r:id="rId9" imgW="1471089" imgH="1761729" progId="Visio.Drawing.11">
                  <p:embed/>
                </p:oleObj>
              </mc:Choice>
              <mc:Fallback>
                <p:oleObj name="VISIO" r:id="rId9" imgW="1471089" imgH="1761729" progId="Visio.Drawing.11">
                  <p:embed/>
                  <p:pic>
                    <p:nvPicPr>
                      <p:cNvPr id="0" name="Picture 4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0675" y="3657600"/>
                        <a:ext cx="1909763" cy="228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0103" name="Text Box 7"/>
          <p:cNvSpPr txBox="1">
            <a:spLocks noChangeArrowheads="1"/>
          </p:cNvSpPr>
          <p:nvPr/>
        </p:nvSpPr>
        <p:spPr bwMode="auto">
          <a:xfrm>
            <a:off x="2819400" y="3221764"/>
            <a:ext cx="3352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 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1540104" name="Text Box 8"/>
          <p:cNvSpPr txBox="1">
            <a:spLocks noChangeArrowheads="1"/>
          </p:cNvSpPr>
          <p:nvPr/>
        </p:nvSpPr>
        <p:spPr bwMode="auto">
          <a:xfrm>
            <a:off x="3200400" y="3291007"/>
            <a:ext cx="2209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Clustering Solution 1</a:t>
            </a:r>
            <a:endParaRPr lang="en-US" dirty="0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200400" y="5943600"/>
            <a:ext cx="2209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Clustering Solution 2</a:t>
            </a:r>
            <a:endParaRPr 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271D390-459D-4692-ACDA-0AA97F7D3F0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1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00FF"/>
                </a:solidFill>
                <a:cs typeface="Times New Roman" pitchFamily="18" charset="0"/>
              </a:rPr>
              <a:t>Types of Clusters: Center-Based</a:t>
            </a:r>
          </a:p>
        </p:txBody>
      </p:sp>
      <p:sp>
        <p:nvSpPr>
          <p:cNvPr id="154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800" b="1" dirty="0">
                <a:solidFill>
                  <a:srgbClr val="C00000"/>
                </a:solidFill>
                <a:cs typeface="Times New Roman" pitchFamily="18" charset="0"/>
              </a:rPr>
              <a:t>Center-based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sz="2000" dirty="0"/>
              <a:t> A cluster is a set of objects such that an object in a cluster is closer (more similar) to the “center” of a cluster, than to the center of any other cluster 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sz="2000" dirty="0"/>
              <a:t>The center of a cluster is often a </a:t>
            </a:r>
            <a:r>
              <a:rPr lang="en-US" sz="2000" dirty="0">
                <a:solidFill>
                  <a:srgbClr val="C00000"/>
                </a:solidFill>
              </a:rPr>
              <a:t>centroid</a:t>
            </a:r>
            <a:r>
              <a:rPr lang="en-US" sz="2000" dirty="0"/>
              <a:t>, the average of all the points in the cluster, or a </a:t>
            </a:r>
            <a:r>
              <a:rPr lang="en-US" sz="2000" dirty="0" err="1">
                <a:solidFill>
                  <a:srgbClr val="C00000"/>
                </a:solidFill>
              </a:rPr>
              <a:t>medoid</a:t>
            </a:r>
            <a:r>
              <a:rPr lang="en-US" sz="2000" dirty="0"/>
              <a:t>, the most “representative” point of a cluster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dirty="0"/>
          </a:p>
        </p:txBody>
      </p:sp>
      <p:sp>
        <p:nvSpPr>
          <p:cNvPr id="1543172" name="Oval 4"/>
          <p:cNvSpPr>
            <a:spLocks noChangeAspect="1" noChangeArrowheads="1"/>
          </p:cNvSpPr>
          <p:nvPr/>
        </p:nvSpPr>
        <p:spPr bwMode="auto">
          <a:xfrm>
            <a:off x="1143000" y="4191000"/>
            <a:ext cx="1371600" cy="13716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3173" name="Oval 5"/>
          <p:cNvSpPr>
            <a:spLocks noChangeAspect="1" noChangeArrowheads="1"/>
          </p:cNvSpPr>
          <p:nvPr/>
        </p:nvSpPr>
        <p:spPr bwMode="auto">
          <a:xfrm>
            <a:off x="2514600" y="4191000"/>
            <a:ext cx="1371600" cy="1371600"/>
          </a:xfrm>
          <a:prstGeom prst="ellipse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3174" name="Oval 6"/>
          <p:cNvSpPr>
            <a:spLocks noChangeAspect="1" noChangeArrowheads="1"/>
          </p:cNvSpPr>
          <p:nvPr/>
        </p:nvSpPr>
        <p:spPr bwMode="auto">
          <a:xfrm>
            <a:off x="5322888" y="4329113"/>
            <a:ext cx="1166812" cy="1100137"/>
          </a:xfrm>
          <a:prstGeom prst="ellipse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3175" name="Oval 7"/>
          <p:cNvSpPr>
            <a:spLocks noChangeAspect="1" noChangeArrowheads="1"/>
          </p:cNvSpPr>
          <p:nvPr/>
        </p:nvSpPr>
        <p:spPr bwMode="auto">
          <a:xfrm>
            <a:off x="6694488" y="4329113"/>
            <a:ext cx="1166812" cy="1100137"/>
          </a:xfrm>
          <a:prstGeom prst="ellipse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3176" name="Text Box 8"/>
          <p:cNvSpPr txBox="1">
            <a:spLocks noChangeArrowheads="1"/>
          </p:cNvSpPr>
          <p:nvPr/>
        </p:nvSpPr>
        <p:spPr bwMode="auto">
          <a:xfrm>
            <a:off x="2971800" y="5791200"/>
            <a:ext cx="3200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4 center-based clusters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271D390-459D-4692-ACDA-0AA97F7D3F0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29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219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09550"/>
            <a:ext cx="8280400" cy="55245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00FF"/>
                </a:solidFill>
                <a:cs typeface="Times New Roman" pitchFamily="18" charset="0"/>
              </a:rPr>
              <a:t>Types of Clusters: Density-Based</a:t>
            </a:r>
          </a:p>
        </p:txBody>
      </p:sp>
      <p:sp>
        <p:nvSpPr>
          <p:cNvPr id="15452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C00000"/>
                </a:solidFill>
                <a:cs typeface="Times New Roman" pitchFamily="18" charset="0"/>
              </a:rPr>
              <a:t>Density-based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sz="2000" dirty="0"/>
              <a:t>A cluster is a </a:t>
            </a:r>
            <a:r>
              <a:rPr lang="en-US" sz="2000" dirty="0">
                <a:solidFill>
                  <a:srgbClr val="C00000"/>
                </a:solidFill>
              </a:rPr>
              <a:t>dense region of points</a:t>
            </a:r>
            <a:r>
              <a:rPr lang="en-US" sz="2000" dirty="0"/>
              <a:t>, which is </a:t>
            </a:r>
            <a:r>
              <a:rPr lang="en-US" sz="2000" dirty="0">
                <a:solidFill>
                  <a:srgbClr val="C00000"/>
                </a:solidFill>
              </a:rPr>
              <a:t>separated by low-density regions</a:t>
            </a:r>
            <a:r>
              <a:rPr lang="en-US" sz="2000" dirty="0"/>
              <a:t>, from other regions of high density.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sz="2000" dirty="0"/>
              <a:t>Used when the clusters are irregular or intertwined, and when noise and outliers are present. </a:t>
            </a:r>
          </a:p>
        </p:txBody>
      </p:sp>
      <p:grpSp>
        <p:nvGrpSpPr>
          <p:cNvPr id="1545228" name="Group 12"/>
          <p:cNvGrpSpPr>
            <a:grpSpLocks/>
          </p:cNvGrpSpPr>
          <p:nvPr/>
        </p:nvGrpSpPr>
        <p:grpSpPr bwMode="auto">
          <a:xfrm>
            <a:off x="304800" y="3657600"/>
            <a:ext cx="8610600" cy="1676400"/>
            <a:chOff x="1056" y="3072"/>
            <a:chExt cx="3840" cy="720"/>
          </a:xfrm>
        </p:grpSpPr>
        <p:sp>
          <p:nvSpPr>
            <p:cNvPr id="1545218" name="Rectangle 2"/>
            <p:cNvSpPr>
              <a:spLocks noChangeArrowheads="1"/>
            </p:cNvSpPr>
            <p:nvPr/>
          </p:nvSpPr>
          <p:spPr bwMode="auto">
            <a:xfrm>
              <a:off x="1056" y="3072"/>
              <a:ext cx="3840" cy="720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221" name="Oval 5"/>
            <p:cNvSpPr>
              <a:spLocks noChangeAspect="1" noChangeArrowheads="1"/>
            </p:cNvSpPr>
            <p:nvPr/>
          </p:nvSpPr>
          <p:spPr bwMode="auto">
            <a:xfrm>
              <a:off x="1599" y="3374"/>
              <a:ext cx="134" cy="134"/>
            </a:xfrm>
            <a:prstGeom prst="ellipse">
              <a:avLst/>
            </a:prstGeom>
            <a:solidFill>
              <a:srgbClr val="3333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5222" name="AutoShape 6"/>
            <p:cNvSpPr>
              <a:spLocks noChangeAspect="1" noChangeArrowheads="1"/>
            </p:cNvSpPr>
            <p:nvPr/>
          </p:nvSpPr>
          <p:spPr bwMode="auto">
            <a:xfrm rot="-5400000">
              <a:off x="1370" y="3006"/>
              <a:ext cx="525" cy="866"/>
            </a:xfrm>
            <a:custGeom>
              <a:avLst/>
              <a:gdLst>
                <a:gd name="G0" fmla="+- 5892 0 0"/>
                <a:gd name="G1" fmla="+- 9924669 0 0"/>
                <a:gd name="G2" fmla="+- 0 0 9924669"/>
                <a:gd name="T0" fmla="*/ 0 256 1"/>
                <a:gd name="T1" fmla="*/ 180 256 1"/>
                <a:gd name="G3" fmla="+- 9924669 T0 T1"/>
                <a:gd name="T2" fmla="*/ 0 256 1"/>
                <a:gd name="T3" fmla="*/ 90 256 1"/>
                <a:gd name="G4" fmla="+- 9924669 T2 T3"/>
                <a:gd name="G5" fmla="*/ G4 2 1"/>
                <a:gd name="T4" fmla="*/ 90 256 1"/>
                <a:gd name="T5" fmla="*/ 0 256 1"/>
                <a:gd name="G6" fmla="+- 9924669 T4 T5"/>
                <a:gd name="G7" fmla="*/ G6 2 1"/>
                <a:gd name="G8" fmla="abs 9924669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892"/>
                <a:gd name="G18" fmla="*/ 5892 1 2"/>
                <a:gd name="G19" fmla="+- G18 5400 0"/>
                <a:gd name="G20" fmla="cos G19 9924669"/>
                <a:gd name="G21" fmla="sin G19 9924669"/>
                <a:gd name="G22" fmla="+- G20 10800 0"/>
                <a:gd name="G23" fmla="+- G21 10800 0"/>
                <a:gd name="G24" fmla="+- 10800 0 G20"/>
                <a:gd name="G25" fmla="+- 5892 10800 0"/>
                <a:gd name="G26" fmla="?: G9 G17 G25"/>
                <a:gd name="G27" fmla="?: G9 0 21600"/>
                <a:gd name="G28" fmla="cos 10800 9924669"/>
                <a:gd name="G29" fmla="sin 10800 9924669"/>
                <a:gd name="G30" fmla="sin 5892 9924669"/>
                <a:gd name="G31" fmla="+- G28 10800 0"/>
                <a:gd name="G32" fmla="+- G29 10800 0"/>
                <a:gd name="G33" fmla="+- G30 10800 0"/>
                <a:gd name="G34" fmla="?: G4 0 G31"/>
                <a:gd name="G35" fmla="?: 9924669 G34 0"/>
                <a:gd name="G36" fmla="?: G6 G35 G31"/>
                <a:gd name="G37" fmla="+- 21600 0 G36"/>
                <a:gd name="G38" fmla="?: G4 0 G33"/>
                <a:gd name="G39" fmla="?: 9924669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3469 w 21600"/>
                <a:gd name="T15" fmla="*/ 14790 h 21600"/>
                <a:gd name="T16" fmla="*/ 10800 w 21600"/>
                <a:gd name="T17" fmla="*/ 4908 h 21600"/>
                <a:gd name="T18" fmla="*/ 18131 w 21600"/>
                <a:gd name="T19" fmla="*/ 1479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625" y="13616"/>
                  </a:moveTo>
                  <a:cubicBezTo>
                    <a:pt x="5154" y="12752"/>
                    <a:pt x="4908" y="11784"/>
                    <a:pt x="4908" y="10800"/>
                  </a:cubicBezTo>
                  <a:cubicBezTo>
                    <a:pt x="4908" y="7545"/>
                    <a:pt x="7545" y="4908"/>
                    <a:pt x="10800" y="4908"/>
                  </a:cubicBezTo>
                  <a:cubicBezTo>
                    <a:pt x="14054" y="4908"/>
                    <a:pt x="16692" y="7545"/>
                    <a:pt x="16692" y="10800"/>
                  </a:cubicBezTo>
                  <a:cubicBezTo>
                    <a:pt x="16692" y="11784"/>
                    <a:pt x="16445" y="12752"/>
                    <a:pt x="15974" y="13616"/>
                  </a:cubicBezTo>
                  <a:lnTo>
                    <a:pt x="20285" y="15963"/>
                  </a:lnTo>
                  <a:cubicBezTo>
                    <a:pt x="21148" y="14379"/>
                    <a:pt x="21600" y="12603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2603"/>
                    <a:pt x="451" y="14379"/>
                    <a:pt x="1314" y="159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5223" name="Oval 7"/>
            <p:cNvSpPr>
              <a:spLocks noChangeAspect="1" noChangeArrowheads="1"/>
            </p:cNvSpPr>
            <p:nvPr/>
          </p:nvSpPr>
          <p:spPr bwMode="auto">
            <a:xfrm>
              <a:off x="1932" y="3374"/>
              <a:ext cx="134" cy="134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5224" name="Oval 8"/>
            <p:cNvSpPr>
              <a:spLocks noChangeAspect="1" noChangeArrowheads="1"/>
            </p:cNvSpPr>
            <p:nvPr/>
          </p:nvSpPr>
          <p:spPr bwMode="auto">
            <a:xfrm>
              <a:off x="3664" y="3257"/>
              <a:ext cx="376" cy="355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5225" name="Oval 9"/>
            <p:cNvSpPr>
              <a:spLocks noChangeAspect="1" noChangeArrowheads="1"/>
            </p:cNvSpPr>
            <p:nvPr/>
          </p:nvSpPr>
          <p:spPr bwMode="auto">
            <a:xfrm>
              <a:off x="4108" y="3257"/>
              <a:ext cx="376" cy="355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5226" name="Oval 10"/>
            <p:cNvSpPr>
              <a:spLocks noChangeAspect="1" noChangeArrowheads="1"/>
            </p:cNvSpPr>
            <p:nvPr/>
          </p:nvSpPr>
          <p:spPr bwMode="auto">
            <a:xfrm>
              <a:off x="2420" y="3168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5227" name="Oval 11"/>
            <p:cNvSpPr>
              <a:spLocks noChangeAspect="1" noChangeArrowheads="1"/>
            </p:cNvSpPr>
            <p:nvPr/>
          </p:nvSpPr>
          <p:spPr bwMode="auto">
            <a:xfrm>
              <a:off x="2819" y="3168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45229" name="Text Box 13"/>
          <p:cNvSpPr txBox="1">
            <a:spLocks noChangeArrowheads="1"/>
          </p:cNvSpPr>
          <p:nvPr/>
        </p:nvSpPr>
        <p:spPr bwMode="auto">
          <a:xfrm>
            <a:off x="2971800" y="5791200"/>
            <a:ext cx="3200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6 density-based clusters</a:t>
            </a: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271D390-459D-4692-ACDA-0AA97F7D3F0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80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 smtClean="0">
                <a:solidFill>
                  <a:srgbClr val="0000FF"/>
                </a:solidFill>
                <a:cs typeface="Times New Roman" pitchFamily="18" charset="0"/>
              </a:rPr>
              <a:t>Clustering Basics</a:t>
            </a:r>
            <a:endParaRPr lang="en-US" altLang="zh-CN" sz="3200" b="1" dirty="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cs typeface="Times New Roman" pitchFamily="18" charset="0"/>
              </a:rPr>
              <a:t>Definition and Motivation</a:t>
            </a:r>
            <a:endParaRPr lang="en-US" altLang="zh-CN" sz="2800" dirty="0">
              <a:cs typeface="Times New Roman" pitchFamily="18" charset="0"/>
            </a:endParaRPr>
          </a:p>
          <a:p>
            <a:r>
              <a:rPr lang="en-US" altLang="zh-CN" sz="2800" dirty="0" smtClean="0">
                <a:cs typeface="Times New Roman" pitchFamily="18" charset="0"/>
              </a:rPr>
              <a:t>Data Preprocessing and Similarity Computation</a:t>
            </a:r>
          </a:p>
          <a:p>
            <a:r>
              <a:rPr lang="en-US" altLang="zh-CN" sz="2800" dirty="0" smtClean="0">
                <a:cs typeface="Times New Roman" pitchFamily="18" charset="0"/>
              </a:rPr>
              <a:t>Objective of Clustering</a:t>
            </a:r>
          </a:p>
          <a:p>
            <a:r>
              <a:rPr lang="en-US" altLang="zh-CN" sz="2800" dirty="0" smtClean="0">
                <a:cs typeface="Times New Roman" pitchFamily="18" charset="0"/>
              </a:rPr>
              <a:t>Clustering Evaluation</a:t>
            </a:r>
          </a:p>
          <a:p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cs typeface="Times New Roman" pitchFamily="18" charset="0"/>
            </a:endParaRPr>
          </a:p>
          <a:p>
            <a:pPr lvl="1">
              <a:lnSpc>
                <a:spcPct val="110000"/>
              </a:lnSpc>
            </a:pP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34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451B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 smtClean="0">
                <a:solidFill>
                  <a:srgbClr val="0000FF"/>
                </a:solidFill>
                <a:cs typeface="Times New Roman" pitchFamily="18" charset="0"/>
              </a:rPr>
              <a:t>Clustering Basics</a:t>
            </a:r>
            <a:endParaRPr lang="en-US" altLang="zh-CN" sz="3200" b="1" dirty="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cs typeface="Times New Roman" pitchFamily="18" charset="0"/>
              </a:rPr>
              <a:t>Definition and Motivation</a:t>
            </a:r>
            <a:endParaRPr lang="en-US" altLang="zh-CN" sz="2800" dirty="0">
              <a:cs typeface="Times New Roman" pitchFamily="18" charset="0"/>
            </a:endParaRPr>
          </a:p>
          <a:p>
            <a:r>
              <a:rPr lang="en-US" altLang="zh-CN" sz="2800" dirty="0" smtClean="0">
                <a:cs typeface="Times New Roman" pitchFamily="18" charset="0"/>
              </a:rPr>
              <a:t>Data Preprocessing and Distance computation</a:t>
            </a:r>
          </a:p>
          <a:p>
            <a:r>
              <a:rPr lang="en-US" altLang="zh-CN" sz="2800" dirty="0" smtClean="0">
                <a:cs typeface="Times New Roman" pitchFamily="18" charset="0"/>
              </a:rPr>
              <a:t>Objective of Clustering</a:t>
            </a:r>
          </a:p>
          <a:p>
            <a:r>
              <a:rPr lang="en-US" altLang="zh-CN" sz="2800" dirty="0" smtClean="0">
                <a:cs typeface="Times New Roman" pitchFamily="18" charset="0"/>
              </a:rPr>
              <a:t>Clustering Evaluation</a:t>
            </a:r>
          </a:p>
          <a:p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cs typeface="Times New Roman" pitchFamily="18" charset="0"/>
            </a:endParaRPr>
          </a:p>
          <a:p>
            <a:pPr lvl="1">
              <a:lnSpc>
                <a:spcPct val="110000"/>
              </a:lnSpc>
            </a:pP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50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00FF"/>
                </a:solidFill>
                <a:cs typeface="Times New Roman" pitchFamily="18" charset="0"/>
              </a:rPr>
              <a:t>Cluster Validation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92500" lnSpcReduction="10000"/>
          </a:bodyPr>
          <a:lstStyle/>
          <a:p>
            <a:pPr marL="914400" lvl="1" indent="-457200">
              <a:buNone/>
            </a:pPr>
            <a:endParaRPr lang="en-US" sz="2400" dirty="0">
              <a:ea typeface="宋体" pitchFamily="2" charset="-122"/>
            </a:endParaRPr>
          </a:p>
          <a:p>
            <a:r>
              <a:rPr lang="en-US" sz="3000" b="1" dirty="0" smtClean="0">
                <a:solidFill>
                  <a:srgbClr val="C00000"/>
                </a:solidFill>
                <a:cs typeface="Times New Roman" pitchFamily="18" charset="0"/>
              </a:rPr>
              <a:t>Cluster </a:t>
            </a:r>
            <a:r>
              <a:rPr lang="en-US" sz="3000" b="1" dirty="0">
                <a:solidFill>
                  <a:srgbClr val="C00000"/>
                </a:solidFill>
                <a:cs typeface="Times New Roman" pitchFamily="18" charset="0"/>
              </a:rPr>
              <a:t>validation</a:t>
            </a:r>
          </a:p>
          <a:p>
            <a:pPr lvl="1"/>
            <a:r>
              <a:rPr lang="en-US" dirty="0" smtClean="0"/>
              <a:t>Quality: “goodness” of clusters </a:t>
            </a:r>
          </a:p>
          <a:p>
            <a:pPr lvl="1"/>
            <a:r>
              <a:rPr lang="en-US" dirty="0" smtClean="0"/>
              <a:t>Assess </a:t>
            </a:r>
            <a:r>
              <a:rPr lang="en-US" dirty="0"/>
              <a:t>the quality and reliability of clustering </a:t>
            </a:r>
            <a:r>
              <a:rPr lang="en-US" dirty="0" smtClean="0"/>
              <a:t>results</a:t>
            </a:r>
          </a:p>
          <a:p>
            <a:pPr lvl="1"/>
            <a:endParaRPr lang="en-US" dirty="0"/>
          </a:p>
          <a:p>
            <a:r>
              <a:rPr lang="en-US" sz="3000" b="1" dirty="0">
                <a:solidFill>
                  <a:srgbClr val="C00000"/>
                </a:solidFill>
                <a:cs typeface="Times New Roman" pitchFamily="18" charset="0"/>
              </a:rPr>
              <a:t> Why validation?</a:t>
            </a:r>
          </a:p>
          <a:p>
            <a:pPr lvl="1"/>
            <a:r>
              <a:rPr lang="en-US" dirty="0"/>
              <a:t>To avoid finding clusters formed by chance</a:t>
            </a:r>
          </a:p>
          <a:p>
            <a:pPr lvl="1"/>
            <a:r>
              <a:rPr lang="en-US" dirty="0"/>
              <a:t>To compare clustering algorithms</a:t>
            </a:r>
          </a:p>
          <a:p>
            <a:pPr lvl="1"/>
            <a:r>
              <a:rPr lang="en-US" dirty="0"/>
              <a:t>To choose clustering parameters</a:t>
            </a:r>
          </a:p>
          <a:p>
            <a:pPr lvl="2"/>
            <a:r>
              <a:rPr lang="en-US" dirty="0"/>
              <a:t> e.g., the number of </a:t>
            </a:r>
            <a:r>
              <a:rPr lang="en-US" dirty="0" smtClean="0"/>
              <a:t>clusters</a:t>
            </a:r>
            <a:endParaRPr 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271D390-459D-4692-ACDA-0AA97F7D3F0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56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00FF"/>
                </a:solidFill>
                <a:cs typeface="Times New Roman" pitchFamily="18" charset="0"/>
              </a:rPr>
              <a:t>Aspects of Cluster Validation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marL="495300" indent="-495300">
              <a:lnSpc>
                <a:spcPct val="90000"/>
              </a:lnSpc>
            </a:pPr>
            <a:r>
              <a:rPr lang="en-US" sz="2600" dirty="0"/>
              <a:t>Comparing the clustering results to </a:t>
            </a:r>
            <a:r>
              <a:rPr lang="en-US" sz="2600" i="1" dirty="0"/>
              <a:t>ground truth</a:t>
            </a:r>
            <a:r>
              <a:rPr lang="en-US" sz="2600" dirty="0"/>
              <a:t> (externally known results</a:t>
            </a:r>
            <a:r>
              <a:rPr lang="en-US" sz="2600" dirty="0" smtClean="0"/>
              <a:t>)</a:t>
            </a:r>
            <a:endParaRPr lang="en-US" sz="2600" dirty="0"/>
          </a:p>
          <a:p>
            <a:pPr marL="876300" lvl="1" indent="-419100">
              <a:lnSpc>
                <a:spcPct val="90000"/>
              </a:lnSpc>
            </a:pPr>
            <a:r>
              <a:rPr lang="en-US" sz="2400" dirty="0">
                <a:solidFill>
                  <a:srgbClr val="C00000"/>
                </a:solidFill>
              </a:rPr>
              <a:t>External Index</a:t>
            </a:r>
          </a:p>
          <a:p>
            <a:pPr marL="495300" indent="-495300">
              <a:lnSpc>
                <a:spcPct val="90000"/>
              </a:lnSpc>
            </a:pPr>
            <a:r>
              <a:rPr lang="en-US" sz="2600" dirty="0"/>
              <a:t>Evaluating the quality of clusters </a:t>
            </a:r>
            <a:r>
              <a:rPr lang="en-US" sz="2600" i="1" dirty="0"/>
              <a:t>without</a:t>
            </a:r>
            <a:r>
              <a:rPr lang="en-US" sz="2600" dirty="0"/>
              <a:t> reference to external </a:t>
            </a:r>
            <a:r>
              <a:rPr lang="en-US" sz="2600" dirty="0" smtClean="0"/>
              <a:t>information</a:t>
            </a:r>
            <a:endParaRPr lang="en-US" sz="2600" dirty="0"/>
          </a:p>
          <a:p>
            <a:pPr marL="876300" lvl="1" indent="-419100">
              <a:lnSpc>
                <a:spcPct val="90000"/>
              </a:lnSpc>
            </a:pPr>
            <a:r>
              <a:rPr lang="en-US" sz="2400" dirty="0"/>
              <a:t>Use only the data</a:t>
            </a:r>
          </a:p>
          <a:p>
            <a:pPr marL="876300" lvl="1" indent="-419100">
              <a:lnSpc>
                <a:spcPct val="90000"/>
              </a:lnSpc>
            </a:pPr>
            <a:r>
              <a:rPr lang="en-US" sz="2400" dirty="0">
                <a:solidFill>
                  <a:srgbClr val="C00000"/>
                </a:solidFill>
              </a:rPr>
              <a:t>Internal Index</a:t>
            </a:r>
          </a:p>
          <a:p>
            <a:pPr marL="495300" indent="-495300">
              <a:lnSpc>
                <a:spcPct val="90000"/>
              </a:lnSpc>
            </a:pPr>
            <a:r>
              <a:rPr lang="en-US" sz="2600" dirty="0"/>
              <a:t>Determining the</a:t>
            </a:r>
            <a:r>
              <a:rPr lang="en-US" sz="2600" dirty="0">
                <a:solidFill>
                  <a:srgbClr val="FF9900"/>
                </a:solidFill>
              </a:rPr>
              <a:t> </a:t>
            </a:r>
            <a:r>
              <a:rPr lang="en-US" sz="2600" i="1" dirty="0"/>
              <a:t>reliability</a:t>
            </a:r>
            <a:r>
              <a:rPr lang="en-US" sz="2600" dirty="0">
                <a:solidFill>
                  <a:srgbClr val="FF9900"/>
                </a:solidFill>
              </a:rPr>
              <a:t> </a:t>
            </a:r>
            <a:r>
              <a:rPr lang="en-US" sz="2600" dirty="0"/>
              <a:t>of </a:t>
            </a:r>
            <a:r>
              <a:rPr lang="en-US" sz="2600" dirty="0" smtClean="0"/>
              <a:t>clusters</a:t>
            </a:r>
            <a:endParaRPr lang="en-US" sz="2600" dirty="0"/>
          </a:p>
          <a:p>
            <a:pPr marL="876300" lvl="1" indent="-419100">
              <a:lnSpc>
                <a:spcPct val="90000"/>
              </a:lnSpc>
            </a:pPr>
            <a:r>
              <a:rPr lang="en-US" sz="2400" dirty="0"/>
              <a:t>To what confidence level, the clusters are not formed by chance</a:t>
            </a:r>
          </a:p>
          <a:p>
            <a:pPr marL="876300" lvl="1" indent="-419100">
              <a:lnSpc>
                <a:spcPct val="90000"/>
              </a:lnSpc>
            </a:pPr>
            <a:r>
              <a:rPr lang="en-US" sz="2400" dirty="0">
                <a:solidFill>
                  <a:srgbClr val="C00000"/>
                </a:solidFill>
              </a:rPr>
              <a:t>Statistical framework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271D390-459D-4692-ACDA-0AA97F7D3F0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90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00FF"/>
                </a:solidFill>
                <a:cs typeface="Times New Roman" pitchFamily="18" charset="0"/>
              </a:rPr>
              <a:t>Comparing to Ground Truth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7772400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 </a:t>
            </a:r>
            <a:r>
              <a:rPr lang="en-US" sz="2800" b="1" dirty="0">
                <a:solidFill>
                  <a:srgbClr val="C00000"/>
                </a:solidFill>
                <a:cs typeface="Times New Roman" pitchFamily="18" charset="0"/>
              </a:rPr>
              <a:t>Notation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 N: number of objects in the data </a:t>
            </a:r>
            <a:r>
              <a:rPr lang="en-US" sz="2200" dirty="0" smtClean="0"/>
              <a:t>set</a:t>
            </a:r>
            <a:endParaRPr lang="en-US" sz="2200" dirty="0"/>
          </a:p>
          <a:p>
            <a:pPr lvl="1">
              <a:lnSpc>
                <a:spcPct val="90000"/>
              </a:lnSpc>
            </a:pPr>
            <a:r>
              <a:rPr lang="en-US" sz="2200" dirty="0"/>
              <a:t> </a:t>
            </a:r>
            <a:r>
              <a:rPr lang="en-US" sz="2200" i="1" dirty="0"/>
              <a:t>P</a:t>
            </a:r>
            <a:r>
              <a:rPr lang="en-US" sz="2200" dirty="0"/>
              <a:t>={</a:t>
            </a:r>
            <a:r>
              <a:rPr lang="en-US" sz="2200" i="1" dirty="0"/>
              <a:t>P</a:t>
            </a:r>
            <a:r>
              <a:rPr lang="en-US" sz="2200" baseline="-25000" dirty="0"/>
              <a:t>1</a:t>
            </a:r>
            <a:r>
              <a:rPr lang="en-US" sz="2200" dirty="0"/>
              <a:t>,…,</a:t>
            </a:r>
            <a:r>
              <a:rPr lang="en-US" sz="2200" i="1" dirty="0" smtClean="0"/>
              <a:t>P</a:t>
            </a:r>
            <a:r>
              <a:rPr lang="en-US" sz="2200" i="1" baseline="-25000" dirty="0"/>
              <a:t>s</a:t>
            </a:r>
            <a:r>
              <a:rPr lang="en-US" sz="2200" dirty="0" smtClean="0"/>
              <a:t>}: </a:t>
            </a:r>
            <a:r>
              <a:rPr lang="en-US" sz="2200" dirty="0"/>
              <a:t>the set of “ground truth” </a:t>
            </a:r>
            <a:r>
              <a:rPr lang="en-US" sz="2200" dirty="0" smtClean="0"/>
              <a:t>clusters</a:t>
            </a:r>
            <a:endParaRPr lang="en-US" sz="2200" dirty="0"/>
          </a:p>
          <a:p>
            <a:pPr lvl="1">
              <a:lnSpc>
                <a:spcPct val="90000"/>
              </a:lnSpc>
            </a:pPr>
            <a:r>
              <a:rPr lang="en-US" sz="2200" dirty="0"/>
              <a:t> </a:t>
            </a:r>
            <a:r>
              <a:rPr lang="en-US" sz="2200" i="1" dirty="0"/>
              <a:t>C</a:t>
            </a:r>
            <a:r>
              <a:rPr lang="en-US" sz="2200" dirty="0"/>
              <a:t>={</a:t>
            </a:r>
            <a:r>
              <a:rPr lang="en-US" sz="2200" i="1" dirty="0"/>
              <a:t>C</a:t>
            </a:r>
            <a:r>
              <a:rPr lang="en-US" sz="2200" baseline="-25000" dirty="0"/>
              <a:t>1</a:t>
            </a:r>
            <a:r>
              <a:rPr lang="en-US" sz="2200" dirty="0"/>
              <a:t>,…,</a:t>
            </a:r>
            <a:r>
              <a:rPr lang="en-US" sz="2200" i="1" dirty="0" smtClean="0"/>
              <a:t>C</a:t>
            </a:r>
            <a:r>
              <a:rPr lang="en-US" sz="2200" i="1" baseline="-25000" dirty="0"/>
              <a:t>t</a:t>
            </a:r>
            <a:r>
              <a:rPr lang="en-US" sz="2200" dirty="0" smtClean="0"/>
              <a:t>}: </a:t>
            </a:r>
            <a:r>
              <a:rPr lang="en-US" sz="2200" dirty="0"/>
              <a:t>the set of clusters reported by a clustering </a:t>
            </a:r>
            <a:r>
              <a:rPr lang="en-US" sz="2200" dirty="0" smtClean="0"/>
              <a:t>algorithm</a:t>
            </a:r>
            <a:endParaRPr lang="en-US" sz="2200" dirty="0"/>
          </a:p>
          <a:p>
            <a:pPr>
              <a:lnSpc>
                <a:spcPct val="90000"/>
              </a:lnSpc>
            </a:pPr>
            <a:r>
              <a:rPr lang="en-US" sz="2600" dirty="0"/>
              <a:t> </a:t>
            </a:r>
            <a:r>
              <a:rPr lang="en-US" sz="2800" b="1" dirty="0">
                <a:solidFill>
                  <a:srgbClr val="C00000"/>
                </a:solidFill>
                <a:cs typeface="Times New Roman" pitchFamily="18" charset="0"/>
              </a:rPr>
              <a:t>The “incidence matrix”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 </a:t>
            </a:r>
            <a:r>
              <a:rPr lang="en-US" sz="2200" i="1" dirty="0"/>
              <a:t>N</a:t>
            </a:r>
            <a:r>
              <a:rPr lang="en-US" sz="2200" dirty="0"/>
              <a:t> </a:t>
            </a:r>
            <a:r>
              <a:rPr lang="en-US" sz="2200" dirty="0">
                <a:sym typeface="Symbol" pitchFamily="18" charset="2"/>
              </a:rPr>
              <a:t> </a:t>
            </a:r>
            <a:r>
              <a:rPr lang="en-US" sz="2200" i="1" dirty="0">
                <a:sym typeface="Symbol" pitchFamily="18" charset="2"/>
              </a:rPr>
              <a:t>N</a:t>
            </a:r>
            <a:r>
              <a:rPr lang="en-US" sz="2200" dirty="0">
                <a:sym typeface="Symbol" pitchFamily="18" charset="2"/>
              </a:rPr>
              <a:t> (both rows and columns correspond to objects</a:t>
            </a:r>
            <a:r>
              <a:rPr lang="en-US" sz="2200" dirty="0" smtClean="0">
                <a:sym typeface="Symbol" pitchFamily="18" charset="2"/>
              </a:rPr>
              <a:t>)</a:t>
            </a:r>
            <a:endParaRPr lang="en-US" sz="2200" dirty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sz="2200" dirty="0"/>
              <a:t> </a:t>
            </a:r>
            <a:r>
              <a:rPr lang="en-US" sz="2200" i="1" dirty="0" err="1"/>
              <a:t>P</a:t>
            </a:r>
            <a:r>
              <a:rPr lang="en-US" sz="2200" i="1" baseline="-25000" dirty="0" err="1"/>
              <a:t>ij</a:t>
            </a:r>
            <a:r>
              <a:rPr lang="en-US" sz="2200" baseline="-25000" dirty="0"/>
              <a:t> </a:t>
            </a:r>
            <a:r>
              <a:rPr lang="en-US" sz="2200" dirty="0"/>
              <a:t>= 1 if </a:t>
            </a:r>
            <a:r>
              <a:rPr lang="en-US" sz="2200" i="1" dirty="0" err="1"/>
              <a:t>O</a:t>
            </a:r>
            <a:r>
              <a:rPr lang="en-US" sz="2200" i="1" baseline="-25000" dirty="0" err="1"/>
              <a:t>i</a:t>
            </a:r>
            <a:r>
              <a:rPr lang="en-US" sz="2200" dirty="0"/>
              <a:t> and </a:t>
            </a:r>
            <a:r>
              <a:rPr lang="en-US" sz="2200" i="1" dirty="0" err="1"/>
              <a:t>O</a:t>
            </a:r>
            <a:r>
              <a:rPr lang="en-US" sz="2200" i="1" baseline="-25000" dirty="0" err="1"/>
              <a:t>j</a:t>
            </a:r>
            <a:r>
              <a:rPr lang="en-US" sz="2200" dirty="0"/>
              <a:t> belong to the same “ground truth” cluster in </a:t>
            </a:r>
            <a:r>
              <a:rPr lang="en-US" sz="2200" i="1" dirty="0"/>
              <a:t>P</a:t>
            </a:r>
            <a:r>
              <a:rPr lang="en-US" sz="2200" dirty="0"/>
              <a:t>; </a:t>
            </a:r>
            <a:r>
              <a:rPr lang="en-US" sz="2200" i="1" dirty="0" err="1" smtClean="0"/>
              <a:t>P</a:t>
            </a:r>
            <a:r>
              <a:rPr lang="en-US" sz="2200" i="1" baseline="-25000" dirty="0" err="1" smtClean="0"/>
              <a:t>ij</a:t>
            </a:r>
            <a:r>
              <a:rPr lang="en-US" sz="2200" dirty="0" smtClean="0"/>
              <a:t>=0 otherwise</a:t>
            </a:r>
            <a:endParaRPr lang="en-US" sz="2200" dirty="0"/>
          </a:p>
          <a:p>
            <a:pPr lvl="1">
              <a:lnSpc>
                <a:spcPct val="90000"/>
              </a:lnSpc>
            </a:pPr>
            <a:r>
              <a:rPr lang="en-US" sz="2200" dirty="0"/>
              <a:t> </a:t>
            </a:r>
            <a:r>
              <a:rPr lang="en-US" sz="2200" i="1" dirty="0" err="1"/>
              <a:t>C</a:t>
            </a:r>
            <a:r>
              <a:rPr lang="en-US" sz="2200" i="1" baseline="-25000" dirty="0" err="1"/>
              <a:t>ij</a:t>
            </a:r>
            <a:r>
              <a:rPr lang="en-US" sz="2200" dirty="0"/>
              <a:t> = 1 if </a:t>
            </a:r>
            <a:r>
              <a:rPr lang="en-US" sz="2200" i="1" dirty="0" err="1"/>
              <a:t>O</a:t>
            </a:r>
            <a:r>
              <a:rPr lang="en-US" sz="2200" i="1" baseline="-25000" dirty="0" err="1"/>
              <a:t>i</a:t>
            </a:r>
            <a:r>
              <a:rPr lang="en-US" sz="2200" dirty="0"/>
              <a:t> and </a:t>
            </a:r>
            <a:r>
              <a:rPr lang="en-US" sz="2200" i="1" dirty="0" err="1"/>
              <a:t>O</a:t>
            </a:r>
            <a:r>
              <a:rPr lang="en-US" sz="2200" i="1" baseline="-25000" dirty="0" err="1"/>
              <a:t>j</a:t>
            </a:r>
            <a:r>
              <a:rPr lang="en-US" sz="2200" dirty="0"/>
              <a:t> belong to the same cluster in </a:t>
            </a:r>
            <a:r>
              <a:rPr lang="en-US" sz="2200" i="1" dirty="0"/>
              <a:t>C</a:t>
            </a:r>
            <a:r>
              <a:rPr lang="en-US" sz="2200" dirty="0"/>
              <a:t>; </a:t>
            </a:r>
            <a:r>
              <a:rPr lang="en-US" sz="2200" i="1" dirty="0" err="1"/>
              <a:t>C</a:t>
            </a:r>
            <a:r>
              <a:rPr lang="en-US" sz="2200" i="1" baseline="-25000" dirty="0" err="1"/>
              <a:t>ij</a:t>
            </a:r>
            <a:r>
              <a:rPr lang="en-US" sz="2200" dirty="0"/>
              <a:t>=0 </a:t>
            </a:r>
            <a:r>
              <a:rPr lang="en-US" sz="2200" dirty="0" smtClean="0"/>
              <a:t>otherwise</a:t>
            </a:r>
            <a:endParaRPr lang="en-US" sz="2200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271D390-459D-4692-ACDA-0AA97F7D3F05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4390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  <a:cs typeface="Times New Roman" pitchFamily="18" charset="0"/>
              </a:rPr>
              <a:t>Rand Index and </a:t>
            </a:r>
            <a:r>
              <a:rPr lang="en-US" sz="2800" b="1" dirty="0" err="1" smtClean="0">
                <a:solidFill>
                  <a:srgbClr val="0000FF"/>
                </a:solidFill>
                <a:cs typeface="Times New Roman" pitchFamily="18" charset="0"/>
              </a:rPr>
              <a:t>Jaccard</a:t>
            </a:r>
            <a:r>
              <a:rPr lang="en-US" sz="2800" b="1" dirty="0" smtClean="0">
                <a:solidFill>
                  <a:srgbClr val="0000FF"/>
                </a:solidFill>
                <a:cs typeface="Times New Roman" pitchFamily="18" charset="0"/>
              </a:rPr>
              <a:t> Coefficient</a:t>
            </a:r>
            <a:endParaRPr lang="en-US" sz="2800" b="1" dirty="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47800"/>
            <a:ext cx="7848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 A pair of data object (</a:t>
            </a:r>
            <a:r>
              <a:rPr lang="en-US" sz="2800" i="1" dirty="0" err="1"/>
              <a:t>O</a:t>
            </a:r>
            <a:r>
              <a:rPr lang="en-US" sz="2800" i="1" baseline="-25000" dirty="0" err="1"/>
              <a:t>i</a:t>
            </a:r>
            <a:r>
              <a:rPr lang="en-US" sz="2800" dirty="0" err="1"/>
              <a:t>,</a:t>
            </a:r>
            <a:r>
              <a:rPr lang="en-US" sz="2800" i="1" dirty="0" err="1"/>
              <a:t>O</a:t>
            </a:r>
            <a:r>
              <a:rPr lang="en-US" sz="2800" i="1" baseline="-25000" dirty="0" err="1"/>
              <a:t>j</a:t>
            </a:r>
            <a:r>
              <a:rPr lang="en-US" sz="2800" dirty="0"/>
              <a:t>) falls into one of the following categories 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 SS:  </a:t>
            </a:r>
            <a:r>
              <a:rPr lang="en-US" sz="2200" i="1" dirty="0" err="1"/>
              <a:t>C</a:t>
            </a:r>
            <a:r>
              <a:rPr lang="en-US" sz="2200" i="1" baseline="-25000" dirty="0" err="1"/>
              <a:t>ij</a:t>
            </a:r>
            <a:r>
              <a:rPr lang="en-US" sz="2200" dirty="0"/>
              <a:t>=1 and </a:t>
            </a:r>
            <a:r>
              <a:rPr lang="en-US" sz="2200" i="1" dirty="0" err="1"/>
              <a:t>P</a:t>
            </a:r>
            <a:r>
              <a:rPr lang="en-US" sz="2200" i="1" baseline="-25000" dirty="0" err="1"/>
              <a:t>ij</a:t>
            </a:r>
            <a:r>
              <a:rPr lang="en-US" sz="2200" dirty="0"/>
              <a:t>=1; 	(agree)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 DD: </a:t>
            </a:r>
            <a:r>
              <a:rPr lang="en-US" sz="2200" i="1" dirty="0" err="1"/>
              <a:t>C</a:t>
            </a:r>
            <a:r>
              <a:rPr lang="en-US" sz="2200" i="1" baseline="-25000" dirty="0" err="1"/>
              <a:t>ij</a:t>
            </a:r>
            <a:r>
              <a:rPr lang="en-US" sz="2200" dirty="0"/>
              <a:t>=0 and </a:t>
            </a:r>
            <a:r>
              <a:rPr lang="en-US" sz="2200" i="1" dirty="0" err="1"/>
              <a:t>P</a:t>
            </a:r>
            <a:r>
              <a:rPr lang="en-US" sz="2200" i="1" baseline="-25000" dirty="0" err="1"/>
              <a:t>ij</a:t>
            </a:r>
            <a:r>
              <a:rPr lang="en-US" sz="2200" dirty="0"/>
              <a:t>=0; 	(agree)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 SD:  </a:t>
            </a:r>
            <a:r>
              <a:rPr lang="en-US" sz="2200" i="1" dirty="0" err="1"/>
              <a:t>C</a:t>
            </a:r>
            <a:r>
              <a:rPr lang="en-US" sz="2200" i="1" baseline="-25000" dirty="0" err="1"/>
              <a:t>ij</a:t>
            </a:r>
            <a:r>
              <a:rPr lang="en-US" sz="2200" dirty="0"/>
              <a:t>=1 and </a:t>
            </a:r>
            <a:r>
              <a:rPr lang="en-US" sz="2200" i="1" dirty="0" err="1"/>
              <a:t>P</a:t>
            </a:r>
            <a:r>
              <a:rPr lang="en-US" sz="2200" i="1" baseline="-25000" dirty="0" err="1"/>
              <a:t>ij</a:t>
            </a:r>
            <a:r>
              <a:rPr lang="en-US" sz="2200" dirty="0"/>
              <a:t>=0; 	(disagree)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 DS:  </a:t>
            </a:r>
            <a:r>
              <a:rPr lang="en-US" sz="2200" i="1" dirty="0" err="1"/>
              <a:t>C</a:t>
            </a:r>
            <a:r>
              <a:rPr lang="en-US" sz="2200" i="1" baseline="-25000" dirty="0" err="1"/>
              <a:t>ij</a:t>
            </a:r>
            <a:r>
              <a:rPr lang="en-US" sz="2200" dirty="0"/>
              <a:t>=0 and </a:t>
            </a:r>
            <a:r>
              <a:rPr lang="en-US" sz="2200" i="1" dirty="0" err="1"/>
              <a:t>P</a:t>
            </a:r>
            <a:r>
              <a:rPr lang="en-US" sz="2200" i="1" baseline="-25000" dirty="0" err="1"/>
              <a:t>ij</a:t>
            </a:r>
            <a:r>
              <a:rPr lang="en-US" sz="2200" dirty="0"/>
              <a:t>=1; 	(disagree)</a:t>
            </a:r>
          </a:p>
          <a:p>
            <a:pPr lvl="1"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2600" dirty="0"/>
              <a:t> </a:t>
            </a:r>
            <a:r>
              <a:rPr lang="en-US" sz="2600" b="1" dirty="0">
                <a:solidFill>
                  <a:srgbClr val="C00000"/>
                </a:solidFill>
              </a:rPr>
              <a:t>Rand index </a:t>
            </a:r>
          </a:p>
          <a:p>
            <a:pPr lvl="1">
              <a:lnSpc>
                <a:spcPct val="90000"/>
              </a:lnSpc>
            </a:pPr>
            <a:endParaRPr lang="en-US" sz="2200" dirty="0"/>
          </a:p>
          <a:p>
            <a:pPr lvl="1">
              <a:lnSpc>
                <a:spcPct val="90000"/>
              </a:lnSpc>
            </a:pPr>
            <a:r>
              <a:rPr lang="en-US" sz="2200" dirty="0"/>
              <a:t>may be dominated by DD</a:t>
            </a:r>
          </a:p>
          <a:p>
            <a:pPr>
              <a:lnSpc>
                <a:spcPct val="90000"/>
              </a:lnSpc>
            </a:pPr>
            <a:r>
              <a:rPr lang="en-US" sz="2600" b="1" dirty="0" err="1">
                <a:solidFill>
                  <a:srgbClr val="C00000"/>
                </a:solidFill>
              </a:rPr>
              <a:t>Jaccard</a:t>
            </a:r>
            <a:r>
              <a:rPr lang="en-US" sz="2600" b="1" dirty="0">
                <a:solidFill>
                  <a:srgbClr val="C00000"/>
                </a:solidFill>
              </a:rPr>
              <a:t> Coefficient</a:t>
            </a:r>
          </a:p>
        </p:txBody>
      </p:sp>
      <p:graphicFrame>
        <p:nvGraphicFramePr>
          <p:cNvPr id="21299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124200" y="4038600"/>
          <a:ext cx="55626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454" name="Equation" r:id="rId4" imgW="3695700" imgH="419100" progId="Equation.3">
                  <p:embed/>
                </p:oleObj>
              </mc:Choice>
              <mc:Fallback>
                <p:oleObj name="Equation" r:id="rId4" imgW="3695700" imgH="419100" progId="Equation.3">
                  <p:embed/>
                  <p:pic>
                    <p:nvPicPr>
                      <p:cNvPr id="0" name="Picture 21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038600"/>
                        <a:ext cx="55626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997" name="Object 5"/>
          <p:cNvGraphicFramePr>
            <a:graphicFrameLocks noChangeAspect="1"/>
          </p:cNvGraphicFramePr>
          <p:nvPr/>
        </p:nvGraphicFramePr>
        <p:xfrm>
          <a:off x="4038600" y="5257800"/>
          <a:ext cx="4800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455" name="Equation" r:id="rId6" imgW="2603500" imgH="419100" progId="Equation.3">
                  <p:embed/>
                </p:oleObj>
              </mc:Choice>
              <mc:Fallback>
                <p:oleObj name="Equation" r:id="rId6" imgW="2603500" imgH="419100" progId="Equation.3">
                  <p:embed/>
                  <p:pic>
                    <p:nvPicPr>
                      <p:cNvPr id="0" name="Picture 2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257800"/>
                        <a:ext cx="48006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271D390-459D-4692-ACDA-0AA97F7D3F05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17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800">
                <a:ea typeface="SimSun" pitchFamily="2" charset="-122"/>
              </a:rPr>
              <a:t> </a:t>
            </a:r>
          </a:p>
        </p:txBody>
      </p:sp>
      <p:sp>
        <p:nvSpPr>
          <p:cNvPr id="184468" name="AutoShape 148"/>
          <p:cNvSpPr>
            <a:spLocks noChangeArrowheads="1"/>
          </p:cNvSpPr>
          <p:nvPr/>
        </p:nvSpPr>
        <p:spPr bwMode="auto">
          <a:xfrm>
            <a:off x="4191000" y="31242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" name="Group 97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893181972"/>
              </p:ext>
            </p:extLst>
          </p:nvPr>
        </p:nvGraphicFramePr>
        <p:xfrm>
          <a:off x="5105400" y="2057400"/>
          <a:ext cx="3886200" cy="1381125"/>
        </p:xfrm>
        <a:graphic>
          <a:graphicData uri="http://schemas.openxmlformats.org/drawingml/2006/table">
            <a:tbl>
              <a:tblPr/>
              <a:tblGrid>
                <a:gridCol w="852237"/>
                <a:gridCol w="1499937"/>
                <a:gridCol w="1534026"/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SimSun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Same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Cluster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Different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Cluster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Same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Cluster</a:t>
                      </a:r>
                      <a:endParaRPr kumimoji="0" lang="en-US" altLang="zh-CN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9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Different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Cluster</a:t>
                      </a:r>
                      <a:endParaRPr kumimoji="0" lang="en-US" altLang="zh-CN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4</a:t>
                      </a:r>
                      <a:endParaRPr kumimoji="0" lang="zh-CN" alt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97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964729206"/>
              </p:ext>
            </p:extLst>
          </p:nvPr>
        </p:nvGraphicFramePr>
        <p:xfrm>
          <a:off x="228600" y="533400"/>
          <a:ext cx="3810000" cy="2762250"/>
        </p:xfrm>
        <a:graphic>
          <a:graphicData uri="http://schemas.openxmlformats.org/drawingml/2006/table">
            <a:tbl>
              <a:tblPr/>
              <a:tblGrid>
                <a:gridCol w="635000"/>
                <a:gridCol w="635000"/>
                <a:gridCol w="635000"/>
                <a:gridCol w="635000"/>
                <a:gridCol w="635000"/>
                <a:gridCol w="635000"/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SimSun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g 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g 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g 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g 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g 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g 1</a:t>
                      </a:r>
                      <a:endParaRPr kumimoji="0" lang="en-US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zh-CN" altLang="en-US" sz="1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g 2</a:t>
                      </a:r>
                      <a:endParaRPr kumimoji="0" lang="en-US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</a:t>
                      </a:r>
                      <a:endParaRPr kumimoji="0" lang="zh-CN" alt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zh-CN" altLang="en-US" sz="1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g 3</a:t>
                      </a:r>
                      <a:endParaRPr kumimoji="0" lang="en-US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</a:t>
                      </a:r>
                      <a:endParaRPr kumimoji="0" lang="zh-CN" alt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</a:t>
                      </a:r>
                      <a:endParaRPr kumimoji="0" lang="zh-CN" alt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zh-CN" altLang="en-US" sz="1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g 4</a:t>
                      </a:r>
                      <a:endParaRPr kumimoji="0" lang="en-US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zh-CN" alt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zh-CN" alt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zh-CN" alt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</a:t>
                      </a:r>
                      <a:endParaRPr kumimoji="0" lang="zh-CN" altLang="en-US" sz="1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g 5</a:t>
                      </a:r>
                      <a:endParaRPr kumimoji="0" lang="en-US" altLang="zh-CN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zh-CN" alt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zh-CN" alt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zh-CN" alt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</a:t>
                      </a:r>
                      <a:endParaRPr kumimoji="0" lang="zh-CN" alt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</a:t>
                      </a:r>
                      <a:endParaRPr kumimoji="0" lang="zh-CN" altLang="en-US" sz="1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Group 97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802512411"/>
              </p:ext>
            </p:extLst>
          </p:nvPr>
        </p:nvGraphicFramePr>
        <p:xfrm>
          <a:off x="228600" y="3790950"/>
          <a:ext cx="3810000" cy="2762250"/>
        </p:xfrm>
        <a:graphic>
          <a:graphicData uri="http://schemas.openxmlformats.org/drawingml/2006/table">
            <a:tbl>
              <a:tblPr/>
              <a:tblGrid>
                <a:gridCol w="635000"/>
                <a:gridCol w="635000"/>
                <a:gridCol w="635000"/>
                <a:gridCol w="635000"/>
                <a:gridCol w="635000"/>
                <a:gridCol w="635000"/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SimSun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g 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g 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g 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g 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g 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g 1</a:t>
                      </a:r>
                      <a:endParaRPr kumimoji="0" lang="en-US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zh-CN" altLang="en-US" sz="1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g 2</a:t>
                      </a:r>
                      <a:endParaRPr kumimoji="0" lang="en-US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</a:t>
                      </a:r>
                      <a:endParaRPr kumimoji="0" lang="zh-CN" alt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zh-CN" altLang="en-US" sz="1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g 3</a:t>
                      </a:r>
                      <a:endParaRPr kumimoji="0" lang="en-US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zh-CN" alt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zh-CN" alt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</a:t>
                      </a:r>
                      <a:endParaRPr kumimoji="0" lang="zh-CN" altLang="en-US" sz="1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g 4</a:t>
                      </a:r>
                      <a:endParaRPr kumimoji="0" lang="en-US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zh-CN" alt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zh-CN" alt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</a:t>
                      </a:r>
                      <a:endParaRPr kumimoji="0" lang="zh-CN" alt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</a:t>
                      </a:r>
                      <a:endParaRPr kumimoji="0" lang="zh-CN" altLang="en-US" sz="1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g 5</a:t>
                      </a:r>
                      <a:endParaRPr kumimoji="0" lang="en-US" altLang="zh-CN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zh-CN" alt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zh-CN" alt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</a:t>
                      </a:r>
                      <a:endParaRPr kumimoji="0" lang="zh-CN" alt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</a:t>
                      </a:r>
                      <a:endParaRPr kumimoji="0" lang="zh-CN" alt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</a:t>
                      </a:r>
                      <a:endParaRPr kumimoji="0" lang="zh-CN" altLang="en-US" sz="1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977982109"/>
              </p:ext>
            </p:extLst>
          </p:nvPr>
        </p:nvGraphicFramePr>
        <p:xfrm>
          <a:off x="4724400" y="4114800"/>
          <a:ext cx="384333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792" name="Equation" r:id="rId4" imgW="2552700" imgH="419100" progId="Equation.3">
                  <p:embed/>
                </p:oleObj>
              </mc:Choice>
              <mc:Fallback>
                <p:oleObj name="Equation" r:id="rId4" imgW="2552700" imgH="419100" progId="Equation.3">
                  <p:embed/>
                  <p:pic>
                    <p:nvPicPr>
                      <p:cNvPr id="0" name="Picture 7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114800"/>
                        <a:ext cx="3843337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13570"/>
              </p:ext>
            </p:extLst>
          </p:nvPr>
        </p:nvGraphicFramePr>
        <p:xfrm>
          <a:off x="4648200" y="5321790"/>
          <a:ext cx="3775074" cy="698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793" name="Equation" r:id="rId6" imgW="2235200" imgH="419100" progId="Equation.3">
                  <p:embed/>
                </p:oleObj>
              </mc:Choice>
              <mc:Fallback>
                <p:oleObj name="Equation" r:id="rId6" imgW="2235200" imgH="419100" progId="Equation.3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321790"/>
                        <a:ext cx="3775074" cy="6980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304800" y="762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 smtClean="0"/>
              <a:t>Clustering</a:t>
            </a:r>
            <a:endParaRPr lang="en-US" sz="1800" dirty="0"/>
          </a:p>
        </p:txBody>
      </p:sp>
      <p:sp>
        <p:nvSpPr>
          <p:cNvPr id="23" name="Text Box 13"/>
          <p:cNvSpPr txBox="1">
            <a:spLocks noChangeArrowheads="1"/>
          </p:cNvSpPr>
          <p:nvPr/>
        </p:nvSpPr>
        <p:spPr bwMode="auto">
          <a:xfrm>
            <a:off x="314218" y="3364920"/>
            <a:ext cx="15907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 err="1" smtClean="0"/>
              <a:t>Groundtruth</a:t>
            </a:r>
            <a:endParaRPr lang="en-US" sz="1800" dirty="0"/>
          </a:p>
        </p:txBody>
      </p:sp>
      <p:sp>
        <p:nvSpPr>
          <p:cNvPr id="24" name="Text Box 13"/>
          <p:cNvSpPr txBox="1">
            <a:spLocks noChangeArrowheads="1"/>
          </p:cNvSpPr>
          <p:nvPr/>
        </p:nvSpPr>
        <p:spPr bwMode="auto">
          <a:xfrm>
            <a:off x="4191000" y="2362200"/>
            <a:ext cx="90969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 err="1" smtClean="0"/>
              <a:t>Groundtruth</a:t>
            </a:r>
            <a:endParaRPr lang="en-US" sz="1800" dirty="0"/>
          </a:p>
        </p:txBody>
      </p:sp>
      <p:sp>
        <p:nvSpPr>
          <p:cNvPr id="25" name="Text Box 13"/>
          <p:cNvSpPr txBox="1">
            <a:spLocks noChangeArrowheads="1"/>
          </p:cNvSpPr>
          <p:nvPr/>
        </p:nvSpPr>
        <p:spPr bwMode="auto">
          <a:xfrm>
            <a:off x="6172200" y="1524000"/>
            <a:ext cx="1295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 smtClean="0"/>
              <a:t>Clustering</a:t>
            </a:r>
            <a:endParaRPr lang="en-US" sz="1800" dirty="0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271D390-459D-4692-ACDA-0AA97F7D3F05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7716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68" grpId="0" animBg="1"/>
      <p:bldP spid="24" grpId="0"/>
      <p:bldP spid="2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  <a:cs typeface="Times New Roman" pitchFamily="18" charset="0"/>
              </a:rPr>
              <a:t>Entropy and Purity</a:t>
            </a:r>
            <a:endParaRPr lang="en-US" sz="2800" b="1" dirty="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143000"/>
            <a:ext cx="7848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b="1" dirty="0">
                <a:solidFill>
                  <a:srgbClr val="C00000"/>
                </a:solidFill>
              </a:rPr>
              <a:t> Notation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                    the </a:t>
            </a:r>
            <a:r>
              <a:rPr lang="en-US" sz="2200" dirty="0"/>
              <a:t>number of objects </a:t>
            </a:r>
            <a:r>
              <a:rPr lang="en-US" sz="2200" dirty="0" smtClean="0"/>
              <a:t>in both the </a:t>
            </a:r>
            <a:r>
              <a:rPr lang="en-US" sz="2200" i="1" dirty="0"/>
              <a:t>k</a:t>
            </a:r>
            <a:r>
              <a:rPr lang="en-US" sz="2200" dirty="0"/>
              <a:t>-</a:t>
            </a:r>
            <a:r>
              <a:rPr lang="en-US" sz="2200" dirty="0" err="1"/>
              <a:t>th</a:t>
            </a:r>
            <a:r>
              <a:rPr lang="en-US" sz="2200" dirty="0"/>
              <a:t> cluster of the clustering solution and </a:t>
            </a:r>
            <a:r>
              <a:rPr lang="en-US" sz="2200" i="1" dirty="0"/>
              <a:t>j</a:t>
            </a:r>
            <a:r>
              <a:rPr lang="en-US" sz="2200" dirty="0"/>
              <a:t>-</a:t>
            </a:r>
            <a:r>
              <a:rPr lang="en-US" sz="2200" dirty="0" err="1"/>
              <a:t>th</a:t>
            </a:r>
            <a:r>
              <a:rPr lang="en-US" sz="2200" dirty="0"/>
              <a:t> cluster of the </a:t>
            </a:r>
            <a:r>
              <a:rPr lang="en-US" sz="2200" dirty="0" err="1" smtClean="0"/>
              <a:t>groundtruth</a:t>
            </a:r>
            <a:endParaRPr lang="en-US" sz="2200" dirty="0" smtClean="0"/>
          </a:p>
          <a:p>
            <a:pPr lvl="1">
              <a:lnSpc>
                <a:spcPct val="90000"/>
              </a:lnSpc>
            </a:pPr>
            <a:r>
              <a:rPr lang="en-US" sz="2200" dirty="0" smtClean="0"/>
              <a:t>          the number of objects in the </a:t>
            </a:r>
            <a:r>
              <a:rPr lang="en-US" sz="2200" i="1" dirty="0" smtClean="0"/>
              <a:t>k</a:t>
            </a:r>
            <a:r>
              <a:rPr lang="en-US" sz="2200" dirty="0" smtClean="0"/>
              <a:t>-</a:t>
            </a:r>
            <a:r>
              <a:rPr lang="en-US" sz="2200" dirty="0" err="1" smtClean="0"/>
              <a:t>th</a:t>
            </a:r>
            <a:r>
              <a:rPr lang="en-US" sz="2200" dirty="0" smtClean="0"/>
              <a:t> cluster of the clustering solution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          the number of objects in the </a:t>
            </a:r>
            <a:r>
              <a:rPr lang="en-US" sz="2200" i="1" dirty="0" smtClean="0"/>
              <a:t>j</a:t>
            </a:r>
            <a:r>
              <a:rPr lang="en-US" sz="2200" dirty="0" smtClean="0"/>
              <a:t>-</a:t>
            </a:r>
            <a:r>
              <a:rPr lang="en-US" sz="2200" dirty="0" err="1" smtClean="0"/>
              <a:t>th</a:t>
            </a:r>
            <a:r>
              <a:rPr lang="en-US" sz="2200" dirty="0" smtClean="0"/>
              <a:t> cluster of the </a:t>
            </a:r>
            <a:r>
              <a:rPr lang="en-US" sz="2200" dirty="0" err="1" smtClean="0"/>
              <a:t>groundtruth</a:t>
            </a:r>
            <a:endParaRPr lang="en-US" sz="2200" dirty="0"/>
          </a:p>
          <a:p>
            <a:pPr lvl="1"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</a:pPr>
            <a:r>
              <a:rPr lang="en-US" sz="2600" b="1" dirty="0">
                <a:solidFill>
                  <a:srgbClr val="C00000"/>
                </a:solidFill>
              </a:rPr>
              <a:t> Purity</a:t>
            </a:r>
          </a:p>
          <a:p>
            <a:pPr lvl="1">
              <a:lnSpc>
                <a:spcPct val="90000"/>
              </a:lnSpc>
            </a:pPr>
            <a:endParaRPr lang="en-US" sz="2200" dirty="0"/>
          </a:p>
          <a:p>
            <a:pPr>
              <a:lnSpc>
                <a:spcPct val="90000"/>
              </a:lnSpc>
            </a:pPr>
            <a:r>
              <a:rPr lang="en-US" sz="2600" b="1" dirty="0" smtClean="0">
                <a:solidFill>
                  <a:srgbClr val="C00000"/>
                </a:solidFill>
              </a:rPr>
              <a:t>Normalized Mutual Information</a:t>
            </a:r>
            <a:endParaRPr lang="en-US" sz="2600" b="1" dirty="0">
              <a:solidFill>
                <a:srgbClr val="C00000"/>
              </a:solidFill>
            </a:endParaRPr>
          </a:p>
        </p:txBody>
      </p:sp>
      <p:graphicFrame>
        <p:nvGraphicFramePr>
          <p:cNvPr id="212996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321473689"/>
              </p:ext>
            </p:extLst>
          </p:nvPr>
        </p:nvGraphicFramePr>
        <p:xfrm>
          <a:off x="2895600" y="3757613"/>
          <a:ext cx="2798647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016" name="Equation" r:id="rId4" imgW="1879600" imgH="444500" progId="Equation.3">
                  <p:embed/>
                </p:oleObj>
              </mc:Choice>
              <mc:Fallback>
                <p:oleObj name="Equation" r:id="rId4" imgW="1879600" imgH="444500" progId="Equation.3">
                  <p:embed/>
                  <p:pic>
                    <p:nvPicPr>
                      <p:cNvPr id="0" name="Picture 24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757613"/>
                        <a:ext cx="2798647" cy="661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401174915"/>
              </p:ext>
            </p:extLst>
          </p:nvPr>
        </p:nvGraphicFramePr>
        <p:xfrm>
          <a:off x="1219200" y="5276850"/>
          <a:ext cx="20193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017" name="Equation" r:id="rId6" imgW="1345616" imgH="444307" progId="Equation.3">
                  <p:embed/>
                </p:oleObj>
              </mc:Choice>
              <mc:Fallback>
                <p:oleObj name="Equation" r:id="rId6" imgW="1345616" imgH="444307" progId="Equation.3">
                  <p:embed/>
                  <p:pic>
                    <p:nvPicPr>
                      <p:cNvPr id="0" name="Picture 24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276850"/>
                        <a:ext cx="2019300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237137667"/>
              </p:ext>
            </p:extLst>
          </p:nvPr>
        </p:nvGraphicFramePr>
        <p:xfrm>
          <a:off x="3771900" y="5105400"/>
          <a:ext cx="39243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018" name="Equation" r:id="rId8" imgW="2616200" imgH="469900" progId="Equation.3">
                  <p:embed/>
                </p:oleObj>
              </mc:Choice>
              <mc:Fallback>
                <p:oleObj name="Equation" r:id="rId8" imgW="2616200" imgH="469900" progId="Equation.3">
                  <p:embed/>
                  <p:pic>
                    <p:nvPicPr>
                      <p:cNvPr id="0" name="Picture 25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1900" y="5105400"/>
                        <a:ext cx="3924300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929676327"/>
              </p:ext>
            </p:extLst>
          </p:nvPr>
        </p:nvGraphicFramePr>
        <p:xfrm>
          <a:off x="3352800" y="5943600"/>
          <a:ext cx="23241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019" name="Equation" r:id="rId10" imgW="1549400" imgH="419100" progId="Equation.3">
                  <p:embed/>
                </p:oleObj>
              </mc:Choice>
              <mc:Fallback>
                <p:oleObj name="Equation" r:id="rId10" imgW="1549400" imgH="419100" progId="Equation.3">
                  <p:embed/>
                  <p:pic>
                    <p:nvPicPr>
                      <p:cNvPr id="0" name="Picture 25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943600"/>
                        <a:ext cx="2324100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1509702"/>
              </p:ext>
            </p:extLst>
          </p:nvPr>
        </p:nvGraphicFramePr>
        <p:xfrm>
          <a:off x="1524000" y="1574800"/>
          <a:ext cx="1074821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020" name="Equation" r:id="rId12" imgW="609336" imgH="241195" progId="Equation.3">
                  <p:embed/>
                </p:oleObj>
              </mc:Choice>
              <mc:Fallback>
                <p:oleObj name="Equation" r:id="rId12" imgW="609336" imgH="241195" progId="Equation.3">
                  <p:embed/>
                  <p:pic>
                    <p:nvPicPr>
                      <p:cNvPr id="0" name="Picture 2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574800"/>
                        <a:ext cx="1074821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4084012"/>
              </p:ext>
            </p:extLst>
          </p:nvPr>
        </p:nvGraphicFramePr>
        <p:xfrm>
          <a:off x="1498600" y="2184400"/>
          <a:ext cx="635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021" name="Equation" r:id="rId14" imgW="317362" imgH="228501" progId="Equation.3">
                  <p:embed/>
                </p:oleObj>
              </mc:Choice>
              <mc:Fallback>
                <p:oleObj name="Equation" r:id="rId14" imgW="317362" imgH="228501" progId="Equation.3">
                  <p:embed/>
                  <p:pic>
                    <p:nvPicPr>
                      <p:cNvPr id="0" name="Picture 2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2184400"/>
                        <a:ext cx="635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6667536"/>
              </p:ext>
            </p:extLst>
          </p:nvPr>
        </p:nvGraphicFramePr>
        <p:xfrm>
          <a:off x="1549400" y="2870200"/>
          <a:ext cx="584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022" name="Equation" r:id="rId16" imgW="291973" imgH="241195" progId="Equation.3">
                  <p:embed/>
                </p:oleObj>
              </mc:Choice>
              <mc:Fallback>
                <p:oleObj name="Equation" r:id="rId16" imgW="291973" imgH="241195" progId="Equation.3">
                  <p:embed/>
                  <p:pic>
                    <p:nvPicPr>
                      <p:cNvPr id="0" name="Picture 2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2870200"/>
                        <a:ext cx="5842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29623569"/>
              </p:ext>
            </p:extLst>
          </p:nvPr>
        </p:nvGraphicFramePr>
        <p:xfrm>
          <a:off x="6219825" y="5943600"/>
          <a:ext cx="22288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023" name="Equation" r:id="rId18" imgW="1485900" imgH="457200" progId="Equation.3">
                  <p:embed/>
                </p:oleObj>
              </mc:Choice>
              <mc:Fallback>
                <p:oleObj name="Equation" r:id="rId18" imgW="1485900" imgH="457200" progId="Equation.3">
                  <p:embed/>
                  <p:pic>
                    <p:nvPicPr>
                      <p:cNvPr id="0" name="Picture 25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9825" y="5943600"/>
                        <a:ext cx="222885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271D390-459D-4692-ACDA-0AA97F7D3F05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27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  <a:cs typeface="Times New Roman" pitchFamily="18" charset="0"/>
              </a:rPr>
              <a:t>Example</a:t>
            </a:r>
            <a:endParaRPr lang="en-US" sz="2800" b="1" dirty="0">
              <a:solidFill>
                <a:srgbClr val="0000FF"/>
              </a:solidFill>
              <a:cs typeface="Times New Roman" pitchFamily="18" charset="0"/>
            </a:endParaRPr>
          </a:p>
        </p:txBody>
      </p:sp>
      <p:graphicFrame>
        <p:nvGraphicFramePr>
          <p:cNvPr id="212996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364026032"/>
              </p:ext>
            </p:extLst>
          </p:nvPr>
        </p:nvGraphicFramePr>
        <p:xfrm>
          <a:off x="5401664" y="2895600"/>
          <a:ext cx="3437536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941" name="Equation" r:id="rId4" imgW="2603500" imgH="635000" progId="Equation.3">
                  <p:embed/>
                </p:oleObj>
              </mc:Choice>
              <mc:Fallback>
                <p:oleObj name="Equation" r:id="rId4" imgW="2603500" imgH="635000" progId="Equation.3">
                  <p:embed/>
                  <p:pic>
                    <p:nvPicPr>
                      <p:cNvPr id="0" name="Picture 14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1664" y="2895600"/>
                        <a:ext cx="3437536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165365100"/>
              </p:ext>
            </p:extLst>
          </p:nvPr>
        </p:nvGraphicFramePr>
        <p:xfrm>
          <a:off x="762000" y="5334000"/>
          <a:ext cx="20193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942" name="Equation" r:id="rId6" imgW="1345616" imgH="444307" progId="Equation.3">
                  <p:embed/>
                </p:oleObj>
              </mc:Choice>
              <mc:Fallback>
                <p:oleObj name="Equation" r:id="rId6" imgW="1345616" imgH="444307" progId="Equation.3">
                  <p:embed/>
                  <p:pic>
                    <p:nvPicPr>
                      <p:cNvPr id="0" name="Picture 15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334000"/>
                        <a:ext cx="2019300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829194750"/>
              </p:ext>
            </p:extLst>
          </p:nvPr>
        </p:nvGraphicFramePr>
        <p:xfrm>
          <a:off x="3200400" y="5257800"/>
          <a:ext cx="39243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943" name="Equation" r:id="rId8" imgW="2616200" imgH="469900" progId="Equation.3">
                  <p:embed/>
                </p:oleObj>
              </mc:Choice>
              <mc:Fallback>
                <p:oleObj name="Equation" r:id="rId8" imgW="2616200" imgH="469900" progId="Equation.3">
                  <p:embed/>
                  <p:pic>
                    <p:nvPicPr>
                      <p:cNvPr id="0" name="Picture 15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257800"/>
                        <a:ext cx="3924300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9784942"/>
              </p:ext>
            </p:extLst>
          </p:nvPr>
        </p:nvGraphicFramePr>
        <p:xfrm>
          <a:off x="3048000" y="6019800"/>
          <a:ext cx="23241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944" name="Equation" r:id="rId10" imgW="1549400" imgH="419100" progId="Equation.3">
                  <p:embed/>
                </p:oleObj>
              </mc:Choice>
              <mc:Fallback>
                <p:oleObj name="Equation" r:id="rId10" imgW="1549400" imgH="419100" progId="Equation.3">
                  <p:embed/>
                  <p:pic>
                    <p:nvPicPr>
                      <p:cNvPr id="0" name="Picture 15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6019800"/>
                        <a:ext cx="2324100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Group 97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905434919"/>
              </p:ext>
            </p:extLst>
          </p:nvPr>
        </p:nvGraphicFramePr>
        <p:xfrm>
          <a:off x="533400" y="1066800"/>
          <a:ext cx="4495801" cy="3683000"/>
        </p:xfrm>
        <a:graphic>
          <a:graphicData uri="http://schemas.openxmlformats.org/drawingml/2006/table">
            <a:tbl>
              <a:tblPr/>
              <a:tblGrid>
                <a:gridCol w="505778"/>
                <a:gridCol w="618173"/>
                <a:gridCol w="561975"/>
                <a:gridCol w="561975"/>
                <a:gridCol w="561975"/>
                <a:gridCol w="561975"/>
                <a:gridCol w="561975"/>
                <a:gridCol w="561975"/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SimSun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P 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P 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P 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P 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P5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P6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Total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C1</a:t>
                      </a:r>
                      <a:endParaRPr kumimoji="0" lang="en-US" altLang="zh-CN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40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506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96</a:t>
                      </a:r>
                      <a:endParaRPr kumimoji="0" lang="zh-CN" altLang="en-US" sz="1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27</a:t>
                      </a:r>
                      <a:endParaRPr kumimoji="0" lang="zh-CN" altLang="en-US" sz="1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677</a:t>
                      </a:r>
                      <a:endParaRPr kumimoji="0" lang="zh-CN" altLang="en-US" sz="1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C 2</a:t>
                      </a:r>
                      <a:endParaRPr kumimoji="0" lang="en-US" altLang="zh-CN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4</a:t>
                      </a:r>
                      <a:endParaRPr kumimoji="0" lang="zh-CN" alt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280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29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39</a:t>
                      </a:r>
                      <a:endParaRPr kumimoji="0" lang="zh-CN" altLang="en-US" sz="1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2</a:t>
                      </a:r>
                      <a:endParaRPr kumimoji="0" lang="zh-CN" altLang="en-US" sz="1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361</a:t>
                      </a:r>
                      <a:endParaRPr kumimoji="0" lang="zh-CN" altLang="en-US" sz="1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C 3</a:t>
                      </a:r>
                      <a:endParaRPr kumimoji="0" lang="en-US" altLang="zh-CN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</a:t>
                      </a:r>
                      <a:endParaRPr kumimoji="0" lang="zh-CN" alt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</a:t>
                      </a:r>
                      <a:endParaRPr kumimoji="0" lang="zh-CN" alt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4</a:t>
                      </a:r>
                      <a:endParaRPr kumimoji="0" lang="zh-CN" altLang="en-US" sz="1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671</a:t>
                      </a:r>
                      <a:endParaRPr kumimoji="0" lang="zh-CN" altLang="en-US" sz="1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685</a:t>
                      </a:r>
                      <a:endParaRPr kumimoji="0" lang="zh-CN" altLang="en-US" sz="1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C 4</a:t>
                      </a:r>
                      <a:endParaRPr kumimoji="0" lang="en-US" altLang="zh-CN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10</a:t>
                      </a:r>
                      <a:endParaRPr kumimoji="0" lang="zh-CN" alt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162</a:t>
                      </a:r>
                      <a:endParaRPr kumimoji="0" lang="zh-CN" alt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3</a:t>
                      </a:r>
                      <a:endParaRPr kumimoji="0" lang="zh-CN" alt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119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73</a:t>
                      </a:r>
                      <a:endParaRPr kumimoji="0" lang="zh-CN" altLang="en-US" sz="1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2</a:t>
                      </a:r>
                      <a:endParaRPr kumimoji="0" lang="zh-CN" altLang="en-US" sz="1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369</a:t>
                      </a:r>
                      <a:endParaRPr kumimoji="0" lang="zh-CN" altLang="en-US" sz="1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C 5</a:t>
                      </a:r>
                      <a:endParaRPr kumimoji="0" lang="en-US" altLang="zh-CN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331</a:t>
                      </a:r>
                      <a:endParaRPr kumimoji="0" lang="zh-CN" alt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22</a:t>
                      </a:r>
                      <a:endParaRPr kumimoji="0" lang="zh-CN" alt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5</a:t>
                      </a:r>
                      <a:endParaRPr kumimoji="0" lang="zh-CN" alt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70</a:t>
                      </a:r>
                      <a:endParaRPr kumimoji="0" lang="zh-CN" alt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13</a:t>
                      </a:r>
                      <a:endParaRPr kumimoji="0" lang="zh-CN" altLang="en-US" sz="1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23</a:t>
                      </a:r>
                      <a:endParaRPr kumimoji="0" lang="zh-CN" altLang="en-US" sz="1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464</a:t>
                      </a:r>
                      <a:endParaRPr kumimoji="0" lang="zh-CN" altLang="en-US" sz="1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C 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5</a:t>
                      </a:r>
                      <a:endParaRPr kumimoji="0" lang="zh-CN" alt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358</a:t>
                      </a:r>
                      <a:endParaRPr kumimoji="0" lang="zh-CN" alt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12</a:t>
                      </a:r>
                      <a:endParaRPr kumimoji="0" lang="zh-CN" alt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212</a:t>
                      </a:r>
                      <a:endParaRPr kumimoji="0" lang="zh-CN" alt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48</a:t>
                      </a:r>
                      <a:endParaRPr kumimoji="0" lang="zh-CN" altLang="en-US" sz="1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13</a:t>
                      </a:r>
                      <a:endParaRPr kumimoji="0" lang="zh-CN" altLang="en-US" sz="1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648</a:t>
                      </a:r>
                      <a:endParaRPr kumimoji="0" lang="zh-CN" altLang="en-US" sz="1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total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354</a:t>
                      </a:r>
                      <a:endParaRPr kumimoji="0" lang="zh-CN" alt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555</a:t>
                      </a:r>
                      <a:endParaRPr kumimoji="0" lang="zh-CN" alt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341</a:t>
                      </a:r>
                      <a:endParaRPr kumimoji="0" lang="zh-CN" alt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943</a:t>
                      </a:r>
                      <a:endParaRPr kumimoji="0" lang="zh-CN" alt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273</a:t>
                      </a:r>
                      <a:endParaRPr kumimoji="0" lang="zh-CN" altLang="en-US" sz="1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738</a:t>
                      </a:r>
                      <a:endParaRPr kumimoji="0" lang="zh-CN" altLang="en-US" sz="1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3204</a:t>
                      </a:r>
                      <a:endParaRPr kumimoji="0" lang="zh-CN" altLang="en-US" sz="1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Object 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7213644"/>
              </p:ext>
            </p:extLst>
          </p:nvPr>
        </p:nvGraphicFramePr>
        <p:xfrm>
          <a:off x="5486400" y="2005013"/>
          <a:ext cx="2798763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945" name="Equation" r:id="rId12" imgW="1879600" imgH="444500" progId="Equation.3">
                  <p:embed/>
                </p:oleObj>
              </mc:Choice>
              <mc:Fallback>
                <p:oleObj name="Equation" r:id="rId12" imgW="1879600" imgH="444500" progId="Equation.3">
                  <p:embed/>
                  <p:pic>
                    <p:nvPicPr>
                      <p:cNvPr id="0" name="Picture 15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005013"/>
                        <a:ext cx="2798763" cy="661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226866844"/>
              </p:ext>
            </p:extLst>
          </p:nvPr>
        </p:nvGraphicFramePr>
        <p:xfrm>
          <a:off x="5715000" y="6019800"/>
          <a:ext cx="22288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946" name="Equation" r:id="rId14" imgW="1485900" imgH="457200" progId="Equation.3">
                  <p:embed/>
                </p:oleObj>
              </mc:Choice>
              <mc:Fallback>
                <p:oleObj name="Equation" r:id="rId14" imgW="1485900" imgH="457200" progId="Equation.3">
                  <p:embed/>
                  <p:pic>
                    <p:nvPicPr>
                      <p:cNvPr id="0" name="Picture 15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6019800"/>
                        <a:ext cx="222885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271D390-459D-4692-ACDA-0AA97F7D3F05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56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00FF"/>
                </a:solidFill>
                <a:cs typeface="Times New Roman" pitchFamily="18" charset="0"/>
              </a:rPr>
              <a:t>Internal Index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4196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800" dirty="0"/>
              <a:t>“Ground truth” may be unavailable</a:t>
            </a:r>
          </a:p>
          <a:p>
            <a:r>
              <a:rPr lang="en-US" sz="2800" dirty="0"/>
              <a:t> Use only the data to measure cluster quality</a:t>
            </a:r>
          </a:p>
          <a:p>
            <a:pPr lvl="1"/>
            <a:r>
              <a:rPr lang="en-US" sz="2400" dirty="0" smtClean="0"/>
              <a:t>Measure </a:t>
            </a:r>
            <a:r>
              <a:rPr lang="en-US" sz="2400" dirty="0"/>
              <a:t>the </a:t>
            </a:r>
            <a:r>
              <a:rPr lang="en-US" sz="2400" dirty="0" smtClean="0"/>
              <a:t>“</a:t>
            </a:r>
            <a:r>
              <a:rPr lang="en-US" sz="2400" i="1" dirty="0" smtClean="0"/>
              <a:t>cohesion</a:t>
            </a:r>
            <a:r>
              <a:rPr lang="en-US" sz="2400" dirty="0" smtClean="0"/>
              <a:t>” </a:t>
            </a:r>
            <a:r>
              <a:rPr lang="en-US" sz="2400" dirty="0"/>
              <a:t>and “</a:t>
            </a:r>
            <a:r>
              <a:rPr lang="en-US" sz="2400" i="1" dirty="0"/>
              <a:t>separation</a:t>
            </a:r>
            <a:r>
              <a:rPr lang="en-US" sz="2400" dirty="0"/>
              <a:t>” of </a:t>
            </a:r>
            <a:r>
              <a:rPr lang="en-US" sz="2400" dirty="0" smtClean="0"/>
              <a:t>clusters</a:t>
            </a:r>
            <a:endParaRPr lang="en-US" sz="2400" dirty="0"/>
          </a:p>
          <a:p>
            <a:pPr lvl="1"/>
            <a:r>
              <a:rPr lang="en-US" sz="2400" dirty="0" smtClean="0"/>
              <a:t>Calculate </a:t>
            </a:r>
            <a:r>
              <a:rPr lang="en-US" sz="2400" dirty="0"/>
              <a:t>the </a:t>
            </a:r>
            <a:r>
              <a:rPr lang="en-US" sz="2400" i="1" dirty="0"/>
              <a:t>correlation</a:t>
            </a:r>
            <a:r>
              <a:rPr lang="en-US" sz="2400" dirty="0"/>
              <a:t> between clustering results and distance </a:t>
            </a:r>
            <a:r>
              <a:rPr lang="en-US" sz="2400" dirty="0" smtClean="0"/>
              <a:t>matrix</a:t>
            </a:r>
            <a:endParaRPr lang="en-US" sz="2400" b="0" i="1" dirty="0">
              <a:solidFill>
                <a:schemeClr val="tx1"/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271D390-459D-4692-ACDA-0AA97F7D3F05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82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  <a:cs typeface="Times New Roman" pitchFamily="18" charset="0"/>
              </a:rPr>
              <a:t>Cohesion and Separation</a:t>
            </a:r>
            <a:endParaRPr lang="en-US" sz="2800" b="1" dirty="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534400" cy="5562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b="1" dirty="0" smtClean="0">
                <a:solidFill>
                  <a:srgbClr val="C00000"/>
                </a:solidFill>
              </a:rPr>
              <a:t>Cohesion</a:t>
            </a:r>
            <a:r>
              <a:rPr lang="en-US" sz="2400" dirty="0" smtClean="0"/>
              <a:t> </a:t>
            </a:r>
            <a:r>
              <a:rPr lang="en-US" sz="2400" dirty="0"/>
              <a:t>is measured by the within cluster sum of squares</a:t>
            </a:r>
            <a:r>
              <a:rPr lang="en-US" sz="1500" dirty="0"/>
              <a:t> </a:t>
            </a:r>
          </a:p>
          <a:p>
            <a:pPr>
              <a:lnSpc>
                <a:spcPct val="80000"/>
              </a:lnSpc>
            </a:pPr>
            <a:endParaRPr lang="en-US" sz="1500" dirty="0"/>
          </a:p>
          <a:p>
            <a:pPr>
              <a:lnSpc>
                <a:spcPct val="80000"/>
              </a:lnSpc>
            </a:pPr>
            <a:endParaRPr lang="en-US" sz="1500" dirty="0"/>
          </a:p>
          <a:p>
            <a:pPr>
              <a:lnSpc>
                <a:spcPct val="80000"/>
              </a:lnSpc>
            </a:pPr>
            <a:endParaRPr lang="en-US" sz="1500" dirty="0"/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1500" dirty="0"/>
              <a:t>		</a:t>
            </a: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2400" b="1" dirty="0">
                <a:solidFill>
                  <a:srgbClr val="C00000"/>
                </a:solidFill>
              </a:rPr>
              <a:t>Separation</a:t>
            </a:r>
            <a:r>
              <a:rPr lang="en-US" sz="2400" dirty="0"/>
              <a:t> is measured by the between cluster sum of squares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000" dirty="0"/>
              <a:t>           </a:t>
            </a:r>
            <a:r>
              <a:rPr lang="en-US" sz="2000" dirty="0" smtClean="0"/>
              <a:t>where </a:t>
            </a:r>
            <a:r>
              <a:rPr lang="en-US" sz="2000" dirty="0"/>
              <a:t>|</a:t>
            </a:r>
            <a:r>
              <a:rPr lang="en-US" sz="2000" i="1" dirty="0" err="1"/>
              <a:t>Ci</a:t>
            </a:r>
            <a:r>
              <a:rPr lang="en-US" sz="2000" dirty="0"/>
              <a:t>| is the size of cluster</a:t>
            </a:r>
            <a:r>
              <a:rPr lang="en-US" sz="2000" i="1" dirty="0"/>
              <a:t> </a:t>
            </a:r>
            <a:r>
              <a:rPr lang="en-US" sz="2000" i="1" dirty="0" err="1"/>
              <a:t>i</a:t>
            </a:r>
            <a:r>
              <a:rPr lang="en-US" sz="2000" dirty="0"/>
              <a:t>, m is the centroid of the whole data </a:t>
            </a:r>
            <a:r>
              <a:rPr lang="en-US" sz="2000" dirty="0" smtClean="0"/>
              <a:t>set</a:t>
            </a:r>
            <a:endParaRPr lang="en-US" sz="1500" dirty="0"/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BSS + WSS = </a:t>
            </a:r>
            <a:r>
              <a:rPr lang="en-US" sz="2400" dirty="0" smtClean="0"/>
              <a:t>constant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WSS (Cohesion) measure is called Sum of Squared Error (SSE)—a commonly used measure</a:t>
            </a: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A larger number of clusters tend to result in smaller </a:t>
            </a:r>
            <a:r>
              <a:rPr lang="en-US" sz="2400" dirty="0" smtClean="0"/>
              <a:t>SSE</a:t>
            </a:r>
            <a:endParaRPr lang="en-US" sz="2400" dirty="0"/>
          </a:p>
        </p:txBody>
      </p:sp>
      <p:graphicFrame>
        <p:nvGraphicFramePr>
          <p:cNvPr id="2345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2168928"/>
              </p:ext>
            </p:extLst>
          </p:nvPr>
        </p:nvGraphicFramePr>
        <p:xfrm>
          <a:off x="2438400" y="1600200"/>
          <a:ext cx="2844800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474" name="Equation" r:id="rId4" imgW="1397000" imgH="368300" progId="Equation.3">
                  <p:embed/>
                </p:oleObj>
              </mc:Choice>
              <mc:Fallback>
                <p:oleObj name="Equation" r:id="rId4" imgW="1397000" imgH="368300" progId="Equation.3">
                  <p:embed/>
                  <p:pic>
                    <p:nvPicPr>
                      <p:cNvPr id="0" name="Picture 2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600200"/>
                        <a:ext cx="2844800" cy="750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8785921"/>
              </p:ext>
            </p:extLst>
          </p:nvPr>
        </p:nvGraphicFramePr>
        <p:xfrm>
          <a:off x="2438400" y="2819400"/>
          <a:ext cx="28956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475" name="Equation" r:id="rId6" imgW="1396394" imgH="342751" progId="Equation.3">
                  <p:embed/>
                </p:oleObj>
              </mc:Choice>
              <mc:Fallback>
                <p:oleObj name="Equation" r:id="rId6" imgW="1396394" imgH="342751" progId="Equation.3">
                  <p:embed/>
                  <p:pic>
                    <p:nvPicPr>
                      <p:cNvPr id="0" name="Picture 2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819400"/>
                        <a:ext cx="28956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271D390-459D-4692-ACDA-0AA97F7D3F05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72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98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00FF"/>
                </a:solidFill>
                <a:cs typeface="Times New Roman" pitchFamily="18" charset="0"/>
              </a:rPr>
              <a:t>Clustering</a:t>
            </a:r>
            <a:endParaRPr lang="en-US" sz="3200" b="1" dirty="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15349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1295400"/>
          </a:xfrm>
        </p:spPr>
        <p:txBody>
          <a:bodyPr/>
          <a:lstStyle/>
          <a:p>
            <a:r>
              <a:rPr lang="en-US" sz="2400"/>
              <a:t>Finding groups of objects such that the objects in a group will be similar (or related) to one another and different from (or unrelated to) the objects in other groups</a:t>
            </a:r>
          </a:p>
        </p:txBody>
      </p:sp>
      <p:grpSp>
        <p:nvGrpSpPr>
          <p:cNvPr id="1534982" name="Group 6"/>
          <p:cNvGrpSpPr>
            <a:grpSpLocks/>
          </p:cNvGrpSpPr>
          <p:nvPr/>
        </p:nvGrpSpPr>
        <p:grpSpPr bwMode="auto">
          <a:xfrm>
            <a:off x="3276600" y="3570288"/>
            <a:ext cx="3048000" cy="2678112"/>
            <a:chOff x="2160" y="2544"/>
            <a:chExt cx="1920" cy="1687"/>
          </a:xfrm>
        </p:grpSpPr>
        <p:sp>
          <p:nvSpPr>
            <p:cNvPr id="1534983" name="Line 7"/>
            <p:cNvSpPr>
              <a:spLocks noChangeShapeType="1"/>
            </p:cNvSpPr>
            <p:nvPr/>
          </p:nvSpPr>
          <p:spPr bwMode="auto">
            <a:xfrm>
              <a:off x="2736" y="254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84" name="Line 8"/>
            <p:cNvSpPr>
              <a:spLocks noChangeShapeType="1"/>
            </p:cNvSpPr>
            <p:nvPr/>
          </p:nvSpPr>
          <p:spPr bwMode="auto">
            <a:xfrm>
              <a:off x="2736" y="369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85" name="Freeform 9"/>
            <p:cNvSpPr>
              <a:spLocks/>
            </p:cNvSpPr>
            <p:nvPr/>
          </p:nvSpPr>
          <p:spPr bwMode="auto">
            <a:xfrm>
              <a:off x="2226" y="3696"/>
              <a:ext cx="510" cy="535"/>
            </a:xfrm>
            <a:custGeom>
              <a:avLst/>
              <a:gdLst>
                <a:gd name="T0" fmla="*/ 510 w 510"/>
                <a:gd name="T1" fmla="*/ 0 h 535"/>
                <a:gd name="T2" fmla="*/ 0 w 510"/>
                <a:gd name="T3" fmla="*/ 535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0" h="535">
                  <a:moveTo>
                    <a:pt x="510" y="0"/>
                  </a:moveTo>
                  <a:lnTo>
                    <a:pt x="0" y="53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86" name="AutoShape 10"/>
            <p:cNvSpPr>
              <a:spLocks noChangeArrowheads="1"/>
            </p:cNvSpPr>
            <p:nvPr/>
          </p:nvSpPr>
          <p:spPr bwMode="auto">
            <a:xfrm>
              <a:off x="3264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87" name="AutoShape 11"/>
            <p:cNvSpPr>
              <a:spLocks noChangeArrowheads="1"/>
            </p:cNvSpPr>
            <p:nvPr/>
          </p:nvSpPr>
          <p:spPr bwMode="auto">
            <a:xfrm>
              <a:off x="3408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88" name="AutoShape 12"/>
            <p:cNvSpPr>
              <a:spLocks noChangeArrowheads="1"/>
            </p:cNvSpPr>
            <p:nvPr/>
          </p:nvSpPr>
          <p:spPr bwMode="auto">
            <a:xfrm>
              <a:off x="3360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89" name="AutoShape 13"/>
            <p:cNvSpPr>
              <a:spLocks noChangeArrowheads="1"/>
            </p:cNvSpPr>
            <p:nvPr/>
          </p:nvSpPr>
          <p:spPr bwMode="auto">
            <a:xfrm>
              <a:off x="3360" y="302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0" name="AutoShape 14"/>
            <p:cNvSpPr>
              <a:spLocks noChangeArrowheads="1"/>
            </p:cNvSpPr>
            <p:nvPr/>
          </p:nvSpPr>
          <p:spPr bwMode="auto">
            <a:xfrm>
              <a:off x="3600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1" name="AutoShape 15"/>
            <p:cNvSpPr>
              <a:spLocks noChangeArrowheads="1"/>
            </p:cNvSpPr>
            <p:nvPr/>
          </p:nvSpPr>
          <p:spPr bwMode="auto">
            <a:xfrm>
              <a:off x="3504" y="278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2" name="AutoShape 16"/>
            <p:cNvSpPr>
              <a:spLocks noChangeArrowheads="1"/>
            </p:cNvSpPr>
            <p:nvPr/>
          </p:nvSpPr>
          <p:spPr bwMode="auto">
            <a:xfrm>
              <a:off x="3168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3" name="AutoShape 17"/>
            <p:cNvSpPr>
              <a:spLocks noChangeArrowheads="1"/>
            </p:cNvSpPr>
            <p:nvPr/>
          </p:nvSpPr>
          <p:spPr bwMode="auto">
            <a:xfrm>
              <a:off x="3504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4" name="AutoShape 18"/>
            <p:cNvSpPr>
              <a:spLocks noChangeArrowheads="1"/>
            </p:cNvSpPr>
            <p:nvPr/>
          </p:nvSpPr>
          <p:spPr bwMode="auto">
            <a:xfrm>
              <a:off x="3168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5" name="AutoShape 19"/>
            <p:cNvSpPr>
              <a:spLocks noChangeArrowheads="1"/>
            </p:cNvSpPr>
            <p:nvPr/>
          </p:nvSpPr>
          <p:spPr bwMode="auto">
            <a:xfrm>
              <a:off x="2160" y="3264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6" name="AutoShape 20"/>
            <p:cNvSpPr>
              <a:spLocks noChangeArrowheads="1"/>
            </p:cNvSpPr>
            <p:nvPr/>
          </p:nvSpPr>
          <p:spPr bwMode="auto">
            <a:xfrm>
              <a:off x="2304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7" name="AutoShape 21"/>
            <p:cNvSpPr>
              <a:spLocks noChangeArrowheads="1"/>
            </p:cNvSpPr>
            <p:nvPr/>
          </p:nvSpPr>
          <p:spPr bwMode="auto">
            <a:xfrm>
              <a:off x="2304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8" name="AutoShape 22"/>
            <p:cNvSpPr>
              <a:spLocks noChangeArrowheads="1"/>
            </p:cNvSpPr>
            <p:nvPr/>
          </p:nvSpPr>
          <p:spPr bwMode="auto">
            <a:xfrm>
              <a:off x="2448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9" name="AutoShape 23"/>
            <p:cNvSpPr>
              <a:spLocks noChangeArrowheads="1"/>
            </p:cNvSpPr>
            <p:nvPr/>
          </p:nvSpPr>
          <p:spPr bwMode="auto">
            <a:xfrm>
              <a:off x="2352" y="316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00" name="AutoShape 24"/>
            <p:cNvSpPr>
              <a:spLocks noChangeArrowheads="1"/>
            </p:cNvSpPr>
            <p:nvPr/>
          </p:nvSpPr>
          <p:spPr bwMode="auto">
            <a:xfrm>
              <a:off x="2448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01" name="AutoShape 25"/>
            <p:cNvSpPr>
              <a:spLocks noChangeArrowheads="1"/>
            </p:cNvSpPr>
            <p:nvPr/>
          </p:nvSpPr>
          <p:spPr bwMode="auto">
            <a:xfrm>
              <a:off x="2160" y="340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02" name="AutoShape 26"/>
            <p:cNvSpPr>
              <a:spLocks noChangeArrowheads="1"/>
            </p:cNvSpPr>
            <p:nvPr/>
          </p:nvSpPr>
          <p:spPr bwMode="auto">
            <a:xfrm>
              <a:off x="3504" y="355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03" name="AutoShape 27"/>
            <p:cNvSpPr>
              <a:spLocks noChangeArrowheads="1"/>
            </p:cNvSpPr>
            <p:nvPr/>
          </p:nvSpPr>
          <p:spPr bwMode="auto">
            <a:xfrm>
              <a:off x="3792" y="360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04" name="AutoShape 28"/>
            <p:cNvSpPr>
              <a:spLocks noChangeArrowheads="1"/>
            </p:cNvSpPr>
            <p:nvPr/>
          </p:nvSpPr>
          <p:spPr bwMode="auto">
            <a:xfrm>
              <a:off x="3648" y="369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05" name="AutoShape 29"/>
            <p:cNvSpPr>
              <a:spLocks noChangeArrowheads="1"/>
            </p:cNvSpPr>
            <p:nvPr/>
          </p:nvSpPr>
          <p:spPr bwMode="auto">
            <a:xfrm>
              <a:off x="3504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06" name="AutoShape 30"/>
            <p:cNvSpPr>
              <a:spLocks noChangeArrowheads="1"/>
            </p:cNvSpPr>
            <p:nvPr/>
          </p:nvSpPr>
          <p:spPr bwMode="auto">
            <a:xfrm>
              <a:off x="3696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07" name="AutoShape 31"/>
            <p:cNvSpPr>
              <a:spLocks noChangeArrowheads="1"/>
            </p:cNvSpPr>
            <p:nvPr/>
          </p:nvSpPr>
          <p:spPr bwMode="auto">
            <a:xfrm flipV="1">
              <a:off x="3504" y="3648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08" name="AutoShape 32"/>
            <p:cNvSpPr>
              <a:spLocks noChangeArrowheads="1"/>
            </p:cNvSpPr>
            <p:nvPr/>
          </p:nvSpPr>
          <p:spPr bwMode="auto">
            <a:xfrm>
              <a:off x="3696" y="350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5009" name="Group 33"/>
          <p:cNvGrpSpPr>
            <a:grpSpLocks/>
          </p:cNvGrpSpPr>
          <p:nvPr/>
        </p:nvGrpSpPr>
        <p:grpSpPr bwMode="auto">
          <a:xfrm>
            <a:off x="5257800" y="2667000"/>
            <a:ext cx="3048000" cy="2514600"/>
            <a:chOff x="3312" y="1584"/>
            <a:chExt cx="1920" cy="1584"/>
          </a:xfrm>
        </p:grpSpPr>
        <p:sp>
          <p:nvSpPr>
            <p:cNvPr id="1535010" name="Line 34"/>
            <p:cNvSpPr>
              <a:spLocks noChangeShapeType="1"/>
            </p:cNvSpPr>
            <p:nvPr/>
          </p:nvSpPr>
          <p:spPr bwMode="auto">
            <a:xfrm flipH="1" flipV="1">
              <a:off x="3312" y="2736"/>
              <a:ext cx="144" cy="432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5011" name="AutoShape 35"/>
            <p:cNvSpPr>
              <a:spLocks noChangeArrowheads="1"/>
            </p:cNvSpPr>
            <p:nvPr/>
          </p:nvSpPr>
          <p:spPr bwMode="auto">
            <a:xfrm>
              <a:off x="3984" y="1584"/>
              <a:ext cx="1248" cy="672"/>
            </a:xfrm>
            <a:prstGeom prst="wedgeRectCallout">
              <a:avLst>
                <a:gd name="adj1" fmla="val -93509"/>
                <a:gd name="adj2" fmla="val 150894"/>
              </a:avLst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000" b="0">
                  <a:latin typeface="Tahoma" pitchFamily="34" charset="0"/>
                </a:rPr>
                <a:t>Inter-cluster distances are maximized</a:t>
              </a:r>
            </a:p>
          </p:txBody>
        </p:sp>
      </p:grpSp>
      <p:grpSp>
        <p:nvGrpSpPr>
          <p:cNvPr id="1535012" name="Group 36"/>
          <p:cNvGrpSpPr>
            <a:grpSpLocks/>
          </p:cNvGrpSpPr>
          <p:nvPr/>
        </p:nvGrpSpPr>
        <p:grpSpPr bwMode="auto">
          <a:xfrm>
            <a:off x="2895600" y="3657600"/>
            <a:ext cx="3276600" cy="2286000"/>
            <a:chOff x="1824" y="2208"/>
            <a:chExt cx="2064" cy="1440"/>
          </a:xfrm>
        </p:grpSpPr>
        <p:sp>
          <p:nvSpPr>
            <p:cNvPr id="1535013" name="Oval 37"/>
            <p:cNvSpPr>
              <a:spLocks noChangeArrowheads="1"/>
            </p:cNvSpPr>
            <p:nvPr/>
          </p:nvSpPr>
          <p:spPr bwMode="auto">
            <a:xfrm>
              <a:off x="1824" y="2592"/>
              <a:ext cx="816" cy="720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14" name="Oval 38"/>
            <p:cNvSpPr>
              <a:spLocks noChangeArrowheads="1"/>
            </p:cNvSpPr>
            <p:nvPr/>
          </p:nvSpPr>
          <p:spPr bwMode="auto">
            <a:xfrm>
              <a:off x="2928" y="2208"/>
              <a:ext cx="720" cy="624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15" name="Oval 39"/>
            <p:cNvSpPr>
              <a:spLocks noChangeArrowheads="1"/>
            </p:cNvSpPr>
            <p:nvPr/>
          </p:nvSpPr>
          <p:spPr bwMode="auto">
            <a:xfrm>
              <a:off x="3216" y="3024"/>
              <a:ext cx="672" cy="624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5016" name="Group 40"/>
          <p:cNvGrpSpPr>
            <a:grpSpLocks/>
          </p:cNvGrpSpPr>
          <p:nvPr/>
        </p:nvGrpSpPr>
        <p:grpSpPr bwMode="auto">
          <a:xfrm>
            <a:off x="1295400" y="2971800"/>
            <a:ext cx="2286000" cy="1676400"/>
            <a:chOff x="816" y="1776"/>
            <a:chExt cx="1440" cy="1056"/>
          </a:xfrm>
        </p:grpSpPr>
        <p:sp>
          <p:nvSpPr>
            <p:cNvPr id="1535017" name="Line 41"/>
            <p:cNvSpPr>
              <a:spLocks noChangeShapeType="1"/>
            </p:cNvSpPr>
            <p:nvPr/>
          </p:nvSpPr>
          <p:spPr bwMode="auto">
            <a:xfrm flipV="1">
              <a:off x="2064" y="2736"/>
              <a:ext cx="192" cy="96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5018" name="AutoShape 42"/>
            <p:cNvSpPr>
              <a:spLocks noChangeArrowheads="1"/>
            </p:cNvSpPr>
            <p:nvPr/>
          </p:nvSpPr>
          <p:spPr bwMode="auto">
            <a:xfrm>
              <a:off x="816" y="1776"/>
              <a:ext cx="1248" cy="672"/>
            </a:xfrm>
            <a:prstGeom prst="wedgeRectCallout">
              <a:avLst>
                <a:gd name="adj1" fmla="val 56250"/>
                <a:gd name="adj2" fmla="val 92856"/>
              </a:avLst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000" b="0">
                  <a:latin typeface="Tahoma" pitchFamily="34" charset="0"/>
                </a:rPr>
                <a:t>Intra-cluster distances are minimized</a:t>
              </a:r>
            </a:p>
          </p:txBody>
        </p:sp>
      </p:grpSp>
      <p:sp>
        <p:nvSpPr>
          <p:cNvPr id="4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271D390-459D-4692-ACDA-0AA97F7D3F0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55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5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  <a:cs typeface="Times New Roman" pitchFamily="18" charset="0"/>
              </a:rPr>
              <a:t>Example</a:t>
            </a:r>
            <a:endParaRPr lang="en-US" sz="2800" b="1" dirty="0">
              <a:solidFill>
                <a:srgbClr val="0000FF"/>
              </a:solidFill>
              <a:cs typeface="Times New Roman" pitchFamily="18" charset="0"/>
            </a:endParaRPr>
          </a:p>
        </p:txBody>
      </p:sp>
      <p:graphicFrame>
        <p:nvGraphicFramePr>
          <p:cNvPr id="236569" name="Object 25"/>
          <p:cNvGraphicFramePr>
            <a:graphicFrameLocks noGrp="1" noChangeAspect="1"/>
          </p:cNvGraphicFramePr>
          <p:nvPr>
            <p:ph sz="half" idx="2"/>
          </p:nvPr>
        </p:nvGraphicFramePr>
        <p:xfrm>
          <a:off x="2057400" y="5105400"/>
          <a:ext cx="510540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7614" name="Equation" r:id="rId4" imgW="3543300" imgH="685800" progId="Equation.3">
                  <p:embed/>
                </p:oleObj>
              </mc:Choice>
              <mc:Fallback>
                <p:oleObj name="Equation" r:id="rId4" imgW="3543300" imgH="685800" progId="Equation.3">
                  <p:embed/>
                  <p:pic>
                    <p:nvPicPr>
                      <p:cNvPr id="0" name="Picture 31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105400"/>
                        <a:ext cx="5105400" cy="987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548" name="Line 4"/>
          <p:cNvSpPr>
            <a:spLocks noChangeShapeType="1"/>
          </p:cNvSpPr>
          <p:nvPr/>
        </p:nvSpPr>
        <p:spPr bwMode="auto">
          <a:xfrm>
            <a:off x="1143000" y="1981200"/>
            <a:ext cx="609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549" name="Line 5"/>
          <p:cNvSpPr>
            <a:spLocks noChangeShapeType="1"/>
          </p:cNvSpPr>
          <p:nvPr/>
        </p:nvSpPr>
        <p:spPr bwMode="auto">
          <a:xfrm>
            <a:off x="1143000" y="1752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550" name="Line 6"/>
          <p:cNvSpPr>
            <a:spLocks noChangeShapeType="1"/>
          </p:cNvSpPr>
          <p:nvPr/>
        </p:nvSpPr>
        <p:spPr bwMode="auto">
          <a:xfrm>
            <a:off x="2667000" y="1752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551" name="Line 7"/>
          <p:cNvSpPr>
            <a:spLocks noChangeShapeType="1"/>
          </p:cNvSpPr>
          <p:nvPr/>
        </p:nvSpPr>
        <p:spPr bwMode="auto">
          <a:xfrm>
            <a:off x="4191000" y="1752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552" name="Line 8"/>
          <p:cNvSpPr>
            <a:spLocks noChangeShapeType="1"/>
          </p:cNvSpPr>
          <p:nvPr/>
        </p:nvSpPr>
        <p:spPr bwMode="auto">
          <a:xfrm>
            <a:off x="5715000" y="1752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553" name="Line 9"/>
          <p:cNvSpPr>
            <a:spLocks noChangeShapeType="1"/>
          </p:cNvSpPr>
          <p:nvPr/>
        </p:nvSpPr>
        <p:spPr bwMode="auto">
          <a:xfrm>
            <a:off x="7239000" y="1752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554" name="Text Box 10"/>
          <p:cNvSpPr txBox="1">
            <a:spLocks noChangeArrowheads="1"/>
          </p:cNvSpPr>
          <p:nvPr/>
        </p:nvSpPr>
        <p:spPr bwMode="auto">
          <a:xfrm>
            <a:off x="990600" y="20574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1</a:t>
            </a:r>
          </a:p>
        </p:txBody>
      </p:sp>
      <p:sp>
        <p:nvSpPr>
          <p:cNvPr id="236555" name="Text Box 11"/>
          <p:cNvSpPr txBox="1">
            <a:spLocks noChangeArrowheads="1"/>
          </p:cNvSpPr>
          <p:nvPr/>
        </p:nvSpPr>
        <p:spPr bwMode="auto">
          <a:xfrm>
            <a:off x="2514600" y="20574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2</a:t>
            </a:r>
          </a:p>
        </p:txBody>
      </p:sp>
      <p:sp>
        <p:nvSpPr>
          <p:cNvPr id="236556" name="Text Box 12"/>
          <p:cNvSpPr txBox="1">
            <a:spLocks noChangeArrowheads="1"/>
          </p:cNvSpPr>
          <p:nvPr/>
        </p:nvSpPr>
        <p:spPr bwMode="auto">
          <a:xfrm>
            <a:off x="4038600" y="20574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3</a:t>
            </a:r>
          </a:p>
        </p:txBody>
      </p:sp>
      <p:sp>
        <p:nvSpPr>
          <p:cNvPr id="236557" name="Text Box 13"/>
          <p:cNvSpPr txBox="1">
            <a:spLocks noChangeArrowheads="1"/>
          </p:cNvSpPr>
          <p:nvPr/>
        </p:nvSpPr>
        <p:spPr bwMode="auto">
          <a:xfrm>
            <a:off x="5562600" y="20574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4</a:t>
            </a:r>
          </a:p>
        </p:txBody>
      </p:sp>
      <p:sp>
        <p:nvSpPr>
          <p:cNvPr id="236558" name="Text Box 14"/>
          <p:cNvSpPr txBox="1">
            <a:spLocks noChangeArrowheads="1"/>
          </p:cNvSpPr>
          <p:nvPr/>
        </p:nvSpPr>
        <p:spPr bwMode="auto">
          <a:xfrm>
            <a:off x="7086600" y="20574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5</a:t>
            </a:r>
          </a:p>
        </p:txBody>
      </p:sp>
      <p:sp>
        <p:nvSpPr>
          <p:cNvPr id="236559" name="Oval 15"/>
          <p:cNvSpPr>
            <a:spLocks noChangeArrowheads="1"/>
          </p:cNvSpPr>
          <p:nvPr/>
        </p:nvSpPr>
        <p:spPr bwMode="auto">
          <a:xfrm>
            <a:off x="1066800" y="1905000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60" name="Oval 16"/>
          <p:cNvSpPr>
            <a:spLocks noChangeArrowheads="1"/>
          </p:cNvSpPr>
          <p:nvPr/>
        </p:nvSpPr>
        <p:spPr bwMode="auto">
          <a:xfrm>
            <a:off x="2590800" y="1905000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61" name="Oval 17"/>
          <p:cNvSpPr>
            <a:spLocks noChangeArrowheads="1"/>
          </p:cNvSpPr>
          <p:nvPr/>
        </p:nvSpPr>
        <p:spPr bwMode="auto">
          <a:xfrm>
            <a:off x="5638800" y="1905000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62" name="Oval 18"/>
          <p:cNvSpPr>
            <a:spLocks noChangeArrowheads="1"/>
          </p:cNvSpPr>
          <p:nvPr/>
        </p:nvSpPr>
        <p:spPr bwMode="auto">
          <a:xfrm>
            <a:off x="7162800" y="1905000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63" name="Text Box 19"/>
          <p:cNvSpPr txBox="1">
            <a:spLocks noChangeArrowheads="1"/>
          </p:cNvSpPr>
          <p:nvPr/>
        </p:nvSpPr>
        <p:spPr bwMode="auto">
          <a:xfrm>
            <a:off x="1600200" y="1630363"/>
            <a:ext cx="53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b="1" dirty="0">
                <a:solidFill>
                  <a:srgbClr val="FF0000"/>
                </a:solidFill>
                <a:sym typeface="Symbol" pitchFamily="18" charset="2"/>
              </a:rPr>
              <a:t></a:t>
            </a:r>
          </a:p>
        </p:txBody>
      </p:sp>
      <p:sp>
        <p:nvSpPr>
          <p:cNvPr id="236564" name="Text Box 20"/>
          <p:cNvSpPr txBox="1">
            <a:spLocks noChangeArrowheads="1"/>
          </p:cNvSpPr>
          <p:nvPr/>
        </p:nvSpPr>
        <p:spPr bwMode="auto">
          <a:xfrm>
            <a:off x="6324600" y="1630363"/>
            <a:ext cx="533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b="1" dirty="0">
                <a:solidFill>
                  <a:srgbClr val="FF0000"/>
                </a:solidFill>
                <a:sym typeface="Symbol" pitchFamily="18" charset="2"/>
              </a:rPr>
              <a:t></a:t>
            </a:r>
          </a:p>
        </p:txBody>
      </p:sp>
      <p:sp>
        <p:nvSpPr>
          <p:cNvPr id="236565" name="Text Box 21"/>
          <p:cNvSpPr txBox="1">
            <a:spLocks noChangeArrowheads="1"/>
          </p:cNvSpPr>
          <p:nvPr/>
        </p:nvSpPr>
        <p:spPr bwMode="auto">
          <a:xfrm>
            <a:off x="3962400" y="1630363"/>
            <a:ext cx="53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b="1" dirty="0">
                <a:solidFill>
                  <a:srgbClr val="FF0000"/>
                </a:solidFill>
                <a:sym typeface="Symbol" pitchFamily="18" charset="2"/>
              </a:rPr>
              <a:t></a:t>
            </a:r>
          </a:p>
        </p:txBody>
      </p:sp>
      <p:sp>
        <p:nvSpPr>
          <p:cNvPr id="236566" name="Text Box 22"/>
          <p:cNvSpPr txBox="1">
            <a:spLocks noChangeArrowheads="1"/>
          </p:cNvSpPr>
          <p:nvPr/>
        </p:nvSpPr>
        <p:spPr bwMode="auto">
          <a:xfrm>
            <a:off x="1600200" y="2057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dirty="0"/>
              <a:t>m</a:t>
            </a:r>
            <a:r>
              <a:rPr lang="en-US" b="1" baseline="-25000" dirty="0"/>
              <a:t>1</a:t>
            </a:r>
          </a:p>
        </p:txBody>
      </p:sp>
      <p:sp>
        <p:nvSpPr>
          <p:cNvPr id="236567" name="Text Box 23"/>
          <p:cNvSpPr txBox="1">
            <a:spLocks noChangeArrowheads="1"/>
          </p:cNvSpPr>
          <p:nvPr/>
        </p:nvSpPr>
        <p:spPr bwMode="auto">
          <a:xfrm>
            <a:off x="6324600" y="2057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dirty="0"/>
              <a:t>m</a:t>
            </a:r>
            <a:r>
              <a:rPr lang="en-US" b="1" baseline="-25000" dirty="0"/>
              <a:t>2</a:t>
            </a:r>
          </a:p>
        </p:txBody>
      </p:sp>
      <p:sp>
        <p:nvSpPr>
          <p:cNvPr id="236568" name="Text Box 24"/>
          <p:cNvSpPr txBox="1">
            <a:spLocks noChangeArrowheads="1"/>
          </p:cNvSpPr>
          <p:nvPr/>
        </p:nvSpPr>
        <p:spPr bwMode="auto">
          <a:xfrm>
            <a:off x="4038600" y="1371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m</a:t>
            </a:r>
            <a:endParaRPr lang="en-US" b="1" baseline="-25000"/>
          </a:p>
        </p:txBody>
      </p:sp>
      <p:sp>
        <p:nvSpPr>
          <p:cNvPr id="236570" name="Text Box 26"/>
          <p:cNvSpPr txBox="1">
            <a:spLocks noChangeArrowheads="1"/>
          </p:cNvSpPr>
          <p:nvPr/>
        </p:nvSpPr>
        <p:spPr bwMode="auto">
          <a:xfrm>
            <a:off x="381000" y="4114800"/>
            <a:ext cx="205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dirty="0"/>
              <a:t>K=2 :</a:t>
            </a:r>
          </a:p>
        </p:txBody>
      </p:sp>
      <p:graphicFrame>
        <p:nvGraphicFramePr>
          <p:cNvPr id="236571" name="Object 27"/>
          <p:cNvGraphicFramePr>
            <a:graphicFrameLocks noChangeAspect="1"/>
          </p:cNvGraphicFramePr>
          <p:nvPr/>
        </p:nvGraphicFramePr>
        <p:xfrm>
          <a:off x="2057400" y="2819400"/>
          <a:ext cx="4319588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7615" name="Equation" r:id="rId6" imgW="2933700" imgH="685800" progId="Equation.3">
                  <p:embed/>
                </p:oleObj>
              </mc:Choice>
              <mc:Fallback>
                <p:oleObj name="Equation" r:id="rId6" imgW="2933700" imgH="685800" progId="Equation.3">
                  <p:embed/>
                  <p:pic>
                    <p:nvPicPr>
                      <p:cNvPr id="0" name="Picture 3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819400"/>
                        <a:ext cx="4319588" cy="1008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572" name="Text Box 28"/>
          <p:cNvSpPr txBox="1">
            <a:spLocks noChangeArrowheads="1"/>
          </p:cNvSpPr>
          <p:nvPr/>
        </p:nvSpPr>
        <p:spPr bwMode="auto">
          <a:xfrm>
            <a:off x="381000" y="3041650"/>
            <a:ext cx="205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K=1 :</a:t>
            </a:r>
          </a:p>
        </p:txBody>
      </p:sp>
      <p:sp>
        <p:nvSpPr>
          <p:cNvPr id="236576" name="Text Box 32"/>
          <p:cNvSpPr txBox="1">
            <a:spLocks noChangeArrowheads="1"/>
          </p:cNvSpPr>
          <p:nvPr/>
        </p:nvSpPr>
        <p:spPr bwMode="auto">
          <a:xfrm>
            <a:off x="381000" y="5029200"/>
            <a:ext cx="876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/>
              <a:t>K=4:</a:t>
            </a:r>
          </a:p>
        </p:txBody>
      </p:sp>
      <p:graphicFrame>
        <p:nvGraphicFramePr>
          <p:cNvPr id="236577" name="Object 33"/>
          <p:cNvGraphicFramePr>
            <a:graphicFrameLocks noGrp="1" noChangeAspect="1"/>
          </p:cNvGraphicFramePr>
          <p:nvPr>
            <p:ph sz="half" idx="1"/>
          </p:nvPr>
        </p:nvGraphicFramePr>
        <p:xfrm>
          <a:off x="2057400" y="3962400"/>
          <a:ext cx="4572000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7616" name="Equation" r:id="rId8" imgW="3251200" imgH="685800" progId="Equation.3">
                  <p:embed/>
                </p:oleObj>
              </mc:Choice>
              <mc:Fallback>
                <p:oleObj name="Equation" r:id="rId8" imgW="3251200" imgH="685800" progId="Equation.3">
                  <p:embed/>
                  <p:pic>
                    <p:nvPicPr>
                      <p:cNvPr id="0" name="Picture 31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962400"/>
                        <a:ext cx="4572000" cy="963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271D390-459D-4692-ACDA-0AA97F7D3F05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7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63" grpId="0"/>
      <p:bldP spid="236563" grpId="1"/>
      <p:bldP spid="236564" grpId="0"/>
      <p:bldP spid="236564" grpId="1"/>
      <p:bldP spid="236566" grpId="0"/>
      <p:bldP spid="236566" grpId="1"/>
      <p:bldP spid="236567" grpId="0"/>
      <p:bldP spid="236567" grpId="1"/>
      <p:bldP spid="236570" grpId="0"/>
      <p:bldP spid="23657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</p:spPr>
        <p:txBody>
          <a:bodyPr/>
          <a:lstStyle/>
          <a:p>
            <a:pPr marL="342900" indent="-342900">
              <a:spcBef>
                <a:spcPct val="0"/>
              </a:spcBef>
            </a:pPr>
            <a:r>
              <a:rPr lang="en-US" sz="2000" dirty="0"/>
              <a:t>Silhouette Coefficient </a:t>
            </a:r>
            <a:r>
              <a:rPr lang="en-US" sz="2000" dirty="0" smtClean="0"/>
              <a:t>combines </a:t>
            </a:r>
            <a:r>
              <a:rPr lang="en-US" sz="2000" dirty="0"/>
              <a:t>ideas of both cohesion and </a:t>
            </a:r>
            <a:r>
              <a:rPr lang="en-US" sz="2000" dirty="0" smtClean="0"/>
              <a:t>separation</a:t>
            </a:r>
          </a:p>
          <a:p>
            <a:pPr marL="342900" indent="-342900">
              <a:spcBef>
                <a:spcPct val="0"/>
              </a:spcBef>
            </a:pPr>
            <a:endParaRPr lang="en-US" sz="2000" dirty="0"/>
          </a:p>
          <a:p>
            <a:pPr marL="342900" indent="-342900">
              <a:spcBef>
                <a:spcPct val="0"/>
              </a:spcBef>
            </a:pPr>
            <a:r>
              <a:rPr lang="en-US" sz="2000" dirty="0"/>
              <a:t>For an individual point, </a:t>
            </a:r>
            <a:r>
              <a:rPr lang="en-US" sz="2000" i="1" dirty="0" err="1"/>
              <a:t>i</a:t>
            </a:r>
            <a:endParaRPr lang="en-US" sz="2000" i="1" dirty="0"/>
          </a:p>
          <a:p>
            <a:pPr marL="742950" lvl="1" indent="-285750"/>
            <a:r>
              <a:rPr lang="en-US" sz="1800" dirty="0"/>
              <a:t>Calculate </a:t>
            </a:r>
            <a:r>
              <a:rPr lang="en-US" sz="1800" b="1" i="1" dirty="0"/>
              <a:t>a</a:t>
            </a:r>
            <a:r>
              <a:rPr lang="en-US" sz="1800" dirty="0"/>
              <a:t> = average distance of </a:t>
            </a:r>
            <a:r>
              <a:rPr lang="en-US" sz="1800" i="1" dirty="0" err="1"/>
              <a:t>i</a:t>
            </a:r>
            <a:r>
              <a:rPr lang="en-US" sz="1800" dirty="0"/>
              <a:t> to the points in its cluster</a:t>
            </a:r>
          </a:p>
          <a:p>
            <a:pPr marL="742950" lvl="1" indent="-285750"/>
            <a:r>
              <a:rPr lang="en-US" sz="1800" dirty="0"/>
              <a:t>Calculate </a:t>
            </a:r>
            <a:r>
              <a:rPr lang="en-US" sz="1800" b="1" i="1" dirty="0"/>
              <a:t>b</a:t>
            </a:r>
            <a:r>
              <a:rPr lang="en-US" sz="1800" dirty="0"/>
              <a:t> = min (average distance of </a:t>
            </a:r>
            <a:r>
              <a:rPr lang="en-US" sz="1800" i="1" dirty="0" err="1"/>
              <a:t>i</a:t>
            </a:r>
            <a:r>
              <a:rPr lang="en-US" sz="1800" i="1" dirty="0"/>
              <a:t> </a:t>
            </a:r>
            <a:r>
              <a:rPr lang="en-US" sz="1800" dirty="0"/>
              <a:t> to points in another cluster)</a:t>
            </a:r>
          </a:p>
          <a:p>
            <a:pPr marL="742950" lvl="1" indent="-285750"/>
            <a:r>
              <a:rPr lang="en-US" sz="1800" dirty="0"/>
              <a:t>The </a:t>
            </a:r>
            <a:r>
              <a:rPr lang="en-US" sz="1800" b="1" dirty="0">
                <a:solidFill>
                  <a:srgbClr val="C00000"/>
                </a:solidFill>
              </a:rPr>
              <a:t>silhouette coefficient </a:t>
            </a:r>
            <a:r>
              <a:rPr lang="en-US" sz="1800" dirty="0"/>
              <a:t>for a point is then given by 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s = 1 – a/b   if a &lt; b,   </a:t>
            </a:r>
            <a:r>
              <a:rPr lang="en-US" sz="1400" dirty="0" smtClean="0"/>
              <a:t>(s </a:t>
            </a:r>
            <a:r>
              <a:rPr lang="en-US" sz="1400" dirty="0"/>
              <a:t>= b/a - 1    if a </a:t>
            </a:r>
            <a:r>
              <a:rPr lang="en-US" sz="1400" dirty="0">
                <a:sym typeface="Symbol" pitchFamily="18" charset="2"/>
              </a:rPr>
              <a:t> </a:t>
            </a:r>
            <a:r>
              <a:rPr lang="en-US" sz="1400" dirty="0"/>
              <a:t>b, not the usual case)</a:t>
            </a:r>
            <a:r>
              <a:rPr lang="en-US" sz="1800" dirty="0"/>
              <a:t> </a:t>
            </a:r>
          </a:p>
          <a:p>
            <a:pPr marL="742950" lvl="1" indent="-285750"/>
            <a:endParaRPr lang="en-US" sz="1800" dirty="0"/>
          </a:p>
          <a:p>
            <a:pPr marL="742950" lvl="1" indent="-285750"/>
            <a:r>
              <a:rPr lang="en-US" sz="1800" dirty="0"/>
              <a:t>Typically between 0 and </a:t>
            </a:r>
            <a:r>
              <a:rPr lang="en-US" sz="1800" dirty="0" smtClean="0"/>
              <a:t>1 </a:t>
            </a:r>
            <a:endParaRPr lang="en-US" sz="1800" dirty="0"/>
          </a:p>
          <a:p>
            <a:pPr marL="742950" lvl="1" indent="-285750"/>
            <a:r>
              <a:rPr lang="en-US" sz="1800" dirty="0"/>
              <a:t>The closer to 1 the </a:t>
            </a:r>
            <a:r>
              <a:rPr lang="en-US" sz="1800" dirty="0" smtClean="0"/>
              <a:t>better</a:t>
            </a:r>
            <a:endParaRPr lang="en-US" sz="1800" dirty="0"/>
          </a:p>
          <a:p>
            <a:pPr marL="342900" indent="-342900">
              <a:spcBef>
                <a:spcPct val="0"/>
              </a:spcBef>
            </a:pPr>
            <a:endParaRPr lang="en-US" sz="2200" dirty="0"/>
          </a:p>
          <a:p>
            <a:pPr marL="342900" indent="-342900">
              <a:spcBef>
                <a:spcPct val="0"/>
              </a:spcBef>
            </a:pPr>
            <a:endParaRPr lang="en-US" sz="2200" dirty="0"/>
          </a:p>
          <a:p>
            <a:pPr marL="342900" indent="-342900">
              <a:spcBef>
                <a:spcPct val="0"/>
              </a:spcBef>
            </a:pPr>
            <a:r>
              <a:rPr lang="en-US" sz="2200" dirty="0"/>
              <a:t>Can calculate the Average Silhouette width for a cluster or a clustering</a:t>
            </a:r>
          </a:p>
        </p:txBody>
      </p:sp>
      <p:sp>
        <p:nvSpPr>
          <p:cNvPr id="167629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00FF"/>
                </a:solidFill>
                <a:cs typeface="Times New Roman" pitchFamily="18" charset="0"/>
              </a:rPr>
              <a:t>Silhouette Coefficient</a:t>
            </a:r>
          </a:p>
        </p:txBody>
      </p:sp>
      <p:graphicFrame>
        <p:nvGraphicFramePr>
          <p:cNvPr id="1676292" name="Object 4"/>
          <p:cNvGraphicFramePr>
            <a:graphicFrameLocks noChangeAspect="1"/>
          </p:cNvGraphicFramePr>
          <p:nvPr/>
        </p:nvGraphicFramePr>
        <p:xfrm>
          <a:off x="4572000" y="3962400"/>
          <a:ext cx="2733675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06" name="VISIO" r:id="rId3" imgW="3694176" imgH="1482852" progId="Visio.Drawing.11">
                  <p:embed/>
                </p:oleObj>
              </mc:Choice>
              <mc:Fallback>
                <p:oleObj name="VISIO" r:id="rId3" imgW="3694176" imgH="1482852" progId="Visio.Drawing.11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962400"/>
                        <a:ext cx="2733675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271D390-459D-4692-ACDA-0AA97F7D3F05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3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00FF"/>
                </a:solidFill>
                <a:cs typeface="Times New Roman" pitchFamily="18" charset="0"/>
              </a:rPr>
              <a:t>Correlation with Distance Matrix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4495800"/>
          </a:xfrm>
        </p:spPr>
        <p:txBody>
          <a:bodyPr/>
          <a:lstStyle/>
          <a:p>
            <a:r>
              <a:rPr lang="en-US" sz="2800" dirty="0"/>
              <a:t>Distance Matrix</a:t>
            </a:r>
          </a:p>
          <a:p>
            <a:pPr lvl="1"/>
            <a:r>
              <a:rPr lang="en-US" sz="2400" dirty="0"/>
              <a:t> </a:t>
            </a:r>
            <a:r>
              <a:rPr lang="en-US" sz="2400" i="1" dirty="0" err="1"/>
              <a:t>D</a:t>
            </a:r>
            <a:r>
              <a:rPr lang="en-US" sz="2400" i="1" baseline="-25000" dirty="0" err="1"/>
              <a:t>ij</a:t>
            </a:r>
            <a:r>
              <a:rPr lang="en-US" sz="2400" dirty="0"/>
              <a:t> is the similarity between object </a:t>
            </a:r>
            <a:r>
              <a:rPr lang="en-US" sz="2400" i="1" dirty="0" err="1"/>
              <a:t>O</a:t>
            </a:r>
            <a:r>
              <a:rPr lang="en-US" sz="2400" i="1" baseline="-25000" dirty="0" err="1"/>
              <a:t>i</a:t>
            </a:r>
            <a:r>
              <a:rPr lang="en-US" sz="2400" dirty="0"/>
              <a:t> and </a:t>
            </a:r>
            <a:r>
              <a:rPr lang="en-US" sz="2400" i="1" dirty="0" err="1" smtClean="0"/>
              <a:t>O</a:t>
            </a:r>
            <a:r>
              <a:rPr lang="en-US" sz="2400" i="1" baseline="-25000" dirty="0" err="1" smtClean="0"/>
              <a:t>j</a:t>
            </a:r>
            <a:endParaRPr lang="en-US" sz="2400" dirty="0"/>
          </a:p>
          <a:p>
            <a:r>
              <a:rPr lang="en-US" sz="2800" dirty="0"/>
              <a:t> Incidence Matrix</a:t>
            </a:r>
          </a:p>
          <a:p>
            <a:pPr lvl="1"/>
            <a:r>
              <a:rPr lang="en-US" sz="2400" dirty="0"/>
              <a:t> </a:t>
            </a:r>
            <a:r>
              <a:rPr lang="en-US" sz="2400" i="1" dirty="0" err="1"/>
              <a:t>C</a:t>
            </a:r>
            <a:r>
              <a:rPr lang="en-US" sz="2400" i="1" baseline="-25000" dirty="0" err="1"/>
              <a:t>ij</a:t>
            </a:r>
            <a:r>
              <a:rPr lang="en-US" sz="2400" dirty="0"/>
              <a:t>=1 if </a:t>
            </a:r>
            <a:r>
              <a:rPr lang="en-US" sz="2400" i="1" dirty="0" err="1"/>
              <a:t>O</a:t>
            </a:r>
            <a:r>
              <a:rPr lang="en-US" sz="2400" i="1" baseline="-25000" dirty="0" err="1"/>
              <a:t>i</a:t>
            </a:r>
            <a:r>
              <a:rPr lang="en-US" sz="2400" dirty="0"/>
              <a:t> and </a:t>
            </a:r>
            <a:r>
              <a:rPr lang="en-US" sz="2400" i="1" dirty="0" err="1"/>
              <a:t>O</a:t>
            </a:r>
            <a:r>
              <a:rPr lang="en-US" sz="2400" i="1" baseline="-25000" dirty="0" err="1"/>
              <a:t>j</a:t>
            </a:r>
            <a:r>
              <a:rPr lang="en-US" sz="2400" dirty="0"/>
              <a:t> belong to the same cluster, </a:t>
            </a:r>
            <a:r>
              <a:rPr lang="en-US" sz="2400" i="1" dirty="0" err="1"/>
              <a:t>C</a:t>
            </a:r>
            <a:r>
              <a:rPr lang="en-US" sz="2400" i="1" baseline="-25000" dirty="0" err="1"/>
              <a:t>ij</a:t>
            </a:r>
            <a:r>
              <a:rPr lang="en-US" sz="2400" dirty="0"/>
              <a:t>=0 otherwise</a:t>
            </a:r>
          </a:p>
          <a:p>
            <a:r>
              <a:rPr lang="en-US" sz="2800" dirty="0"/>
              <a:t>Compute the correlation between the two matrices</a:t>
            </a:r>
          </a:p>
          <a:p>
            <a:pPr lvl="1"/>
            <a:r>
              <a:rPr lang="en-US" sz="2400" dirty="0"/>
              <a:t>Only </a:t>
            </a:r>
            <a:r>
              <a:rPr lang="en-US" sz="2400" i="1" dirty="0"/>
              <a:t>n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-1)/2 entries needs to be </a:t>
            </a:r>
            <a:r>
              <a:rPr lang="en-US" sz="2400" dirty="0" smtClean="0"/>
              <a:t>calculated</a:t>
            </a:r>
            <a:endParaRPr lang="en-US" sz="2400" dirty="0"/>
          </a:p>
          <a:p>
            <a:r>
              <a:rPr lang="en-US" sz="2800" dirty="0"/>
              <a:t>High correlation indicates good </a:t>
            </a:r>
            <a:r>
              <a:rPr lang="en-US" sz="2800" dirty="0" smtClean="0"/>
              <a:t>clustering</a:t>
            </a:r>
            <a:endParaRPr lang="en-US" sz="2800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271D390-459D-4692-ACDA-0AA97F7D3F05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73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sz="2600" b="0" dirty="0"/>
              <a:t>Given Distance Matrix D</a:t>
            </a:r>
            <a:r>
              <a:rPr lang="en-US" sz="2600" b="0" i="1" dirty="0"/>
              <a:t> = {d</a:t>
            </a:r>
            <a:r>
              <a:rPr lang="en-US" sz="2600" b="0" i="1" baseline="-25000" dirty="0"/>
              <a:t>11</a:t>
            </a:r>
            <a:r>
              <a:rPr lang="en-US" sz="2600" b="0" i="1" dirty="0"/>
              <a:t>,d</a:t>
            </a:r>
            <a:r>
              <a:rPr lang="en-US" sz="2600" b="0" i="1" baseline="-25000" dirty="0"/>
              <a:t>12</a:t>
            </a:r>
            <a:r>
              <a:rPr lang="en-US" sz="2600" b="0" i="1" dirty="0"/>
              <a:t>, …, </a:t>
            </a:r>
            <a:r>
              <a:rPr lang="en-US" sz="2600" b="0" i="1" dirty="0" err="1"/>
              <a:t>d</a:t>
            </a:r>
            <a:r>
              <a:rPr lang="en-US" sz="2600" b="0" i="1" baseline="-25000" dirty="0" err="1"/>
              <a:t>nn</a:t>
            </a:r>
            <a:r>
              <a:rPr lang="en-US" sz="2600" b="0" i="1" baseline="-25000" dirty="0"/>
              <a:t> </a:t>
            </a:r>
            <a:r>
              <a:rPr lang="en-US" sz="2600" b="0" i="1" dirty="0"/>
              <a:t>} </a:t>
            </a:r>
            <a:r>
              <a:rPr lang="en-US" sz="2600" b="0" dirty="0"/>
              <a:t>and Incidence Matrix</a:t>
            </a:r>
            <a:r>
              <a:rPr lang="en-US" sz="2600" b="0" i="1" dirty="0"/>
              <a:t> C= { c</a:t>
            </a:r>
            <a:r>
              <a:rPr lang="en-US" sz="2600" b="0" i="1" baseline="-25000" dirty="0"/>
              <a:t>11</a:t>
            </a:r>
            <a:r>
              <a:rPr lang="en-US" sz="2600" b="0" i="1" dirty="0"/>
              <a:t>, c</a:t>
            </a:r>
            <a:r>
              <a:rPr lang="en-US" sz="2600" b="0" i="1" baseline="-25000" dirty="0"/>
              <a:t>12</a:t>
            </a:r>
            <a:r>
              <a:rPr lang="en-US" sz="2600" b="0" i="1" dirty="0"/>
              <a:t>,…, </a:t>
            </a:r>
            <a:r>
              <a:rPr lang="en-US" sz="2600" b="0" i="1" dirty="0" err="1"/>
              <a:t>c</a:t>
            </a:r>
            <a:r>
              <a:rPr lang="en-US" sz="2600" b="0" i="1" baseline="-25000" dirty="0" err="1"/>
              <a:t>nn</a:t>
            </a:r>
            <a:r>
              <a:rPr lang="en-US" sz="2600" b="0" i="1" baseline="-25000" dirty="0"/>
              <a:t> </a:t>
            </a:r>
            <a:r>
              <a:rPr lang="en-US" sz="2600" b="0" i="1" dirty="0"/>
              <a:t>}</a:t>
            </a:r>
            <a:r>
              <a:rPr lang="en-US" sz="2600" b="0" dirty="0"/>
              <a:t> .                                                                       </a:t>
            </a:r>
          </a:p>
          <a:p>
            <a:pPr>
              <a:buFont typeface="Wingdings 2" pitchFamily="18" charset="2"/>
              <a:buNone/>
            </a:pPr>
            <a:r>
              <a:rPr lang="en-US" sz="2600" b="0" dirty="0"/>
              <a:t>        </a:t>
            </a:r>
          </a:p>
          <a:p>
            <a:r>
              <a:rPr lang="en-US" sz="2600" b="0" dirty="0"/>
              <a:t> Correlation </a:t>
            </a:r>
            <a:r>
              <a:rPr lang="en-US" sz="2600" b="0" i="1" dirty="0"/>
              <a:t>r</a:t>
            </a:r>
            <a:r>
              <a:rPr lang="en-US" sz="2600" b="0" dirty="0"/>
              <a:t> between </a:t>
            </a:r>
            <a:r>
              <a:rPr lang="en-US" sz="2600" b="0" i="1" dirty="0"/>
              <a:t>D</a:t>
            </a:r>
            <a:r>
              <a:rPr lang="en-US" sz="2600" b="0" dirty="0"/>
              <a:t> and </a:t>
            </a:r>
            <a:r>
              <a:rPr lang="en-US" sz="2600" b="0" i="1" dirty="0"/>
              <a:t>C</a:t>
            </a:r>
            <a:r>
              <a:rPr lang="en-US" sz="2600" b="0" dirty="0"/>
              <a:t> is given by</a:t>
            </a:r>
          </a:p>
          <a:p>
            <a:pPr>
              <a:buFont typeface="Wingdings 2" pitchFamily="18" charset="2"/>
              <a:buNone/>
            </a:pPr>
            <a:endParaRPr lang="en-US" sz="2600" dirty="0"/>
          </a:p>
          <a:p>
            <a:pPr>
              <a:buFont typeface="Wingdings 2" pitchFamily="18" charset="2"/>
              <a:buNone/>
            </a:pPr>
            <a:r>
              <a:rPr lang="en-US" sz="2600" dirty="0"/>
              <a:t>	</a:t>
            </a:r>
          </a:p>
        </p:txBody>
      </p:sp>
      <p:graphicFrame>
        <p:nvGraphicFramePr>
          <p:cNvPr id="262147" name="Object 3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525855690"/>
              </p:ext>
            </p:extLst>
          </p:nvPr>
        </p:nvGraphicFramePr>
        <p:xfrm>
          <a:off x="2432050" y="3890963"/>
          <a:ext cx="377190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8406" name="Equation" r:id="rId3" imgW="2070100" imgH="927100" progId="Equation.3">
                  <p:embed/>
                </p:oleObj>
              </mc:Choice>
              <mc:Fallback>
                <p:oleObj name="Equation" r:id="rId3" imgW="2070100" imgH="927100" progId="Equation.3">
                  <p:embed/>
                  <p:pic>
                    <p:nvPicPr>
                      <p:cNvPr id="0" name="Picture 10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050" y="3890963"/>
                        <a:ext cx="3771900" cy="168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150" name="Rectangle 6"/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7772400" cy="1143000"/>
          </a:xfrm>
          <a:ln/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00FF"/>
                </a:solidFill>
                <a:cs typeface="Times New Roman" pitchFamily="18" charset="0"/>
              </a:rPr>
              <a:t>Correlation with Distance Matrix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271D390-459D-4692-ACDA-0AA97F7D3F05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22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  <a:cs typeface="Times New Roman" pitchFamily="18" charset="0"/>
              </a:rPr>
              <a:t>Are There Clusters in the Data?</a:t>
            </a:r>
            <a:endParaRPr lang="en-US" sz="2800" b="1" dirty="0">
              <a:solidFill>
                <a:srgbClr val="0000FF"/>
              </a:solidFill>
              <a:cs typeface="Times New Roman" pitchFamily="18" charset="0"/>
            </a:endParaRPr>
          </a:p>
        </p:txBody>
      </p:sp>
      <p:pic>
        <p:nvPicPr>
          <p:cNvPr id="22835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90600"/>
            <a:ext cx="3648075" cy="273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8356" name="Text Box 4"/>
          <p:cNvSpPr txBox="1">
            <a:spLocks noChangeArrowheads="1"/>
          </p:cNvSpPr>
          <p:nvPr/>
        </p:nvSpPr>
        <p:spPr bwMode="auto">
          <a:xfrm>
            <a:off x="152400" y="1905000"/>
            <a:ext cx="9906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 b="1" dirty="0"/>
              <a:t>Random Points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2400" y="3657600"/>
            <a:ext cx="4113213" cy="2743200"/>
            <a:chOff x="96" y="2304"/>
            <a:chExt cx="2591" cy="1728"/>
          </a:xfrm>
        </p:grpSpPr>
        <p:pic>
          <p:nvPicPr>
            <p:cNvPr id="228358" name="Picture 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2304"/>
              <a:ext cx="2303" cy="1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8359" name="Text Box 7"/>
            <p:cNvSpPr txBox="1">
              <a:spLocks noChangeArrowheads="1"/>
            </p:cNvSpPr>
            <p:nvPr/>
          </p:nvSpPr>
          <p:spPr bwMode="auto">
            <a:xfrm>
              <a:off x="96" y="2640"/>
              <a:ext cx="6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400" b="1"/>
                <a:t>K-means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116388" y="990600"/>
            <a:ext cx="4341812" cy="2743200"/>
            <a:chOff x="2593" y="624"/>
            <a:chExt cx="2735" cy="1728"/>
          </a:xfrm>
        </p:grpSpPr>
        <p:pic>
          <p:nvPicPr>
            <p:cNvPr id="228361" name="Picture 9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3" y="624"/>
              <a:ext cx="2303" cy="1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8362" name="Text Box 10"/>
            <p:cNvSpPr txBox="1">
              <a:spLocks noChangeArrowheads="1"/>
            </p:cNvSpPr>
            <p:nvPr/>
          </p:nvSpPr>
          <p:spPr bwMode="auto">
            <a:xfrm>
              <a:off x="4704" y="1200"/>
              <a:ext cx="6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400" b="1" dirty="0"/>
                <a:t>DBSCAN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4116388" y="3657600"/>
            <a:ext cx="4646612" cy="2743200"/>
            <a:chOff x="2593" y="2304"/>
            <a:chExt cx="2927" cy="1728"/>
          </a:xfrm>
        </p:grpSpPr>
        <p:pic>
          <p:nvPicPr>
            <p:cNvPr id="228364" name="Picture 1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3" y="2304"/>
              <a:ext cx="2303" cy="1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8365" name="Text Box 13"/>
            <p:cNvSpPr txBox="1">
              <a:spLocks noChangeArrowheads="1"/>
            </p:cNvSpPr>
            <p:nvPr/>
          </p:nvSpPr>
          <p:spPr bwMode="auto">
            <a:xfrm>
              <a:off x="4800" y="2640"/>
              <a:ext cx="72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400" b="1" dirty="0"/>
                <a:t>Complete Link</a:t>
              </a:r>
            </a:p>
          </p:txBody>
        </p:sp>
      </p:grp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271D390-459D-4692-ACDA-0AA97F7D3F05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67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772400" cy="11430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00FF"/>
                </a:solidFill>
                <a:cs typeface="Times New Roman" pitchFamily="18" charset="0"/>
              </a:rPr>
              <a:t>Measuring Cluster Validity Via Correlation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7772400" cy="4114800"/>
          </a:xfrm>
        </p:spPr>
        <p:txBody>
          <a:bodyPr/>
          <a:lstStyle/>
          <a:p>
            <a:r>
              <a:rPr lang="en-US" sz="2400" dirty="0"/>
              <a:t>Correlation of incidence and </a:t>
            </a:r>
            <a:r>
              <a:rPr lang="en-US" sz="2400" dirty="0" smtClean="0"/>
              <a:t>distance </a:t>
            </a:r>
            <a:r>
              <a:rPr lang="en-US" sz="2400" dirty="0"/>
              <a:t>matrices for the K-means </a:t>
            </a:r>
            <a:r>
              <a:rPr lang="en-US" sz="2400" dirty="0" err="1"/>
              <a:t>clusterings</a:t>
            </a:r>
            <a:r>
              <a:rPr lang="en-US" sz="2400" dirty="0"/>
              <a:t> of the following two data </a:t>
            </a:r>
            <a:r>
              <a:rPr lang="en-US" sz="2400" dirty="0" smtClean="0"/>
              <a:t>sets</a:t>
            </a:r>
            <a:endParaRPr lang="en-US" sz="2400" dirty="0"/>
          </a:p>
          <a:p>
            <a:endParaRPr lang="en-US" dirty="0"/>
          </a:p>
        </p:txBody>
      </p:sp>
      <p:pic>
        <p:nvPicPr>
          <p:cNvPr id="26931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2971800"/>
            <a:ext cx="3656012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931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788" y="2971800"/>
            <a:ext cx="3656012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9318" name="Text Box 6"/>
          <p:cNvSpPr txBox="1">
            <a:spLocks noChangeArrowheads="1"/>
          </p:cNvSpPr>
          <p:nvPr/>
        </p:nvSpPr>
        <p:spPr bwMode="auto">
          <a:xfrm>
            <a:off x="1371600" y="5791200"/>
            <a:ext cx="2362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 b="1" dirty="0" err="1"/>
              <a:t>Corr</a:t>
            </a:r>
            <a:r>
              <a:rPr lang="en-US" sz="1400" b="1" dirty="0"/>
              <a:t> = -0.9235</a:t>
            </a:r>
          </a:p>
        </p:txBody>
      </p:sp>
      <p:sp>
        <p:nvSpPr>
          <p:cNvPr id="269319" name="Text Box 7"/>
          <p:cNvSpPr txBox="1">
            <a:spLocks noChangeArrowheads="1"/>
          </p:cNvSpPr>
          <p:nvPr/>
        </p:nvSpPr>
        <p:spPr bwMode="auto">
          <a:xfrm>
            <a:off x="5029200" y="5791200"/>
            <a:ext cx="2362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 b="1"/>
              <a:t>Corr = -0.5810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271D390-459D-4692-ACDA-0AA97F7D3F05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39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458200" cy="4876800"/>
          </a:xfrm>
        </p:spPr>
        <p:txBody>
          <a:bodyPr/>
          <a:lstStyle/>
          <a:p>
            <a:r>
              <a:rPr lang="en-US" sz="2800"/>
              <a:t>Order the similarity matrix with respect to cluster labels and inspect visually. </a:t>
            </a:r>
          </a:p>
          <a:p>
            <a:endParaRPr lang="en-US" sz="280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906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00FF"/>
                </a:solidFill>
                <a:cs typeface="Times New Roman" pitchFamily="18" charset="0"/>
              </a:rPr>
              <a:t>Using Similarity Matrix for Cluster Validation</a:t>
            </a:r>
          </a:p>
        </p:txBody>
      </p:sp>
      <p:pic>
        <p:nvPicPr>
          <p:cNvPr id="21914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43200"/>
            <a:ext cx="4268788" cy="320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914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667000"/>
            <a:ext cx="4268788" cy="320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271D390-459D-4692-ACDA-0AA97F7D3F05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33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286000"/>
            <a:ext cx="3656013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0163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00FF"/>
                </a:solidFill>
                <a:cs typeface="Times New Roman" pitchFamily="18" charset="0"/>
              </a:rPr>
              <a:t>Using Similarity Matrix for Cluster Validation</a:t>
            </a:r>
          </a:p>
        </p:txBody>
      </p:sp>
      <p:sp>
        <p:nvSpPr>
          <p:cNvPr id="2201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marL="292100" indent="-292100"/>
            <a:r>
              <a:rPr lang="en-US"/>
              <a:t>Clusters in random data are not so crisp</a:t>
            </a:r>
          </a:p>
          <a:p>
            <a:pPr marL="292100" indent="-292100"/>
            <a:endParaRPr lang="en-US"/>
          </a:p>
        </p:txBody>
      </p:sp>
      <p:pic>
        <p:nvPicPr>
          <p:cNvPr id="22016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62200"/>
            <a:ext cx="3656013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271D390-459D-4692-ACDA-0AA97F7D3F05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47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00FF"/>
                </a:solidFill>
                <a:cs typeface="Times New Roman" pitchFamily="18" charset="0"/>
              </a:rPr>
              <a:t>Reliability of Clusters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3733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 Need a framework to interpret any </a:t>
            </a:r>
            <a:r>
              <a:rPr lang="en-US" sz="2800" dirty="0" smtClean="0"/>
              <a:t>measure </a:t>
            </a:r>
            <a:endParaRPr lang="en-US" sz="28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For </a:t>
            </a:r>
            <a:r>
              <a:rPr lang="en-US" sz="2400" dirty="0"/>
              <a:t>example, if our measure of evaluation has the value, 10, is that good, fair, or poor?</a:t>
            </a:r>
          </a:p>
          <a:p>
            <a:pPr>
              <a:lnSpc>
                <a:spcPct val="90000"/>
              </a:lnSpc>
            </a:pPr>
            <a:endParaRPr lang="en-US" sz="3200" dirty="0" smtClean="0"/>
          </a:p>
          <a:p>
            <a:pPr>
              <a:lnSpc>
                <a:spcPct val="90000"/>
              </a:lnSpc>
            </a:pPr>
            <a:r>
              <a:rPr lang="en-US" sz="3200" dirty="0" smtClean="0"/>
              <a:t> </a:t>
            </a:r>
            <a:r>
              <a:rPr lang="en-US" sz="2800" dirty="0"/>
              <a:t>Statistics provide a framework for cluster validity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400" dirty="0"/>
              <a:t> 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The </a:t>
            </a:r>
            <a:r>
              <a:rPr lang="en-US" sz="2400" dirty="0"/>
              <a:t>more “atypical” a clustering result is, the more likely it represents valid structure in the </a:t>
            </a:r>
            <a:r>
              <a:rPr lang="en-US" sz="2400" dirty="0" smtClean="0"/>
              <a:t>data</a:t>
            </a:r>
            <a:endParaRPr lang="en-US" sz="2400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271D390-459D-4692-ACDA-0AA97F7D3F05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0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</p:spPr>
        <p:txBody>
          <a:bodyPr/>
          <a:lstStyle/>
          <a:p>
            <a:r>
              <a:rPr lang="en-US" sz="2800" b="1" dirty="0">
                <a:solidFill>
                  <a:srgbClr val="C00000"/>
                </a:solidFill>
              </a:rPr>
              <a:t>Example</a:t>
            </a:r>
          </a:p>
          <a:p>
            <a:pPr lvl="1"/>
            <a:r>
              <a:rPr lang="en-US" sz="2200" dirty="0"/>
              <a:t>Compare SSE of 0.005 against three clusters in random data</a:t>
            </a:r>
          </a:p>
          <a:p>
            <a:pPr lvl="1"/>
            <a:r>
              <a:rPr lang="en-US" sz="2200" dirty="0" smtClean="0"/>
              <a:t>SSE </a:t>
            </a:r>
            <a:r>
              <a:rPr lang="en-US" sz="2200" dirty="0"/>
              <a:t>Histogram of 500 sets of random data points of size </a:t>
            </a:r>
            <a:r>
              <a:rPr lang="en-US" sz="2200" dirty="0" smtClean="0"/>
              <a:t>100—lowest SSE is 0.0173</a:t>
            </a:r>
            <a:endParaRPr lang="en-US" sz="2200" dirty="0"/>
          </a:p>
          <a:p>
            <a:pPr lvl="1">
              <a:buFont typeface="Monotype Sorts" pitchFamily="2" charset="2"/>
              <a:buNone/>
            </a:pPr>
            <a:endParaRPr lang="en-US" sz="2200" dirty="0"/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00FF"/>
                </a:solidFill>
                <a:cs typeface="Times New Roman" pitchFamily="18" charset="0"/>
              </a:rPr>
              <a:t>Statistical Framework for SSE</a:t>
            </a:r>
          </a:p>
        </p:txBody>
      </p:sp>
      <p:grpSp>
        <p:nvGrpSpPr>
          <p:cNvPr id="224260" name="Group 4"/>
          <p:cNvGrpSpPr>
            <a:grpSpLocks/>
          </p:cNvGrpSpPr>
          <p:nvPr/>
        </p:nvGrpSpPr>
        <p:grpSpPr bwMode="auto">
          <a:xfrm>
            <a:off x="533400" y="2819400"/>
            <a:ext cx="7848600" cy="3124200"/>
            <a:chOff x="288" y="1488"/>
            <a:chExt cx="4944" cy="1968"/>
          </a:xfrm>
        </p:grpSpPr>
        <p:pic>
          <p:nvPicPr>
            <p:cNvPr id="224261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10"/>
            <a:stretch>
              <a:fillRect/>
            </a:stretch>
          </p:blipFill>
          <p:spPr bwMode="auto">
            <a:xfrm>
              <a:off x="2543" y="1536"/>
              <a:ext cx="2689" cy="19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4262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10" t="4759"/>
            <a:stretch>
              <a:fillRect/>
            </a:stretch>
          </p:blipFill>
          <p:spPr bwMode="auto">
            <a:xfrm>
              <a:off x="288" y="1488"/>
              <a:ext cx="2401" cy="19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4263" name="Rectangle 7"/>
            <p:cNvSpPr>
              <a:spLocks noChangeArrowheads="1"/>
            </p:cNvSpPr>
            <p:nvPr/>
          </p:nvSpPr>
          <p:spPr bwMode="auto">
            <a:xfrm>
              <a:off x="912" y="1872"/>
              <a:ext cx="960" cy="96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4264" name="Text Box 8"/>
          <p:cNvSpPr txBox="1">
            <a:spLocks noChangeArrowheads="1"/>
          </p:cNvSpPr>
          <p:nvPr/>
        </p:nvSpPr>
        <p:spPr bwMode="auto">
          <a:xfrm>
            <a:off x="1371600" y="5943600"/>
            <a:ext cx="3657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SSE  = 0.005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271D390-459D-4692-ACDA-0AA97F7D3F05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1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00FF"/>
                </a:solidFill>
                <a:cs typeface="Times New Roman" pitchFamily="18" charset="0"/>
              </a:rPr>
              <a:t>Application Examples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smtClean="0"/>
              <a:t>A stand-alone tool: explore data distribution 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A preprocessing step for other algorithms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Pattern recognition, spatial data analysis, image processing, market research, WWW, …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Cluster documents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Cluster web log data to discover groups of similar access patterns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84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305800" cy="11430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00FF"/>
                </a:solidFill>
                <a:cs typeface="Times New Roman" pitchFamily="18" charset="0"/>
              </a:rPr>
              <a:t>Determine the Number of Clusters Using SSE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772400" cy="4114800"/>
          </a:xfrm>
        </p:spPr>
        <p:txBody>
          <a:bodyPr/>
          <a:lstStyle/>
          <a:p>
            <a:pPr marL="292100" indent="-292100"/>
            <a:r>
              <a:rPr lang="en-US" dirty="0"/>
              <a:t>SSE </a:t>
            </a:r>
            <a:r>
              <a:rPr lang="en-US" dirty="0" smtClean="0"/>
              <a:t>curve</a:t>
            </a:r>
            <a:endParaRPr lang="en-US" dirty="0"/>
          </a:p>
          <a:p>
            <a:pPr marL="292100" indent="-292100"/>
            <a:endParaRPr lang="en-US" dirty="0"/>
          </a:p>
        </p:txBody>
      </p:sp>
      <p:sp>
        <p:nvSpPr>
          <p:cNvPr id="239621" name="Text Box 5"/>
          <p:cNvSpPr txBox="1">
            <a:spLocks noChangeArrowheads="1"/>
          </p:cNvSpPr>
          <p:nvPr/>
        </p:nvSpPr>
        <p:spPr bwMode="auto">
          <a:xfrm>
            <a:off x="5830094" y="5597303"/>
            <a:ext cx="1143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dirty="0"/>
              <a:t>SSE </a:t>
            </a:r>
            <a:r>
              <a:rPr lang="en-US" b="1" dirty="0" err="1" smtClean="0"/>
              <a:t>wrt</a:t>
            </a:r>
            <a:r>
              <a:rPr lang="en-US" b="1" dirty="0" smtClean="0"/>
              <a:t> K</a:t>
            </a:r>
            <a:endParaRPr lang="en-US" b="1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6"/>
          <a:stretch>
            <a:fillRect/>
          </a:stretch>
        </p:blipFill>
        <p:spPr bwMode="auto">
          <a:xfrm>
            <a:off x="4573588" y="2514600"/>
            <a:ext cx="3656012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6" b="5556"/>
          <a:stretch>
            <a:fillRect/>
          </a:stretch>
        </p:blipFill>
        <p:spPr bwMode="auto">
          <a:xfrm>
            <a:off x="304800" y="2590800"/>
            <a:ext cx="3656013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90600" y="5566347"/>
            <a:ext cx="2590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dirty="0" smtClean="0"/>
              <a:t>Clustering of Input Data </a:t>
            </a:r>
            <a:endParaRPr lang="en-US" b="1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271D390-459D-4692-ACDA-0AA97F7D3F05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51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 smtClean="0">
                <a:solidFill>
                  <a:srgbClr val="0000FF"/>
                </a:solidFill>
                <a:cs typeface="Times New Roman" pitchFamily="18" charset="0"/>
              </a:rPr>
              <a:t>Take-away Message</a:t>
            </a:r>
            <a:endParaRPr lang="en-US" altLang="zh-CN" sz="3200" b="1" dirty="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cs typeface="Times New Roman" pitchFamily="18" charset="0"/>
              </a:rPr>
              <a:t>What’s clustering?</a:t>
            </a:r>
          </a:p>
          <a:p>
            <a:r>
              <a:rPr lang="en-US" altLang="zh-CN" sz="2800" dirty="0" smtClean="0">
                <a:cs typeface="Times New Roman" pitchFamily="18" charset="0"/>
              </a:rPr>
              <a:t>Why clustering is important?</a:t>
            </a:r>
          </a:p>
          <a:p>
            <a:r>
              <a:rPr lang="en-US" altLang="zh-CN" sz="2800" dirty="0" smtClean="0">
                <a:cs typeface="Times New Roman" pitchFamily="18" charset="0"/>
              </a:rPr>
              <a:t>How to preprocess data and compute dissimilarity/similarity from data?</a:t>
            </a:r>
          </a:p>
          <a:p>
            <a:r>
              <a:rPr lang="en-US" altLang="zh-CN" sz="2800" dirty="0" smtClean="0">
                <a:cs typeface="Times New Roman" pitchFamily="18" charset="0"/>
              </a:rPr>
              <a:t>What’s a good clustering solution?</a:t>
            </a:r>
          </a:p>
          <a:p>
            <a:r>
              <a:rPr lang="en-US" altLang="zh-CN" sz="2800" dirty="0" smtClean="0">
                <a:cs typeface="Times New Roman" pitchFamily="18" charset="0"/>
              </a:rPr>
              <a:t>How to evaluate the clustering results?</a:t>
            </a:r>
            <a:endParaRPr lang="en-US" altLang="zh-CN" sz="2400" dirty="0" smtClean="0">
              <a:cs typeface="Times New Roman" pitchFamily="18" charset="0"/>
            </a:endParaRPr>
          </a:p>
          <a:p>
            <a:pPr lvl="1">
              <a:lnSpc>
                <a:spcPct val="110000"/>
              </a:lnSpc>
            </a:pP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cs typeface="Times New Roman" pitchFamily="18" charset="0"/>
            </a:endParaRPr>
          </a:p>
          <a:p>
            <a:pPr lvl="1">
              <a:lnSpc>
                <a:spcPct val="110000"/>
              </a:lnSpc>
            </a:pP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25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810" name="Object 2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4267200" y="1066800"/>
          <a:ext cx="4067175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7611" name="Bitmap Image" r:id="rId3" imgW="2152951" imgH="885949" progId="PBrush">
                  <p:embed/>
                </p:oleObj>
              </mc:Choice>
              <mc:Fallback>
                <p:oleObj name="Bitmap Image" r:id="rId3" imgW="2152951" imgH="885949" progId="PBrush">
                  <p:embed/>
                  <p:pic>
                    <p:nvPicPr>
                      <p:cNvPr id="0" name="Picture 52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066800"/>
                        <a:ext cx="4067175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9811" name="Picture 3" descr="matrix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295400"/>
            <a:ext cx="2819400" cy="4800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19812" name="Group 4"/>
          <p:cNvGrpSpPr>
            <a:grpSpLocks/>
          </p:cNvGrpSpPr>
          <p:nvPr/>
        </p:nvGrpSpPr>
        <p:grpSpPr bwMode="auto">
          <a:xfrm>
            <a:off x="3981450" y="3049588"/>
            <a:ext cx="4121150" cy="1590675"/>
            <a:chOff x="2364" y="1653"/>
            <a:chExt cx="2861" cy="1281"/>
          </a:xfrm>
        </p:grpSpPr>
        <p:graphicFrame>
          <p:nvGraphicFramePr>
            <p:cNvPr id="119813" name="Object 5"/>
            <p:cNvGraphicFramePr>
              <a:graphicFrameLocks noChangeAspect="1"/>
            </p:cNvGraphicFramePr>
            <p:nvPr/>
          </p:nvGraphicFramePr>
          <p:xfrm>
            <a:off x="3795" y="2268"/>
            <a:ext cx="1430" cy="5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7612" name="Bitmap Image" r:id="rId6" imgW="2142857" imgH="838095" progId="PBrush">
                    <p:embed/>
                  </p:oleObj>
                </mc:Choice>
                <mc:Fallback>
                  <p:oleObj name="Bitmap Image" r:id="rId6" imgW="2142857" imgH="838095" progId="PBrush">
                    <p:embed/>
                    <p:pic>
                      <p:nvPicPr>
                        <p:cNvPr id="0" name="Picture 5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5" y="2268"/>
                          <a:ext cx="1430" cy="5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9814" name="Object 6"/>
            <p:cNvGraphicFramePr>
              <a:graphicFrameLocks noChangeAspect="1"/>
            </p:cNvGraphicFramePr>
            <p:nvPr/>
          </p:nvGraphicFramePr>
          <p:xfrm>
            <a:off x="3801" y="1653"/>
            <a:ext cx="1424" cy="5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7613" name="Bitmap Image" r:id="rId8" imgW="2133898" imgH="857143" progId="PBrush">
                    <p:embed/>
                  </p:oleObj>
                </mc:Choice>
                <mc:Fallback>
                  <p:oleObj name="Bitmap Image" r:id="rId8" imgW="2133898" imgH="857143" progId="PBrush">
                    <p:embed/>
                    <p:pic>
                      <p:nvPicPr>
                        <p:cNvPr id="0" name="Picture 5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1" y="1653"/>
                          <a:ext cx="1424" cy="5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9815" name="Object 7"/>
            <p:cNvGraphicFramePr>
              <a:graphicFrameLocks noChangeAspect="1"/>
            </p:cNvGraphicFramePr>
            <p:nvPr/>
          </p:nvGraphicFramePr>
          <p:xfrm>
            <a:off x="2364" y="1836"/>
            <a:ext cx="1374" cy="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7614" name="Bitmap Image" r:id="rId10" imgW="2180952" imgH="895238" progId="PBrush">
                    <p:embed/>
                  </p:oleObj>
                </mc:Choice>
                <mc:Fallback>
                  <p:oleObj name="Bitmap Image" r:id="rId10" imgW="2180952" imgH="895238" progId="PBrush">
                    <p:embed/>
                    <p:pic>
                      <p:nvPicPr>
                        <p:cNvPr id="0" name="Picture 5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4" y="1836"/>
                          <a:ext cx="1374" cy="5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9816" name="Object 8"/>
            <p:cNvGraphicFramePr>
              <a:graphicFrameLocks noChangeAspect="1"/>
            </p:cNvGraphicFramePr>
            <p:nvPr/>
          </p:nvGraphicFramePr>
          <p:xfrm>
            <a:off x="2376" y="2388"/>
            <a:ext cx="1362" cy="5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7615" name="Bitmap Image" r:id="rId12" imgW="2161905" imgH="866896" progId="PBrush">
                    <p:embed/>
                  </p:oleObj>
                </mc:Choice>
                <mc:Fallback>
                  <p:oleObj name="Bitmap Image" r:id="rId12" imgW="2161905" imgH="866896" progId="PBrush">
                    <p:embed/>
                    <p:pic>
                      <p:nvPicPr>
                        <p:cNvPr id="0" name="Picture 5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6" y="2388"/>
                          <a:ext cx="1362" cy="5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9817" name="Line 9"/>
          <p:cNvSpPr>
            <a:spLocks noChangeShapeType="1"/>
          </p:cNvSpPr>
          <p:nvPr/>
        </p:nvSpPr>
        <p:spPr bwMode="auto">
          <a:xfrm>
            <a:off x="3657600" y="1676400"/>
            <a:ext cx="6096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18" name="Line 10"/>
          <p:cNvSpPr>
            <a:spLocks noChangeShapeType="1"/>
          </p:cNvSpPr>
          <p:nvPr/>
        </p:nvSpPr>
        <p:spPr bwMode="auto">
          <a:xfrm>
            <a:off x="5334000" y="2362200"/>
            <a:ext cx="0" cy="762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19" name="Text Box 11"/>
          <p:cNvSpPr txBox="1">
            <a:spLocks noChangeArrowheads="1"/>
          </p:cNvSpPr>
          <p:nvPr/>
        </p:nvSpPr>
        <p:spPr bwMode="auto">
          <a:xfrm>
            <a:off x="552450" y="762000"/>
            <a:ext cx="35623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/>
              <a:t>Gene Expression Data Matrix</a:t>
            </a:r>
          </a:p>
        </p:txBody>
      </p:sp>
      <p:sp>
        <p:nvSpPr>
          <p:cNvPr id="119820" name="Text Box 12"/>
          <p:cNvSpPr txBox="1">
            <a:spLocks noChangeArrowheads="1"/>
          </p:cNvSpPr>
          <p:nvPr/>
        </p:nvSpPr>
        <p:spPr bwMode="auto">
          <a:xfrm>
            <a:off x="4343400" y="762000"/>
            <a:ext cx="3562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/>
              <a:t>Gene Expression Patterns</a:t>
            </a:r>
          </a:p>
        </p:txBody>
      </p:sp>
      <p:sp>
        <p:nvSpPr>
          <p:cNvPr id="119821" name="Text Box 13"/>
          <p:cNvSpPr txBox="1">
            <a:spLocks noChangeArrowheads="1"/>
          </p:cNvSpPr>
          <p:nvPr/>
        </p:nvSpPr>
        <p:spPr bwMode="auto">
          <a:xfrm>
            <a:off x="4953000" y="2514600"/>
            <a:ext cx="3562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/>
              <a:t>Co-expressed Genes</a:t>
            </a:r>
          </a:p>
        </p:txBody>
      </p:sp>
      <p:sp>
        <p:nvSpPr>
          <p:cNvPr id="119822" name="Text Box 14"/>
          <p:cNvSpPr txBox="1">
            <a:spLocks noChangeArrowheads="1"/>
          </p:cNvSpPr>
          <p:nvPr/>
        </p:nvSpPr>
        <p:spPr bwMode="auto">
          <a:xfrm>
            <a:off x="3657600" y="5029200"/>
            <a:ext cx="4676775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28575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+mn-lt"/>
              </a:rPr>
              <a:t>    Why looking for co-expressed genes?</a:t>
            </a:r>
          </a:p>
          <a:p>
            <a:pPr lvl="1">
              <a:buFont typeface="Wingdings" pitchFamily="2" charset="2"/>
              <a:buNone/>
            </a:pPr>
            <a:r>
              <a:rPr lang="en-US" b="0" i="1" dirty="0">
                <a:latin typeface="+mn-lt"/>
                <a:sym typeface="Symbol" pitchFamily="18" charset="2"/>
              </a:rPr>
              <a:t>  </a:t>
            </a:r>
            <a:r>
              <a:rPr lang="en-US" b="0" i="1" dirty="0">
                <a:latin typeface="+mn-lt"/>
              </a:rPr>
              <a:t>Co-expression indicates co-function;</a:t>
            </a:r>
          </a:p>
          <a:p>
            <a:pPr lvl="1">
              <a:buFont typeface="Wingdings" pitchFamily="2" charset="2"/>
              <a:buNone/>
            </a:pPr>
            <a:r>
              <a:rPr lang="en-US" b="0" i="1" dirty="0">
                <a:latin typeface="+mn-lt"/>
                <a:sym typeface="Symbol" pitchFamily="18" charset="2"/>
              </a:rPr>
              <a:t></a:t>
            </a:r>
            <a:r>
              <a:rPr lang="en-US" b="0" i="1" dirty="0">
                <a:latin typeface="+mn-lt"/>
              </a:rPr>
              <a:t>  Co-expression also indicates co-regulation.</a:t>
            </a:r>
          </a:p>
        </p:txBody>
      </p:sp>
      <p:sp>
        <p:nvSpPr>
          <p:cNvPr id="119823" name="Text Box 15"/>
          <p:cNvSpPr txBox="1">
            <a:spLocks noChangeArrowheads="1"/>
          </p:cNvSpPr>
          <p:nvPr/>
        </p:nvSpPr>
        <p:spPr bwMode="auto">
          <a:xfrm>
            <a:off x="1676400" y="152400"/>
            <a:ext cx="57983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800" b="1" dirty="0" smtClean="0">
                <a:solidFill>
                  <a:srgbClr val="0000FF"/>
                </a:solidFill>
                <a:latin typeface="+mj-lt"/>
                <a:ea typeface="+mj-ea"/>
                <a:cs typeface="Times New Roman" pitchFamily="18" charset="0"/>
              </a:rPr>
              <a:t>Clustering Co-expressed </a:t>
            </a:r>
            <a:r>
              <a:rPr lang="en-US" sz="2800" b="1" dirty="0">
                <a:solidFill>
                  <a:srgbClr val="0000FF"/>
                </a:solidFill>
                <a:latin typeface="+mj-lt"/>
                <a:ea typeface="+mj-ea"/>
                <a:cs typeface="Times New Roman" pitchFamily="18" charset="0"/>
              </a:rPr>
              <a:t>Genes</a:t>
            </a: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271D390-459D-4692-ACDA-0AA97F7D3F0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72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7" grpId="0" animBg="1"/>
      <p:bldP spid="119818" grpId="0" animBg="1"/>
      <p:bldP spid="119820" grpId="0"/>
      <p:bldP spid="119821" grpId="0"/>
      <p:bldP spid="1198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cs typeface="Times New Roman" pitchFamily="18" charset="0"/>
              </a:rPr>
              <a:t>Gene-based Clustering</a:t>
            </a:r>
          </a:p>
        </p:txBody>
      </p:sp>
      <p:grpSp>
        <p:nvGrpSpPr>
          <p:cNvPr id="134147" name="Group 3"/>
          <p:cNvGrpSpPr>
            <a:grpSpLocks/>
          </p:cNvGrpSpPr>
          <p:nvPr/>
        </p:nvGrpSpPr>
        <p:grpSpPr bwMode="auto">
          <a:xfrm>
            <a:off x="4800600" y="1295400"/>
            <a:ext cx="4038600" cy="4216400"/>
            <a:chOff x="2784" y="1152"/>
            <a:chExt cx="2880" cy="2036"/>
          </a:xfrm>
        </p:grpSpPr>
        <p:graphicFrame>
          <p:nvGraphicFramePr>
            <p:cNvPr id="134148" name="Object 4"/>
            <p:cNvGraphicFramePr>
              <a:graphicFrameLocks/>
            </p:cNvGraphicFramePr>
            <p:nvPr/>
          </p:nvGraphicFramePr>
          <p:xfrm>
            <a:off x="2784" y="1152"/>
            <a:ext cx="1440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8746" name="Bitmap Image" r:id="rId4" imgW="4809524" imgH="3790476" progId="PBrush">
                    <p:embed/>
                  </p:oleObj>
                </mc:Choice>
                <mc:Fallback>
                  <p:oleObj name="Bitmap Image" r:id="rId4" imgW="4809524" imgH="3790476" progId="PBrush">
                    <p:embed/>
                    <p:pic>
                      <p:nvPicPr>
                        <p:cNvPr id="0" name="Picture 62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1152"/>
                          <a:ext cx="1440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4149" name="Object 5"/>
            <p:cNvGraphicFramePr>
              <a:graphicFrameLocks/>
            </p:cNvGraphicFramePr>
            <p:nvPr/>
          </p:nvGraphicFramePr>
          <p:xfrm>
            <a:off x="2820" y="1728"/>
            <a:ext cx="1440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8747" name="Bitmap Image" r:id="rId6" imgW="4772691" imgH="3715269" progId="PBrush">
                    <p:embed/>
                  </p:oleObj>
                </mc:Choice>
                <mc:Fallback>
                  <p:oleObj name="Bitmap Image" r:id="rId6" imgW="4772691" imgH="3715269" progId="PBrush">
                    <p:embed/>
                    <p:pic>
                      <p:nvPicPr>
                        <p:cNvPr id="0" name="Picture 62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0" y="1728"/>
                          <a:ext cx="1440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4150" name="Object 6"/>
            <p:cNvGraphicFramePr>
              <a:graphicFrameLocks/>
            </p:cNvGraphicFramePr>
            <p:nvPr/>
          </p:nvGraphicFramePr>
          <p:xfrm>
            <a:off x="2808" y="2322"/>
            <a:ext cx="1440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8748" name="Bitmap Image" r:id="rId8" imgW="4761905" imgH="3685714" progId="PBrush">
                    <p:embed/>
                  </p:oleObj>
                </mc:Choice>
                <mc:Fallback>
                  <p:oleObj name="Bitmap Image" r:id="rId8" imgW="4761905" imgH="3685714" progId="PBrush">
                    <p:embed/>
                    <p:pic>
                      <p:nvPicPr>
                        <p:cNvPr id="0" name="Picture 62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8" y="2322"/>
                          <a:ext cx="1440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4151" name="Object 7"/>
            <p:cNvGraphicFramePr>
              <a:graphicFrameLocks/>
            </p:cNvGraphicFramePr>
            <p:nvPr/>
          </p:nvGraphicFramePr>
          <p:xfrm>
            <a:off x="4224" y="2304"/>
            <a:ext cx="1440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8749" name="Chart" r:id="rId10" imgW="5571000" imgH="3484800" progId="Excel.Sheet.8">
                    <p:embed/>
                  </p:oleObj>
                </mc:Choice>
                <mc:Fallback>
                  <p:oleObj name="Chart" r:id="rId10" imgW="5571000" imgH="3484800" progId="Excel.Sheet.8">
                    <p:embed/>
                    <p:pic>
                      <p:nvPicPr>
                        <p:cNvPr id="0" name="Picture 62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304"/>
                          <a:ext cx="1440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4152" name="Object 8"/>
            <p:cNvGraphicFramePr>
              <a:graphicFrameLocks/>
            </p:cNvGraphicFramePr>
            <p:nvPr/>
          </p:nvGraphicFramePr>
          <p:xfrm>
            <a:off x="4224" y="1728"/>
            <a:ext cx="1440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8750" name="Chart" r:id="rId12" imgW="5571000" imgH="3484800" progId="Excel.Sheet.8">
                    <p:embed/>
                  </p:oleObj>
                </mc:Choice>
                <mc:Fallback>
                  <p:oleObj name="Chart" r:id="rId12" imgW="5571000" imgH="3484800" progId="Excel.Sheet.8">
                    <p:embed/>
                    <p:pic>
                      <p:nvPicPr>
                        <p:cNvPr id="0" name="Picture 63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1728"/>
                          <a:ext cx="1440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4153" name="Object 9"/>
            <p:cNvGraphicFramePr>
              <a:graphicFrameLocks/>
            </p:cNvGraphicFramePr>
            <p:nvPr/>
          </p:nvGraphicFramePr>
          <p:xfrm>
            <a:off x="4212" y="1152"/>
            <a:ext cx="1440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8751" name="Chart" r:id="rId14" imgW="5571000" imgH="3484800" progId="Excel.Sheet.8">
                    <p:embed/>
                  </p:oleObj>
                </mc:Choice>
                <mc:Fallback>
                  <p:oleObj name="Chart" r:id="rId14" imgW="5571000" imgH="3484800" progId="Excel.Sheet.8">
                    <p:embed/>
                    <p:pic>
                      <p:nvPicPr>
                        <p:cNvPr id="0" name="Picture 63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2" y="1152"/>
                          <a:ext cx="1440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4154" name="Text Box 10"/>
            <p:cNvSpPr txBox="1">
              <a:spLocks noChangeArrowheads="1"/>
            </p:cNvSpPr>
            <p:nvPr/>
          </p:nvSpPr>
          <p:spPr bwMode="auto">
            <a:xfrm>
              <a:off x="2892" y="2952"/>
              <a:ext cx="2724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dirty="0">
                  <a:ea typeface="SimSun" pitchFamily="2" charset="-122"/>
                </a:rPr>
                <a:t>Examples of co-expressed genes and coherent patterns in gene expression data</a:t>
              </a:r>
            </a:p>
          </p:txBody>
        </p:sp>
      </p:grpSp>
      <p:pic>
        <p:nvPicPr>
          <p:cNvPr id="134155" name="Picture 11" descr="matrix"/>
          <p:cNvPicPr>
            <a:picLocks noGrp="1" noChangeAspect="1" noChangeArrowheads="1"/>
          </p:cNvPicPr>
          <p:nvPr>
            <p:ph idx="1"/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219200"/>
            <a:ext cx="396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4156" name="Text Box 12"/>
          <p:cNvSpPr txBox="1">
            <a:spLocks noChangeArrowheads="1"/>
          </p:cNvSpPr>
          <p:nvPr/>
        </p:nvSpPr>
        <p:spPr bwMode="auto">
          <a:xfrm>
            <a:off x="381000" y="5486400"/>
            <a:ext cx="441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dirty="0" err="1">
                <a:ea typeface="SimSun" pitchFamily="2" charset="-122"/>
              </a:rPr>
              <a:t>Iyer’s</a:t>
            </a:r>
            <a:r>
              <a:rPr lang="en-US" altLang="zh-CN" sz="1600" dirty="0">
                <a:ea typeface="SimSun" pitchFamily="2" charset="-122"/>
              </a:rPr>
              <a:t> data </a:t>
            </a:r>
            <a:r>
              <a:rPr lang="en-US" altLang="zh-CN" sz="1600" baseline="30000" dirty="0">
                <a:ea typeface="SimSun" pitchFamily="2" charset="-122"/>
              </a:rPr>
              <a:t>[2]</a:t>
            </a:r>
            <a:endParaRPr lang="en-US" altLang="zh-CN" sz="1600" dirty="0">
              <a:ea typeface="SimSun" pitchFamily="2" charset="-122"/>
            </a:endParaRPr>
          </a:p>
        </p:txBody>
      </p:sp>
      <p:sp>
        <p:nvSpPr>
          <p:cNvPr id="134157" name="Rectangle 13"/>
          <p:cNvSpPr>
            <a:spLocks noChangeArrowheads="1"/>
          </p:cNvSpPr>
          <p:nvPr/>
        </p:nvSpPr>
        <p:spPr bwMode="auto">
          <a:xfrm>
            <a:off x="838200" y="5943600"/>
            <a:ext cx="8305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CC0000"/>
              </a:buClr>
              <a:buFont typeface="Wingdings 2" pitchFamily="18" charset="2"/>
              <a:buChar char="¢"/>
            </a:pPr>
            <a:r>
              <a:rPr lang="en-US" sz="1300" dirty="0">
                <a:solidFill>
                  <a:schemeClr val="accent2"/>
                </a:solidFill>
              </a:rPr>
              <a:t>  </a:t>
            </a:r>
            <a:r>
              <a:rPr lang="en-US" sz="1400" dirty="0">
                <a:solidFill>
                  <a:schemeClr val="accent2"/>
                </a:solidFill>
              </a:rPr>
              <a:t>[2]  </a:t>
            </a:r>
            <a:r>
              <a:rPr lang="en-US" sz="1400" dirty="0" err="1">
                <a:solidFill>
                  <a:schemeClr val="accent2"/>
                </a:solidFill>
              </a:rPr>
              <a:t>Iyer</a:t>
            </a:r>
            <a:r>
              <a:rPr lang="en-US" sz="1400" dirty="0">
                <a:solidFill>
                  <a:schemeClr val="accent2"/>
                </a:solidFill>
              </a:rPr>
              <a:t>, V.R. et al. The transcriptional program in the response of human fibroblasts to serum. </a:t>
            </a:r>
            <a:r>
              <a:rPr lang="en-US" sz="1400" i="1" dirty="0">
                <a:solidFill>
                  <a:schemeClr val="accent2"/>
                </a:solidFill>
              </a:rPr>
              <a:t>Science</a:t>
            </a:r>
            <a:r>
              <a:rPr lang="en-US" sz="1400" dirty="0">
                <a:solidFill>
                  <a:schemeClr val="accent2"/>
                </a:solidFill>
              </a:rPr>
              <a:t>, 283:83–87, 1999.</a:t>
            </a:r>
            <a:endParaRPr lang="en-US" sz="1400" b="0" dirty="0"/>
          </a:p>
        </p:txBody>
      </p:sp>
      <p:sp>
        <p:nvSpPr>
          <p:cNvPr id="134158" name="Line 14"/>
          <p:cNvSpPr>
            <a:spLocks noChangeShapeType="1"/>
          </p:cNvSpPr>
          <p:nvPr/>
        </p:nvSpPr>
        <p:spPr bwMode="auto">
          <a:xfrm>
            <a:off x="685800" y="5867400"/>
            <a:ext cx="7772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271D390-459D-4692-ACDA-0AA97F7D3F0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90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FEFF71-9692-4868-BC5E-41B0B3752FF2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63000" cy="762000"/>
          </a:xfrm>
          <a:noFill/>
        </p:spPr>
        <p:txBody>
          <a:bodyPr lIns="92075" tIns="46038" rIns="92075" bIns="46038" anchor="ctr">
            <a:noAutofit/>
          </a:bodyPr>
          <a:lstStyle/>
          <a:p>
            <a:r>
              <a:rPr lang="en-US" altLang="zh-CN" sz="2800" b="1" dirty="0" smtClean="0">
                <a:solidFill>
                  <a:srgbClr val="0000FF"/>
                </a:solidFill>
                <a:cs typeface="Times New Roman" pitchFamily="18" charset="0"/>
              </a:rPr>
              <a:t>Other Applications</a:t>
            </a:r>
            <a:endParaRPr lang="en-US" altLang="zh-CN" sz="2800" b="1" dirty="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181600"/>
          </a:xfrm>
          <a:noFill/>
        </p:spPr>
        <p:txBody>
          <a:bodyPr lIns="92075" tIns="46038" rIns="92075" bIns="46038">
            <a:normAutofit/>
          </a:bodyPr>
          <a:lstStyle/>
          <a:p>
            <a:pPr eaLnBrk="1" hangingPunct="1"/>
            <a:r>
              <a:rPr lang="en-US" altLang="zh-CN" sz="2400" dirty="0" smtClean="0">
                <a:ea typeface="宋体" pitchFamily="2" charset="-122"/>
              </a:rPr>
              <a:t>Marketing: Help marketers discover distinct groups in their customer bases, and then use this knowledge to develop targeted marketing programs</a:t>
            </a:r>
          </a:p>
          <a:p>
            <a:pPr eaLnBrk="1" hangingPunct="1"/>
            <a:r>
              <a:rPr lang="en-US" altLang="zh-CN" sz="2400" dirty="0" smtClean="0">
                <a:ea typeface="宋体" pitchFamily="2" charset="-122"/>
              </a:rPr>
              <a:t>City-planning: Identifying groups of houses according to their house type, value, and geographical location</a:t>
            </a:r>
          </a:p>
          <a:p>
            <a:pPr eaLnBrk="1" hangingPunct="1"/>
            <a:r>
              <a:rPr lang="en-US" altLang="zh-CN" sz="2400" dirty="0" smtClean="0">
                <a:ea typeface="宋体" pitchFamily="2" charset="-122"/>
              </a:rPr>
              <a:t>Climate: understanding earth climate, find patterns of atmosphere and ocean</a:t>
            </a:r>
          </a:p>
        </p:txBody>
      </p:sp>
    </p:spTree>
    <p:extLst>
      <p:ext uri="{BB962C8B-B14F-4D97-AF65-F5344CB8AC3E}">
        <p14:creationId xmlns:p14="http://schemas.microsoft.com/office/powerpoint/2010/main" val="244201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Tahoma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24038</TotalTime>
  <Words>2792</Words>
  <Application>Microsoft Office PowerPoint</Application>
  <PresentationFormat>On-screen Show (4:3)</PresentationFormat>
  <Paragraphs>811</Paragraphs>
  <Slides>61</Slides>
  <Notes>23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6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自定义设计方案</vt:lpstr>
      <vt:lpstr>Bitmap Image</vt:lpstr>
      <vt:lpstr>Chart</vt:lpstr>
      <vt:lpstr>Document</vt:lpstr>
      <vt:lpstr>Equation</vt:lpstr>
      <vt:lpstr>Visio</vt:lpstr>
      <vt:lpstr>VISIO</vt:lpstr>
      <vt:lpstr>Clustering Lecture 1: Basics</vt:lpstr>
      <vt:lpstr>Outline</vt:lpstr>
      <vt:lpstr>Readings</vt:lpstr>
      <vt:lpstr>Clustering Basics</vt:lpstr>
      <vt:lpstr>Clustering</vt:lpstr>
      <vt:lpstr>Application Examples</vt:lpstr>
      <vt:lpstr>PowerPoint Presentation</vt:lpstr>
      <vt:lpstr>Gene-based Clustering</vt:lpstr>
      <vt:lpstr>Other Applications</vt:lpstr>
      <vt:lpstr>Two Important Aspects</vt:lpstr>
      <vt:lpstr>Clustering Basics</vt:lpstr>
      <vt:lpstr>Data Representation</vt:lpstr>
      <vt:lpstr>Data Matrix</vt:lpstr>
      <vt:lpstr>Gene Expression Data</vt:lpstr>
      <vt:lpstr>Similarity and Dissimilarity</vt:lpstr>
      <vt:lpstr>PowerPoint Presentation</vt:lpstr>
      <vt:lpstr>Similarity/Dissimilarity for Simple Attributes</vt:lpstr>
      <vt:lpstr>Distance Matrix</vt:lpstr>
      <vt:lpstr>Data Matrix -&gt; Distance Matrix</vt:lpstr>
      <vt:lpstr>Minkowski Distance—Continuous Attribute</vt:lpstr>
      <vt:lpstr>Standardization</vt:lpstr>
      <vt:lpstr>Mahalanobis Distance</vt:lpstr>
      <vt:lpstr>Mahalanobis Distance</vt:lpstr>
      <vt:lpstr>Common Properties of a Distance</vt:lpstr>
      <vt:lpstr>Similarity for Binary Attributes</vt:lpstr>
      <vt:lpstr>SMC versus Jaccard: Example</vt:lpstr>
      <vt:lpstr>Document Data</vt:lpstr>
      <vt:lpstr>Cosine Similarity</vt:lpstr>
      <vt:lpstr>Correlation</vt:lpstr>
      <vt:lpstr>Common Properties of a Similarity</vt:lpstr>
      <vt:lpstr>Characteristics of the Input Data Are Important</vt:lpstr>
      <vt:lpstr>Clustering Basics</vt:lpstr>
      <vt:lpstr>Considerations for Cluster Analysis</vt:lpstr>
      <vt:lpstr>Requirements of Clustering</vt:lpstr>
      <vt:lpstr>Notion of a Cluster can be Ambiguous</vt:lpstr>
      <vt:lpstr>Partitional Clustering</vt:lpstr>
      <vt:lpstr>Hierarchical Clustering</vt:lpstr>
      <vt:lpstr>Types of Clusters: Center-Based</vt:lpstr>
      <vt:lpstr>Types of Clusters: Density-Based</vt:lpstr>
      <vt:lpstr>Clustering Basics</vt:lpstr>
      <vt:lpstr>Cluster Validation</vt:lpstr>
      <vt:lpstr>Aspects of Cluster Validation</vt:lpstr>
      <vt:lpstr>Comparing to Ground Truth</vt:lpstr>
      <vt:lpstr>Rand Index and Jaccard Coefficient</vt:lpstr>
      <vt:lpstr>PowerPoint Presentation</vt:lpstr>
      <vt:lpstr>Entropy and Purity</vt:lpstr>
      <vt:lpstr>Example</vt:lpstr>
      <vt:lpstr>Internal Index</vt:lpstr>
      <vt:lpstr>Cohesion and Separation</vt:lpstr>
      <vt:lpstr>Example</vt:lpstr>
      <vt:lpstr>Silhouette Coefficient</vt:lpstr>
      <vt:lpstr>Correlation with Distance Matrix</vt:lpstr>
      <vt:lpstr>Correlation with Distance Matrix</vt:lpstr>
      <vt:lpstr>Are There Clusters in the Data?</vt:lpstr>
      <vt:lpstr>Measuring Cluster Validity Via Correlation</vt:lpstr>
      <vt:lpstr>Using Similarity Matrix for Cluster Validation</vt:lpstr>
      <vt:lpstr>Using Similarity Matrix for Cluster Validation</vt:lpstr>
      <vt:lpstr>Reliability of Clusters</vt:lpstr>
      <vt:lpstr>Statistical Framework for SSE</vt:lpstr>
      <vt:lpstr>Determine the Number of Clusters Using SSE</vt:lpstr>
      <vt:lpstr>Take-away Message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CSE601 Clustering Basics</dc:title>
  <dc:creator>jinggao</dc:creator>
  <cp:lastModifiedBy>Aidong</cp:lastModifiedBy>
  <cp:revision>2000</cp:revision>
  <dcterms:created xsi:type="dcterms:W3CDTF">2006-08-16T00:00:00Z</dcterms:created>
  <dcterms:modified xsi:type="dcterms:W3CDTF">2015-09-26T15:59:29Z</dcterms:modified>
</cp:coreProperties>
</file>