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2"/>
  </p:notesMasterIdLst>
  <p:sldIdLst>
    <p:sldId id="269" r:id="rId2"/>
    <p:sldId id="270" r:id="rId3"/>
    <p:sldId id="271" r:id="rId4"/>
    <p:sldId id="272" r:id="rId5"/>
    <p:sldId id="273" r:id="rId6"/>
    <p:sldId id="274" r:id="rId7"/>
    <p:sldId id="268" r:id="rId8"/>
    <p:sldId id="257" r:id="rId9"/>
    <p:sldId id="258" r:id="rId10"/>
    <p:sldId id="259" r:id="rId11"/>
    <p:sldId id="266" r:id="rId12"/>
    <p:sldId id="260" r:id="rId13"/>
    <p:sldId id="261" r:id="rId14"/>
    <p:sldId id="262" r:id="rId15"/>
    <p:sldId id="263" r:id="rId16"/>
    <p:sldId id="26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737" autoAdjust="0"/>
  </p:normalViewPr>
  <p:slideViewPr>
    <p:cSldViewPr>
      <p:cViewPr varScale="1">
        <p:scale>
          <a:sx n="101" d="100"/>
          <a:sy n="101" d="100"/>
        </p:scale>
        <p:origin x="-102" y="-84"/>
      </p:cViewPr>
      <p:guideLst>
        <p:guide orient="horz" pos="2160"/>
        <p:guide pos="2880"/>
      </p:guideLst>
    </p:cSldViewPr>
  </p:slideViewPr>
  <p:outlineViewPr>
    <p:cViewPr>
      <p:scale>
        <a:sx n="33" d="100"/>
        <a:sy n="33" d="100"/>
      </p:scale>
      <p:origin x="0" y="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F582B-9309-4517-873A-050C91830C21}" type="datetimeFigureOut">
              <a:rPr lang="en-US" smtClean="0"/>
              <a:t>9/3/2014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75F1A4-D9FF-455A-AF75-5A00AD5A49B7}" type="slidenum">
              <a:rPr lang="en-US" smtClean="0"/>
              <a:t>‹#›</a:t>
            </a:fld>
            <a:endParaRPr lang="en-US"/>
          </a:p>
        </p:txBody>
      </p:sp>
    </p:spTree>
    <p:extLst>
      <p:ext uri="{BB962C8B-B14F-4D97-AF65-F5344CB8AC3E}">
        <p14:creationId xmlns:p14="http://schemas.microsoft.com/office/powerpoint/2010/main" val="298451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0EE395-2D72-4C47-91B2-AB2692747731}"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0EE395-2D72-4C47-91B2-AB2692747731}"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0EE395-2D72-4C47-91B2-AB2692747731}"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0EE395-2D72-4C47-91B2-AB2692747731}"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5A4E7B-A9E3-4547-BC6E-00C7D18AFBF3}" type="datetimeFigureOut">
              <a:rPr lang="en-US" smtClean="0"/>
              <a:pPr/>
              <a:t>9/3/2014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0AFCE3-63B9-4A42-BD72-4991D0BC94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0AFCE3-63B9-4A42-BD72-4991D0BC94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0AFCE3-63B9-4A42-BD72-4991D0BC940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172200"/>
            <a:ext cx="1905000" cy="457200"/>
          </a:xfrm>
        </p:spPr>
        <p:txBody>
          <a:bodyPr/>
          <a:lstStyle>
            <a:lvl1pPr>
              <a:defRPr/>
            </a:lvl1pPr>
          </a:lstStyle>
          <a:p>
            <a:fld id="{A6BA3D39-E5D6-4D91-8696-16CA76D4F55E}" type="slidenum">
              <a:rPr lang="en-US"/>
              <a:pPr/>
              <a:t>‹#›</a:t>
            </a:fld>
            <a:endParaRPr lang="en-US"/>
          </a:p>
        </p:txBody>
      </p:sp>
    </p:spTree>
    <p:extLst>
      <p:ext uri="{BB962C8B-B14F-4D97-AF65-F5344CB8AC3E}">
        <p14:creationId xmlns:p14="http://schemas.microsoft.com/office/powerpoint/2010/main" val="233743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0AFCE3-63B9-4A42-BD72-4991D0BC940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0AFCE3-63B9-4A42-BD72-4991D0BC940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0AFCE3-63B9-4A42-BD72-4991D0BC940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10AFCE3-63B9-4A42-BD72-4991D0BC94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10AFCE3-63B9-4A42-BD72-4991D0BC940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5A4E7B-A9E3-4547-BC6E-00C7D18AFBF3}" type="datetimeFigureOut">
              <a:rPr lang="en-US" smtClean="0"/>
              <a:pPr/>
              <a:t>9/3/2014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10AFCE3-63B9-4A42-BD72-4991D0BC94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5A4E7B-A9E3-4547-BC6E-00C7D18AFBF3}" type="datetimeFigureOut">
              <a:rPr lang="en-US" smtClean="0"/>
              <a:pPr/>
              <a:t>9/3/2014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0AFCE3-63B9-4A42-BD72-4991D0BC94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5A4E7B-A9E3-4547-BC6E-00C7D18AFBF3}" type="datetimeFigureOut">
              <a:rPr lang="en-US" smtClean="0"/>
              <a:pPr/>
              <a:t>9/3/2014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0AFCE3-63B9-4A42-BD72-4991D0BC940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5A4E7B-A9E3-4547-BC6E-00C7D18AFBF3}" type="datetimeFigureOut">
              <a:rPr lang="en-US" smtClean="0"/>
              <a:pPr/>
              <a:t>9/3/2014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0AFCE3-63B9-4A42-BD72-4991D0BC94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smo.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Oval 1026"/>
          <p:cNvSpPr>
            <a:spLocks noChangeArrowheads="1"/>
          </p:cNvSpPr>
          <p:nvPr/>
        </p:nvSpPr>
        <p:spPr bwMode="auto">
          <a:xfrm>
            <a:off x="2305050" y="2181225"/>
            <a:ext cx="4457700" cy="4286250"/>
          </a:xfrm>
          <a:prstGeom prst="ellipse">
            <a:avLst/>
          </a:prstGeom>
          <a:noFill/>
          <a:ln w="165100">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3203" name="Group 1027"/>
          <p:cNvGrpSpPr>
            <a:grpSpLocks/>
          </p:cNvGrpSpPr>
          <p:nvPr/>
        </p:nvGrpSpPr>
        <p:grpSpPr bwMode="auto">
          <a:xfrm>
            <a:off x="1847850" y="2409825"/>
            <a:ext cx="1905000" cy="1138238"/>
            <a:chOff x="2880" y="1371"/>
            <a:chExt cx="906" cy="432"/>
          </a:xfrm>
        </p:grpSpPr>
        <p:sp>
          <p:nvSpPr>
            <p:cNvPr id="563204" name="Arc 1028"/>
            <p:cNvSpPr>
              <a:spLocks/>
            </p:cNvSpPr>
            <p:nvPr/>
          </p:nvSpPr>
          <p:spPr bwMode="auto">
            <a:xfrm>
              <a:off x="2880" y="1538"/>
              <a:ext cx="298" cy="47"/>
            </a:xfrm>
            <a:custGeom>
              <a:avLst/>
              <a:gdLst>
                <a:gd name="G0" fmla="+- 0 0 0"/>
                <a:gd name="G1" fmla="+- 0 0 0"/>
                <a:gd name="G2" fmla="+- 21600 0 0"/>
                <a:gd name="T0" fmla="*/ 21600 w 21600"/>
                <a:gd name="T1" fmla="*/ 0 h 17021"/>
                <a:gd name="T2" fmla="*/ 13299 w 21600"/>
                <a:gd name="T3" fmla="*/ 17021 h 17021"/>
                <a:gd name="T4" fmla="*/ 0 w 21600"/>
                <a:gd name="T5" fmla="*/ 0 h 17021"/>
              </a:gdLst>
              <a:ahLst/>
              <a:cxnLst>
                <a:cxn ang="0">
                  <a:pos x="T0" y="T1"/>
                </a:cxn>
                <a:cxn ang="0">
                  <a:pos x="T2" y="T3"/>
                </a:cxn>
                <a:cxn ang="0">
                  <a:pos x="T4" y="T5"/>
                </a:cxn>
              </a:cxnLst>
              <a:rect l="0" t="0" r="r" b="b"/>
              <a:pathLst>
                <a:path w="21600" h="17021" fill="none" extrusionOk="0">
                  <a:moveTo>
                    <a:pt x="21600" y="0"/>
                  </a:moveTo>
                  <a:cubicBezTo>
                    <a:pt x="21600" y="6648"/>
                    <a:pt x="18537" y="12927"/>
                    <a:pt x="13298" y="17020"/>
                  </a:cubicBezTo>
                </a:path>
                <a:path w="21600" h="17021" stroke="0" extrusionOk="0">
                  <a:moveTo>
                    <a:pt x="21600" y="0"/>
                  </a:moveTo>
                  <a:cubicBezTo>
                    <a:pt x="21600" y="6648"/>
                    <a:pt x="18537" y="12927"/>
                    <a:pt x="13298" y="17020"/>
                  </a:cubicBezTo>
                  <a:lnTo>
                    <a:pt x="0" y="0"/>
                  </a:lnTo>
                  <a:close/>
                </a:path>
              </a:pathLst>
            </a:custGeom>
            <a:noFill/>
            <a:ln w="25400" cap="rnd">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05" name="Line 1029"/>
            <p:cNvSpPr>
              <a:spLocks noChangeShapeType="1"/>
            </p:cNvSpPr>
            <p:nvPr/>
          </p:nvSpPr>
          <p:spPr bwMode="auto">
            <a:xfrm>
              <a:off x="3537" y="1376"/>
              <a:ext cx="0" cy="29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06" name="Arc 1030"/>
            <p:cNvSpPr>
              <a:spLocks/>
            </p:cNvSpPr>
            <p:nvPr/>
          </p:nvSpPr>
          <p:spPr bwMode="auto">
            <a:xfrm>
              <a:off x="3491" y="1379"/>
              <a:ext cx="192" cy="38"/>
            </a:xfrm>
            <a:custGeom>
              <a:avLst/>
              <a:gdLst>
                <a:gd name="G0" fmla="+- 21600 0 0"/>
                <a:gd name="G1" fmla="+- 0 0 0"/>
                <a:gd name="G2" fmla="+- 21600 0 0"/>
                <a:gd name="T0" fmla="*/ 12763 w 21600"/>
                <a:gd name="T1" fmla="*/ 19710 h 19710"/>
                <a:gd name="T2" fmla="*/ 0 w 21600"/>
                <a:gd name="T3" fmla="*/ 0 h 19710"/>
                <a:gd name="T4" fmla="*/ 21600 w 21600"/>
                <a:gd name="T5" fmla="*/ 0 h 19710"/>
              </a:gdLst>
              <a:ahLst/>
              <a:cxnLst>
                <a:cxn ang="0">
                  <a:pos x="T0" y="T1"/>
                </a:cxn>
                <a:cxn ang="0">
                  <a:pos x="T2" y="T3"/>
                </a:cxn>
                <a:cxn ang="0">
                  <a:pos x="T4" y="T5"/>
                </a:cxn>
              </a:cxnLst>
              <a:rect l="0" t="0" r="r" b="b"/>
              <a:pathLst>
                <a:path w="21600" h="19710" fill="none" extrusionOk="0">
                  <a:moveTo>
                    <a:pt x="12763" y="19709"/>
                  </a:moveTo>
                  <a:cubicBezTo>
                    <a:pt x="4997" y="16227"/>
                    <a:pt x="0" y="8510"/>
                    <a:pt x="0" y="0"/>
                  </a:cubicBezTo>
                </a:path>
                <a:path w="21600" h="19710" stroke="0" extrusionOk="0">
                  <a:moveTo>
                    <a:pt x="12763" y="19709"/>
                  </a:moveTo>
                  <a:cubicBezTo>
                    <a:pt x="4997" y="16227"/>
                    <a:pt x="0" y="8510"/>
                    <a:pt x="0" y="0"/>
                  </a:cubicBezTo>
                  <a:lnTo>
                    <a:pt x="21600" y="0"/>
                  </a:lnTo>
                  <a:close/>
                </a:path>
              </a:pathLst>
            </a:custGeom>
            <a:noFill/>
            <a:ln w="25400" cap="rnd">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07" name="Line 1031"/>
            <p:cNvSpPr>
              <a:spLocks noChangeShapeType="1"/>
            </p:cNvSpPr>
            <p:nvPr/>
          </p:nvSpPr>
          <p:spPr bwMode="auto">
            <a:xfrm flipV="1">
              <a:off x="3588" y="1371"/>
              <a:ext cx="0" cy="47"/>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08" name="Line 1032"/>
            <p:cNvSpPr>
              <a:spLocks noChangeShapeType="1"/>
            </p:cNvSpPr>
            <p:nvPr/>
          </p:nvSpPr>
          <p:spPr bwMode="auto">
            <a:xfrm flipV="1">
              <a:off x="3491" y="1374"/>
              <a:ext cx="0" cy="4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09" name="Line 1033"/>
            <p:cNvSpPr>
              <a:spLocks noChangeShapeType="1"/>
            </p:cNvSpPr>
            <p:nvPr/>
          </p:nvSpPr>
          <p:spPr bwMode="auto">
            <a:xfrm>
              <a:off x="3489" y="1410"/>
              <a:ext cx="101"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0" name="Arc 1034"/>
            <p:cNvSpPr>
              <a:spLocks/>
            </p:cNvSpPr>
            <p:nvPr/>
          </p:nvSpPr>
          <p:spPr bwMode="auto">
            <a:xfrm>
              <a:off x="3239" y="1382"/>
              <a:ext cx="349" cy="13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1" name="Arc 1035"/>
            <p:cNvSpPr>
              <a:spLocks/>
            </p:cNvSpPr>
            <p:nvPr/>
          </p:nvSpPr>
          <p:spPr bwMode="auto">
            <a:xfrm>
              <a:off x="3148" y="1386"/>
              <a:ext cx="341" cy="138"/>
            </a:xfrm>
            <a:custGeom>
              <a:avLst/>
              <a:gdLst>
                <a:gd name="G0" fmla="+- 14 0 0"/>
                <a:gd name="G1" fmla="+- 0 0 0"/>
                <a:gd name="G2" fmla="+- 21600 0 0"/>
                <a:gd name="T0" fmla="*/ 21614 w 21614"/>
                <a:gd name="T1" fmla="*/ 0 h 21600"/>
                <a:gd name="T2" fmla="*/ 0 w 21614"/>
                <a:gd name="T3" fmla="*/ 21600 h 21600"/>
                <a:gd name="T4" fmla="*/ 14 w 21614"/>
                <a:gd name="T5" fmla="*/ 0 h 21600"/>
              </a:gdLst>
              <a:ahLst/>
              <a:cxnLst>
                <a:cxn ang="0">
                  <a:pos x="T0" y="T1"/>
                </a:cxn>
                <a:cxn ang="0">
                  <a:pos x="T2" y="T3"/>
                </a:cxn>
                <a:cxn ang="0">
                  <a:pos x="T4" y="T5"/>
                </a:cxn>
              </a:cxnLst>
              <a:rect l="0" t="0" r="r" b="b"/>
              <a:pathLst>
                <a:path w="21614" h="21600" fill="none" extrusionOk="0">
                  <a:moveTo>
                    <a:pt x="21614" y="0"/>
                  </a:moveTo>
                  <a:cubicBezTo>
                    <a:pt x="21614" y="11929"/>
                    <a:pt x="11943" y="21600"/>
                    <a:pt x="14" y="21600"/>
                  </a:cubicBezTo>
                  <a:cubicBezTo>
                    <a:pt x="9" y="21600"/>
                    <a:pt x="4" y="21599"/>
                    <a:pt x="0" y="21599"/>
                  </a:cubicBezTo>
                </a:path>
                <a:path w="21614" h="21600" stroke="0" extrusionOk="0">
                  <a:moveTo>
                    <a:pt x="21614" y="0"/>
                  </a:moveTo>
                  <a:cubicBezTo>
                    <a:pt x="21614" y="11929"/>
                    <a:pt x="11943" y="21600"/>
                    <a:pt x="14" y="21600"/>
                  </a:cubicBezTo>
                  <a:cubicBezTo>
                    <a:pt x="9" y="21600"/>
                    <a:pt x="4" y="21599"/>
                    <a:pt x="0" y="21599"/>
                  </a:cubicBezTo>
                  <a:lnTo>
                    <a:pt x="14" y="0"/>
                  </a:lnTo>
                  <a:close/>
                </a:path>
              </a:pathLst>
            </a:custGeom>
            <a:noFill/>
            <a:ln w="25400" cap="rnd">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2" name="Arc 1036"/>
            <p:cNvSpPr>
              <a:spLocks/>
            </p:cNvSpPr>
            <p:nvPr/>
          </p:nvSpPr>
          <p:spPr bwMode="auto">
            <a:xfrm>
              <a:off x="3594" y="1390"/>
              <a:ext cx="192" cy="39"/>
            </a:xfrm>
            <a:custGeom>
              <a:avLst/>
              <a:gdLst>
                <a:gd name="G0" fmla="+- 21600 0 0"/>
                <a:gd name="G1" fmla="+- 176 0 0"/>
                <a:gd name="G2" fmla="+- 21600 0 0"/>
                <a:gd name="T0" fmla="*/ 12733 w 21600"/>
                <a:gd name="T1" fmla="*/ 19872 h 19872"/>
                <a:gd name="T2" fmla="*/ 1 w 21600"/>
                <a:gd name="T3" fmla="*/ 0 h 19872"/>
                <a:gd name="T4" fmla="*/ 21600 w 21600"/>
                <a:gd name="T5" fmla="*/ 176 h 19872"/>
              </a:gdLst>
              <a:ahLst/>
              <a:cxnLst>
                <a:cxn ang="0">
                  <a:pos x="T0" y="T1"/>
                </a:cxn>
                <a:cxn ang="0">
                  <a:pos x="T2" y="T3"/>
                </a:cxn>
                <a:cxn ang="0">
                  <a:pos x="T4" y="T5"/>
                </a:cxn>
              </a:cxnLst>
              <a:rect l="0" t="0" r="r" b="b"/>
              <a:pathLst>
                <a:path w="21600" h="19872" fill="none" extrusionOk="0">
                  <a:moveTo>
                    <a:pt x="12732" y="19872"/>
                  </a:moveTo>
                  <a:cubicBezTo>
                    <a:pt x="4983" y="16383"/>
                    <a:pt x="0" y="8674"/>
                    <a:pt x="0" y="176"/>
                  </a:cubicBezTo>
                  <a:cubicBezTo>
                    <a:pt x="-1" y="117"/>
                    <a:pt x="0" y="58"/>
                    <a:pt x="0" y="-1"/>
                  </a:cubicBezTo>
                </a:path>
                <a:path w="21600" h="19872" stroke="0" extrusionOk="0">
                  <a:moveTo>
                    <a:pt x="12732" y="19872"/>
                  </a:moveTo>
                  <a:cubicBezTo>
                    <a:pt x="4983" y="16383"/>
                    <a:pt x="0" y="8674"/>
                    <a:pt x="0" y="176"/>
                  </a:cubicBezTo>
                  <a:cubicBezTo>
                    <a:pt x="-1" y="117"/>
                    <a:pt x="0" y="58"/>
                    <a:pt x="0" y="-1"/>
                  </a:cubicBezTo>
                  <a:lnTo>
                    <a:pt x="21600" y="176"/>
                  </a:lnTo>
                  <a:close/>
                </a:path>
              </a:pathLst>
            </a:custGeom>
            <a:noFill/>
            <a:ln w="25400" cap="rnd">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3" name="Line 1037"/>
            <p:cNvSpPr>
              <a:spLocks noChangeShapeType="1"/>
            </p:cNvSpPr>
            <p:nvPr/>
          </p:nvSpPr>
          <p:spPr bwMode="auto">
            <a:xfrm>
              <a:off x="3193" y="1507"/>
              <a:ext cx="0" cy="29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4" name="Line 1038"/>
            <p:cNvSpPr>
              <a:spLocks noChangeShapeType="1"/>
            </p:cNvSpPr>
            <p:nvPr/>
          </p:nvSpPr>
          <p:spPr bwMode="auto">
            <a:xfrm flipV="1">
              <a:off x="3245" y="1508"/>
              <a:ext cx="0" cy="47"/>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5" name="Line 1039"/>
            <p:cNvSpPr>
              <a:spLocks noChangeShapeType="1"/>
            </p:cNvSpPr>
            <p:nvPr/>
          </p:nvSpPr>
          <p:spPr bwMode="auto">
            <a:xfrm flipV="1">
              <a:off x="3145" y="1508"/>
              <a:ext cx="0" cy="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sp>
          <p:nvSpPr>
            <p:cNvPr id="563216" name="Line 1040"/>
            <p:cNvSpPr>
              <a:spLocks noChangeShapeType="1"/>
            </p:cNvSpPr>
            <p:nvPr/>
          </p:nvSpPr>
          <p:spPr bwMode="auto">
            <a:xfrm>
              <a:off x="3145" y="1544"/>
              <a:ext cx="101"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p>
              <a:endParaRPr lang="en-US"/>
            </a:p>
          </p:txBody>
        </p:sp>
      </p:grpSp>
      <p:sp>
        <p:nvSpPr>
          <p:cNvPr id="563217" name="Text Box 1041"/>
          <p:cNvSpPr txBox="1">
            <a:spLocks noChangeArrowheads="1"/>
          </p:cNvSpPr>
          <p:nvPr/>
        </p:nvSpPr>
        <p:spPr bwMode="auto">
          <a:xfrm>
            <a:off x="434975" y="1939925"/>
            <a:ext cx="2243138" cy="98488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latin typeface="Arial" pitchFamily="34" charset="0"/>
              </a:rPr>
              <a:t>Real World </a:t>
            </a:r>
          </a:p>
          <a:p>
            <a:pPr algn="ctr" eaLnBrk="0" hangingPunct="0"/>
            <a:r>
              <a:rPr lang="en-US" sz="2000" b="1" dirty="0">
                <a:solidFill>
                  <a:schemeClr val="bg1"/>
                </a:solidFill>
                <a:latin typeface="Arial" pitchFamily="34" charset="0"/>
              </a:rPr>
              <a:t>Objects and relationships</a:t>
            </a:r>
          </a:p>
        </p:txBody>
      </p:sp>
      <p:sp>
        <p:nvSpPr>
          <p:cNvPr id="563218" name="Text Box 1042"/>
          <p:cNvSpPr txBox="1">
            <a:spLocks noChangeArrowheads="1"/>
          </p:cNvSpPr>
          <p:nvPr/>
        </p:nvSpPr>
        <p:spPr bwMode="auto">
          <a:xfrm>
            <a:off x="61913" y="5008563"/>
            <a:ext cx="1976437" cy="10064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dirty="0">
                <a:solidFill>
                  <a:schemeClr val="bg1"/>
                </a:solidFill>
                <a:latin typeface="Arial" pitchFamily="34" charset="0"/>
              </a:rPr>
              <a:t>Database</a:t>
            </a:r>
          </a:p>
          <a:p>
            <a:pPr algn="ctr" eaLnBrk="0" hangingPunct="0"/>
            <a:r>
              <a:rPr lang="en-US" sz="2000" b="1" dirty="0">
                <a:solidFill>
                  <a:schemeClr val="bg1"/>
                </a:solidFill>
                <a:latin typeface="Arial" pitchFamily="34" charset="0"/>
              </a:rPr>
              <a:t>Schema</a:t>
            </a:r>
          </a:p>
          <a:p>
            <a:pPr algn="ctr" eaLnBrk="0" hangingPunct="0"/>
            <a:r>
              <a:rPr lang="en-US" sz="2000" b="1" dirty="0">
                <a:solidFill>
                  <a:schemeClr val="bg1"/>
                </a:solidFill>
                <a:latin typeface="Arial" pitchFamily="34" charset="0"/>
              </a:rPr>
              <a:t>(Object state</a:t>
            </a:r>
            <a:r>
              <a:rPr lang="en-US" sz="2000" b="1" dirty="0">
                <a:solidFill>
                  <a:srgbClr val="EEEEEE"/>
                </a:solidFill>
                <a:latin typeface="Arial" pitchFamily="34" charset="0"/>
              </a:rPr>
              <a:t>)</a:t>
            </a:r>
          </a:p>
        </p:txBody>
      </p:sp>
      <p:grpSp>
        <p:nvGrpSpPr>
          <p:cNvPr id="563219" name="Group 1043"/>
          <p:cNvGrpSpPr>
            <a:grpSpLocks/>
          </p:cNvGrpSpPr>
          <p:nvPr/>
        </p:nvGrpSpPr>
        <p:grpSpPr bwMode="auto">
          <a:xfrm>
            <a:off x="1928813" y="4730750"/>
            <a:ext cx="1219200" cy="1276350"/>
            <a:chOff x="1230" y="2622"/>
            <a:chExt cx="1116" cy="1152"/>
          </a:xfrm>
        </p:grpSpPr>
        <p:sp>
          <p:nvSpPr>
            <p:cNvPr id="563220" name="AutoShape 1044"/>
            <p:cNvSpPr>
              <a:spLocks noChangeArrowheads="1"/>
            </p:cNvSpPr>
            <p:nvPr/>
          </p:nvSpPr>
          <p:spPr bwMode="auto">
            <a:xfrm>
              <a:off x="1230" y="2622"/>
              <a:ext cx="1116" cy="1152"/>
            </a:xfrm>
            <a:prstGeom prst="flowChartMagneticDisk">
              <a:avLst/>
            </a:prstGeom>
            <a:solidFill>
              <a:schemeClr val="accent1"/>
            </a:solidFill>
            <a:ln w="9525">
              <a:solidFill>
                <a:schemeClr val="tx1"/>
              </a:solidFill>
              <a:round/>
              <a:headEnd/>
              <a:tailEnd/>
            </a:ln>
            <a:effectLst>
              <a:outerShdw dist="81320" dir="2319588" algn="ctr" rotWithShape="0">
                <a:schemeClr val="tx1"/>
              </a:outerShdw>
            </a:effectLst>
          </p:spPr>
          <p:txBody>
            <a:bodyPr wrap="none" anchor="ctr"/>
            <a:lstStyle/>
            <a:p>
              <a:endParaRPr lang="en-US"/>
            </a:p>
          </p:txBody>
        </p:sp>
        <p:sp>
          <p:nvSpPr>
            <p:cNvPr id="563221" name="AutoShape 1045"/>
            <p:cNvSpPr>
              <a:spLocks noChangeArrowheads="1"/>
            </p:cNvSpPr>
            <p:nvPr/>
          </p:nvSpPr>
          <p:spPr bwMode="auto">
            <a:xfrm>
              <a:off x="1344" y="3040"/>
              <a:ext cx="289" cy="299"/>
            </a:xfrm>
            <a:prstGeom prst="flowChartInternal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22" name="AutoShape 1046"/>
            <p:cNvSpPr>
              <a:spLocks noChangeArrowheads="1"/>
            </p:cNvSpPr>
            <p:nvPr/>
          </p:nvSpPr>
          <p:spPr bwMode="auto">
            <a:xfrm>
              <a:off x="1995" y="3013"/>
              <a:ext cx="289" cy="299"/>
            </a:xfrm>
            <a:prstGeom prst="flowChartInternal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23" name="AutoShape 1047"/>
            <p:cNvSpPr>
              <a:spLocks noChangeArrowheads="1"/>
            </p:cNvSpPr>
            <p:nvPr/>
          </p:nvSpPr>
          <p:spPr bwMode="auto">
            <a:xfrm>
              <a:off x="1710" y="3331"/>
              <a:ext cx="289" cy="299"/>
            </a:xfrm>
            <a:prstGeom prst="flowChartInternal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224" name="Text Box 1048"/>
          <p:cNvSpPr txBox="1">
            <a:spLocks noChangeArrowheads="1"/>
          </p:cNvSpPr>
          <p:nvPr/>
        </p:nvSpPr>
        <p:spPr bwMode="auto">
          <a:xfrm>
            <a:off x="288131" y="4186238"/>
            <a:ext cx="1524000" cy="64633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latin typeface="Arial" pitchFamily="34" charset="0"/>
              </a:rPr>
              <a:t>Physical Model</a:t>
            </a:r>
          </a:p>
        </p:txBody>
      </p:sp>
      <p:sp>
        <p:nvSpPr>
          <p:cNvPr id="563225" name="Freeform 1049"/>
          <p:cNvSpPr>
            <a:spLocks/>
          </p:cNvSpPr>
          <p:nvPr/>
        </p:nvSpPr>
        <p:spPr bwMode="auto">
          <a:xfrm rot="1170634">
            <a:off x="2214563" y="3300413"/>
            <a:ext cx="566737" cy="385762"/>
          </a:xfrm>
          <a:custGeom>
            <a:avLst/>
            <a:gdLst>
              <a:gd name="T0" fmla="*/ 180 w 357"/>
              <a:gd name="T1" fmla="*/ 0 h 243"/>
              <a:gd name="T2" fmla="*/ 0 w 357"/>
              <a:gd name="T3" fmla="*/ 243 h 243"/>
              <a:gd name="T4" fmla="*/ 357 w 357"/>
              <a:gd name="T5" fmla="*/ 240 h 243"/>
              <a:gd name="T6" fmla="*/ 180 w 357"/>
              <a:gd name="T7" fmla="*/ 0 h 243"/>
            </a:gdLst>
            <a:ahLst/>
            <a:cxnLst>
              <a:cxn ang="0">
                <a:pos x="T0" y="T1"/>
              </a:cxn>
              <a:cxn ang="0">
                <a:pos x="T2" y="T3"/>
              </a:cxn>
              <a:cxn ang="0">
                <a:pos x="T4" y="T5"/>
              </a:cxn>
              <a:cxn ang="0">
                <a:pos x="T6" y="T7"/>
              </a:cxn>
            </a:cxnLst>
            <a:rect l="0" t="0" r="r" b="b"/>
            <a:pathLst>
              <a:path w="357" h="243">
                <a:moveTo>
                  <a:pt x="180" y="0"/>
                </a:moveTo>
                <a:lnTo>
                  <a:pt x="0" y="243"/>
                </a:lnTo>
                <a:lnTo>
                  <a:pt x="357" y="240"/>
                </a:lnTo>
                <a:lnTo>
                  <a:pt x="180" y="0"/>
                </a:lnTo>
                <a:close/>
              </a:path>
            </a:pathLst>
          </a:custGeom>
          <a:solidFill>
            <a:schemeClr val="fo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26" name="Freeform 1050"/>
          <p:cNvSpPr>
            <a:spLocks/>
          </p:cNvSpPr>
          <p:nvPr/>
        </p:nvSpPr>
        <p:spPr bwMode="auto">
          <a:xfrm rot="-5962907">
            <a:off x="4667250" y="6253163"/>
            <a:ext cx="566738" cy="385762"/>
          </a:xfrm>
          <a:custGeom>
            <a:avLst/>
            <a:gdLst>
              <a:gd name="T0" fmla="*/ 180 w 357"/>
              <a:gd name="T1" fmla="*/ 0 h 243"/>
              <a:gd name="T2" fmla="*/ 0 w 357"/>
              <a:gd name="T3" fmla="*/ 243 h 243"/>
              <a:gd name="T4" fmla="*/ 357 w 357"/>
              <a:gd name="T5" fmla="*/ 240 h 243"/>
              <a:gd name="T6" fmla="*/ 180 w 357"/>
              <a:gd name="T7" fmla="*/ 0 h 243"/>
            </a:gdLst>
            <a:ahLst/>
            <a:cxnLst>
              <a:cxn ang="0">
                <a:pos x="T0" y="T1"/>
              </a:cxn>
              <a:cxn ang="0">
                <a:pos x="T2" y="T3"/>
              </a:cxn>
              <a:cxn ang="0">
                <a:pos x="T4" y="T5"/>
              </a:cxn>
              <a:cxn ang="0">
                <a:pos x="T6" y="T7"/>
              </a:cxn>
            </a:cxnLst>
            <a:rect l="0" t="0" r="r" b="b"/>
            <a:pathLst>
              <a:path w="357" h="243">
                <a:moveTo>
                  <a:pt x="180" y="0"/>
                </a:moveTo>
                <a:lnTo>
                  <a:pt x="0" y="243"/>
                </a:lnTo>
                <a:lnTo>
                  <a:pt x="357" y="240"/>
                </a:lnTo>
                <a:lnTo>
                  <a:pt x="180" y="0"/>
                </a:lnTo>
                <a:close/>
              </a:path>
            </a:pathLst>
          </a:custGeom>
          <a:solidFill>
            <a:schemeClr val="fo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27" name="Freeform 1051"/>
          <p:cNvSpPr>
            <a:spLocks/>
          </p:cNvSpPr>
          <p:nvPr/>
        </p:nvSpPr>
        <p:spPr bwMode="auto">
          <a:xfrm rot="-14464034">
            <a:off x="5291138" y="2252662"/>
            <a:ext cx="566738" cy="385763"/>
          </a:xfrm>
          <a:custGeom>
            <a:avLst/>
            <a:gdLst>
              <a:gd name="T0" fmla="*/ 180 w 357"/>
              <a:gd name="T1" fmla="*/ 0 h 243"/>
              <a:gd name="T2" fmla="*/ 0 w 357"/>
              <a:gd name="T3" fmla="*/ 243 h 243"/>
              <a:gd name="T4" fmla="*/ 357 w 357"/>
              <a:gd name="T5" fmla="*/ 240 h 243"/>
              <a:gd name="T6" fmla="*/ 180 w 357"/>
              <a:gd name="T7" fmla="*/ 0 h 243"/>
            </a:gdLst>
            <a:ahLst/>
            <a:cxnLst>
              <a:cxn ang="0">
                <a:pos x="T0" y="T1"/>
              </a:cxn>
              <a:cxn ang="0">
                <a:pos x="T2" y="T3"/>
              </a:cxn>
              <a:cxn ang="0">
                <a:pos x="T4" y="T5"/>
              </a:cxn>
              <a:cxn ang="0">
                <a:pos x="T6" y="T7"/>
              </a:cxn>
            </a:cxnLst>
            <a:rect l="0" t="0" r="r" b="b"/>
            <a:pathLst>
              <a:path w="357" h="243">
                <a:moveTo>
                  <a:pt x="180" y="0"/>
                </a:moveTo>
                <a:lnTo>
                  <a:pt x="0" y="243"/>
                </a:lnTo>
                <a:lnTo>
                  <a:pt x="357" y="240"/>
                </a:lnTo>
                <a:lnTo>
                  <a:pt x="180" y="0"/>
                </a:lnTo>
                <a:close/>
              </a:path>
            </a:pathLst>
          </a:custGeom>
          <a:solidFill>
            <a:schemeClr val="folHlink"/>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63228" name="Picture 1052" descr="UML3"/>
          <p:cNvPicPr>
            <a:picLocks noChangeAspect="1" noChangeArrowheads="1"/>
          </p:cNvPicPr>
          <p:nvPr/>
        </p:nvPicPr>
        <p:blipFill>
          <a:blip r:embed="rId2" cstate="print">
            <a:extLst>
              <a:ext uri="{28A0092B-C50C-407E-A947-70E740481C1C}">
                <a14:useLocalDpi xmlns:a14="http://schemas.microsoft.com/office/drawing/2010/main" val="0"/>
              </a:ext>
            </a:extLst>
          </a:blip>
          <a:srcRect l="31844" t="20256" r="12737" b="6737"/>
          <a:stretch>
            <a:fillRect/>
          </a:stretch>
        </p:blipFill>
        <p:spPr bwMode="auto">
          <a:xfrm>
            <a:off x="5002213" y="4143375"/>
            <a:ext cx="2052637" cy="1974850"/>
          </a:xfrm>
          <a:prstGeom prst="rect">
            <a:avLst/>
          </a:prstGeom>
          <a:solidFill>
            <a:schemeClr val="hlink"/>
          </a:solidFill>
        </p:spPr>
      </p:pic>
      <p:sp>
        <p:nvSpPr>
          <p:cNvPr id="563229" name="Rectangle 1053"/>
          <p:cNvSpPr>
            <a:spLocks noGrp="1" noChangeArrowheads="1"/>
          </p:cNvSpPr>
          <p:nvPr>
            <p:ph type="title"/>
          </p:nvPr>
        </p:nvSpPr>
        <p:spPr>
          <a:xfrm>
            <a:off x="554038" y="265113"/>
            <a:ext cx="7772400" cy="1143000"/>
          </a:xfrm>
        </p:spPr>
        <p:txBody>
          <a:bodyPr/>
          <a:lstStyle/>
          <a:p>
            <a:r>
              <a:rPr lang="en-US"/>
              <a:t>Modeling Process</a:t>
            </a:r>
          </a:p>
        </p:txBody>
      </p:sp>
      <p:sp>
        <p:nvSpPr>
          <p:cNvPr id="563230" name="Text Box 1054"/>
          <p:cNvSpPr txBox="1">
            <a:spLocks noChangeArrowheads="1"/>
          </p:cNvSpPr>
          <p:nvPr/>
        </p:nvSpPr>
        <p:spPr bwMode="auto">
          <a:xfrm>
            <a:off x="5011738" y="1239838"/>
            <a:ext cx="3378200" cy="67710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latin typeface="Arial" pitchFamily="34" charset="0"/>
              </a:rPr>
              <a:t>Conceptual Model</a:t>
            </a:r>
          </a:p>
          <a:p>
            <a:pPr algn="ctr" eaLnBrk="0" hangingPunct="0"/>
            <a:r>
              <a:rPr lang="en-US" sz="2000" b="1" dirty="0">
                <a:solidFill>
                  <a:schemeClr val="bg1"/>
                </a:solidFill>
                <a:latin typeface="Arial" pitchFamily="34" charset="0"/>
              </a:rPr>
              <a:t>Lists, flow diagrams, </a:t>
            </a:r>
            <a:r>
              <a:rPr lang="en-US" sz="2000" b="1" dirty="0" err="1">
                <a:solidFill>
                  <a:schemeClr val="bg1"/>
                </a:solidFill>
                <a:latin typeface="Arial" pitchFamily="34" charset="0"/>
              </a:rPr>
              <a:t>etc</a:t>
            </a:r>
            <a:endParaRPr lang="en-US" sz="2000" b="1" dirty="0">
              <a:solidFill>
                <a:schemeClr val="bg1"/>
              </a:solidFill>
              <a:latin typeface="Arial" pitchFamily="34" charset="0"/>
            </a:endParaRPr>
          </a:p>
        </p:txBody>
      </p:sp>
      <p:grpSp>
        <p:nvGrpSpPr>
          <p:cNvPr id="563231" name="Group 1055"/>
          <p:cNvGrpSpPr>
            <a:grpSpLocks/>
          </p:cNvGrpSpPr>
          <p:nvPr/>
        </p:nvGrpSpPr>
        <p:grpSpPr bwMode="auto">
          <a:xfrm>
            <a:off x="4926013" y="2046288"/>
            <a:ext cx="1095375" cy="866775"/>
            <a:chOff x="2736" y="1536"/>
            <a:chExt cx="690" cy="546"/>
          </a:xfrm>
        </p:grpSpPr>
        <p:sp>
          <p:nvSpPr>
            <p:cNvPr id="563232" name="AutoShape 1056"/>
            <p:cNvSpPr>
              <a:spLocks noChangeArrowheads="1"/>
            </p:cNvSpPr>
            <p:nvPr/>
          </p:nvSpPr>
          <p:spPr bwMode="auto">
            <a:xfrm>
              <a:off x="3186" y="1872"/>
              <a:ext cx="240" cy="192"/>
            </a:xfrm>
            <a:prstGeom prst="flowChartProcess">
              <a:avLst/>
            </a:prstGeom>
            <a:solidFill>
              <a:schemeClr val="tx2"/>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3233" name="AutoShape 1057"/>
            <p:cNvSpPr>
              <a:spLocks noChangeArrowheads="1"/>
            </p:cNvSpPr>
            <p:nvPr/>
          </p:nvSpPr>
          <p:spPr bwMode="auto">
            <a:xfrm>
              <a:off x="2736" y="1536"/>
              <a:ext cx="288" cy="144"/>
            </a:xfrm>
            <a:prstGeom prst="flowChartTerminator">
              <a:avLst/>
            </a:prstGeom>
            <a:solidFill>
              <a:schemeClr val="tx2"/>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34" name="AutoShape 1058"/>
            <p:cNvSpPr>
              <a:spLocks noChangeArrowheads="1"/>
            </p:cNvSpPr>
            <p:nvPr/>
          </p:nvSpPr>
          <p:spPr bwMode="auto">
            <a:xfrm>
              <a:off x="2757" y="1842"/>
              <a:ext cx="240" cy="240"/>
            </a:xfrm>
            <a:prstGeom prst="flowChartOr">
              <a:avLst/>
            </a:prstGeom>
            <a:solidFill>
              <a:schemeClr val="tx2"/>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35" name="AutoShape 1059"/>
            <p:cNvSpPr>
              <a:spLocks noChangeArrowheads="1"/>
            </p:cNvSpPr>
            <p:nvPr/>
          </p:nvSpPr>
          <p:spPr bwMode="auto">
            <a:xfrm>
              <a:off x="3216" y="1536"/>
              <a:ext cx="192" cy="144"/>
            </a:xfrm>
            <a:prstGeom prst="flowChartOnlineStorage">
              <a:avLst/>
            </a:prstGeom>
            <a:solidFill>
              <a:schemeClr val="tx2"/>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63236" name="AutoShape 1060"/>
            <p:cNvCxnSpPr>
              <a:cxnSpLocks noChangeShapeType="1"/>
              <a:stCxn id="563233" idx="2"/>
              <a:endCxn id="563234" idx="0"/>
            </p:cNvCxnSpPr>
            <p:nvPr/>
          </p:nvCxnSpPr>
          <p:spPr bwMode="auto">
            <a:xfrm flipH="1">
              <a:off x="2877" y="1686"/>
              <a:ext cx="3" cy="150"/>
            </a:xfrm>
            <a:prstGeom prst="straightConnector1">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237" name="AutoShape 1061"/>
            <p:cNvCxnSpPr>
              <a:cxnSpLocks noChangeShapeType="1"/>
              <a:stCxn id="563233" idx="3"/>
              <a:endCxn id="563235" idx="1"/>
            </p:cNvCxnSpPr>
            <p:nvPr/>
          </p:nvCxnSpPr>
          <p:spPr bwMode="auto">
            <a:xfrm>
              <a:off x="3030" y="1608"/>
              <a:ext cx="180" cy="0"/>
            </a:xfrm>
            <a:prstGeom prst="straightConnector1">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238" name="AutoShape 1062"/>
            <p:cNvCxnSpPr>
              <a:cxnSpLocks noChangeShapeType="1"/>
              <a:stCxn id="563235" idx="2"/>
              <a:endCxn id="563232" idx="0"/>
            </p:cNvCxnSpPr>
            <p:nvPr/>
          </p:nvCxnSpPr>
          <p:spPr bwMode="auto">
            <a:xfrm flipH="1">
              <a:off x="3306" y="1686"/>
              <a:ext cx="6" cy="180"/>
            </a:xfrm>
            <a:prstGeom prst="straightConnector1">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239" name="AutoShape 1063"/>
            <p:cNvCxnSpPr>
              <a:cxnSpLocks noChangeShapeType="1"/>
              <a:stCxn id="563234" idx="6"/>
              <a:endCxn id="563232" idx="1"/>
            </p:cNvCxnSpPr>
            <p:nvPr/>
          </p:nvCxnSpPr>
          <p:spPr bwMode="auto">
            <a:xfrm>
              <a:off x="3003" y="1962"/>
              <a:ext cx="177" cy="6"/>
            </a:xfrm>
            <a:prstGeom prst="straightConnector1">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63240" name="Text Box 1064"/>
          <p:cNvSpPr txBox="1">
            <a:spLocks noChangeArrowheads="1"/>
          </p:cNvSpPr>
          <p:nvPr/>
        </p:nvSpPr>
        <p:spPr bwMode="auto">
          <a:xfrm>
            <a:off x="6643328" y="3285053"/>
            <a:ext cx="2271712" cy="98488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a:solidFill>
                  <a:schemeClr val="bg1"/>
                </a:solidFill>
                <a:latin typeface="Arial" pitchFamily="34" charset="0"/>
              </a:rPr>
              <a:t>Logical Model</a:t>
            </a:r>
          </a:p>
          <a:p>
            <a:pPr algn="ctr" eaLnBrk="0" hangingPunct="0"/>
            <a:r>
              <a:rPr lang="en-US" sz="2000" b="1" dirty="0">
                <a:solidFill>
                  <a:schemeClr val="bg1"/>
                </a:solidFill>
                <a:latin typeface="Arial" pitchFamily="34" charset="0"/>
              </a:rPr>
              <a:t>Diagram in CASE Tool</a:t>
            </a:r>
          </a:p>
        </p:txBody>
      </p:sp>
      <p:sp>
        <p:nvSpPr>
          <p:cNvPr id="563241" name="Text Box 1065"/>
          <p:cNvSpPr txBox="1">
            <a:spLocks noChangeArrowheads="1"/>
          </p:cNvSpPr>
          <p:nvPr/>
        </p:nvSpPr>
        <p:spPr bwMode="auto">
          <a:xfrm>
            <a:off x="0" y="6553200"/>
            <a:ext cx="845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200">
                <a:latin typeface="Arial" pitchFamily="34" charset="0"/>
              </a:rPr>
              <a:t>Graphic courtesy of ESRI</a:t>
            </a:r>
          </a:p>
        </p:txBody>
      </p:sp>
    </p:spTree>
    <p:extLst>
      <p:ext uri="{BB962C8B-B14F-4D97-AF65-F5344CB8AC3E}">
        <p14:creationId xmlns:p14="http://schemas.microsoft.com/office/powerpoint/2010/main" val="1252636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lstStyle/>
          <a:p>
            <a:r>
              <a:rPr lang="en-US" dirty="0" smtClean="0"/>
              <a:t>Neither Snow flake nor star schema is good to represent many-to-many relationships.</a:t>
            </a:r>
          </a:p>
          <a:p>
            <a:endParaRPr lang="en-US" dirty="0" smtClean="0"/>
          </a:p>
          <a:p>
            <a:r>
              <a:rPr lang="en-US" dirty="0" err="1" smtClean="0"/>
              <a:t>BioStar</a:t>
            </a:r>
            <a:r>
              <a:rPr lang="en-US" dirty="0" smtClean="0"/>
              <a:t> model uses the concept of introducing bridge table in between fact table and dimension tables called the measure tables. </a:t>
            </a:r>
          </a:p>
          <a:p>
            <a:endParaRPr lang="en-US" dirty="0" smtClean="0"/>
          </a:p>
          <a:p>
            <a:r>
              <a:rPr lang="en-US" dirty="0" smtClean="0"/>
              <a:t>The pitfall of </a:t>
            </a:r>
            <a:r>
              <a:rPr lang="en-US" dirty="0" err="1" smtClean="0"/>
              <a:t>BioStar</a:t>
            </a:r>
            <a:r>
              <a:rPr lang="en-US" dirty="0" smtClean="0"/>
              <a:t> model is - to retrieve particular data many joins are required. </a:t>
            </a:r>
          </a:p>
          <a:p>
            <a:endParaRPr lang="en-US" dirty="0" smtClean="0"/>
          </a:p>
          <a:p>
            <a:endParaRPr lang="en-US" dirty="0"/>
          </a:p>
        </p:txBody>
      </p:sp>
      <p:sp>
        <p:nvSpPr>
          <p:cNvPr id="3" name="Title 2"/>
          <p:cNvSpPr>
            <a:spLocks noGrp="1"/>
          </p:cNvSpPr>
          <p:nvPr>
            <p:ph type="title"/>
          </p:nvPr>
        </p:nvSpPr>
        <p:spPr/>
        <p:txBody>
          <a:bodyPr/>
          <a:lstStyle/>
          <a:p>
            <a:r>
              <a:rPr lang="en-US" dirty="0" smtClean="0"/>
              <a:t>Solutions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b="0" dirty="0" smtClean="0"/>
              <a:t>Bio Star Schema</a:t>
            </a:r>
            <a:br>
              <a:rPr lang="en-US" b="0" dirty="0" smtClean="0"/>
            </a:br>
            <a:endParaRPr lang="en-US" b="0" dirty="0"/>
          </a:p>
        </p:txBody>
      </p:sp>
      <p:sp>
        <p:nvSpPr>
          <p:cNvPr id="4" name="Rectangle 3"/>
          <p:cNvSpPr>
            <a:spLocks noChangeArrowheads="1"/>
          </p:cNvSpPr>
          <p:nvPr/>
        </p:nvSpPr>
        <p:spPr bwMode="auto">
          <a:xfrm>
            <a:off x="7486650" y="1433513"/>
            <a:ext cx="1216025"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5" name="Rectangle 4"/>
          <p:cNvSpPr>
            <a:spLocks noChangeArrowheads="1"/>
          </p:cNvSpPr>
          <p:nvPr/>
        </p:nvSpPr>
        <p:spPr bwMode="auto">
          <a:xfrm>
            <a:off x="5986462" y="3763963"/>
            <a:ext cx="1520825"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6" name="Rectangle 5"/>
          <p:cNvSpPr>
            <a:spLocks noChangeArrowheads="1"/>
          </p:cNvSpPr>
          <p:nvPr/>
        </p:nvSpPr>
        <p:spPr bwMode="auto">
          <a:xfrm>
            <a:off x="2162175" y="3763963"/>
            <a:ext cx="1143000"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7" name="Rectangle 6"/>
          <p:cNvSpPr>
            <a:spLocks noChangeArrowheads="1"/>
          </p:cNvSpPr>
          <p:nvPr/>
        </p:nvSpPr>
        <p:spPr bwMode="auto">
          <a:xfrm>
            <a:off x="441325" y="3795713"/>
            <a:ext cx="1141412"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8" name="Rectangle 7"/>
          <p:cNvSpPr>
            <a:spLocks noChangeArrowheads="1"/>
          </p:cNvSpPr>
          <p:nvPr/>
        </p:nvSpPr>
        <p:spPr bwMode="auto">
          <a:xfrm>
            <a:off x="2162175" y="1433513"/>
            <a:ext cx="1143000"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9" name="Rectangle 8"/>
          <p:cNvSpPr>
            <a:spLocks noChangeArrowheads="1"/>
          </p:cNvSpPr>
          <p:nvPr/>
        </p:nvSpPr>
        <p:spPr bwMode="auto">
          <a:xfrm>
            <a:off x="4002087" y="2744788"/>
            <a:ext cx="1219200"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0" name="Rectangle 9"/>
          <p:cNvSpPr>
            <a:spLocks noChangeArrowheads="1"/>
          </p:cNvSpPr>
          <p:nvPr/>
        </p:nvSpPr>
        <p:spPr bwMode="auto">
          <a:xfrm>
            <a:off x="5811837" y="1433513"/>
            <a:ext cx="1139825" cy="381000"/>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1" name="Rectangle 10"/>
          <p:cNvSpPr>
            <a:spLocks noChangeArrowheads="1"/>
          </p:cNvSpPr>
          <p:nvPr/>
        </p:nvSpPr>
        <p:spPr bwMode="auto">
          <a:xfrm>
            <a:off x="441325" y="1509713"/>
            <a:ext cx="1141412" cy="379413"/>
          </a:xfrm>
          <a:prstGeom prst="rect">
            <a:avLst/>
          </a:prstGeom>
          <a:solidFill>
            <a:srgbClr val="333333"/>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2" name="Text Box 42"/>
          <p:cNvSpPr txBox="1">
            <a:spLocks noChangeArrowheads="1"/>
          </p:cNvSpPr>
          <p:nvPr/>
        </p:nvSpPr>
        <p:spPr bwMode="auto">
          <a:xfrm>
            <a:off x="4002087" y="2744788"/>
            <a:ext cx="1219200" cy="1660525"/>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Patient</a:t>
            </a:r>
          </a:p>
          <a:p>
            <a:endParaRPr lang="en-US" altLang="zh-CN" sz="1400" b="0">
              <a:solidFill>
                <a:srgbClr val="FFFFFF"/>
              </a:solidFill>
              <a:ea typeface="SimSun" pitchFamily="2" charset="-122"/>
            </a:endParaRPr>
          </a:p>
          <a:p>
            <a:r>
              <a:rPr lang="en-US" altLang="zh-CN" sz="1300" b="0" u="sng">
                <a:solidFill>
                  <a:srgbClr val="000000"/>
                </a:solidFill>
                <a:ea typeface="SimSun" pitchFamily="2" charset="-122"/>
              </a:rPr>
              <a:t>PatientID</a:t>
            </a:r>
          </a:p>
          <a:p>
            <a:r>
              <a:rPr lang="en-US" altLang="zh-CN" sz="1300" b="0">
                <a:solidFill>
                  <a:srgbClr val="000000"/>
                </a:solidFill>
                <a:ea typeface="SimSun" pitchFamily="2" charset="-122"/>
              </a:rPr>
              <a:t>SSN</a:t>
            </a:r>
          </a:p>
          <a:p>
            <a:r>
              <a:rPr lang="en-US" altLang="zh-CN" sz="1300" b="0">
                <a:solidFill>
                  <a:srgbClr val="000000"/>
                </a:solidFill>
                <a:ea typeface="SimSun" pitchFamily="2" charset="-122"/>
              </a:rPr>
              <a:t>Name</a:t>
            </a:r>
          </a:p>
          <a:p>
            <a:r>
              <a:rPr lang="en-US" altLang="zh-CN" sz="1300" b="0">
                <a:solidFill>
                  <a:srgbClr val="000000"/>
                </a:solidFill>
                <a:ea typeface="SimSun" pitchFamily="2" charset="-122"/>
              </a:rPr>
              <a:t>Gender</a:t>
            </a:r>
          </a:p>
          <a:p>
            <a:r>
              <a:rPr lang="en-US" altLang="zh-CN" sz="1300" b="0">
                <a:solidFill>
                  <a:srgbClr val="000000"/>
                </a:solidFill>
                <a:ea typeface="SimSun" pitchFamily="2" charset="-122"/>
              </a:rPr>
              <a:t>DOB</a:t>
            </a:r>
            <a:endParaRPr lang="en-US"/>
          </a:p>
        </p:txBody>
      </p:sp>
      <p:sp>
        <p:nvSpPr>
          <p:cNvPr id="13" name="Text Box 43"/>
          <p:cNvSpPr txBox="1">
            <a:spLocks noChangeArrowheads="1"/>
          </p:cNvSpPr>
          <p:nvPr/>
        </p:nvSpPr>
        <p:spPr bwMode="auto">
          <a:xfrm>
            <a:off x="2162175" y="3763963"/>
            <a:ext cx="1143000" cy="1660525"/>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DrugUse</a:t>
            </a:r>
          </a:p>
          <a:p>
            <a:endParaRPr lang="en-US" altLang="zh-CN" sz="1400" b="0">
              <a:solidFill>
                <a:srgbClr val="FFFFFF"/>
              </a:solidFill>
              <a:ea typeface="SimSun" pitchFamily="2" charset="-122"/>
            </a:endParaRPr>
          </a:p>
          <a:p>
            <a:r>
              <a:rPr lang="en-US" altLang="zh-CN" sz="1300" b="0" u="sng">
                <a:solidFill>
                  <a:srgbClr val="000000"/>
                </a:solidFill>
                <a:ea typeface="SimSun" pitchFamily="2" charset="-122"/>
              </a:rPr>
              <a:t>DrugID</a:t>
            </a:r>
          </a:p>
          <a:p>
            <a:r>
              <a:rPr lang="en-US" altLang="zh-CN" sz="1300" b="0" u="sng">
                <a:solidFill>
                  <a:srgbClr val="000000"/>
                </a:solidFill>
                <a:ea typeface="SimSun" pitchFamily="2" charset="-122"/>
              </a:rPr>
              <a:t>PatientID</a:t>
            </a:r>
          </a:p>
          <a:p>
            <a:r>
              <a:rPr lang="en-US" altLang="zh-CN" sz="1300" b="0">
                <a:solidFill>
                  <a:srgbClr val="000000"/>
                </a:solidFill>
                <a:ea typeface="SimSun" pitchFamily="2" charset="-122"/>
              </a:rPr>
              <a:t>Dosage</a:t>
            </a:r>
          </a:p>
          <a:p>
            <a:r>
              <a:rPr lang="en-US" altLang="zh-CN" sz="1300" b="0">
                <a:solidFill>
                  <a:srgbClr val="000000"/>
                </a:solidFill>
                <a:ea typeface="SimSun" pitchFamily="2" charset="-122"/>
              </a:rPr>
              <a:t>ValidFrom</a:t>
            </a:r>
          </a:p>
          <a:p>
            <a:r>
              <a:rPr lang="en-US" altLang="zh-CN" sz="1300" b="0">
                <a:solidFill>
                  <a:srgbClr val="000000"/>
                </a:solidFill>
                <a:ea typeface="SimSun" pitchFamily="2" charset="-122"/>
              </a:rPr>
              <a:t>ValidTo</a:t>
            </a:r>
            <a:endParaRPr lang="en-US" sz="1300" b="0">
              <a:solidFill>
                <a:srgbClr val="000000"/>
              </a:solidFill>
              <a:ea typeface="SimSun" pitchFamily="2" charset="-122"/>
            </a:endParaRPr>
          </a:p>
        </p:txBody>
      </p:sp>
      <p:sp>
        <p:nvSpPr>
          <p:cNvPr id="14" name="Text Box 44"/>
          <p:cNvSpPr txBox="1">
            <a:spLocks noChangeArrowheads="1"/>
          </p:cNvSpPr>
          <p:nvPr/>
        </p:nvSpPr>
        <p:spPr bwMode="auto">
          <a:xfrm>
            <a:off x="5811837" y="1433513"/>
            <a:ext cx="1139825" cy="1430338"/>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TestResult</a:t>
            </a:r>
          </a:p>
          <a:p>
            <a:endParaRPr lang="en-US" altLang="zh-CN" sz="1400" b="0">
              <a:solidFill>
                <a:srgbClr val="FFFFFF"/>
              </a:solidFill>
              <a:ea typeface="SimSun" pitchFamily="2" charset="-122"/>
            </a:endParaRPr>
          </a:p>
          <a:p>
            <a:r>
              <a:rPr lang="en-US" altLang="zh-CN" sz="1300" b="0" u="sng">
                <a:solidFill>
                  <a:srgbClr val="000000"/>
                </a:solidFill>
                <a:ea typeface="SimSun" pitchFamily="2" charset="-122"/>
              </a:rPr>
              <a:t>TestID</a:t>
            </a:r>
          </a:p>
          <a:p>
            <a:r>
              <a:rPr lang="en-US" altLang="zh-CN" sz="1300" b="0" u="sng">
                <a:solidFill>
                  <a:srgbClr val="000000"/>
                </a:solidFill>
                <a:ea typeface="SimSun" pitchFamily="2" charset="-122"/>
              </a:rPr>
              <a:t>PatientID</a:t>
            </a:r>
          </a:p>
          <a:p>
            <a:r>
              <a:rPr lang="en-US" altLang="zh-CN" sz="1300" b="0">
                <a:solidFill>
                  <a:srgbClr val="000000"/>
                </a:solidFill>
                <a:ea typeface="SimSun" pitchFamily="2" charset="-122"/>
              </a:rPr>
              <a:t>Result</a:t>
            </a:r>
          </a:p>
          <a:p>
            <a:r>
              <a:rPr lang="en-US" altLang="zh-CN" sz="1300" b="0">
                <a:solidFill>
                  <a:srgbClr val="000000"/>
                </a:solidFill>
                <a:ea typeface="SimSun" pitchFamily="2" charset="-122"/>
              </a:rPr>
              <a:t>DateTested</a:t>
            </a:r>
            <a:endParaRPr lang="en-US" sz="1300" b="0">
              <a:solidFill>
                <a:srgbClr val="000000"/>
              </a:solidFill>
              <a:ea typeface="SimSun" pitchFamily="2" charset="-122"/>
            </a:endParaRPr>
          </a:p>
        </p:txBody>
      </p:sp>
      <p:sp>
        <p:nvSpPr>
          <p:cNvPr id="15" name="Text Box 45"/>
          <p:cNvSpPr txBox="1">
            <a:spLocks noChangeArrowheads="1"/>
          </p:cNvSpPr>
          <p:nvPr/>
        </p:nvSpPr>
        <p:spPr bwMode="auto">
          <a:xfrm>
            <a:off x="5986462" y="3763963"/>
            <a:ext cx="1520825" cy="1660525"/>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ClinicalSample</a:t>
            </a:r>
          </a:p>
          <a:p>
            <a:endParaRPr lang="en-US" altLang="zh-CN" sz="1400" b="0">
              <a:solidFill>
                <a:srgbClr val="000000"/>
              </a:solidFill>
              <a:ea typeface="SimSun" pitchFamily="2" charset="-122"/>
            </a:endParaRPr>
          </a:p>
          <a:p>
            <a:r>
              <a:rPr lang="en-US" altLang="zh-CN" sz="1300" b="0" u="sng">
                <a:solidFill>
                  <a:srgbClr val="000000"/>
                </a:solidFill>
                <a:ea typeface="SimSun" pitchFamily="2" charset="-122"/>
              </a:rPr>
              <a:t>SampleID</a:t>
            </a:r>
          </a:p>
          <a:p>
            <a:r>
              <a:rPr lang="en-US" altLang="zh-CN" sz="1300" b="0" u="sng">
                <a:solidFill>
                  <a:srgbClr val="000000"/>
                </a:solidFill>
                <a:ea typeface="SimSun" pitchFamily="2" charset="-122"/>
              </a:rPr>
              <a:t>PatientID</a:t>
            </a:r>
          </a:p>
          <a:p>
            <a:r>
              <a:rPr lang="en-US" altLang="zh-CN" sz="1300" b="0">
                <a:solidFill>
                  <a:srgbClr val="000000"/>
                </a:solidFill>
                <a:ea typeface="SimSun" pitchFamily="2" charset="-122"/>
              </a:rPr>
              <a:t>Source</a:t>
            </a:r>
          </a:p>
          <a:p>
            <a:r>
              <a:rPr lang="en-US" altLang="zh-CN" sz="1300" b="0">
                <a:solidFill>
                  <a:srgbClr val="000000"/>
                </a:solidFill>
                <a:ea typeface="SimSun" pitchFamily="2" charset="-122"/>
              </a:rPr>
              <a:t>Amount</a:t>
            </a:r>
          </a:p>
          <a:p>
            <a:r>
              <a:rPr lang="en-US" altLang="zh-CN" sz="1300" b="0">
                <a:solidFill>
                  <a:srgbClr val="000000"/>
                </a:solidFill>
                <a:ea typeface="SimSun" pitchFamily="2" charset="-122"/>
              </a:rPr>
              <a:t>DateTaken</a:t>
            </a:r>
            <a:endParaRPr lang="en-US" sz="1300" b="0">
              <a:solidFill>
                <a:srgbClr val="000000"/>
              </a:solidFill>
              <a:ea typeface="SimSun" pitchFamily="2" charset="-122"/>
            </a:endParaRPr>
          </a:p>
        </p:txBody>
      </p:sp>
      <p:sp>
        <p:nvSpPr>
          <p:cNvPr id="16" name="Text Box 46"/>
          <p:cNvSpPr txBox="1">
            <a:spLocks noChangeArrowheads="1"/>
          </p:cNvSpPr>
          <p:nvPr/>
        </p:nvSpPr>
        <p:spPr bwMode="auto">
          <a:xfrm>
            <a:off x="2162175" y="1447801"/>
            <a:ext cx="1143000" cy="1635125"/>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Diagnosis</a:t>
            </a:r>
          </a:p>
          <a:p>
            <a:endParaRPr lang="en-US" altLang="zh-CN" sz="1300" b="0">
              <a:solidFill>
                <a:srgbClr val="FFFFFF"/>
              </a:solidFill>
              <a:ea typeface="SimSun" pitchFamily="2" charset="-122"/>
            </a:endParaRPr>
          </a:p>
          <a:p>
            <a:r>
              <a:rPr lang="en-US" altLang="zh-CN" sz="1300" b="0" u="sng">
                <a:solidFill>
                  <a:srgbClr val="000000"/>
                </a:solidFill>
                <a:ea typeface="SimSun" pitchFamily="2" charset="-122"/>
              </a:rPr>
              <a:t>DiseaseID</a:t>
            </a:r>
          </a:p>
          <a:p>
            <a:r>
              <a:rPr lang="en-US" altLang="zh-CN" sz="1300" b="0" u="sng">
                <a:solidFill>
                  <a:srgbClr val="000000"/>
                </a:solidFill>
                <a:ea typeface="SimSun" pitchFamily="2" charset="-122"/>
              </a:rPr>
              <a:t>PatientID</a:t>
            </a:r>
          </a:p>
          <a:p>
            <a:r>
              <a:rPr lang="en-US" altLang="zh-CN" sz="1300" b="0">
                <a:solidFill>
                  <a:srgbClr val="000000"/>
                </a:solidFill>
                <a:ea typeface="SimSun" pitchFamily="2" charset="-122"/>
              </a:rPr>
              <a:t>Symptom</a:t>
            </a:r>
          </a:p>
          <a:p>
            <a:r>
              <a:rPr lang="en-US" altLang="zh-CN" sz="1300" b="0">
                <a:solidFill>
                  <a:srgbClr val="000000"/>
                </a:solidFill>
                <a:ea typeface="SimSun" pitchFamily="2" charset="-122"/>
              </a:rPr>
              <a:t>ValidFrom</a:t>
            </a:r>
          </a:p>
          <a:p>
            <a:r>
              <a:rPr lang="en-US" altLang="zh-CN" sz="1300" b="0">
                <a:solidFill>
                  <a:srgbClr val="000000"/>
                </a:solidFill>
                <a:ea typeface="SimSun" pitchFamily="2" charset="-122"/>
              </a:rPr>
              <a:t>ValidTo</a:t>
            </a:r>
            <a:endParaRPr lang="en-US" sz="1300" b="0">
              <a:solidFill>
                <a:srgbClr val="000000"/>
              </a:solidFill>
              <a:ea typeface="SimSun" pitchFamily="2" charset="-122"/>
            </a:endParaRPr>
          </a:p>
        </p:txBody>
      </p:sp>
      <p:sp>
        <p:nvSpPr>
          <p:cNvPr id="17" name="Line 47"/>
          <p:cNvSpPr>
            <a:spLocks noChangeShapeType="1"/>
          </p:cNvSpPr>
          <p:nvPr/>
        </p:nvSpPr>
        <p:spPr bwMode="auto">
          <a:xfrm>
            <a:off x="3317875" y="2195513"/>
            <a:ext cx="150812"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8" name="Line 48"/>
          <p:cNvSpPr>
            <a:spLocks noChangeShapeType="1"/>
          </p:cNvSpPr>
          <p:nvPr/>
        </p:nvSpPr>
        <p:spPr bwMode="auto">
          <a:xfrm>
            <a:off x="3317875" y="4557713"/>
            <a:ext cx="150812"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9" name="Line 49"/>
          <p:cNvSpPr>
            <a:spLocks noChangeShapeType="1"/>
          </p:cNvSpPr>
          <p:nvPr/>
        </p:nvSpPr>
        <p:spPr bwMode="auto">
          <a:xfrm>
            <a:off x="5657850" y="2195513"/>
            <a:ext cx="153987"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0" name="Line 50"/>
          <p:cNvSpPr>
            <a:spLocks noChangeShapeType="1"/>
          </p:cNvSpPr>
          <p:nvPr/>
        </p:nvSpPr>
        <p:spPr bwMode="auto">
          <a:xfrm>
            <a:off x="5830887" y="4557713"/>
            <a:ext cx="155575"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1" name="Line 51"/>
          <p:cNvSpPr>
            <a:spLocks noChangeShapeType="1"/>
          </p:cNvSpPr>
          <p:nvPr/>
        </p:nvSpPr>
        <p:spPr bwMode="auto">
          <a:xfrm>
            <a:off x="3851275" y="3338513"/>
            <a:ext cx="150812"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2" name="Line 52"/>
          <p:cNvSpPr>
            <a:spLocks noChangeShapeType="1"/>
          </p:cNvSpPr>
          <p:nvPr/>
        </p:nvSpPr>
        <p:spPr bwMode="auto">
          <a:xfrm>
            <a:off x="5222875" y="3338513"/>
            <a:ext cx="150812"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3" name="Line 53"/>
          <p:cNvSpPr>
            <a:spLocks noChangeShapeType="1"/>
          </p:cNvSpPr>
          <p:nvPr/>
        </p:nvSpPr>
        <p:spPr bwMode="auto">
          <a:xfrm>
            <a:off x="3468687" y="2195513"/>
            <a:ext cx="381000" cy="114300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4" name="Line 54"/>
          <p:cNvSpPr>
            <a:spLocks noChangeShapeType="1"/>
          </p:cNvSpPr>
          <p:nvPr/>
        </p:nvSpPr>
        <p:spPr bwMode="auto">
          <a:xfrm flipV="1">
            <a:off x="3468687" y="3338513"/>
            <a:ext cx="381000" cy="121920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5" name="Line 55"/>
          <p:cNvSpPr>
            <a:spLocks noChangeShapeType="1"/>
          </p:cNvSpPr>
          <p:nvPr/>
        </p:nvSpPr>
        <p:spPr bwMode="auto">
          <a:xfrm flipH="1">
            <a:off x="5373687" y="2195513"/>
            <a:ext cx="279400" cy="114300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6" name="Line 56"/>
          <p:cNvSpPr>
            <a:spLocks noChangeShapeType="1"/>
          </p:cNvSpPr>
          <p:nvPr/>
        </p:nvSpPr>
        <p:spPr bwMode="auto">
          <a:xfrm>
            <a:off x="5373687" y="3338513"/>
            <a:ext cx="457200" cy="121920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7" name="Text Box 57"/>
          <p:cNvSpPr txBox="1">
            <a:spLocks noChangeArrowheads="1"/>
          </p:cNvSpPr>
          <p:nvPr/>
        </p:nvSpPr>
        <p:spPr bwMode="auto">
          <a:xfrm>
            <a:off x="441325" y="3795713"/>
            <a:ext cx="1141412" cy="1430338"/>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Drug</a:t>
            </a:r>
          </a:p>
          <a:p>
            <a:endParaRPr lang="en-US" altLang="zh-CN" sz="1400" b="0">
              <a:solidFill>
                <a:srgbClr val="FFFFFF"/>
              </a:solidFill>
              <a:ea typeface="SimSun" pitchFamily="2" charset="-122"/>
            </a:endParaRPr>
          </a:p>
          <a:p>
            <a:r>
              <a:rPr lang="en-US" altLang="zh-CN" sz="1300" b="0" u="sng">
                <a:solidFill>
                  <a:srgbClr val="000000"/>
                </a:solidFill>
                <a:ea typeface="SimSun" pitchFamily="2" charset="-122"/>
              </a:rPr>
              <a:t>DrugID</a:t>
            </a:r>
          </a:p>
          <a:p>
            <a:r>
              <a:rPr lang="en-US" altLang="zh-CN" sz="1300" b="0">
                <a:solidFill>
                  <a:srgbClr val="000000"/>
                </a:solidFill>
                <a:ea typeface="SimSun" pitchFamily="2" charset="-122"/>
              </a:rPr>
              <a:t>DrugName</a:t>
            </a:r>
          </a:p>
          <a:p>
            <a:r>
              <a:rPr lang="en-US" altLang="zh-CN" sz="1300" b="0">
                <a:solidFill>
                  <a:srgbClr val="000000"/>
                </a:solidFill>
                <a:ea typeface="SimSun" pitchFamily="2" charset="-122"/>
              </a:rPr>
              <a:t>DrugType</a:t>
            </a:r>
          </a:p>
          <a:p>
            <a:r>
              <a:rPr lang="en-US" altLang="zh-CN" sz="1300" b="0">
                <a:solidFill>
                  <a:srgbClr val="000000"/>
                </a:solidFill>
                <a:ea typeface="SimSun" pitchFamily="2" charset="-122"/>
              </a:rPr>
              <a:t>Description</a:t>
            </a:r>
            <a:endParaRPr lang="en-US"/>
          </a:p>
        </p:txBody>
      </p:sp>
      <p:sp>
        <p:nvSpPr>
          <p:cNvPr id="28" name="Text Box 58"/>
          <p:cNvSpPr txBox="1">
            <a:spLocks noChangeArrowheads="1"/>
          </p:cNvSpPr>
          <p:nvPr/>
        </p:nvSpPr>
        <p:spPr bwMode="auto">
          <a:xfrm>
            <a:off x="441325" y="1509713"/>
            <a:ext cx="1141412" cy="1428750"/>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a:solidFill>
                  <a:srgbClr val="FFFFFF"/>
                </a:solidFill>
                <a:ea typeface="SimSun" pitchFamily="2" charset="-122"/>
              </a:rPr>
              <a:t>Disease</a:t>
            </a:r>
          </a:p>
          <a:p>
            <a:endParaRPr lang="en-US" altLang="zh-CN" sz="1400" b="0" dirty="0">
              <a:solidFill>
                <a:srgbClr val="FFFFFF"/>
              </a:solidFill>
              <a:ea typeface="SimSun" pitchFamily="2" charset="-122"/>
            </a:endParaRPr>
          </a:p>
          <a:p>
            <a:r>
              <a:rPr lang="en-US" altLang="zh-CN" sz="1300" b="0" u="sng" dirty="0" err="1">
                <a:solidFill>
                  <a:srgbClr val="000000"/>
                </a:solidFill>
                <a:ea typeface="SimSun" pitchFamily="2" charset="-122"/>
              </a:rPr>
              <a:t>DiseaseID</a:t>
            </a:r>
            <a:endParaRPr lang="en-US" altLang="zh-CN" sz="1300" b="0" u="sng" dirty="0">
              <a:solidFill>
                <a:srgbClr val="000000"/>
              </a:solidFill>
              <a:ea typeface="SimSun" pitchFamily="2" charset="-122"/>
            </a:endParaRPr>
          </a:p>
          <a:p>
            <a:r>
              <a:rPr lang="en-US" altLang="zh-CN" sz="1300" b="0" dirty="0">
                <a:solidFill>
                  <a:srgbClr val="000000"/>
                </a:solidFill>
                <a:ea typeface="SimSun" pitchFamily="2" charset="-122"/>
              </a:rPr>
              <a:t>Name</a:t>
            </a:r>
          </a:p>
          <a:p>
            <a:r>
              <a:rPr lang="en-US" altLang="zh-CN" sz="1300" b="0" dirty="0">
                <a:solidFill>
                  <a:srgbClr val="000000"/>
                </a:solidFill>
                <a:ea typeface="SimSun" pitchFamily="2" charset="-122"/>
              </a:rPr>
              <a:t>Type</a:t>
            </a:r>
          </a:p>
          <a:p>
            <a:r>
              <a:rPr lang="en-US" altLang="zh-CN" sz="1300" b="0" dirty="0">
                <a:solidFill>
                  <a:srgbClr val="000000"/>
                </a:solidFill>
                <a:ea typeface="SimSun" pitchFamily="2" charset="-122"/>
              </a:rPr>
              <a:t>Description</a:t>
            </a:r>
            <a:endParaRPr lang="en-US" dirty="0"/>
          </a:p>
        </p:txBody>
      </p:sp>
      <p:sp>
        <p:nvSpPr>
          <p:cNvPr id="29" name="Text Box 59"/>
          <p:cNvSpPr txBox="1">
            <a:spLocks noChangeArrowheads="1"/>
          </p:cNvSpPr>
          <p:nvPr/>
        </p:nvSpPr>
        <p:spPr bwMode="auto">
          <a:xfrm>
            <a:off x="7486650" y="1433513"/>
            <a:ext cx="1216025" cy="1430338"/>
          </a:xfrm>
          <a:prstGeom prst="rect">
            <a:avLst/>
          </a:prstGeom>
          <a:noFill/>
          <a:ln w="19050">
            <a:solidFill>
              <a:srgbClr val="000000"/>
            </a:solidFill>
            <a:miter lim="800000"/>
            <a:headEnd/>
            <a:tailEnd/>
          </a:ln>
        </p:spPr>
        <p:txBody>
          <a:bodyPr lIns="91708" tIns="45852" rIns="91708" bIns="45852"/>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a:solidFill>
                  <a:srgbClr val="FFFFFF"/>
                </a:solidFill>
                <a:ea typeface="SimSun" pitchFamily="2" charset="-122"/>
              </a:rPr>
              <a:t>ClinicalTest</a:t>
            </a:r>
          </a:p>
          <a:p>
            <a:endParaRPr lang="en-US" altLang="zh-CN" sz="1400" b="0">
              <a:solidFill>
                <a:srgbClr val="FFFFFF"/>
              </a:solidFill>
              <a:ea typeface="SimSun" pitchFamily="2" charset="-122"/>
            </a:endParaRPr>
          </a:p>
          <a:p>
            <a:r>
              <a:rPr lang="en-US" altLang="zh-CN" sz="1300" b="0" u="sng">
                <a:solidFill>
                  <a:srgbClr val="000000"/>
                </a:solidFill>
                <a:ea typeface="SimSun" pitchFamily="2" charset="-122"/>
              </a:rPr>
              <a:t>TestID</a:t>
            </a:r>
          </a:p>
          <a:p>
            <a:r>
              <a:rPr lang="en-US" altLang="zh-CN" sz="1300" b="0">
                <a:solidFill>
                  <a:srgbClr val="000000"/>
                </a:solidFill>
                <a:ea typeface="SimSun" pitchFamily="2" charset="-122"/>
              </a:rPr>
              <a:t>TestName</a:t>
            </a:r>
          </a:p>
          <a:p>
            <a:r>
              <a:rPr lang="en-US" altLang="zh-CN" sz="1300" b="0">
                <a:solidFill>
                  <a:srgbClr val="000000"/>
                </a:solidFill>
                <a:ea typeface="SimSun" pitchFamily="2" charset="-122"/>
              </a:rPr>
              <a:t>TestType</a:t>
            </a:r>
          </a:p>
          <a:p>
            <a:r>
              <a:rPr lang="en-US" altLang="zh-CN" sz="1300" b="0">
                <a:solidFill>
                  <a:srgbClr val="000000"/>
                </a:solidFill>
                <a:ea typeface="SimSun" pitchFamily="2" charset="-122"/>
              </a:rPr>
              <a:t>TestSetting</a:t>
            </a:r>
            <a:endParaRPr lang="en-US"/>
          </a:p>
        </p:txBody>
      </p:sp>
      <p:sp>
        <p:nvSpPr>
          <p:cNvPr id="30" name="Line 60"/>
          <p:cNvSpPr>
            <a:spLocks noChangeShapeType="1"/>
          </p:cNvSpPr>
          <p:nvPr/>
        </p:nvSpPr>
        <p:spPr bwMode="auto">
          <a:xfrm>
            <a:off x="1582737" y="2046288"/>
            <a:ext cx="152400"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1" name="Line 61"/>
          <p:cNvSpPr>
            <a:spLocks noChangeShapeType="1"/>
          </p:cNvSpPr>
          <p:nvPr/>
        </p:nvSpPr>
        <p:spPr bwMode="auto">
          <a:xfrm>
            <a:off x="2009775" y="2043113"/>
            <a:ext cx="152400"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2" name="Line 62"/>
          <p:cNvSpPr>
            <a:spLocks noChangeShapeType="1"/>
          </p:cNvSpPr>
          <p:nvPr/>
        </p:nvSpPr>
        <p:spPr bwMode="auto">
          <a:xfrm>
            <a:off x="1716087" y="2043113"/>
            <a:ext cx="304800" cy="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3" name="Line 63"/>
          <p:cNvSpPr>
            <a:spLocks noChangeShapeType="1"/>
          </p:cNvSpPr>
          <p:nvPr/>
        </p:nvSpPr>
        <p:spPr bwMode="auto">
          <a:xfrm>
            <a:off x="1582737" y="4329113"/>
            <a:ext cx="152400"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4" name="Line 64"/>
          <p:cNvSpPr>
            <a:spLocks noChangeShapeType="1"/>
          </p:cNvSpPr>
          <p:nvPr/>
        </p:nvSpPr>
        <p:spPr bwMode="auto">
          <a:xfrm>
            <a:off x="2009775" y="4329113"/>
            <a:ext cx="152400"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5" name="Line 65"/>
          <p:cNvSpPr>
            <a:spLocks noChangeShapeType="1"/>
          </p:cNvSpPr>
          <p:nvPr/>
        </p:nvSpPr>
        <p:spPr bwMode="auto">
          <a:xfrm>
            <a:off x="1716087" y="4329113"/>
            <a:ext cx="304800" cy="0"/>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6" name="Line 66"/>
          <p:cNvSpPr>
            <a:spLocks noChangeShapeType="1"/>
          </p:cNvSpPr>
          <p:nvPr/>
        </p:nvSpPr>
        <p:spPr bwMode="auto">
          <a:xfrm>
            <a:off x="6951662" y="1966913"/>
            <a:ext cx="155575"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7" name="Line 67"/>
          <p:cNvSpPr>
            <a:spLocks noChangeShapeType="1"/>
          </p:cNvSpPr>
          <p:nvPr/>
        </p:nvSpPr>
        <p:spPr bwMode="auto">
          <a:xfrm>
            <a:off x="7332662" y="1968501"/>
            <a:ext cx="153988" cy="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8" name="Line 68"/>
          <p:cNvSpPr>
            <a:spLocks noChangeShapeType="1"/>
          </p:cNvSpPr>
          <p:nvPr/>
        </p:nvSpPr>
        <p:spPr bwMode="auto">
          <a:xfrm>
            <a:off x="7050087" y="1966913"/>
            <a:ext cx="282575" cy="1588"/>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lnSpcReduction="10000"/>
          </a:bodyPr>
          <a:lstStyle/>
          <a:p>
            <a:r>
              <a:rPr lang="en-US" dirty="0" smtClean="0"/>
              <a:t>Idea--have one measure table for one or more related Dimension tables.</a:t>
            </a:r>
          </a:p>
          <a:p>
            <a:endParaRPr lang="en-US" dirty="0" smtClean="0"/>
          </a:p>
          <a:p>
            <a:r>
              <a:rPr lang="en-US" dirty="0" smtClean="0"/>
              <a:t>For instance diagnosis measure table can have the measures of drug use and disease symptom since we can observe a valid relation between disease and the drugs used.</a:t>
            </a:r>
          </a:p>
          <a:p>
            <a:endParaRPr lang="en-US" dirty="0" smtClean="0"/>
          </a:p>
          <a:p>
            <a:r>
              <a:rPr lang="en-US" dirty="0" smtClean="0"/>
              <a:t>This information can be very useful during the mining of the data. </a:t>
            </a:r>
          </a:p>
          <a:p>
            <a:pPr>
              <a:buNone/>
            </a:pPr>
            <a:r>
              <a:rPr lang="en-US" dirty="0" smtClean="0"/>
              <a:t> </a:t>
            </a:r>
          </a:p>
        </p:txBody>
      </p:sp>
      <p:sp>
        <p:nvSpPr>
          <p:cNvPr id="3" name="Title 2"/>
          <p:cNvSpPr>
            <a:spLocks noGrp="1"/>
          </p:cNvSpPr>
          <p:nvPr>
            <p:ph type="title"/>
          </p:nvPr>
        </p:nvSpPr>
        <p:spPr/>
        <p:txBody>
          <a:bodyPr/>
          <a:lstStyle/>
          <a:p>
            <a:r>
              <a:rPr lang="en-US" dirty="0" smtClean="0"/>
              <a:t>Bio Web Model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Bio Web Schema</a:t>
            </a:r>
            <a:br>
              <a:rPr lang="en-US" dirty="0" smtClean="0"/>
            </a:br>
            <a:r>
              <a:rPr lang="en-US" dirty="0" smtClean="0"/>
              <a:t/>
            </a:r>
            <a:br>
              <a:rPr lang="en-US" dirty="0" smtClean="0"/>
            </a:br>
            <a:endParaRPr lang="en-US" dirty="0"/>
          </a:p>
        </p:txBody>
      </p:sp>
      <p:sp>
        <p:nvSpPr>
          <p:cNvPr id="4" name="Content Placeholder 2"/>
          <p:cNvSpPr>
            <a:spLocks noGrp="1"/>
          </p:cNvSpPr>
          <p:nvPr/>
        </p:nvSpPr>
        <p:spPr bwMode="auto">
          <a:xfrm>
            <a:off x="457200" y="114300"/>
            <a:ext cx="8229600" cy="662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dirty="0"/>
          </a:p>
        </p:txBody>
      </p:sp>
      <p:sp>
        <p:nvSpPr>
          <p:cNvPr id="5" name="Rectangle 4"/>
          <p:cNvSpPr>
            <a:spLocks noChangeArrowheads="1"/>
          </p:cNvSpPr>
          <p:nvPr/>
        </p:nvSpPr>
        <p:spPr bwMode="auto">
          <a:xfrm>
            <a:off x="5791200" y="2933700"/>
            <a:ext cx="1066800" cy="358775"/>
          </a:xfrm>
          <a:prstGeom prst="rect">
            <a:avLst/>
          </a:prstGeom>
          <a:solidFill>
            <a:srgbClr val="6000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6" name="Rectangle 5"/>
          <p:cNvSpPr>
            <a:spLocks noChangeArrowheads="1"/>
          </p:cNvSpPr>
          <p:nvPr/>
        </p:nvSpPr>
        <p:spPr bwMode="auto">
          <a:xfrm>
            <a:off x="4048125" y="3330575"/>
            <a:ext cx="1133475" cy="358775"/>
          </a:xfrm>
          <a:prstGeom prst="rect">
            <a:avLst/>
          </a:prstGeom>
          <a:solidFill>
            <a:srgbClr val="001D7A"/>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7" name="Text Box 46"/>
          <p:cNvSpPr txBox="1">
            <a:spLocks noChangeArrowheads="1"/>
          </p:cNvSpPr>
          <p:nvPr/>
        </p:nvSpPr>
        <p:spPr bwMode="auto">
          <a:xfrm>
            <a:off x="4048125" y="3330575"/>
            <a:ext cx="1133475" cy="1050925"/>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a:solidFill>
                  <a:srgbClr val="FFFFFF"/>
                </a:solidFill>
                <a:ea typeface="SimSun" pitchFamily="2" charset="-122"/>
              </a:rPr>
              <a:t>Fact</a:t>
            </a:r>
          </a:p>
          <a:p>
            <a:endParaRPr lang="en-US" altLang="zh-CN" sz="1200" b="0" dirty="0">
              <a:solidFill>
                <a:srgbClr val="FFFFFF"/>
              </a:solidFill>
              <a:ea typeface="SimSun" pitchFamily="2" charset="-122"/>
            </a:endParaRPr>
          </a:p>
          <a:p>
            <a:pPr>
              <a:lnSpc>
                <a:spcPct val="115000"/>
              </a:lnSpc>
            </a:pPr>
            <a:r>
              <a:rPr lang="en-US" altLang="zh-CN" sz="1300" u="sng" dirty="0" err="1">
                <a:solidFill>
                  <a:srgbClr val="0033CC"/>
                </a:solidFill>
                <a:ea typeface="SimSun" pitchFamily="2" charset="-122"/>
              </a:rPr>
              <a:t>FactKey</a:t>
            </a:r>
            <a:endParaRPr lang="en-US" altLang="zh-CN" sz="1300" u="sng" dirty="0">
              <a:solidFill>
                <a:srgbClr val="0033CC"/>
              </a:solidFill>
              <a:ea typeface="SimSun" pitchFamily="2" charset="-122"/>
            </a:endParaRPr>
          </a:p>
          <a:p>
            <a:pPr>
              <a:lnSpc>
                <a:spcPct val="95000"/>
              </a:lnSpc>
            </a:pPr>
            <a:r>
              <a:rPr lang="en-US" altLang="zh-CN" dirty="0">
                <a:solidFill>
                  <a:srgbClr val="000000"/>
                </a:solidFill>
                <a:ea typeface="SimSun" pitchFamily="2" charset="-122"/>
              </a:rPr>
              <a:t>.  .  .</a:t>
            </a:r>
            <a:endParaRPr lang="en-US" dirty="0"/>
          </a:p>
        </p:txBody>
      </p:sp>
      <p:sp>
        <p:nvSpPr>
          <p:cNvPr id="8" name="Text Box 49"/>
          <p:cNvSpPr txBox="1">
            <a:spLocks noChangeArrowheads="1"/>
          </p:cNvSpPr>
          <p:nvPr/>
        </p:nvSpPr>
        <p:spPr bwMode="auto">
          <a:xfrm>
            <a:off x="5791200" y="2933700"/>
            <a:ext cx="1066800" cy="167640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smtClean="0">
                <a:solidFill>
                  <a:srgbClr val="FFFFFF"/>
                </a:solidFill>
                <a:ea typeface="SimSun" pitchFamily="2" charset="-122"/>
              </a:rPr>
              <a:t>MTable234</a:t>
            </a:r>
            <a:endParaRPr lang="en-US" altLang="zh-CN" sz="1300" dirty="0">
              <a:solidFill>
                <a:srgbClr val="FFFFFF"/>
              </a:solidFill>
              <a:ea typeface="SimSun" pitchFamily="2" charset="-122"/>
            </a:endParaRPr>
          </a:p>
          <a:p>
            <a:endParaRPr lang="en-US" altLang="zh-CN" sz="1200" b="0" dirty="0">
              <a:solidFill>
                <a:srgbClr val="000000"/>
              </a:solidFill>
              <a:ea typeface="SimSun" pitchFamily="2" charset="-122"/>
            </a:endParaRPr>
          </a:p>
          <a:p>
            <a:r>
              <a:rPr lang="en-US" altLang="zh-CN" sz="1300" u="sng" dirty="0" smtClean="0">
                <a:solidFill>
                  <a:srgbClr val="006600"/>
                </a:solidFill>
                <a:ea typeface="SimSun" pitchFamily="2" charset="-122"/>
              </a:rPr>
              <a:t>DimKey2</a:t>
            </a:r>
          </a:p>
          <a:p>
            <a:r>
              <a:rPr lang="en-US" altLang="zh-CN" sz="1300" u="sng" dirty="0" smtClean="0">
                <a:solidFill>
                  <a:srgbClr val="006600"/>
                </a:solidFill>
                <a:ea typeface="SimSun" pitchFamily="2" charset="-122"/>
              </a:rPr>
              <a:t>DimKey3</a:t>
            </a:r>
          </a:p>
          <a:p>
            <a:r>
              <a:rPr lang="en-US" altLang="zh-CN" sz="1300" u="sng" dirty="0" smtClean="0">
                <a:solidFill>
                  <a:srgbClr val="006600"/>
                </a:solidFill>
                <a:ea typeface="SimSun" pitchFamily="2" charset="-122"/>
              </a:rPr>
              <a:t>DimKey4</a:t>
            </a:r>
          </a:p>
          <a:p>
            <a:r>
              <a:rPr lang="en-US" altLang="zh-CN" sz="1300" u="sng" dirty="0" err="1" smtClean="0">
                <a:solidFill>
                  <a:srgbClr val="0033CC"/>
                </a:solidFill>
                <a:ea typeface="SimSun" pitchFamily="2" charset="-122"/>
              </a:rPr>
              <a:t>FactKey</a:t>
            </a:r>
            <a:endParaRPr lang="en-US" altLang="zh-CN" sz="1300" u="sng" dirty="0">
              <a:solidFill>
                <a:srgbClr val="0033CC"/>
              </a:solidFill>
              <a:ea typeface="SimSun" pitchFamily="2" charset="-122"/>
            </a:endParaRPr>
          </a:p>
          <a:p>
            <a:r>
              <a:rPr lang="en-US" altLang="zh-CN" sz="1300" dirty="0" smtClean="0">
                <a:solidFill>
                  <a:srgbClr val="9A001D"/>
                </a:solidFill>
                <a:ea typeface="SimSun" pitchFamily="2" charset="-122"/>
              </a:rPr>
              <a:t>Measures…</a:t>
            </a:r>
          </a:p>
          <a:p>
            <a:endParaRPr lang="en-US" sz="1300" dirty="0">
              <a:solidFill>
                <a:srgbClr val="9A001D"/>
              </a:solidFill>
              <a:ea typeface="SimSun" pitchFamily="2" charset="-122"/>
            </a:endParaRPr>
          </a:p>
        </p:txBody>
      </p:sp>
      <p:sp>
        <p:nvSpPr>
          <p:cNvPr id="9" name="Rectangle 8"/>
          <p:cNvSpPr>
            <a:spLocks noChangeArrowheads="1"/>
          </p:cNvSpPr>
          <p:nvPr/>
        </p:nvSpPr>
        <p:spPr bwMode="auto">
          <a:xfrm>
            <a:off x="609600" y="3390900"/>
            <a:ext cx="1050925" cy="358775"/>
          </a:xfrm>
          <a:prstGeom prst="rect">
            <a:avLst/>
          </a:prstGeom>
          <a:solidFill>
            <a:srgbClr val="004C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0" name="Text Box 59"/>
          <p:cNvSpPr txBox="1">
            <a:spLocks noChangeArrowheads="1"/>
          </p:cNvSpPr>
          <p:nvPr/>
        </p:nvSpPr>
        <p:spPr bwMode="auto">
          <a:xfrm>
            <a:off x="609600" y="3390900"/>
            <a:ext cx="1050925" cy="92075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a:solidFill>
                  <a:srgbClr val="FFFFFF"/>
                </a:solidFill>
                <a:ea typeface="SimSun" pitchFamily="2" charset="-122"/>
              </a:rPr>
              <a:t>Dim1</a:t>
            </a:r>
          </a:p>
          <a:p>
            <a:endParaRPr lang="en-US" altLang="zh-CN" sz="1200" b="0" dirty="0">
              <a:solidFill>
                <a:srgbClr val="000000"/>
              </a:solidFill>
              <a:ea typeface="SimSun" pitchFamily="2" charset="-122"/>
            </a:endParaRPr>
          </a:p>
          <a:p>
            <a:r>
              <a:rPr lang="en-US" altLang="zh-CN" sz="1300" u="sng" dirty="0">
                <a:solidFill>
                  <a:srgbClr val="006600"/>
                </a:solidFill>
                <a:ea typeface="SimSun" pitchFamily="2" charset="-122"/>
              </a:rPr>
              <a:t>DimKey1</a:t>
            </a:r>
          </a:p>
          <a:p>
            <a:pPr>
              <a:lnSpc>
                <a:spcPct val="85000"/>
              </a:lnSpc>
            </a:pPr>
            <a:r>
              <a:rPr lang="en-US" altLang="zh-CN" sz="1600" dirty="0">
                <a:solidFill>
                  <a:srgbClr val="000000"/>
                </a:solidFill>
                <a:ea typeface="SimSun" pitchFamily="2" charset="-122"/>
              </a:rPr>
              <a:t>.  .  .</a:t>
            </a:r>
          </a:p>
        </p:txBody>
      </p:sp>
      <p:sp>
        <p:nvSpPr>
          <p:cNvPr id="11" name="Rectangle 10"/>
          <p:cNvSpPr>
            <a:spLocks noChangeArrowheads="1"/>
          </p:cNvSpPr>
          <p:nvPr/>
        </p:nvSpPr>
        <p:spPr bwMode="auto">
          <a:xfrm>
            <a:off x="2286000" y="3009900"/>
            <a:ext cx="1076325" cy="358775"/>
          </a:xfrm>
          <a:prstGeom prst="rect">
            <a:avLst/>
          </a:prstGeom>
          <a:solidFill>
            <a:srgbClr val="6000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2" name="Text Box 61"/>
          <p:cNvSpPr txBox="1">
            <a:spLocks noChangeArrowheads="1"/>
          </p:cNvSpPr>
          <p:nvPr/>
        </p:nvSpPr>
        <p:spPr bwMode="auto">
          <a:xfrm>
            <a:off x="2286000" y="3009900"/>
            <a:ext cx="1076325" cy="175260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smtClean="0">
                <a:solidFill>
                  <a:srgbClr val="FFFFFF"/>
                </a:solidFill>
                <a:ea typeface="SimSun" pitchFamily="2" charset="-122"/>
              </a:rPr>
              <a:t>MTable124</a:t>
            </a:r>
            <a:endParaRPr lang="en-US" altLang="zh-CN" sz="1300" dirty="0">
              <a:solidFill>
                <a:srgbClr val="FFFFFF"/>
              </a:solidFill>
              <a:ea typeface="SimSun" pitchFamily="2" charset="-122"/>
            </a:endParaRPr>
          </a:p>
          <a:p>
            <a:endParaRPr lang="en-US" altLang="zh-CN" sz="1200" b="0" dirty="0">
              <a:solidFill>
                <a:srgbClr val="FFFFFF"/>
              </a:solidFill>
              <a:ea typeface="SimSun" pitchFamily="2" charset="-122"/>
            </a:endParaRPr>
          </a:p>
          <a:p>
            <a:r>
              <a:rPr lang="en-US" altLang="zh-CN" sz="1300" u="sng" dirty="0" smtClean="0">
                <a:solidFill>
                  <a:srgbClr val="006600"/>
                </a:solidFill>
                <a:ea typeface="SimSun" pitchFamily="2" charset="-122"/>
              </a:rPr>
              <a:t>DimKey1</a:t>
            </a:r>
          </a:p>
          <a:p>
            <a:r>
              <a:rPr lang="en-US" altLang="zh-CN" sz="1300" u="sng" dirty="0" smtClean="0">
                <a:solidFill>
                  <a:srgbClr val="006600"/>
                </a:solidFill>
                <a:ea typeface="SimSun" pitchFamily="2" charset="-122"/>
              </a:rPr>
              <a:t>DimKey2</a:t>
            </a:r>
          </a:p>
          <a:p>
            <a:r>
              <a:rPr lang="en-US" altLang="zh-CN" sz="1300" u="sng" dirty="0" smtClean="0">
                <a:solidFill>
                  <a:srgbClr val="006600"/>
                </a:solidFill>
                <a:ea typeface="SimSun" pitchFamily="2" charset="-122"/>
              </a:rPr>
              <a:t>DimKey4</a:t>
            </a:r>
          </a:p>
          <a:p>
            <a:r>
              <a:rPr lang="en-US" altLang="zh-CN" sz="1300" u="sng" dirty="0" err="1" smtClean="0">
                <a:solidFill>
                  <a:srgbClr val="0033CC"/>
                </a:solidFill>
                <a:ea typeface="SimSun" pitchFamily="2" charset="-122"/>
              </a:rPr>
              <a:t>FactKey</a:t>
            </a:r>
            <a:endParaRPr lang="en-US" altLang="zh-CN" sz="1300" u="sng" dirty="0">
              <a:solidFill>
                <a:srgbClr val="0033CC"/>
              </a:solidFill>
              <a:ea typeface="SimSun" pitchFamily="2" charset="-122"/>
            </a:endParaRPr>
          </a:p>
          <a:p>
            <a:r>
              <a:rPr lang="en-US" altLang="zh-CN" sz="1300" dirty="0" smtClean="0">
                <a:solidFill>
                  <a:srgbClr val="9A001D"/>
                </a:solidFill>
                <a:ea typeface="SimSun" pitchFamily="2" charset="-122"/>
              </a:rPr>
              <a:t>Measures…</a:t>
            </a:r>
          </a:p>
        </p:txBody>
      </p:sp>
      <p:sp>
        <p:nvSpPr>
          <p:cNvPr id="13" name="Line 62"/>
          <p:cNvSpPr>
            <a:spLocks noChangeShapeType="1"/>
          </p:cNvSpPr>
          <p:nvPr/>
        </p:nvSpPr>
        <p:spPr bwMode="auto">
          <a:xfrm>
            <a:off x="3352800" y="3848099"/>
            <a:ext cx="685800" cy="45719"/>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4" name="Rectangle 13"/>
          <p:cNvSpPr>
            <a:spLocks noChangeArrowheads="1"/>
          </p:cNvSpPr>
          <p:nvPr/>
        </p:nvSpPr>
        <p:spPr bwMode="auto">
          <a:xfrm>
            <a:off x="7543800" y="3390900"/>
            <a:ext cx="1066800" cy="358775"/>
          </a:xfrm>
          <a:prstGeom prst="rect">
            <a:avLst/>
          </a:prstGeom>
          <a:solidFill>
            <a:srgbClr val="004C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5" name="Text Box 69"/>
          <p:cNvSpPr txBox="1">
            <a:spLocks noChangeArrowheads="1"/>
          </p:cNvSpPr>
          <p:nvPr/>
        </p:nvSpPr>
        <p:spPr bwMode="auto">
          <a:xfrm>
            <a:off x="7543800" y="3390900"/>
            <a:ext cx="1066800" cy="95885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smtClean="0">
                <a:solidFill>
                  <a:srgbClr val="FFFFFF"/>
                </a:solidFill>
                <a:ea typeface="SimSun" pitchFamily="2" charset="-122"/>
              </a:rPr>
              <a:t>Dim3</a:t>
            </a:r>
            <a:endParaRPr lang="en-US" altLang="zh-CN" sz="1300" dirty="0">
              <a:solidFill>
                <a:srgbClr val="FFFFFF"/>
              </a:solidFill>
              <a:ea typeface="SimSun" pitchFamily="2" charset="-122"/>
            </a:endParaRPr>
          </a:p>
          <a:p>
            <a:endParaRPr lang="en-US" altLang="zh-CN" sz="1200" b="0" dirty="0">
              <a:solidFill>
                <a:srgbClr val="000000"/>
              </a:solidFill>
              <a:ea typeface="SimSun" pitchFamily="2" charset="-122"/>
            </a:endParaRPr>
          </a:p>
          <a:p>
            <a:pPr>
              <a:lnSpc>
                <a:spcPct val="110000"/>
              </a:lnSpc>
            </a:pPr>
            <a:r>
              <a:rPr lang="en-US" altLang="zh-CN" sz="1300" u="sng" dirty="0" smtClean="0">
                <a:solidFill>
                  <a:srgbClr val="006600"/>
                </a:solidFill>
                <a:ea typeface="SimSun" pitchFamily="2" charset="-122"/>
              </a:rPr>
              <a:t>DimKey3</a:t>
            </a:r>
            <a:endParaRPr lang="en-US" altLang="zh-CN" sz="1300" u="sng" dirty="0">
              <a:solidFill>
                <a:srgbClr val="006600"/>
              </a:solidFill>
              <a:ea typeface="SimSun" pitchFamily="2" charset="-122"/>
            </a:endParaRPr>
          </a:p>
          <a:p>
            <a:pPr>
              <a:lnSpc>
                <a:spcPct val="95000"/>
              </a:lnSpc>
            </a:pPr>
            <a:r>
              <a:rPr lang="en-US" altLang="zh-CN" sz="1600" dirty="0">
                <a:solidFill>
                  <a:srgbClr val="000000"/>
                </a:solidFill>
                <a:ea typeface="SimSun" pitchFamily="2" charset="-122"/>
              </a:rPr>
              <a:t>.  .  .</a:t>
            </a:r>
            <a:endParaRPr lang="en-US" sz="1600" dirty="0"/>
          </a:p>
        </p:txBody>
      </p:sp>
      <p:sp>
        <p:nvSpPr>
          <p:cNvPr id="16" name="Line 72"/>
          <p:cNvSpPr>
            <a:spLocks noChangeShapeType="1"/>
          </p:cNvSpPr>
          <p:nvPr/>
        </p:nvSpPr>
        <p:spPr bwMode="auto">
          <a:xfrm>
            <a:off x="5181600" y="3848099"/>
            <a:ext cx="609600" cy="45719"/>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7" name="Line 83"/>
          <p:cNvSpPr>
            <a:spLocks noChangeShapeType="1"/>
          </p:cNvSpPr>
          <p:nvPr/>
        </p:nvSpPr>
        <p:spPr bwMode="auto">
          <a:xfrm flipH="1" flipV="1">
            <a:off x="6858000" y="3802380"/>
            <a:ext cx="685800" cy="45719"/>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8" name="Line 81"/>
          <p:cNvSpPr>
            <a:spLocks noChangeShapeType="1"/>
          </p:cNvSpPr>
          <p:nvPr/>
        </p:nvSpPr>
        <p:spPr bwMode="auto">
          <a:xfrm>
            <a:off x="1676400" y="3924300"/>
            <a:ext cx="685800" cy="45719"/>
          </a:xfrm>
          <a:prstGeom prst="line">
            <a:avLst/>
          </a:prstGeom>
          <a:noFill/>
          <a:ln w="9525">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9" name="Text Box 59"/>
          <p:cNvSpPr txBox="1">
            <a:spLocks noChangeArrowheads="1"/>
          </p:cNvSpPr>
          <p:nvPr/>
        </p:nvSpPr>
        <p:spPr bwMode="auto">
          <a:xfrm>
            <a:off x="4267200" y="1181100"/>
            <a:ext cx="1050925" cy="92075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a:solidFill>
                  <a:srgbClr val="FFFFFF"/>
                </a:solidFill>
                <a:ea typeface="SimSun" pitchFamily="2" charset="-122"/>
              </a:rPr>
              <a:t>Dim1</a:t>
            </a:r>
          </a:p>
          <a:p>
            <a:endParaRPr lang="en-US" altLang="zh-CN" sz="1200" b="0" dirty="0">
              <a:solidFill>
                <a:srgbClr val="000000"/>
              </a:solidFill>
              <a:ea typeface="SimSun" pitchFamily="2" charset="-122"/>
            </a:endParaRPr>
          </a:p>
          <a:p>
            <a:r>
              <a:rPr lang="en-US" altLang="zh-CN" sz="1300" u="sng" dirty="0" smtClean="0">
                <a:solidFill>
                  <a:srgbClr val="006600"/>
                </a:solidFill>
                <a:ea typeface="SimSun" pitchFamily="2" charset="-122"/>
              </a:rPr>
              <a:t>DimKey4</a:t>
            </a:r>
            <a:endParaRPr lang="en-US" altLang="zh-CN" sz="1300" u="sng" dirty="0">
              <a:solidFill>
                <a:srgbClr val="006600"/>
              </a:solidFill>
              <a:ea typeface="SimSun" pitchFamily="2" charset="-122"/>
            </a:endParaRPr>
          </a:p>
          <a:p>
            <a:pPr>
              <a:lnSpc>
                <a:spcPct val="85000"/>
              </a:lnSpc>
            </a:pPr>
            <a:r>
              <a:rPr lang="en-US" altLang="zh-CN" sz="1600" dirty="0" smtClean="0">
                <a:solidFill>
                  <a:srgbClr val="000000"/>
                </a:solidFill>
                <a:ea typeface="SimSun" pitchFamily="2" charset="-122"/>
              </a:rPr>
              <a:t>.  .  .</a:t>
            </a:r>
            <a:endParaRPr lang="en-US" altLang="zh-CN" sz="1600" dirty="0">
              <a:solidFill>
                <a:srgbClr val="000000"/>
              </a:solidFill>
              <a:ea typeface="SimSun" pitchFamily="2" charset="-122"/>
            </a:endParaRPr>
          </a:p>
        </p:txBody>
      </p:sp>
      <p:sp>
        <p:nvSpPr>
          <p:cNvPr id="20" name="Rectangle 19"/>
          <p:cNvSpPr>
            <a:spLocks noChangeArrowheads="1"/>
          </p:cNvSpPr>
          <p:nvPr/>
        </p:nvSpPr>
        <p:spPr bwMode="auto">
          <a:xfrm>
            <a:off x="4267200" y="1181100"/>
            <a:ext cx="1050925" cy="358775"/>
          </a:xfrm>
          <a:prstGeom prst="rect">
            <a:avLst/>
          </a:prstGeom>
          <a:solidFill>
            <a:srgbClr val="004C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smtClean="0">
                <a:solidFill>
                  <a:srgbClr val="FFFFFF"/>
                </a:solidFill>
                <a:ea typeface="SimSun" pitchFamily="2" charset="-122"/>
              </a:rPr>
              <a:t>Dim4</a:t>
            </a:r>
          </a:p>
          <a:p>
            <a:pPr lvl="0"/>
            <a:endParaRPr lang="en-US" altLang="zh-CN" sz="1300" dirty="0">
              <a:solidFill>
                <a:srgbClr val="FFFFFF"/>
              </a:solidFill>
              <a:ea typeface="SimSun" pitchFamily="2" charset="-122"/>
            </a:endParaRPr>
          </a:p>
        </p:txBody>
      </p:sp>
      <p:sp>
        <p:nvSpPr>
          <p:cNvPr id="21" name="Text Box 59"/>
          <p:cNvSpPr txBox="1">
            <a:spLocks noChangeArrowheads="1"/>
          </p:cNvSpPr>
          <p:nvPr/>
        </p:nvSpPr>
        <p:spPr bwMode="auto">
          <a:xfrm>
            <a:off x="4267200" y="5448300"/>
            <a:ext cx="1050925" cy="920750"/>
          </a:xfrm>
          <a:prstGeom prst="rect">
            <a:avLst/>
          </a:prstGeom>
          <a:noFill/>
          <a:ln w="19050">
            <a:solidFill>
              <a:srgbClr val="000000"/>
            </a:solidFill>
            <a:miter lim="800000"/>
            <a:headEnd/>
            <a:tailEnd/>
          </a:ln>
        </p:spPr>
        <p:txBody>
          <a:bodyPr lIns="86314" tIns="43155" rIns="86314" bIns="43155"/>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a:solidFill>
                  <a:srgbClr val="FFFFFF"/>
                </a:solidFill>
                <a:ea typeface="SimSun" pitchFamily="2" charset="-122"/>
              </a:rPr>
              <a:t>Dim1</a:t>
            </a:r>
          </a:p>
          <a:p>
            <a:endParaRPr lang="en-US" altLang="zh-CN" sz="1200" b="0" dirty="0">
              <a:solidFill>
                <a:srgbClr val="000000"/>
              </a:solidFill>
              <a:ea typeface="SimSun" pitchFamily="2" charset="-122"/>
            </a:endParaRPr>
          </a:p>
          <a:p>
            <a:r>
              <a:rPr lang="en-US" altLang="zh-CN" sz="1300" u="sng" dirty="0" smtClean="0">
                <a:solidFill>
                  <a:srgbClr val="006600"/>
                </a:solidFill>
                <a:ea typeface="SimSun" pitchFamily="2" charset="-122"/>
              </a:rPr>
              <a:t>DimKey2</a:t>
            </a:r>
            <a:endParaRPr lang="en-US" altLang="zh-CN" sz="1300" u="sng" dirty="0">
              <a:solidFill>
                <a:srgbClr val="006600"/>
              </a:solidFill>
              <a:ea typeface="SimSun" pitchFamily="2" charset="-122"/>
            </a:endParaRPr>
          </a:p>
          <a:p>
            <a:pPr>
              <a:lnSpc>
                <a:spcPct val="85000"/>
              </a:lnSpc>
            </a:pPr>
            <a:r>
              <a:rPr lang="en-US" altLang="zh-CN" sz="1600" dirty="0">
                <a:solidFill>
                  <a:srgbClr val="000000"/>
                </a:solidFill>
                <a:ea typeface="SimSun" pitchFamily="2" charset="-122"/>
              </a:rPr>
              <a:t>.  .  .</a:t>
            </a:r>
          </a:p>
        </p:txBody>
      </p:sp>
      <p:sp>
        <p:nvSpPr>
          <p:cNvPr id="22" name="Line 62"/>
          <p:cNvSpPr>
            <a:spLocks noChangeShapeType="1"/>
          </p:cNvSpPr>
          <p:nvPr/>
        </p:nvSpPr>
        <p:spPr bwMode="auto">
          <a:xfrm flipV="1">
            <a:off x="2971800" y="1714499"/>
            <a:ext cx="1295400" cy="129540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3" name="Line 62"/>
          <p:cNvSpPr>
            <a:spLocks noChangeShapeType="1"/>
          </p:cNvSpPr>
          <p:nvPr/>
        </p:nvSpPr>
        <p:spPr bwMode="auto">
          <a:xfrm>
            <a:off x="5334000" y="1638300"/>
            <a:ext cx="914400" cy="129540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4" name="Line 62"/>
          <p:cNvSpPr>
            <a:spLocks noChangeShapeType="1"/>
          </p:cNvSpPr>
          <p:nvPr/>
        </p:nvSpPr>
        <p:spPr bwMode="auto">
          <a:xfrm>
            <a:off x="3124200" y="4762500"/>
            <a:ext cx="1143000" cy="129540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5" name="Line 62"/>
          <p:cNvSpPr>
            <a:spLocks noChangeShapeType="1"/>
          </p:cNvSpPr>
          <p:nvPr/>
        </p:nvSpPr>
        <p:spPr bwMode="auto">
          <a:xfrm flipV="1">
            <a:off x="5334000" y="4610100"/>
            <a:ext cx="1143000" cy="1371600"/>
          </a:xfrm>
          <a:prstGeom prst="line">
            <a:avLst/>
          </a:prstGeom>
          <a:noFill/>
          <a:ln w="1905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6" name="Rectangle 25"/>
          <p:cNvSpPr>
            <a:spLocks noChangeArrowheads="1"/>
          </p:cNvSpPr>
          <p:nvPr/>
        </p:nvSpPr>
        <p:spPr bwMode="auto">
          <a:xfrm>
            <a:off x="4267200" y="5448300"/>
            <a:ext cx="1050925" cy="358775"/>
          </a:xfrm>
          <a:prstGeom prst="rect">
            <a:avLst/>
          </a:prstGeom>
          <a:solidFill>
            <a:srgbClr val="004C00"/>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300" dirty="0" smtClean="0">
                <a:solidFill>
                  <a:srgbClr val="FFFFFF"/>
                </a:solidFill>
                <a:ea typeface="SimSun" pitchFamily="2" charset="-122"/>
              </a:rPr>
              <a:t>Dim2</a:t>
            </a:r>
          </a:p>
          <a:p>
            <a:pPr lvl="0"/>
            <a:endParaRPr lang="en-US" altLang="zh-CN" sz="1300" dirty="0">
              <a:solidFill>
                <a:srgbClr val="FFFFFF"/>
              </a:solidFill>
              <a:ea typeface="SimSun"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r>
              <a:rPr lang="en-US" dirty="0" err="1" smtClean="0"/>
              <a:t>BioWeb</a:t>
            </a:r>
            <a:r>
              <a:rPr lang="en-US" dirty="0" smtClean="0"/>
              <a:t> Schema for Clinical data </a:t>
            </a:r>
            <a:br>
              <a:rPr lang="en-US" dirty="0" smtClean="0"/>
            </a:br>
            <a:r>
              <a:rPr lang="en-US" dirty="0" smtClean="0"/>
              <a:t/>
            </a:r>
            <a:br>
              <a:rPr lang="en-US" dirty="0" smtClean="0"/>
            </a:br>
            <a:endParaRPr 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p:cNvPicPr>
            <a:picLocks noChangeAspect="1" noChangeArrowheads="1"/>
          </p:cNvPicPr>
          <p:nvPr/>
        </p:nvPicPr>
        <p:blipFill>
          <a:blip r:embed="rId2"/>
          <a:srcRect/>
          <a:stretch>
            <a:fillRect/>
          </a:stretch>
        </p:blipFill>
        <p:spPr bwMode="auto">
          <a:xfrm>
            <a:off x="2209800" y="838200"/>
            <a:ext cx="5038725" cy="5564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867400"/>
          </a:xfrm>
        </p:spPr>
        <p:txBody>
          <a:bodyPr>
            <a:normAutofit fontScale="85000" lnSpcReduction="10000"/>
          </a:bodyPr>
          <a:lstStyle/>
          <a:p>
            <a:pPr lvl="0">
              <a:buNone/>
            </a:pPr>
            <a:r>
              <a:rPr lang="en-US" dirty="0" smtClean="0"/>
              <a:t> </a:t>
            </a:r>
          </a:p>
          <a:p>
            <a:pPr lvl="0"/>
            <a:r>
              <a:rPr lang="en-US" dirty="0" smtClean="0"/>
              <a:t>This model reduces the number of physical joins.</a:t>
            </a:r>
          </a:p>
          <a:p>
            <a:pPr lvl="0">
              <a:buNone/>
            </a:pPr>
            <a:r>
              <a:rPr lang="en-US" dirty="0" smtClean="0"/>
              <a:t> </a:t>
            </a:r>
          </a:p>
          <a:p>
            <a:pPr lvl="0"/>
            <a:r>
              <a:rPr lang="en-US" dirty="0" smtClean="0"/>
              <a:t>It is easy for consolidation of few results from the measure tables which couldn’t be made from bio star.</a:t>
            </a:r>
          </a:p>
          <a:p>
            <a:pPr lvl="0"/>
            <a:endParaRPr lang="en-US" dirty="0" smtClean="0"/>
          </a:p>
          <a:p>
            <a:pPr lvl="0"/>
            <a:r>
              <a:rPr lang="en-US" dirty="0" smtClean="0"/>
              <a:t> For instance, from the diagnosis table it is easy to consolidate which disease has been treated using which drug. In the </a:t>
            </a:r>
            <a:r>
              <a:rPr lang="en-US" dirty="0" err="1" smtClean="0"/>
              <a:t>BioStar</a:t>
            </a:r>
            <a:r>
              <a:rPr lang="en-US" dirty="0" smtClean="0"/>
              <a:t> model, this consolidation was not possible. What could be concluded was which patient was prescribed which drug and what disease did he suffer from separately.</a:t>
            </a:r>
          </a:p>
          <a:p>
            <a:pPr lvl="0">
              <a:buNone/>
            </a:pPr>
            <a:r>
              <a:rPr lang="en-US" dirty="0" smtClean="0"/>
              <a:t> </a:t>
            </a:r>
          </a:p>
          <a:p>
            <a:pPr lvl="0"/>
            <a:r>
              <a:rPr lang="en-US" dirty="0" smtClean="0"/>
              <a:t>Temporal attributes of the measure tables allow multiple entries. For instance, if the same patient is diagnosed on same day the measure tables allow in the </a:t>
            </a:r>
            <a:r>
              <a:rPr lang="en-US" dirty="0" err="1" smtClean="0"/>
              <a:t>BioWeb</a:t>
            </a:r>
            <a:r>
              <a:rPr lang="en-US" dirty="0" smtClean="0"/>
              <a:t> model. </a:t>
            </a:r>
          </a:p>
          <a:p>
            <a:endParaRPr lang="en-US" dirty="0"/>
          </a:p>
        </p:txBody>
      </p:sp>
      <p:sp>
        <p:nvSpPr>
          <p:cNvPr id="3" name="Title 2"/>
          <p:cNvSpPr>
            <a:spLocks noGrp="1"/>
          </p:cNvSpPr>
          <p:nvPr>
            <p:ph type="title"/>
          </p:nvPr>
        </p:nvSpPr>
        <p:spPr>
          <a:xfrm>
            <a:off x="457200" y="457200"/>
            <a:ext cx="8229600" cy="715962"/>
          </a:xfrm>
        </p:spPr>
        <p:txBody>
          <a:bodyPr>
            <a:normAutofit fontScale="90000"/>
          </a:bodyPr>
          <a:lstStyle/>
          <a:p>
            <a:r>
              <a:rPr lang="en-US" dirty="0" smtClean="0"/>
              <a:t>Benefits of </a:t>
            </a:r>
            <a:r>
              <a:rPr lang="en-US" dirty="0" err="1" smtClean="0"/>
              <a:t>BioWeb</a:t>
            </a:r>
            <a:r>
              <a:rPr lang="en-US" dirty="0" smtClean="0"/>
              <a:t> Model</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smtClean="0"/>
              <a:t>Adding a dimension to existing measure table or adding fields in any table would require re-computing data entries of the measure table. Hence measure table should not be connected to more number of dimension tables.</a:t>
            </a:r>
          </a:p>
          <a:p>
            <a:pPr lvl="0"/>
            <a:endParaRPr lang="en-US" dirty="0" smtClean="0"/>
          </a:p>
          <a:p>
            <a:pPr lvl="0"/>
            <a:r>
              <a:rPr lang="en-US" dirty="0" smtClean="0"/>
              <a:t>Connecting multiple dimension tables to one measure table might increase the size of the measure table but on the brighter side this gives some direct results which could be very useful. </a:t>
            </a:r>
          </a:p>
          <a:p>
            <a:endParaRPr lang="en-US" dirty="0"/>
          </a:p>
        </p:txBody>
      </p:sp>
      <p:sp>
        <p:nvSpPr>
          <p:cNvPr id="3" name="Title 2"/>
          <p:cNvSpPr>
            <a:spLocks noGrp="1"/>
          </p:cNvSpPr>
          <p:nvPr>
            <p:ph type="title"/>
          </p:nvPr>
        </p:nvSpPr>
        <p:spPr/>
        <p:txBody>
          <a:bodyPr>
            <a:normAutofit/>
          </a:bodyPr>
          <a:lstStyle/>
          <a:p>
            <a:r>
              <a:rPr lang="en-US" dirty="0" smtClean="0"/>
              <a:t>Pitfalls of </a:t>
            </a:r>
            <a:r>
              <a:rPr lang="en-US" dirty="0" err="1" smtClean="0"/>
              <a:t>BioWeb</a:t>
            </a:r>
            <a:r>
              <a:rPr lang="en-US" dirty="0" smtClean="0"/>
              <a:t> Model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HierBio</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lgn="ctr">
              <a:buNone/>
            </a:pPr>
            <a:r>
              <a:rPr lang="en-US" dirty="0" smtClean="0"/>
              <a:t>By</a:t>
            </a:r>
          </a:p>
          <a:p>
            <a:pPr algn="ctr">
              <a:buNone/>
            </a:pPr>
            <a:r>
              <a:rPr lang="en-US" dirty="0" err="1" smtClean="0"/>
              <a:t>Chirag</a:t>
            </a:r>
            <a:r>
              <a:rPr lang="en-US" dirty="0" smtClean="0"/>
              <a:t> </a:t>
            </a:r>
            <a:r>
              <a:rPr lang="en-US" dirty="0" err="1" smtClean="0"/>
              <a:t>Gorasia</a:t>
            </a:r>
            <a:r>
              <a:rPr lang="en-US" dirty="0" smtClean="0"/>
              <a:t> (3454 8106)</a:t>
            </a:r>
          </a:p>
          <a:p>
            <a:pPr algn="ctr">
              <a:buNone/>
            </a:pPr>
            <a:r>
              <a:rPr lang="en-US" dirty="0" err="1" smtClean="0"/>
              <a:t>Rahul</a:t>
            </a:r>
            <a:r>
              <a:rPr lang="en-US" dirty="0" smtClean="0"/>
              <a:t> </a:t>
            </a:r>
            <a:r>
              <a:rPr lang="en-US" dirty="0" err="1" smtClean="0"/>
              <a:t>Malviya</a:t>
            </a:r>
            <a:r>
              <a:rPr lang="en-US" dirty="0" smtClean="0"/>
              <a:t> (3654 8590)</a:t>
            </a:r>
          </a:p>
          <a:p>
            <a:endParaRPr lang="en-US" dirty="0"/>
          </a:p>
        </p:txBody>
      </p:sp>
    </p:spTree>
    <p:extLst>
      <p:ext uri="{BB962C8B-B14F-4D97-AF65-F5344CB8AC3E}">
        <p14:creationId xmlns:p14="http://schemas.microsoft.com/office/powerpoint/2010/main" val="1826783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Hierarchical model</a:t>
            </a:r>
          </a:p>
          <a:p>
            <a:r>
              <a:rPr lang="en-US" dirty="0" smtClean="0"/>
              <a:t>Easily models 1-1 and 1-n associations as parent-child relationships.</a:t>
            </a:r>
          </a:p>
          <a:p>
            <a:r>
              <a:rPr lang="en-US" dirty="0" smtClean="0"/>
              <a:t>Easily extensible and scalable</a:t>
            </a:r>
          </a:p>
          <a:p>
            <a:r>
              <a:rPr lang="en-US" dirty="0" smtClean="0"/>
              <a:t>Very efficient to retrieve and update records.</a:t>
            </a:r>
          </a:p>
          <a:p>
            <a:r>
              <a:rPr lang="en-US" dirty="0" smtClean="0"/>
              <a:t>Fairly intuitive to construct.</a:t>
            </a:r>
          </a:p>
          <a:p>
            <a:r>
              <a:rPr lang="en-US" dirty="0" smtClean="0"/>
              <a:t>Real world implementation of Hierarchical models: </a:t>
            </a:r>
            <a:r>
              <a:rPr lang="en-US" dirty="0" smtClean="0">
                <a:hlinkClick r:id="rId3"/>
              </a:rPr>
              <a:t>www.mismo.org</a:t>
            </a:r>
            <a:r>
              <a:rPr lang="en-US" dirty="0" smtClean="0"/>
              <a:t> and IBM IMS</a:t>
            </a:r>
          </a:p>
          <a:p>
            <a:endParaRPr lang="en-US" dirty="0"/>
          </a:p>
        </p:txBody>
      </p:sp>
    </p:spTree>
    <p:extLst>
      <p:ext uri="{BB962C8B-B14F-4D97-AF65-F5344CB8AC3E}">
        <p14:creationId xmlns:p14="http://schemas.microsoft.com/office/powerpoint/2010/main" val="4217769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066800" y="0"/>
            <a:ext cx="7239000" cy="48768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66800" y="4953001"/>
            <a:ext cx="7277100" cy="1219200"/>
          </a:xfrm>
          <a:prstGeom prst="rect">
            <a:avLst/>
          </a:prstGeom>
          <a:noFill/>
          <a:ln w="9525">
            <a:noFill/>
            <a:miter lim="800000"/>
            <a:headEnd/>
            <a:tailEnd/>
          </a:ln>
        </p:spPr>
      </p:pic>
    </p:spTree>
    <p:extLst>
      <p:ext uri="{BB962C8B-B14F-4D97-AF65-F5344CB8AC3E}">
        <p14:creationId xmlns:p14="http://schemas.microsoft.com/office/powerpoint/2010/main" val="300146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1026"/>
          <p:cNvSpPr>
            <a:spLocks noGrp="1" noChangeArrowheads="1"/>
          </p:cNvSpPr>
          <p:nvPr>
            <p:ph type="title"/>
          </p:nvPr>
        </p:nvSpPr>
        <p:spPr>
          <a:xfrm>
            <a:off x="685800" y="609600"/>
            <a:ext cx="7772400" cy="838200"/>
          </a:xfrm>
        </p:spPr>
        <p:txBody>
          <a:bodyPr/>
          <a:lstStyle/>
          <a:p>
            <a:r>
              <a:rPr lang="en-US" sz="2800"/>
              <a:t>Data Model Levels</a:t>
            </a:r>
          </a:p>
        </p:txBody>
      </p:sp>
      <p:sp>
        <p:nvSpPr>
          <p:cNvPr id="564227" name="Text Box 1027"/>
          <p:cNvSpPr txBox="1">
            <a:spLocks noChangeArrowheads="1"/>
          </p:cNvSpPr>
          <p:nvPr/>
        </p:nvSpPr>
        <p:spPr bwMode="auto">
          <a:xfrm>
            <a:off x="6781800" y="2876207"/>
            <a:ext cx="1467068" cy="64633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dirty="0">
                <a:solidFill>
                  <a:schemeClr val="bg1"/>
                </a:solidFill>
                <a:latin typeface="Arial" pitchFamily="34" charset="0"/>
              </a:rPr>
              <a:t>Increasing</a:t>
            </a:r>
          </a:p>
          <a:p>
            <a:pPr eaLnBrk="0" hangingPunct="0"/>
            <a:r>
              <a:rPr lang="en-US" b="1" dirty="0">
                <a:solidFill>
                  <a:schemeClr val="bg1"/>
                </a:solidFill>
                <a:latin typeface="Arial" pitchFamily="34" charset="0"/>
              </a:rPr>
              <a:t>Abstraction</a:t>
            </a:r>
          </a:p>
        </p:txBody>
      </p:sp>
      <p:sp>
        <p:nvSpPr>
          <p:cNvPr id="564228" name="Rectangle 1028"/>
          <p:cNvSpPr>
            <a:spLocks noChangeArrowheads="1"/>
          </p:cNvSpPr>
          <p:nvPr/>
        </p:nvSpPr>
        <p:spPr bwMode="auto">
          <a:xfrm>
            <a:off x="3143250" y="1371600"/>
            <a:ext cx="3128963" cy="600075"/>
          </a:xfrm>
          <a:prstGeom prst="rect">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pPr algn="ctr" eaLnBrk="0" hangingPunct="0"/>
            <a:r>
              <a:rPr lang="en-US" b="1">
                <a:latin typeface="Arial" pitchFamily="34" charset="0"/>
              </a:rPr>
              <a:t>Reality</a:t>
            </a:r>
            <a:endParaRPr lang="en-US"/>
          </a:p>
        </p:txBody>
      </p:sp>
      <p:sp>
        <p:nvSpPr>
          <p:cNvPr id="564229" name="Rectangle 1029"/>
          <p:cNvSpPr>
            <a:spLocks noChangeArrowheads="1"/>
          </p:cNvSpPr>
          <p:nvPr/>
        </p:nvSpPr>
        <p:spPr bwMode="auto">
          <a:xfrm>
            <a:off x="3143250" y="2533650"/>
            <a:ext cx="3128963" cy="600075"/>
          </a:xfrm>
          <a:prstGeom prst="rect">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pPr algn="ctr" eaLnBrk="0" hangingPunct="0"/>
            <a:r>
              <a:rPr lang="en-US" b="1">
                <a:latin typeface="Arial" pitchFamily="34" charset="0"/>
              </a:rPr>
              <a:t>Conceptual Model</a:t>
            </a:r>
            <a:endParaRPr lang="en-US"/>
          </a:p>
        </p:txBody>
      </p:sp>
      <p:sp>
        <p:nvSpPr>
          <p:cNvPr id="564230" name="Rectangle 1030"/>
          <p:cNvSpPr>
            <a:spLocks noChangeArrowheads="1"/>
          </p:cNvSpPr>
          <p:nvPr/>
        </p:nvSpPr>
        <p:spPr bwMode="auto">
          <a:xfrm>
            <a:off x="3143250" y="3695700"/>
            <a:ext cx="3128963" cy="600075"/>
          </a:xfrm>
          <a:prstGeom prst="rect">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pPr algn="ctr" eaLnBrk="0" hangingPunct="0"/>
            <a:r>
              <a:rPr lang="en-US" b="1">
                <a:latin typeface="Arial" pitchFamily="34" charset="0"/>
              </a:rPr>
              <a:t>Logical Model</a:t>
            </a:r>
            <a:endParaRPr lang="en-US"/>
          </a:p>
        </p:txBody>
      </p:sp>
      <p:sp>
        <p:nvSpPr>
          <p:cNvPr id="564231" name="Rectangle 1031"/>
          <p:cNvSpPr>
            <a:spLocks noChangeArrowheads="1"/>
          </p:cNvSpPr>
          <p:nvPr/>
        </p:nvSpPr>
        <p:spPr bwMode="auto">
          <a:xfrm>
            <a:off x="3143250" y="4857750"/>
            <a:ext cx="3128963" cy="600075"/>
          </a:xfrm>
          <a:prstGeom prst="rect">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pPr algn="ctr" eaLnBrk="0" hangingPunct="0"/>
            <a:r>
              <a:rPr lang="en-US" b="1">
                <a:latin typeface="Arial" pitchFamily="34" charset="0"/>
              </a:rPr>
              <a:t>Physical Model</a:t>
            </a:r>
            <a:endParaRPr lang="en-US"/>
          </a:p>
        </p:txBody>
      </p:sp>
      <p:sp>
        <p:nvSpPr>
          <p:cNvPr id="564232" name="Line 1032"/>
          <p:cNvSpPr>
            <a:spLocks noChangeShapeType="1"/>
          </p:cNvSpPr>
          <p:nvPr/>
        </p:nvSpPr>
        <p:spPr bwMode="auto">
          <a:xfrm>
            <a:off x="4706938" y="1971675"/>
            <a:ext cx="0" cy="54451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3" name="Line 1033"/>
          <p:cNvSpPr>
            <a:spLocks noChangeShapeType="1"/>
          </p:cNvSpPr>
          <p:nvPr/>
        </p:nvSpPr>
        <p:spPr bwMode="auto">
          <a:xfrm>
            <a:off x="4706938" y="3170238"/>
            <a:ext cx="0" cy="5445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4" name="Line 1034"/>
          <p:cNvSpPr>
            <a:spLocks noChangeShapeType="1"/>
          </p:cNvSpPr>
          <p:nvPr/>
        </p:nvSpPr>
        <p:spPr bwMode="auto">
          <a:xfrm>
            <a:off x="4706938" y="4313238"/>
            <a:ext cx="0" cy="5445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5" name="Line 1035"/>
          <p:cNvSpPr>
            <a:spLocks noChangeShapeType="1"/>
          </p:cNvSpPr>
          <p:nvPr/>
        </p:nvSpPr>
        <p:spPr bwMode="auto">
          <a:xfrm>
            <a:off x="2709863" y="1371600"/>
            <a:ext cx="0" cy="4086225"/>
          </a:xfrm>
          <a:prstGeom prst="line">
            <a:avLst/>
          </a:prstGeom>
          <a:noFill/>
          <a:ln w="762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6" name="Line 1036"/>
          <p:cNvSpPr>
            <a:spLocks noChangeShapeType="1"/>
          </p:cNvSpPr>
          <p:nvPr/>
        </p:nvSpPr>
        <p:spPr bwMode="auto">
          <a:xfrm>
            <a:off x="6572250" y="1371600"/>
            <a:ext cx="0" cy="4086225"/>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237" name="Text Box 1037"/>
          <p:cNvSpPr txBox="1">
            <a:spLocks noChangeArrowheads="1"/>
          </p:cNvSpPr>
          <p:nvPr/>
        </p:nvSpPr>
        <p:spPr bwMode="auto">
          <a:xfrm>
            <a:off x="538163" y="1538288"/>
            <a:ext cx="1981200" cy="36933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b="1" dirty="0">
                <a:solidFill>
                  <a:schemeClr val="bg1"/>
                </a:solidFill>
                <a:latin typeface="Arial" pitchFamily="34" charset="0"/>
              </a:rPr>
              <a:t>Human-oriented</a:t>
            </a:r>
          </a:p>
        </p:txBody>
      </p:sp>
      <p:sp>
        <p:nvSpPr>
          <p:cNvPr id="564238" name="Text Box 1038"/>
          <p:cNvSpPr txBox="1">
            <a:spLocks noChangeArrowheads="1"/>
          </p:cNvSpPr>
          <p:nvPr/>
        </p:nvSpPr>
        <p:spPr bwMode="auto">
          <a:xfrm>
            <a:off x="538163" y="4295775"/>
            <a:ext cx="1981200" cy="64633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b="1" dirty="0">
                <a:solidFill>
                  <a:schemeClr val="bg1"/>
                </a:solidFill>
                <a:latin typeface="Arial" pitchFamily="34" charset="0"/>
              </a:rPr>
              <a:t>Computer-oriented</a:t>
            </a:r>
          </a:p>
        </p:txBody>
      </p:sp>
    </p:spTree>
    <p:extLst>
      <p:ext uri="{BB962C8B-B14F-4D97-AF65-F5344CB8AC3E}">
        <p14:creationId xmlns:p14="http://schemas.microsoft.com/office/powerpoint/2010/main" val="3846758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XML Representation for n-n association</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pPr>
              <a:buNone/>
            </a:pPr>
            <a:r>
              <a:rPr lang="en-US" sz="1400" dirty="0" smtClean="0">
                <a:latin typeface="Times New Roman" pitchFamily="18" charset="0"/>
                <a:cs typeface="Times New Roman" pitchFamily="18" charset="0"/>
              </a:rPr>
              <a:t>&lt;</a:t>
            </a:r>
            <a:r>
              <a:rPr lang="en-US" sz="1400" dirty="0" err="1" smtClean="0">
                <a:latin typeface="Times New Roman" pitchFamily="18" charset="0"/>
                <a:cs typeface="Times New Roman" pitchFamily="18" charset="0"/>
              </a:rPr>
              <a:t>clinicalData</a:t>
            </a:r>
            <a:r>
              <a:rPr lang="en-US" sz="1400" dirty="0" smtClean="0">
                <a:latin typeface="Times New Roman" pitchFamily="18" charset="0"/>
                <a:cs typeface="Times New Roman" pitchFamily="18" charset="0"/>
              </a:rPr>
              <a:t>&gt;</a:t>
            </a:r>
          </a:p>
          <a:p>
            <a:pPr lvl="1">
              <a:buNone/>
            </a:pPr>
            <a:r>
              <a:rPr lang="en-US" sz="1400" dirty="0" smtClean="0">
                <a:latin typeface="Times New Roman" pitchFamily="18" charset="0"/>
                <a:cs typeface="Times New Roman" pitchFamily="18" charset="0"/>
              </a:rPr>
              <a:t>   &lt;patient </a:t>
            </a:r>
            <a:r>
              <a:rPr lang="en-US" sz="1400" dirty="0" err="1" smtClean="0">
                <a:latin typeface="Times New Roman" pitchFamily="18" charset="0"/>
                <a:cs typeface="Times New Roman" pitchFamily="18" charset="0"/>
              </a:rPr>
              <a:t>patientId</a:t>
            </a:r>
            <a:r>
              <a:rPr lang="en-US" sz="1400" dirty="0" smtClean="0">
                <a:latin typeface="Times New Roman" pitchFamily="18" charset="0"/>
                <a:cs typeface="Times New Roman" pitchFamily="18" charset="0"/>
              </a:rPr>
              <a:t>=1000  SSN=000-00-0000  Name="ABC“ Gender=”M” DOB=09/16/2009 &gt;</a:t>
            </a:r>
          </a:p>
          <a:p>
            <a:pPr lvl="2">
              <a:buNone/>
            </a:pPr>
            <a:r>
              <a:rPr lang="en-US" sz="1400" dirty="0" smtClean="0">
                <a:latin typeface="Times New Roman" pitchFamily="18" charset="0"/>
                <a:cs typeface="Times New Roman" pitchFamily="18" charset="0"/>
              </a:rPr>
              <a:t>    &lt;</a:t>
            </a:r>
            <a:r>
              <a:rPr lang="en-US" sz="1400" dirty="0" err="1" smtClean="0">
                <a:latin typeface="Times New Roman" pitchFamily="18" charset="0"/>
                <a:cs typeface="Times New Roman" pitchFamily="18" charset="0"/>
              </a:rPr>
              <a:t>patientDisease</a:t>
            </a:r>
            <a:endParaRPr lang="en-US" sz="1400" dirty="0" smtClean="0">
              <a:latin typeface="Times New Roman" pitchFamily="18" charset="0"/>
              <a:cs typeface="Times New Roman" pitchFamily="18" charset="0"/>
            </a:endParaRP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diseaseId</a:t>
            </a:r>
            <a:r>
              <a:rPr lang="en-US" sz="1400" dirty="0" smtClean="0">
                <a:latin typeface="Times New Roman" pitchFamily="18" charset="0"/>
                <a:cs typeface="Times New Roman" pitchFamily="18" charset="0"/>
              </a:rPr>
              <a:t>=10000</a:t>
            </a: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diseaseName</a:t>
            </a:r>
            <a:r>
              <a:rPr lang="en-US" sz="1400" dirty="0" smtClean="0">
                <a:latin typeface="Times New Roman" pitchFamily="18" charset="0"/>
                <a:cs typeface="Times New Roman" pitchFamily="18" charset="0"/>
              </a:rPr>
              <a:t>="XXX"</a:t>
            </a:r>
          </a:p>
          <a:p>
            <a:pPr lvl="2">
              <a:buNone/>
            </a:pPr>
            <a:r>
              <a:rPr lang="en-US" sz="1400" dirty="0" smtClean="0">
                <a:latin typeface="Times New Roman" pitchFamily="18" charset="0"/>
                <a:cs typeface="Times New Roman" pitchFamily="18" charset="0"/>
              </a:rPr>
              <a:t>    /&gt;</a:t>
            </a:r>
          </a:p>
          <a:p>
            <a:pPr lvl="2">
              <a:buNone/>
            </a:pPr>
            <a:r>
              <a:rPr lang="en-US" sz="1400" dirty="0" smtClean="0">
                <a:latin typeface="Times New Roman" pitchFamily="18" charset="0"/>
                <a:cs typeface="Times New Roman" pitchFamily="18" charset="0"/>
              </a:rPr>
              <a:t>    &lt;</a:t>
            </a:r>
            <a:r>
              <a:rPr lang="en-US" sz="1400" dirty="0" err="1" smtClean="0">
                <a:latin typeface="Times New Roman" pitchFamily="18" charset="0"/>
                <a:cs typeface="Times New Roman" pitchFamily="18" charset="0"/>
              </a:rPr>
              <a:t>patientDisease</a:t>
            </a:r>
            <a:endParaRPr lang="en-US" sz="1400" dirty="0" smtClean="0">
              <a:latin typeface="Times New Roman" pitchFamily="18" charset="0"/>
              <a:cs typeface="Times New Roman" pitchFamily="18" charset="0"/>
            </a:endParaRP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diseaseId</a:t>
            </a:r>
            <a:r>
              <a:rPr lang="en-US" sz="1400" dirty="0" smtClean="0">
                <a:latin typeface="Times New Roman" pitchFamily="18" charset="0"/>
                <a:cs typeface="Times New Roman" pitchFamily="18" charset="0"/>
              </a:rPr>
              <a:t>=10001</a:t>
            </a: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diseaseName</a:t>
            </a:r>
            <a:r>
              <a:rPr lang="en-US" sz="1400" dirty="0" smtClean="0">
                <a:latin typeface="Times New Roman" pitchFamily="18" charset="0"/>
                <a:cs typeface="Times New Roman" pitchFamily="18" charset="0"/>
              </a:rPr>
              <a:t>="XXY"</a:t>
            </a:r>
          </a:p>
          <a:p>
            <a:pPr lvl="2">
              <a:buNone/>
            </a:pPr>
            <a:r>
              <a:rPr lang="en-US" sz="1400" dirty="0" smtClean="0">
                <a:latin typeface="Times New Roman" pitchFamily="18" charset="0"/>
                <a:cs typeface="Times New Roman" pitchFamily="18" charset="0"/>
              </a:rPr>
              <a:t>    /&gt;</a:t>
            </a:r>
          </a:p>
          <a:p>
            <a:pPr lvl="1">
              <a:buNone/>
            </a:pPr>
            <a:r>
              <a:rPr lang="en-US" sz="1400" dirty="0" smtClean="0">
                <a:latin typeface="Times New Roman" pitchFamily="18" charset="0"/>
                <a:cs typeface="Times New Roman" pitchFamily="18" charset="0"/>
              </a:rPr>
              <a:t>    &lt;/patient&gt;</a:t>
            </a:r>
          </a:p>
          <a:p>
            <a:pPr>
              <a:buNone/>
            </a:pPr>
            <a:r>
              <a:rPr lang="en-US" sz="1400" dirty="0" smtClean="0">
                <a:latin typeface="Times New Roman" pitchFamily="18" charset="0"/>
                <a:cs typeface="Times New Roman" pitchFamily="18" charset="0"/>
              </a:rPr>
              <a:t>   	      &lt;patient </a:t>
            </a:r>
            <a:r>
              <a:rPr lang="en-US" sz="1400" dirty="0" err="1" smtClean="0">
                <a:latin typeface="Times New Roman" pitchFamily="18" charset="0"/>
                <a:cs typeface="Times New Roman" pitchFamily="18" charset="0"/>
              </a:rPr>
              <a:t>patientId</a:t>
            </a:r>
            <a:r>
              <a:rPr lang="en-US" sz="1400" dirty="0" smtClean="0">
                <a:latin typeface="Times New Roman" pitchFamily="18" charset="0"/>
                <a:cs typeface="Times New Roman" pitchFamily="18" charset="0"/>
              </a:rPr>
              <a:t>=1001 SSN=000-00-0001 Name="ABCD“ Gender=”F” DOB=09/14/2009&gt;</a:t>
            </a:r>
          </a:p>
          <a:p>
            <a:pPr lvl="2">
              <a:buNone/>
            </a:pPr>
            <a:r>
              <a:rPr lang="en-US" sz="1400" dirty="0" smtClean="0">
                <a:latin typeface="Times New Roman" pitchFamily="18" charset="0"/>
                <a:cs typeface="Times New Roman" pitchFamily="18" charset="0"/>
              </a:rPr>
              <a:t> &lt;</a:t>
            </a:r>
            <a:r>
              <a:rPr lang="en-US" sz="1400" dirty="0" err="1" smtClean="0">
                <a:latin typeface="Times New Roman" pitchFamily="18" charset="0"/>
                <a:cs typeface="Times New Roman" pitchFamily="18" charset="0"/>
              </a:rPr>
              <a:t>patientDisease</a:t>
            </a:r>
            <a:endParaRPr lang="en-US" sz="1400" dirty="0" smtClean="0">
              <a:latin typeface="Times New Roman" pitchFamily="18" charset="0"/>
              <a:cs typeface="Times New Roman" pitchFamily="18" charset="0"/>
            </a:endParaRP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diseaseId</a:t>
            </a:r>
            <a:r>
              <a:rPr lang="en-US" sz="1400" dirty="0" smtClean="0">
                <a:latin typeface="Times New Roman" pitchFamily="18" charset="0"/>
                <a:cs typeface="Times New Roman" pitchFamily="18" charset="0"/>
              </a:rPr>
              <a:t>=10000</a:t>
            </a:r>
          </a:p>
          <a:p>
            <a:pPr lvl="2">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diseaseName</a:t>
            </a:r>
            <a:r>
              <a:rPr lang="en-US" sz="1400" dirty="0" smtClean="0">
                <a:latin typeface="Times New Roman" pitchFamily="18" charset="0"/>
                <a:cs typeface="Times New Roman" pitchFamily="18" charset="0"/>
              </a:rPr>
              <a:t>="XXX"</a:t>
            </a:r>
          </a:p>
          <a:p>
            <a:pPr lvl="2">
              <a:buNone/>
            </a:pPr>
            <a:r>
              <a:rPr lang="en-US" sz="1400" dirty="0" smtClean="0">
                <a:latin typeface="Times New Roman" pitchFamily="18" charset="0"/>
                <a:cs typeface="Times New Roman" pitchFamily="18" charset="0"/>
              </a:rPr>
              <a:t>   /&gt;</a:t>
            </a:r>
          </a:p>
          <a:p>
            <a:pPr lvl="1">
              <a:buNone/>
            </a:pPr>
            <a:r>
              <a:rPr lang="en-US" sz="1400" dirty="0" smtClean="0">
                <a:latin typeface="Times New Roman" pitchFamily="18" charset="0"/>
                <a:cs typeface="Times New Roman" pitchFamily="18" charset="0"/>
              </a:rPr>
              <a:t>   &lt;/patient&gt;</a:t>
            </a:r>
          </a:p>
          <a:p>
            <a:pPr lvl="1">
              <a:buNone/>
            </a:pPr>
            <a:r>
              <a:rPr lang="en-US" sz="1400" dirty="0" smtClean="0">
                <a:latin typeface="Times New Roman" pitchFamily="18" charset="0"/>
                <a:cs typeface="Times New Roman" pitchFamily="18" charset="0"/>
              </a:rPr>
              <a:t>   &lt; </a:t>
            </a:r>
            <a:r>
              <a:rPr lang="en-US" sz="1400" dirty="0" err="1" smtClean="0">
                <a:latin typeface="Times New Roman" pitchFamily="18" charset="0"/>
                <a:cs typeface="Times New Roman" pitchFamily="18" charset="0"/>
              </a:rPr>
              <a:t>patientDisease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diseaseId</a:t>
            </a:r>
            <a:r>
              <a:rPr lang="en-US" sz="1400" dirty="0" smtClean="0">
                <a:latin typeface="Times New Roman" pitchFamily="18" charset="0"/>
                <a:cs typeface="Times New Roman" pitchFamily="18" charset="0"/>
              </a:rPr>
              <a:t>=10000 </a:t>
            </a:r>
            <a:r>
              <a:rPr lang="en-US" sz="1400" dirty="0" err="1" smtClean="0">
                <a:latin typeface="Times New Roman" pitchFamily="18" charset="0"/>
                <a:cs typeface="Times New Roman" pitchFamily="18" charset="0"/>
              </a:rPr>
              <a:t>diseaseName</a:t>
            </a:r>
            <a:r>
              <a:rPr lang="en-US" sz="1400" dirty="0" smtClean="0">
                <a:latin typeface="Times New Roman" pitchFamily="18" charset="0"/>
                <a:cs typeface="Times New Roman" pitchFamily="18" charset="0"/>
              </a:rPr>
              <a:t>="XXX“ patient=1001,1000 /&gt;</a:t>
            </a:r>
          </a:p>
          <a:p>
            <a:pPr lvl="1">
              <a:buNone/>
            </a:pPr>
            <a:r>
              <a:rPr lang="en-US" sz="1400" dirty="0" smtClean="0">
                <a:latin typeface="Times New Roman" pitchFamily="18" charset="0"/>
                <a:cs typeface="Times New Roman" pitchFamily="18" charset="0"/>
              </a:rPr>
              <a:t>  &lt; </a:t>
            </a:r>
            <a:r>
              <a:rPr lang="en-US" sz="1400" dirty="0" err="1" smtClean="0">
                <a:latin typeface="Times New Roman" pitchFamily="18" charset="0"/>
                <a:cs typeface="Times New Roman" pitchFamily="18" charset="0"/>
              </a:rPr>
              <a:t>patientDisease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diseaseId</a:t>
            </a:r>
            <a:r>
              <a:rPr lang="en-US" sz="1400" dirty="0" smtClean="0">
                <a:latin typeface="Times New Roman" pitchFamily="18" charset="0"/>
                <a:cs typeface="Times New Roman" pitchFamily="18" charset="0"/>
              </a:rPr>
              <a:t>=10001 </a:t>
            </a:r>
            <a:r>
              <a:rPr lang="en-US" sz="1400" dirty="0" err="1" smtClean="0">
                <a:latin typeface="Times New Roman" pitchFamily="18" charset="0"/>
                <a:cs typeface="Times New Roman" pitchFamily="18" charset="0"/>
              </a:rPr>
              <a:t>diseaseName</a:t>
            </a:r>
            <a:r>
              <a:rPr lang="en-US" sz="1400" dirty="0" smtClean="0">
                <a:latin typeface="Times New Roman" pitchFamily="18" charset="0"/>
                <a:cs typeface="Times New Roman" pitchFamily="18" charset="0"/>
              </a:rPr>
              <a:t>="XXY“ patient=1000 /&gt;</a:t>
            </a:r>
          </a:p>
          <a:p>
            <a:pPr>
              <a:buNone/>
            </a:pPr>
            <a:r>
              <a:rPr lang="en-US" sz="1400" dirty="0" smtClean="0">
                <a:latin typeface="Times New Roman" pitchFamily="18" charset="0"/>
                <a:cs typeface="Times New Roman" pitchFamily="18" charset="0"/>
              </a:rPr>
              <a:t>&lt;/</a:t>
            </a:r>
            <a:r>
              <a:rPr lang="en-US" sz="1400" dirty="0" err="1" smtClean="0">
                <a:latin typeface="Times New Roman" pitchFamily="18" charset="0"/>
                <a:cs typeface="Times New Roman" pitchFamily="18" charset="0"/>
              </a:rPr>
              <a:t>clinicalData</a:t>
            </a:r>
            <a:r>
              <a:rPr lang="en-US" sz="1400" dirty="0" smtClean="0">
                <a:latin typeface="Times New Roman" pitchFamily="18" charset="0"/>
                <a:cs typeface="Times New Roman" pitchFamily="18" charset="0"/>
              </a:rPr>
              <a:t>&gt;</a:t>
            </a:r>
          </a:p>
          <a:p>
            <a:pPr>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5448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Unified Modeling Language</a:t>
            </a:r>
          </a:p>
        </p:txBody>
      </p:sp>
      <p:sp>
        <p:nvSpPr>
          <p:cNvPr id="556035" name="Rectangle 3"/>
          <p:cNvSpPr>
            <a:spLocks noGrp="1" noChangeArrowheads="1"/>
          </p:cNvSpPr>
          <p:nvPr>
            <p:ph type="body" idx="1"/>
          </p:nvPr>
        </p:nvSpPr>
        <p:spPr>
          <a:xfrm>
            <a:off x="406400" y="1447800"/>
            <a:ext cx="8331200" cy="685800"/>
          </a:xfrm>
        </p:spPr>
        <p:txBody>
          <a:bodyPr/>
          <a:lstStyle/>
          <a:p>
            <a:r>
              <a:rPr lang="en-US"/>
              <a:t>Entity-relationship diagrams</a:t>
            </a:r>
          </a:p>
        </p:txBody>
      </p:sp>
      <p:sp>
        <p:nvSpPr>
          <p:cNvPr id="556036" name="Rectangle 4"/>
          <p:cNvSpPr>
            <a:spLocks noChangeArrowheads="1"/>
          </p:cNvSpPr>
          <p:nvPr/>
        </p:nvSpPr>
        <p:spPr bwMode="auto">
          <a:xfrm>
            <a:off x="381000" y="1981200"/>
            <a:ext cx="8331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0000"/>
              <a:buFontTx/>
              <a:buBlip>
                <a:blip r:embed="rId2"/>
              </a:buBlip>
            </a:pPr>
            <a:r>
              <a:rPr lang="en-US" sz="3200">
                <a:latin typeface="Arial" pitchFamily="34" charset="0"/>
              </a:rPr>
              <a:t>Design the methodologies, diagram notations</a:t>
            </a:r>
          </a:p>
          <a:p>
            <a:pPr marL="342900" indent="-342900">
              <a:spcBef>
                <a:spcPct val="20000"/>
              </a:spcBef>
              <a:buSzPct val="80000"/>
              <a:buFontTx/>
              <a:buBlip>
                <a:blip r:embed="rId2"/>
              </a:buBlip>
            </a:pPr>
            <a:r>
              <a:rPr lang="en-US" sz="3200">
                <a:latin typeface="Arial" pitchFamily="34" charset="0"/>
              </a:rPr>
              <a:t>UML</a:t>
            </a:r>
          </a:p>
          <a:p>
            <a:pPr marL="742950" lvl="1" indent="-285750">
              <a:spcBef>
                <a:spcPct val="20000"/>
              </a:spcBef>
              <a:buClr>
                <a:schemeClr val="hlink"/>
              </a:buClr>
              <a:buSzPct val="70000"/>
              <a:buFont typeface="Wingdings" pitchFamily="2" charset="2"/>
              <a:buChar char="l"/>
            </a:pPr>
            <a:r>
              <a:rPr lang="en-US" sz="2800">
                <a:latin typeface="Arial" pitchFamily="34" charset="0"/>
              </a:rPr>
              <a:t>Not a design methodology</a:t>
            </a:r>
          </a:p>
          <a:p>
            <a:pPr marL="742950" lvl="1" indent="-285750">
              <a:spcBef>
                <a:spcPct val="20000"/>
              </a:spcBef>
              <a:buClr>
                <a:schemeClr val="hlink"/>
              </a:buClr>
              <a:buSzPct val="70000"/>
              <a:buFont typeface="Wingdings" pitchFamily="2" charset="2"/>
              <a:buChar char="l"/>
            </a:pPr>
            <a:r>
              <a:rPr lang="en-US" sz="2800">
                <a:latin typeface="Arial" pitchFamily="34" charset="0"/>
              </a:rPr>
              <a:t>Just a diagrammatic notation based on methods</a:t>
            </a:r>
          </a:p>
          <a:p>
            <a:pPr marL="742950" lvl="1" indent="-285750">
              <a:spcBef>
                <a:spcPct val="20000"/>
              </a:spcBef>
              <a:buClr>
                <a:schemeClr val="hlink"/>
              </a:buClr>
              <a:buSzPct val="70000"/>
              <a:buFont typeface="Wingdings" pitchFamily="2" charset="2"/>
              <a:buChar char="l"/>
            </a:pPr>
            <a:r>
              <a:rPr lang="en-US" sz="2800">
                <a:latin typeface="Arial" pitchFamily="34" charset="0"/>
              </a:rPr>
              <a:t>Endorsed by leading software and database companies</a:t>
            </a:r>
          </a:p>
        </p:txBody>
      </p:sp>
    </p:spTree>
    <p:extLst>
      <p:ext uri="{BB962C8B-B14F-4D97-AF65-F5344CB8AC3E}">
        <p14:creationId xmlns:p14="http://schemas.microsoft.com/office/powerpoint/2010/main" val="362512646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 calcmode="lin" valueType="num">
                                      <p:cBhvr additive="base">
                                        <p:cTn id="7" dur="500"/>
                                        <p:tgtEl>
                                          <p:spTgt spid="556035">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556035">
                                            <p:txEl>
                                              <p:pRg st="0" end="0"/>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56036"/>
                                        </p:tgtEl>
                                        <p:attrNameLst>
                                          <p:attrName>style.visibility</p:attrName>
                                        </p:attrNameLst>
                                      </p:cBhvr>
                                      <p:to>
                                        <p:strVal val="visible"/>
                                      </p:to>
                                    </p:set>
                                    <p:anim calcmode="lin" valueType="num">
                                      <p:cBhvr additive="base">
                                        <p:cTn id="13" dur="500"/>
                                        <p:tgtEl>
                                          <p:spTgt spid="556036"/>
                                        </p:tgtEl>
                                        <p:attrNameLst>
                                          <p:attrName>ppt_y</p:attrName>
                                        </p:attrNameLst>
                                      </p:cBhvr>
                                      <p:tavLst>
                                        <p:tav tm="0">
                                          <p:val>
                                            <p:strVal val="#ppt_y-#ppt_h*1.125000"/>
                                          </p:val>
                                        </p:tav>
                                        <p:tav tm="100000">
                                          <p:val>
                                            <p:strVal val="#ppt_y"/>
                                          </p:val>
                                        </p:tav>
                                      </p:tavLst>
                                    </p:anim>
                                    <p:animEffect transition="in" filter="wipe(down)">
                                      <p:cBhvr>
                                        <p:cTn id="14" dur="500"/>
                                        <p:tgtEl>
                                          <p:spTgt spid="55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autoUpdateAnimBg="0" advAuto="0"/>
      <p:bldP spid="55603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UML </a:t>
            </a:r>
            <a:r>
              <a:rPr lang="en-US" sz="3600"/>
              <a:t>( cont. )</a:t>
            </a:r>
            <a:endParaRPr lang="en-US"/>
          </a:p>
        </p:txBody>
      </p:sp>
      <p:sp>
        <p:nvSpPr>
          <p:cNvPr id="557059" name="Rectangle 3"/>
          <p:cNvSpPr>
            <a:spLocks noGrp="1" noChangeArrowheads="1"/>
          </p:cNvSpPr>
          <p:nvPr>
            <p:ph type="body" idx="1"/>
          </p:nvPr>
        </p:nvSpPr>
        <p:spPr/>
        <p:txBody>
          <a:bodyPr/>
          <a:lstStyle/>
          <a:p>
            <a:r>
              <a:rPr lang="en-US" sz="3300"/>
              <a:t>Diagrammatic notation = “visual language”...</a:t>
            </a:r>
            <a:endParaRPr lang="en-US" sz="3600"/>
          </a:p>
          <a:p>
            <a:r>
              <a:rPr lang="en-US" sz="3300"/>
              <a:t>For constructing a data model</a:t>
            </a:r>
            <a:endParaRPr lang="en-US" sz="2800"/>
          </a:p>
          <a:p>
            <a:r>
              <a:rPr lang="en-US"/>
              <a:t>Drawings, relationships constructed in Visio (other tools available)</a:t>
            </a:r>
          </a:p>
          <a:p>
            <a:r>
              <a:rPr lang="en-US"/>
              <a:t>Tools to input a drawing into </a:t>
            </a:r>
            <a:r>
              <a:rPr lang="en-US" i="1">
                <a:solidFill>
                  <a:srgbClr val="FF3399"/>
                </a:solidFill>
              </a:rPr>
              <a:t>ArcGIS</a:t>
            </a:r>
            <a:endParaRPr lang="en-US"/>
          </a:p>
          <a:p>
            <a:pPr lvl="1"/>
            <a:r>
              <a:rPr lang="en-US"/>
              <a:t>input drawing to the data model </a:t>
            </a:r>
          </a:p>
          <a:p>
            <a:pPr lvl="1"/>
            <a:endParaRPr lang="en-US"/>
          </a:p>
        </p:txBody>
      </p:sp>
    </p:spTree>
    <p:extLst>
      <p:ext uri="{BB962C8B-B14F-4D97-AF65-F5344CB8AC3E}">
        <p14:creationId xmlns:p14="http://schemas.microsoft.com/office/powerpoint/2010/main" val="1009011641"/>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t>UML Notation</a:t>
            </a:r>
          </a:p>
        </p:txBody>
      </p:sp>
      <p:sp>
        <p:nvSpPr>
          <p:cNvPr id="509955" name="Rectangle 3"/>
          <p:cNvSpPr>
            <a:spLocks noGrp="1" noChangeArrowheads="1"/>
          </p:cNvSpPr>
          <p:nvPr>
            <p:ph type="body" sz="half" idx="2"/>
          </p:nvPr>
        </p:nvSpPr>
        <p:spPr>
          <a:xfrm>
            <a:off x="4643438" y="1981200"/>
            <a:ext cx="3814762" cy="4114800"/>
          </a:xfrm>
        </p:spPr>
        <p:txBody>
          <a:bodyPr>
            <a:normAutofit lnSpcReduction="10000"/>
          </a:bodyPr>
          <a:lstStyle/>
          <a:p>
            <a:r>
              <a:rPr lang="en-US" sz="2400"/>
              <a:t>a class is shown as a box </a:t>
            </a:r>
          </a:p>
          <a:p>
            <a:r>
              <a:rPr lang="en-US" sz="2400"/>
              <a:t>top part contains the name of the class </a:t>
            </a:r>
          </a:p>
          <a:p>
            <a:r>
              <a:rPr lang="en-US" sz="2400"/>
              <a:t>lower part contains the attributes </a:t>
            </a:r>
          </a:p>
          <a:p>
            <a:r>
              <a:rPr lang="en-US" sz="2400"/>
              <a:t>methods associated with the class </a:t>
            </a:r>
          </a:p>
          <a:p>
            <a:r>
              <a:rPr lang="en-US" sz="2400"/>
              <a:t>lines connect boxes and indicate relationships </a:t>
            </a:r>
          </a:p>
        </p:txBody>
      </p:sp>
      <p:pic>
        <p:nvPicPr>
          <p:cNvPr id="509958" name="Picture 6" descr="unetranskey.jpg                                                00000010&#10;The Blueberry                  ABA7815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85800" y="2295525"/>
            <a:ext cx="3814763" cy="3484563"/>
          </a:xfrm>
        </p:spPr>
      </p:pic>
    </p:spTree>
    <p:extLst>
      <p:ext uri="{BB962C8B-B14F-4D97-AF65-F5344CB8AC3E}">
        <p14:creationId xmlns:p14="http://schemas.microsoft.com/office/powerpoint/2010/main" val="428651612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t>Relationships</a:t>
            </a:r>
          </a:p>
        </p:txBody>
      </p:sp>
      <p:sp>
        <p:nvSpPr>
          <p:cNvPr id="517124" name="Rectangle 4"/>
          <p:cNvSpPr>
            <a:spLocks noGrp="1" noChangeArrowheads="1"/>
          </p:cNvSpPr>
          <p:nvPr>
            <p:ph type="body" sz="half" idx="2"/>
          </p:nvPr>
        </p:nvSpPr>
        <p:spPr>
          <a:xfrm>
            <a:off x="4643438" y="1981200"/>
            <a:ext cx="3814762" cy="4114800"/>
          </a:xfrm>
        </p:spPr>
        <p:txBody>
          <a:bodyPr/>
          <a:lstStyle/>
          <a:p>
            <a:r>
              <a:rPr lang="en-US" sz="2800"/>
              <a:t>Links between classes, shown as lines</a:t>
            </a:r>
          </a:p>
          <a:p>
            <a:r>
              <a:rPr lang="en-US" sz="2800"/>
              <a:t>One to one</a:t>
            </a:r>
          </a:p>
          <a:p>
            <a:r>
              <a:rPr lang="en-US" sz="2800"/>
              <a:t>One to many</a:t>
            </a:r>
          </a:p>
          <a:p>
            <a:r>
              <a:rPr lang="en-US" sz="2800"/>
              <a:t>Many to many</a:t>
            </a:r>
          </a:p>
          <a:p>
            <a:endParaRPr lang="en-US" sz="2800"/>
          </a:p>
        </p:txBody>
      </p:sp>
      <p:pic>
        <p:nvPicPr>
          <p:cNvPr id="517125" name="Picture 5" descr="unetranskey.jpg                                                00000010&#10;The Blueberry                  ABA7815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85800" y="2295525"/>
            <a:ext cx="3814763" cy="3484563"/>
          </a:xfrm>
          <a:noFill/>
          <a:ln/>
        </p:spPr>
      </p:pic>
    </p:spTree>
    <p:extLst>
      <p:ext uri="{BB962C8B-B14F-4D97-AF65-F5344CB8AC3E}">
        <p14:creationId xmlns:p14="http://schemas.microsoft.com/office/powerpoint/2010/main" val="89771012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err="1" smtClean="0"/>
              <a:t>BioWeb</a:t>
            </a:r>
            <a:r>
              <a:rPr lang="en-US" dirty="0" smtClean="0"/>
              <a:t> Schema: A Logical Data Model for the Biomedical Data</a:t>
            </a:r>
            <a:br>
              <a:rPr lang="en-US" dirty="0" smtClean="0"/>
            </a:br>
            <a:endParaRPr lang="en-US" dirty="0"/>
          </a:p>
        </p:txBody>
      </p:sp>
      <p:sp>
        <p:nvSpPr>
          <p:cNvPr id="3" name="Subtitle 2"/>
          <p:cNvSpPr>
            <a:spLocks noGrp="1"/>
          </p:cNvSpPr>
          <p:nvPr>
            <p:ph type="subTitle" idx="1"/>
          </p:nvPr>
        </p:nvSpPr>
        <p:spPr/>
        <p:txBody>
          <a:bodyPr>
            <a:normAutofit fontScale="92500" lnSpcReduction="20000"/>
          </a:bodyPr>
          <a:lstStyle/>
          <a:p>
            <a:endParaRPr lang="en-US" dirty="0" smtClean="0"/>
          </a:p>
          <a:p>
            <a:r>
              <a:rPr lang="en-US" dirty="0" err="1" smtClean="0"/>
              <a:t>Kalyani</a:t>
            </a:r>
            <a:r>
              <a:rPr lang="en-US" dirty="0" smtClean="0"/>
              <a:t> </a:t>
            </a:r>
            <a:r>
              <a:rPr lang="en-US" dirty="0" err="1" smtClean="0"/>
              <a:t>Beerevelly</a:t>
            </a:r>
            <a:r>
              <a:rPr lang="en-US" dirty="0" smtClean="0"/>
              <a:t> </a:t>
            </a:r>
          </a:p>
          <a:p>
            <a:r>
              <a:rPr lang="en-US" dirty="0" err="1" smtClean="0"/>
              <a:t>Gautami</a:t>
            </a:r>
            <a:r>
              <a:rPr lang="en-US" dirty="0" smtClean="0"/>
              <a:t> Reddy </a:t>
            </a:r>
            <a:r>
              <a:rPr lang="en-US" dirty="0" err="1" smtClean="0"/>
              <a:t>Chitteti</a:t>
            </a:r>
            <a:endParaRPr lang="en-US" dirty="0" smtClean="0"/>
          </a:p>
          <a:p>
            <a:endParaRPr lang="en-US" dirty="0"/>
          </a:p>
        </p:txBody>
      </p:sp>
    </p:spTree>
    <p:extLst>
      <p:ext uri="{BB962C8B-B14F-4D97-AF65-F5344CB8AC3E}">
        <p14:creationId xmlns:p14="http://schemas.microsoft.com/office/powerpoint/2010/main" val="111549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Conceptual E-R Model</a:t>
            </a:r>
            <a:endParaRPr lang="en-US" dirty="0"/>
          </a:p>
        </p:txBody>
      </p:sp>
      <p:sp>
        <p:nvSpPr>
          <p:cNvPr id="4" name="Line 97"/>
          <p:cNvSpPr>
            <a:spLocks noChangeShapeType="1"/>
          </p:cNvSpPr>
          <p:nvPr/>
        </p:nvSpPr>
        <p:spPr bwMode="auto">
          <a:xfrm flipV="1">
            <a:off x="4514850" y="1828800"/>
            <a:ext cx="0" cy="3813175"/>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5" name="Line 98"/>
          <p:cNvSpPr>
            <a:spLocks noChangeShapeType="1"/>
          </p:cNvSpPr>
          <p:nvPr/>
        </p:nvSpPr>
        <p:spPr bwMode="auto">
          <a:xfrm flipH="1">
            <a:off x="2455863" y="3659187"/>
            <a:ext cx="1544637"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6" name="Line 100"/>
          <p:cNvSpPr>
            <a:spLocks noChangeShapeType="1"/>
          </p:cNvSpPr>
          <p:nvPr/>
        </p:nvSpPr>
        <p:spPr bwMode="auto">
          <a:xfrm flipV="1">
            <a:off x="5180013" y="3751262"/>
            <a:ext cx="0" cy="1062038"/>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7" name="Line 101"/>
          <p:cNvSpPr>
            <a:spLocks noChangeShapeType="1"/>
          </p:cNvSpPr>
          <p:nvPr/>
        </p:nvSpPr>
        <p:spPr bwMode="auto">
          <a:xfrm flipV="1">
            <a:off x="3938588" y="3751262"/>
            <a:ext cx="0" cy="1062038"/>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8" name="Line 102"/>
          <p:cNvSpPr>
            <a:spLocks noChangeShapeType="1"/>
          </p:cNvSpPr>
          <p:nvPr/>
        </p:nvSpPr>
        <p:spPr bwMode="auto">
          <a:xfrm>
            <a:off x="2287588" y="4813300"/>
            <a:ext cx="1651000"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9" name="Line 103"/>
          <p:cNvSpPr>
            <a:spLocks noChangeShapeType="1"/>
          </p:cNvSpPr>
          <p:nvPr/>
        </p:nvSpPr>
        <p:spPr bwMode="auto">
          <a:xfrm>
            <a:off x="5180013" y="4813300"/>
            <a:ext cx="1651000"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0" name="Line 104"/>
          <p:cNvSpPr>
            <a:spLocks noChangeShapeType="1"/>
          </p:cNvSpPr>
          <p:nvPr/>
        </p:nvSpPr>
        <p:spPr bwMode="auto">
          <a:xfrm>
            <a:off x="2287588" y="2517775"/>
            <a:ext cx="1651000"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1" name="Line 105"/>
          <p:cNvSpPr>
            <a:spLocks noChangeShapeType="1"/>
          </p:cNvSpPr>
          <p:nvPr/>
        </p:nvSpPr>
        <p:spPr bwMode="auto">
          <a:xfrm>
            <a:off x="3938588" y="2517775"/>
            <a:ext cx="0" cy="1081087"/>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2" name="Line 106"/>
          <p:cNvSpPr>
            <a:spLocks noChangeShapeType="1"/>
          </p:cNvSpPr>
          <p:nvPr/>
        </p:nvSpPr>
        <p:spPr bwMode="auto">
          <a:xfrm flipH="1">
            <a:off x="5287963" y="3659187"/>
            <a:ext cx="1543050"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3" name="Line 107"/>
          <p:cNvSpPr>
            <a:spLocks noChangeShapeType="1"/>
          </p:cNvSpPr>
          <p:nvPr/>
        </p:nvSpPr>
        <p:spPr bwMode="auto">
          <a:xfrm>
            <a:off x="5180013" y="2517775"/>
            <a:ext cx="1651000" cy="0"/>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4" name="Line 108"/>
          <p:cNvSpPr>
            <a:spLocks noChangeShapeType="1"/>
          </p:cNvSpPr>
          <p:nvPr/>
        </p:nvSpPr>
        <p:spPr bwMode="auto">
          <a:xfrm>
            <a:off x="5180013" y="2517775"/>
            <a:ext cx="0" cy="1081087"/>
          </a:xfrm>
          <a:prstGeom prst="line">
            <a:avLst/>
          </a:prstGeom>
          <a:noFill/>
          <a:ln w="12700">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5" name="Rectangle 14"/>
          <p:cNvSpPr>
            <a:spLocks noChangeArrowheads="1"/>
          </p:cNvSpPr>
          <p:nvPr/>
        </p:nvSpPr>
        <p:spPr bwMode="auto">
          <a:xfrm>
            <a:off x="3567113" y="5327650"/>
            <a:ext cx="2063750" cy="403225"/>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6" name="Text Box 110"/>
          <p:cNvSpPr txBox="1">
            <a:spLocks noChangeArrowheads="1"/>
          </p:cNvSpPr>
          <p:nvPr/>
        </p:nvSpPr>
        <p:spPr bwMode="auto">
          <a:xfrm>
            <a:off x="3567113" y="5362575"/>
            <a:ext cx="2063750" cy="307975"/>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Clinical Sample</a:t>
            </a:r>
            <a:endParaRPr lang="en-US"/>
          </a:p>
        </p:txBody>
      </p:sp>
      <p:sp>
        <p:nvSpPr>
          <p:cNvPr id="17" name="Rectangle 16"/>
          <p:cNvSpPr>
            <a:spLocks noChangeArrowheads="1"/>
          </p:cNvSpPr>
          <p:nvPr/>
        </p:nvSpPr>
        <p:spPr bwMode="auto">
          <a:xfrm>
            <a:off x="6416675" y="3471862"/>
            <a:ext cx="1858963" cy="403225"/>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18" name="Text Box 112"/>
          <p:cNvSpPr txBox="1">
            <a:spLocks noChangeArrowheads="1"/>
          </p:cNvSpPr>
          <p:nvPr/>
        </p:nvSpPr>
        <p:spPr bwMode="auto">
          <a:xfrm>
            <a:off x="6416675" y="3506787"/>
            <a:ext cx="1858963" cy="333375"/>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Medical Image</a:t>
            </a:r>
            <a:endParaRPr lang="en-US"/>
          </a:p>
        </p:txBody>
      </p:sp>
      <p:sp>
        <p:nvSpPr>
          <p:cNvPr id="19" name="Rectangle 18"/>
          <p:cNvSpPr>
            <a:spLocks noChangeArrowheads="1"/>
          </p:cNvSpPr>
          <p:nvPr/>
        </p:nvSpPr>
        <p:spPr bwMode="auto">
          <a:xfrm>
            <a:off x="739775" y="3471862"/>
            <a:ext cx="1962150" cy="403225"/>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0" name="Text Box 114"/>
          <p:cNvSpPr txBox="1">
            <a:spLocks noChangeArrowheads="1"/>
          </p:cNvSpPr>
          <p:nvPr/>
        </p:nvSpPr>
        <p:spPr bwMode="auto">
          <a:xfrm>
            <a:off x="739775" y="3506787"/>
            <a:ext cx="1962150" cy="333375"/>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Followup</a:t>
            </a:r>
            <a:endParaRPr lang="en-US"/>
          </a:p>
        </p:txBody>
      </p:sp>
      <p:sp>
        <p:nvSpPr>
          <p:cNvPr id="21" name="Rectangle 20"/>
          <p:cNvSpPr>
            <a:spLocks noChangeArrowheads="1"/>
          </p:cNvSpPr>
          <p:nvPr/>
        </p:nvSpPr>
        <p:spPr bwMode="auto">
          <a:xfrm>
            <a:off x="739775" y="4627562"/>
            <a:ext cx="1858963" cy="404813"/>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2" name="Text Box 116"/>
          <p:cNvSpPr txBox="1">
            <a:spLocks noChangeArrowheads="1"/>
          </p:cNvSpPr>
          <p:nvPr/>
        </p:nvSpPr>
        <p:spPr bwMode="auto">
          <a:xfrm>
            <a:off x="739775" y="4662487"/>
            <a:ext cx="1858963" cy="334963"/>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 Drug</a:t>
            </a:r>
            <a:endParaRPr lang="en-US"/>
          </a:p>
        </p:txBody>
      </p:sp>
      <p:sp>
        <p:nvSpPr>
          <p:cNvPr id="23" name="Rectangle 22"/>
          <p:cNvSpPr>
            <a:spLocks noChangeArrowheads="1"/>
          </p:cNvSpPr>
          <p:nvPr/>
        </p:nvSpPr>
        <p:spPr bwMode="auto">
          <a:xfrm>
            <a:off x="739775" y="2333625"/>
            <a:ext cx="1858963" cy="403225"/>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4" name="Text Box 118"/>
          <p:cNvSpPr txBox="1">
            <a:spLocks noChangeArrowheads="1"/>
          </p:cNvSpPr>
          <p:nvPr/>
        </p:nvSpPr>
        <p:spPr bwMode="auto">
          <a:xfrm>
            <a:off x="739775" y="2371725"/>
            <a:ext cx="1858963" cy="330200"/>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Demographics</a:t>
            </a:r>
            <a:endParaRPr lang="en-US"/>
          </a:p>
        </p:txBody>
      </p:sp>
      <p:sp>
        <p:nvSpPr>
          <p:cNvPr id="25" name="Rectangle 24"/>
          <p:cNvSpPr>
            <a:spLocks noChangeArrowheads="1"/>
          </p:cNvSpPr>
          <p:nvPr/>
        </p:nvSpPr>
        <p:spPr bwMode="auto">
          <a:xfrm>
            <a:off x="6416675" y="2333625"/>
            <a:ext cx="1858963" cy="403225"/>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6" name="Text Box 120"/>
          <p:cNvSpPr txBox="1">
            <a:spLocks noChangeArrowheads="1"/>
          </p:cNvSpPr>
          <p:nvPr/>
        </p:nvSpPr>
        <p:spPr bwMode="auto">
          <a:xfrm>
            <a:off x="6416675" y="2371725"/>
            <a:ext cx="1858963" cy="330200"/>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Clinical Test</a:t>
            </a:r>
            <a:endParaRPr lang="en-US"/>
          </a:p>
        </p:txBody>
      </p:sp>
      <p:sp>
        <p:nvSpPr>
          <p:cNvPr id="27" name="Rectangle 26"/>
          <p:cNvSpPr>
            <a:spLocks noChangeArrowheads="1"/>
          </p:cNvSpPr>
          <p:nvPr/>
        </p:nvSpPr>
        <p:spPr bwMode="auto">
          <a:xfrm>
            <a:off x="6416675" y="4627562"/>
            <a:ext cx="1858963" cy="404813"/>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28" name="Text Box 122"/>
          <p:cNvSpPr txBox="1">
            <a:spLocks noChangeArrowheads="1"/>
          </p:cNvSpPr>
          <p:nvPr/>
        </p:nvSpPr>
        <p:spPr bwMode="auto">
          <a:xfrm>
            <a:off x="6416675" y="4662487"/>
            <a:ext cx="1858963" cy="334963"/>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Physiology</a:t>
            </a:r>
            <a:endParaRPr lang="en-US"/>
          </a:p>
        </p:txBody>
      </p:sp>
      <p:sp>
        <p:nvSpPr>
          <p:cNvPr id="29" name="Rectangle 28"/>
          <p:cNvSpPr>
            <a:spLocks noChangeArrowheads="1"/>
          </p:cNvSpPr>
          <p:nvPr/>
        </p:nvSpPr>
        <p:spPr bwMode="auto">
          <a:xfrm>
            <a:off x="3632200" y="3436937"/>
            <a:ext cx="1855788" cy="457200"/>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30" name="Text Box 124"/>
          <p:cNvSpPr txBox="1">
            <a:spLocks noChangeArrowheads="1"/>
          </p:cNvSpPr>
          <p:nvPr/>
        </p:nvSpPr>
        <p:spPr bwMode="auto">
          <a:xfrm>
            <a:off x="3632200" y="3471862"/>
            <a:ext cx="1855788" cy="349250"/>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endParaRPr lang="en-US" altLang="zh-CN" sz="200">
              <a:solidFill>
                <a:srgbClr val="000000"/>
              </a:solidFill>
              <a:ea typeface="SimSun" pitchFamily="2" charset="-122"/>
            </a:endParaRPr>
          </a:p>
          <a:p>
            <a:pPr algn="ctr"/>
            <a:r>
              <a:rPr lang="en-US" altLang="zh-CN" sz="1600">
                <a:solidFill>
                  <a:srgbClr val="000000"/>
                </a:solidFill>
                <a:ea typeface="SimSun" pitchFamily="2" charset="-122"/>
              </a:rPr>
              <a:t>Patient</a:t>
            </a:r>
            <a:endParaRPr lang="en-US"/>
          </a:p>
        </p:txBody>
      </p:sp>
      <p:sp>
        <p:nvSpPr>
          <p:cNvPr id="31" name="Text Box 126"/>
          <p:cNvSpPr txBox="1">
            <a:spLocks noChangeArrowheads="1"/>
          </p:cNvSpPr>
          <p:nvPr/>
        </p:nvSpPr>
        <p:spPr bwMode="auto">
          <a:xfrm>
            <a:off x="4257675" y="3903662"/>
            <a:ext cx="1544638" cy="396875"/>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  </a:t>
            </a:r>
            <a:r>
              <a:rPr lang="en-US" altLang="zh-CN" sz="1000" b="0">
                <a:solidFill>
                  <a:srgbClr val="000000"/>
                </a:solidFill>
                <a:ea typeface="SimSun" pitchFamily="2" charset="-122"/>
              </a:rPr>
              <a:t>  </a:t>
            </a:r>
            <a:r>
              <a:rPr lang="en-US" altLang="zh-CN" sz="1400" b="0">
                <a:solidFill>
                  <a:srgbClr val="000000"/>
                </a:solidFill>
                <a:ea typeface="SimSun" pitchFamily="2" charset="-122"/>
              </a:rPr>
              <a:t>1            n</a:t>
            </a:r>
            <a:endParaRPr lang="en-US"/>
          </a:p>
        </p:txBody>
      </p:sp>
      <p:sp>
        <p:nvSpPr>
          <p:cNvPr id="32" name="Text Box 127"/>
          <p:cNvSpPr txBox="1">
            <a:spLocks noChangeArrowheads="1"/>
          </p:cNvSpPr>
          <p:nvPr/>
        </p:nvSpPr>
        <p:spPr bwMode="auto">
          <a:xfrm>
            <a:off x="4257675" y="4879975"/>
            <a:ext cx="1030288" cy="396875"/>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 </a:t>
            </a:r>
            <a:r>
              <a:rPr lang="en-US" altLang="zh-CN" sz="11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33" name="Text Box 128"/>
          <p:cNvSpPr txBox="1">
            <a:spLocks noChangeArrowheads="1"/>
          </p:cNvSpPr>
          <p:nvPr/>
        </p:nvSpPr>
        <p:spPr bwMode="auto">
          <a:xfrm>
            <a:off x="2541588" y="2133600"/>
            <a:ext cx="4025900" cy="396875"/>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n                                                                   </a:t>
            </a:r>
            <a:r>
              <a:rPr lang="en-US" altLang="zh-CN" sz="12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34" name="Text Box 129"/>
          <p:cNvSpPr txBox="1">
            <a:spLocks noChangeArrowheads="1"/>
          </p:cNvSpPr>
          <p:nvPr/>
        </p:nvSpPr>
        <p:spPr bwMode="auto">
          <a:xfrm>
            <a:off x="3829050" y="3048000"/>
            <a:ext cx="942975" cy="430212"/>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 1 </a:t>
            </a:r>
            <a:endParaRPr lang="en-US"/>
          </a:p>
        </p:txBody>
      </p:sp>
      <p:sp>
        <p:nvSpPr>
          <p:cNvPr id="35" name="Text Box 130"/>
          <p:cNvSpPr txBox="1">
            <a:spLocks noChangeArrowheads="1"/>
          </p:cNvSpPr>
          <p:nvPr/>
        </p:nvSpPr>
        <p:spPr bwMode="auto">
          <a:xfrm>
            <a:off x="2541588" y="3140075"/>
            <a:ext cx="1201737" cy="519112"/>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ltLang="zh-CN" sz="800" b="0">
              <a:solidFill>
                <a:srgbClr val="000000"/>
              </a:solidFill>
              <a:ea typeface="SimSun" pitchFamily="2" charset="-122"/>
            </a:endParaRPr>
          </a:p>
          <a:p>
            <a:r>
              <a:rPr lang="en-US" altLang="zh-CN" sz="1200" b="0">
                <a:solidFill>
                  <a:srgbClr val="000000"/>
                </a:solidFill>
                <a:ea typeface="SimSun" pitchFamily="2" charset="-122"/>
              </a:rPr>
              <a:t>  </a:t>
            </a:r>
            <a:r>
              <a:rPr lang="en-US" altLang="zh-CN" sz="1400" b="0">
                <a:solidFill>
                  <a:srgbClr val="000000"/>
                </a:solidFill>
                <a:ea typeface="SimSun" pitchFamily="2" charset="-122"/>
              </a:rPr>
              <a:t>n    </a:t>
            </a:r>
            <a:r>
              <a:rPr lang="en-US" altLang="zh-CN" sz="1200" b="0">
                <a:solidFill>
                  <a:srgbClr val="000000"/>
                </a:solidFill>
                <a:ea typeface="SimSun" pitchFamily="2" charset="-122"/>
              </a:rPr>
              <a:t>   </a:t>
            </a:r>
            <a:r>
              <a:rPr lang="en-US" altLang="zh-CN" sz="1400" b="0">
                <a:solidFill>
                  <a:srgbClr val="000000"/>
                </a:solidFill>
                <a:ea typeface="SimSun" pitchFamily="2" charset="-122"/>
              </a:rPr>
              <a:t>    1</a:t>
            </a:r>
            <a:endParaRPr lang="en-US"/>
          </a:p>
        </p:txBody>
      </p:sp>
      <p:sp>
        <p:nvSpPr>
          <p:cNvPr id="36" name="Text Box 131"/>
          <p:cNvSpPr txBox="1">
            <a:spLocks noChangeArrowheads="1"/>
          </p:cNvSpPr>
          <p:nvPr/>
        </p:nvSpPr>
        <p:spPr bwMode="auto">
          <a:xfrm>
            <a:off x="3398838" y="3903662"/>
            <a:ext cx="687387" cy="396875"/>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6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37" name="Text Box 132"/>
          <p:cNvSpPr txBox="1">
            <a:spLocks noChangeArrowheads="1"/>
          </p:cNvSpPr>
          <p:nvPr/>
        </p:nvSpPr>
        <p:spPr bwMode="auto">
          <a:xfrm>
            <a:off x="5287963" y="3140075"/>
            <a:ext cx="1371600" cy="519112"/>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ltLang="zh-CN" sz="800" b="0">
              <a:solidFill>
                <a:srgbClr val="000000"/>
              </a:solidFill>
              <a:ea typeface="SimSun" pitchFamily="2" charset="-122"/>
            </a:endParaRPr>
          </a:p>
          <a:p>
            <a:r>
              <a:rPr lang="en-US" altLang="zh-CN" sz="1200" b="0">
                <a:solidFill>
                  <a:srgbClr val="000000"/>
                </a:solidFill>
                <a:ea typeface="SimSun" pitchFamily="2" charset="-122"/>
              </a:rPr>
              <a:t>   </a:t>
            </a:r>
            <a:r>
              <a:rPr lang="en-US" altLang="zh-CN" sz="1400" b="0">
                <a:solidFill>
                  <a:srgbClr val="000000"/>
                </a:solidFill>
                <a:ea typeface="SimSun" pitchFamily="2" charset="-122"/>
              </a:rPr>
              <a:t>1         </a:t>
            </a:r>
            <a:r>
              <a:rPr lang="en-US" altLang="zh-CN" sz="10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38" name="Text Box 133"/>
          <p:cNvSpPr txBox="1">
            <a:spLocks noChangeArrowheads="1"/>
          </p:cNvSpPr>
          <p:nvPr/>
        </p:nvSpPr>
        <p:spPr bwMode="auto">
          <a:xfrm>
            <a:off x="2541588" y="4300537"/>
            <a:ext cx="1201737" cy="519113"/>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ltLang="zh-CN" sz="800" b="0">
              <a:solidFill>
                <a:srgbClr val="000000"/>
              </a:solidFill>
              <a:ea typeface="SimSun" pitchFamily="2" charset="-122"/>
            </a:endParaRPr>
          </a:p>
          <a:p>
            <a:r>
              <a:rPr lang="en-US" altLang="zh-CN" sz="1400" b="0">
                <a:solidFill>
                  <a:srgbClr val="000000"/>
                </a:solidFill>
                <a:ea typeface="SimSun" pitchFamily="2" charset="-122"/>
              </a:rPr>
              <a:t>n</a:t>
            </a:r>
            <a:endParaRPr lang="en-US"/>
          </a:p>
        </p:txBody>
      </p:sp>
      <p:sp>
        <p:nvSpPr>
          <p:cNvPr id="39" name="Text Box 134"/>
          <p:cNvSpPr txBox="1">
            <a:spLocks noChangeArrowheads="1"/>
          </p:cNvSpPr>
          <p:nvPr/>
        </p:nvSpPr>
        <p:spPr bwMode="auto">
          <a:xfrm>
            <a:off x="5802313" y="4300537"/>
            <a:ext cx="1201737" cy="519113"/>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ltLang="zh-CN" sz="800" b="0">
              <a:solidFill>
                <a:srgbClr val="000000"/>
              </a:solidFill>
              <a:ea typeface="SimSun" pitchFamily="2" charset="-122"/>
            </a:endParaRPr>
          </a:p>
          <a:p>
            <a:r>
              <a:rPr lang="en-US" altLang="zh-CN" sz="1400" b="0">
                <a:solidFill>
                  <a:srgbClr val="000000"/>
                </a:solidFill>
                <a:ea typeface="SimSun" pitchFamily="2" charset="-122"/>
              </a:rPr>
              <a:t>   </a:t>
            </a:r>
            <a:r>
              <a:rPr lang="en-US" altLang="zh-CN" sz="10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40" name="Rectangle 39"/>
          <p:cNvSpPr>
            <a:spLocks noChangeArrowheads="1"/>
          </p:cNvSpPr>
          <p:nvPr/>
        </p:nvSpPr>
        <p:spPr bwMode="auto">
          <a:xfrm>
            <a:off x="3484563" y="1522412"/>
            <a:ext cx="2063750" cy="404813"/>
          </a:xfrm>
          <a:prstGeom prst="rect">
            <a:avLst/>
          </a:prstGeom>
          <a:solidFill>
            <a:srgbClr val="FFFFFF"/>
          </a:solidFill>
          <a:ln w="12700">
            <a:solidFill>
              <a:srgbClr val="000000"/>
            </a:solid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en-US"/>
          </a:p>
        </p:txBody>
      </p:sp>
      <p:sp>
        <p:nvSpPr>
          <p:cNvPr id="41" name="Text Box 136"/>
          <p:cNvSpPr txBox="1">
            <a:spLocks noChangeArrowheads="1"/>
          </p:cNvSpPr>
          <p:nvPr/>
        </p:nvSpPr>
        <p:spPr bwMode="auto">
          <a:xfrm>
            <a:off x="3484563" y="1557337"/>
            <a:ext cx="2063750" cy="309563"/>
          </a:xfrm>
          <a:prstGeom prst="rect">
            <a:avLst/>
          </a:prstGeom>
          <a:noFill/>
          <a:ln w="9525">
            <a:noFill/>
            <a:miter lim="800000"/>
            <a:headEnd/>
            <a:tailEnd/>
          </a:ln>
        </p:spPr>
        <p:txBody>
          <a:bodyPr lIns="109728" tIns="54864" rIns="109728" bIns="54864"/>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ctr"/>
            <a:r>
              <a:rPr lang="en-US" altLang="zh-CN" sz="1600">
                <a:solidFill>
                  <a:srgbClr val="000000"/>
                </a:solidFill>
                <a:ea typeface="SimSun" pitchFamily="2" charset="-122"/>
              </a:rPr>
              <a:t>Disease</a:t>
            </a:r>
            <a:endParaRPr lang="en-US"/>
          </a:p>
        </p:txBody>
      </p:sp>
      <p:sp>
        <p:nvSpPr>
          <p:cNvPr id="42" name="Text Box 137"/>
          <p:cNvSpPr txBox="1">
            <a:spLocks noChangeArrowheads="1"/>
          </p:cNvSpPr>
          <p:nvPr/>
        </p:nvSpPr>
        <p:spPr bwMode="auto">
          <a:xfrm>
            <a:off x="4343400" y="3048000"/>
            <a:ext cx="1030288" cy="398462"/>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  n</a:t>
            </a:r>
            <a:endParaRPr lang="en-US"/>
          </a:p>
        </p:txBody>
      </p:sp>
      <p:sp>
        <p:nvSpPr>
          <p:cNvPr id="43" name="Text Box 138"/>
          <p:cNvSpPr txBox="1">
            <a:spLocks noChangeArrowheads="1"/>
          </p:cNvSpPr>
          <p:nvPr/>
        </p:nvSpPr>
        <p:spPr bwMode="auto">
          <a:xfrm>
            <a:off x="5029200" y="3048000"/>
            <a:ext cx="1030288" cy="398462"/>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000" b="0">
                <a:solidFill>
                  <a:srgbClr val="000000"/>
                </a:solidFill>
                <a:ea typeface="SimSun" pitchFamily="2" charset="-122"/>
              </a:rPr>
              <a:t>  </a:t>
            </a:r>
            <a:r>
              <a:rPr lang="en-US" altLang="zh-CN" sz="1400" b="0">
                <a:solidFill>
                  <a:srgbClr val="000000"/>
                </a:solidFill>
                <a:ea typeface="SimSun" pitchFamily="2" charset="-122"/>
              </a:rPr>
              <a:t>n</a:t>
            </a:r>
            <a:endParaRPr lang="en-US"/>
          </a:p>
        </p:txBody>
      </p:sp>
      <p:sp>
        <p:nvSpPr>
          <p:cNvPr id="44" name="Text Box 139"/>
          <p:cNvSpPr txBox="1">
            <a:spLocks noChangeArrowheads="1"/>
          </p:cNvSpPr>
          <p:nvPr/>
        </p:nvSpPr>
        <p:spPr bwMode="auto">
          <a:xfrm>
            <a:off x="4343400" y="1889125"/>
            <a:ext cx="1030288" cy="396875"/>
          </a:xfrm>
          <a:prstGeom prst="rect">
            <a:avLst/>
          </a:prstGeom>
          <a:noFill/>
          <a:ln w="9525">
            <a:noFill/>
            <a:miter lim="800000"/>
            <a:headEnd/>
            <a:tailEnd/>
          </a:ln>
        </p:spPr>
        <p:txBody>
          <a:bodyPr lIns="182880" tIns="91440" rIns="182880" bIns="91440"/>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altLang="zh-CN" sz="1400" b="0">
                <a:solidFill>
                  <a:srgbClr val="000000"/>
                </a:solidFill>
                <a:ea typeface="SimSun" pitchFamily="2" charset="-122"/>
              </a:rPr>
              <a:t>  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Complex data structure with many potential dimensions</a:t>
            </a:r>
          </a:p>
          <a:p>
            <a:pPr lvl="0"/>
            <a:endParaRPr lang="en-US" dirty="0" smtClean="0"/>
          </a:p>
          <a:p>
            <a:pPr lvl="0"/>
            <a:r>
              <a:rPr lang="en-US" dirty="0" smtClean="0"/>
              <a:t>Many- to- many and Uncertain relationships between fact and dimension objects</a:t>
            </a:r>
          </a:p>
          <a:p>
            <a:pPr lvl="0"/>
            <a:endParaRPr lang="en-US" dirty="0" smtClean="0"/>
          </a:p>
          <a:p>
            <a:pPr lvl="0"/>
            <a:r>
              <a:rPr lang="en-US" dirty="0" smtClean="0"/>
              <a:t>Require advanced temporal support for time validity</a:t>
            </a:r>
          </a:p>
          <a:p>
            <a:pPr lvl="0"/>
            <a:endParaRPr lang="en-US" dirty="0" smtClean="0"/>
          </a:p>
          <a:p>
            <a:r>
              <a:rPr lang="en-US" dirty="0" smtClean="0"/>
              <a:t>Incomplete and/or imprecise data very common</a:t>
            </a:r>
            <a:endParaRPr lang="en-US" dirty="0"/>
          </a:p>
        </p:txBody>
      </p:sp>
      <p:sp>
        <p:nvSpPr>
          <p:cNvPr id="3" name="Title 2"/>
          <p:cNvSpPr>
            <a:spLocks noGrp="1"/>
          </p:cNvSpPr>
          <p:nvPr>
            <p:ph type="title"/>
          </p:nvPr>
        </p:nvSpPr>
        <p:spPr/>
        <p:txBody>
          <a:bodyPr>
            <a:normAutofit fontScale="90000"/>
          </a:bodyPr>
          <a:lstStyle/>
          <a:p>
            <a:r>
              <a:rPr lang="en-US" dirty="0" smtClean="0"/>
              <a:t>Characteristics of Clinical and genomic data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TotalTime>
  <Words>766</Words>
  <Application>Microsoft Office PowerPoint</Application>
  <PresentationFormat>On-screen Show (4:3)</PresentationFormat>
  <Paragraphs>239</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Modeling Process</vt:lpstr>
      <vt:lpstr>Data Model Levels</vt:lpstr>
      <vt:lpstr>Unified Modeling Language</vt:lpstr>
      <vt:lpstr>UML ( cont. )</vt:lpstr>
      <vt:lpstr>UML Notation</vt:lpstr>
      <vt:lpstr>Relationships</vt:lpstr>
      <vt:lpstr>BioWeb Schema: A Logical Data Model for the Biomedical Data </vt:lpstr>
      <vt:lpstr>Conceptual E-R Model</vt:lpstr>
      <vt:lpstr>Characteristics of Clinical and genomic data</vt:lpstr>
      <vt:lpstr>Solutions</vt:lpstr>
      <vt:lpstr>Bio Star Schema </vt:lpstr>
      <vt:lpstr>Bio Web Model</vt:lpstr>
      <vt:lpstr>  Bio Web Schema  </vt:lpstr>
      <vt:lpstr> BioWeb Schema for Clinical data   </vt:lpstr>
      <vt:lpstr>Benefits of BioWeb Model </vt:lpstr>
      <vt:lpstr>Pitfalls of BioWeb Model</vt:lpstr>
      <vt:lpstr>HierBio</vt:lpstr>
      <vt:lpstr>Introduction</vt:lpstr>
      <vt:lpstr>PowerPoint Presentation</vt:lpstr>
      <vt:lpstr>XML Representation for n-n association</vt:lpstr>
    </vt:vector>
  </TitlesOfParts>
  <Company>University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BioWeb Schema: A Logical Data Model for the Biomedical Data</dc:title>
  <dc:creator>gautami</dc:creator>
  <cp:lastModifiedBy>Cathy</cp:lastModifiedBy>
  <cp:revision>21</cp:revision>
  <dcterms:created xsi:type="dcterms:W3CDTF">2009-09-22T01:44:35Z</dcterms:created>
  <dcterms:modified xsi:type="dcterms:W3CDTF">2014-09-03T23:43:02Z</dcterms:modified>
</cp:coreProperties>
</file>