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328" r:id="rId2"/>
    <p:sldId id="330" r:id="rId3"/>
    <p:sldId id="331" r:id="rId4"/>
    <p:sldId id="332" r:id="rId5"/>
    <p:sldId id="333" r:id="rId6"/>
    <p:sldId id="334" r:id="rId7"/>
    <p:sldId id="379" r:id="rId8"/>
    <p:sldId id="377" r:id="rId9"/>
    <p:sldId id="386" r:id="rId10"/>
    <p:sldId id="338" r:id="rId11"/>
    <p:sldId id="339" r:id="rId12"/>
    <p:sldId id="340" r:id="rId13"/>
    <p:sldId id="341" r:id="rId14"/>
    <p:sldId id="342" r:id="rId15"/>
    <p:sldId id="343" r:id="rId16"/>
    <p:sldId id="344" r:id="rId17"/>
    <p:sldId id="345" r:id="rId18"/>
    <p:sldId id="346" r:id="rId19"/>
    <p:sldId id="391" r:id="rId20"/>
    <p:sldId id="392" r:id="rId21"/>
    <p:sldId id="393" r:id="rId22"/>
    <p:sldId id="394" r:id="rId23"/>
    <p:sldId id="395" r:id="rId24"/>
    <p:sldId id="403" r:id="rId25"/>
    <p:sldId id="404" r:id="rId26"/>
    <p:sldId id="400" r:id="rId27"/>
    <p:sldId id="402" r:id="rId28"/>
    <p:sldId id="401" r:id="rId29"/>
    <p:sldId id="396" r:id="rId30"/>
    <p:sldId id="397" r:id="rId31"/>
    <p:sldId id="398" r:id="rId32"/>
    <p:sldId id="399" r:id="rId33"/>
    <p:sldId id="405" r:id="rId34"/>
    <p:sldId id="406" r:id="rId35"/>
    <p:sldId id="407" r:id="rId36"/>
    <p:sldId id="408" r:id="rId37"/>
    <p:sldId id="409" r:id="rId38"/>
    <p:sldId id="410" r:id="rId39"/>
    <p:sldId id="411" r:id="rId40"/>
    <p:sldId id="412" r:id="rId41"/>
    <p:sldId id="413" r:id="rId42"/>
    <p:sldId id="414" r:id="rId43"/>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75" d="100"/>
          <a:sy n="75" d="100"/>
        </p:scale>
        <p:origin x="-852" y="-64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B6221797-D027-4F37-A59A-594E5555E924}" type="slidenum">
              <a:rPr lang="en-CA"/>
              <a:pPr/>
              <a:t>‹#›</a:t>
            </a:fld>
            <a:endParaRPr lang="en-CA"/>
          </a:p>
        </p:txBody>
      </p:sp>
    </p:spTree>
    <p:extLst>
      <p:ext uri="{BB962C8B-B14F-4D97-AF65-F5344CB8AC3E}">
        <p14:creationId xmlns:p14="http://schemas.microsoft.com/office/powerpoint/2010/main" val="3230591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BDFF3AC5-366E-419A-99DD-9A2E779CBD65}" type="slidenum">
              <a:rPr lang="en-CA"/>
              <a:pPr/>
              <a:t>‹#›</a:t>
            </a:fld>
            <a:endParaRPr lang="en-CA"/>
          </a:p>
        </p:txBody>
      </p:sp>
    </p:spTree>
    <p:extLst>
      <p:ext uri="{BB962C8B-B14F-4D97-AF65-F5344CB8AC3E}">
        <p14:creationId xmlns:p14="http://schemas.microsoft.com/office/powerpoint/2010/main" val="10359745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174EC5-5B53-4287-A97B-6B71EC26EA8A}" type="slidenum">
              <a:rPr lang="en-CA"/>
              <a:pPr/>
              <a:t>1</a:t>
            </a:fld>
            <a:endParaRPr lang="en-CA"/>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90AEC2-4489-43CC-9AD4-F7BEB9D268C7}" type="slidenum">
              <a:rPr lang="en-CA"/>
              <a:pPr/>
              <a:t>10</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8A9D2C-3733-4D9A-8139-064499D1DC78}" type="slidenum">
              <a:rPr lang="en-CA"/>
              <a:pPr/>
              <a:t>11</a:t>
            </a:fld>
            <a:endParaRPr lang="en-CA"/>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9D322-3B52-4643-84C3-32C35082611A}" type="slidenum">
              <a:rPr lang="en-CA"/>
              <a:pPr/>
              <a:t>12</a:t>
            </a:fld>
            <a:endParaRPr lang="en-CA"/>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ED9A0-B5DE-4ECB-9001-FF62EB82556A}" type="slidenum">
              <a:rPr lang="en-CA"/>
              <a:pPr/>
              <a:t>13</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CD1889-BDA1-4925-B952-02890CCC1A13}" type="slidenum">
              <a:rPr lang="en-CA"/>
              <a:pPr/>
              <a:t>14</a:t>
            </a:fld>
            <a:endParaRPr lang="en-CA"/>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4408AE-D228-4D00-BDF7-3D2D35090669}" type="slidenum">
              <a:rPr lang="en-CA"/>
              <a:pPr/>
              <a:t>15</a:t>
            </a:fld>
            <a:endParaRPr lang="en-CA"/>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B5BD6-1D16-4327-9CC9-F011E0FA83A5}" type="slidenum">
              <a:rPr lang="en-CA"/>
              <a:pPr/>
              <a:t>16</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CD390-B94F-45AC-8934-880C0841A489}" type="slidenum">
              <a:rPr lang="en-CA"/>
              <a:pPr/>
              <a:t>17</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79AD7C-CBF3-482E-8692-4A72EFF276D6}" type="slidenum">
              <a:rPr lang="en-CA"/>
              <a:pPr/>
              <a:t>18</a:t>
            </a:fld>
            <a:endParaRPr lang="en-CA"/>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80F488-74B0-4695-91D2-913B1BF4E51D}" type="slidenum">
              <a:rPr lang="en-CA"/>
              <a:pPr/>
              <a:t>19</a:t>
            </a:fld>
            <a:endParaRPr lang="en-CA"/>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6FE4F3-E4E5-4F9A-A998-87E2CACA2053}" type="slidenum">
              <a:rPr lang="en-CA"/>
              <a:pPr/>
              <a:t>2</a:t>
            </a:fld>
            <a:endParaRPr lang="en-CA"/>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DDC56-E2FA-41A2-A48B-6A8835FCBC67}" type="slidenum">
              <a:rPr lang="en-CA"/>
              <a:pPr/>
              <a:t>20</a:t>
            </a:fld>
            <a:endParaRPr lang="en-CA"/>
          </a:p>
        </p:txBody>
      </p:sp>
      <p:sp>
        <p:nvSpPr>
          <p:cNvPr id="808962" name="Rectangle 2"/>
          <p:cNvSpPr>
            <a:spLocks noGrp="1" noRot="1" noChangeAspec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21AD67-EB82-48EA-A9C5-18E698FB514D}" type="slidenum">
              <a:rPr lang="en-CA"/>
              <a:pPr/>
              <a:t>21</a:t>
            </a:fld>
            <a:endParaRPr lang="en-CA"/>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58F8AE-8EB5-4210-A3DE-C9E7B16EC717}" type="slidenum">
              <a:rPr lang="en-CA"/>
              <a:pPr/>
              <a:t>22</a:t>
            </a:fld>
            <a:endParaRPr lang="en-CA"/>
          </a:p>
        </p:txBody>
      </p:sp>
      <p:sp>
        <p:nvSpPr>
          <p:cNvPr id="813058" name="Rectangle 2"/>
          <p:cNvSpPr>
            <a:spLocks noGrp="1" noRot="1" noChangeAspect="1"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93DAF9-FA0E-4E72-9FFE-FC594438E057}" type="slidenum">
              <a:rPr lang="en-CA"/>
              <a:pPr/>
              <a:t>23</a:t>
            </a:fld>
            <a:endParaRPr lang="en-CA"/>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968DE-2B1D-4E79-A596-B5782EA617DA}" type="slidenum">
              <a:rPr lang="en-CA"/>
              <a:pPr/>
              <a:t>24</a:t>
            </a:fld>
            <a:endParaRPr lang="en-CA"/>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1EC808-9C70-4D74-9981-A1A625837D46}" type="slidenum">
              <a:rPr lang="en-CA"/>
              <a:pPr/>
              <a:t>25</a:t>
            </a:fld>
            <a:endParaRPr lang="en-CA"/>
          </a:p>
        </p:txBody>
      </p:sp>
      <p:sp>
        <p:nvSpPr>
          <p:cNvPr id="833538" name="Rectangle 2"/>
          <p:cNvSpPr>
            <a:spLocks noGrp="1" noRot="1" noChangeAspect="1" noChangeArrowheads="1" noTextEdit="1"/>
          </p:cNvSpPr>
          <p:nvPr>
            <p:ph type="sldImg"/>
          </p:nvPr>
        </p:nvSpPr>
        <p:spPr>
          <a:ln/>
        </p:spPr>
      </p:sp>
      <p:sp>
        <p:nvSpPr>
          <p:cNvPr id="83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3C3787-F088-4297-A40C-205D32CBDD0A}" type="slidenum">
              <a:rPr lang="en-CA"/>
              <a:pPr/>
              <a:t>26</a:t>
            </a:fld>
            <a:endParaRPr lang="en-CA"/>
          </a:p>
        </p:txBody>
      </p:sp>
      <p:sp>
        <p:nvSpPr>
          <p:cNvPr id="825346" name="Rectangle 2"/>
          <p:cNvSpPr>
            <a:spLocks noGrp="1" noRot="1" noChangeAspect="1" noChangeArrowheads="1" noTextEdit="1"/>
          </p:cNvSpPr>
          <p:nvPr>
            <p:ph type="sldImg"/>
          </p:nvPr>
        </p:nvSpPr>
        <p:spPr>
          <a:ln/>
        </p:spPr>
      </p:sp>
      <p:sp>
        <p:nvSpPr>
          <p:cNvPr id="82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149E2-462E-4041-9514-ED20BB155B93}" type="slidenum">
              <a:rPr lang="en-CA"/>
              <a:pPr/>
              <a:t>27</a:t>
            </a:fld>
            <a:endParaRPr lang="en-CA"/>
          </a:p>
        </p:txBody>
      </p:sp>
      <p:sp>
        <p:nvSpPr>
          <p:cNvPr id="829442" name="Rectangle 2"/>
          <p:cNvSpPr>
            <a:spLocks noGrp="1" noRot="1" noChangeAspect="1" noChangeArrowheads="1" noTextEdit="1"/>
          </p:cNvSpPr>
          <p:nvPr>
            <p:ph type="sldImg"/>
          </p:nvPr>
        </p:nvSpPr>
        <p:spPr>
          <a:ln/>
        </p:spPr>
      </p:sp>
      <p:sp>
        <p:nvSpPr>
          <p:cNvPr id="82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E5332-0C4D-4DDC-8B5E-35E676F5C75B}" type="slidenum">
              <a:rPr lang="en-CA"/>
              <a:pPr/>
              <a:t>28</a:t>
            </a:fld>
            <a:endParaRPr lang="en-CA"/>
          </a:p>
        </p:txBody>
      </p:sp>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D86C98-AC01-4C17-8EA5-BAAE0CC5BE02}" type="slidenum">
              <a:rPr lang="en-CA"/>
              <a:pPr/>
              <a:t>29</a:t>
            </a:fld>
            <a:endParaRPr lang="en-CA"/>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EB9D9-98C8-46E8-AB71-34476B670563}" type="slidenum">
              <a:rPr lang="en-CA"/>
              <a:pPr/>
              <a:t>3</a:t>
            </a:fld>
            <a:endParaRPr lang="en-CA"/>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592C0B-D5B6-467A-92FF-A767D088DD94}" type="slidenum">
              <a:rPr lang="en-CA"/>
              <a:pPr/>
              <a:t>30</a:t>
            </a:fld>
            <a:endParaRPr lang="en-CA"/>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77EC4-F2F8-4B15-A678-50B186C5EB80}" type="slidenum">
              <a:rPr lang="en-CA"/>
              <a:pPr/>
              <a:t>31</a:t>
            </a:fld>
            <a:endParaRPr lang="en-CA"/>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BEC9B-AA10-4929-8EBA-5D84957D3F93}" type="slidenum">
              <a:rPr lang="en-CA"/>
              <a:pPr/>
              <a:t>32</a:t>
            </a:fld>
            <a:endParaRPr lang="en-CA"/>
          </a:p>
        </p:txBody>
      </p:sp>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803EA-11BA-4143-B90C-27DE9929EDD6}" type="slidenum">
              <a:rPr lang="en-CA"/>
              <a:pPr/>
              <a:t>33</a:t>
            </a:fld>
            <a:endParaRPr lang="en-CA"/>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74105-C9F0-4EDD-9647-EF490B71931B}" type="slidenum">
              <a:rPr lang="en-CA"/>
              <a:pPr/>
              <a:t>34</a:t>
            </a:fld>
            <a:endParaRPr lang="en-CA"/>
          </a:p>
        </p:txBody>
      </p:sp>
      <p:sp>
        <p:nvSpPr>
          <p:cNvPr id="847874" name="Rectangle 2"/>
          <p:cNvSpPr>
            <a:spLocks noGrp="1" noRot="1" noChangeAspect="1" noChangeArrowheads="1" noTextEdit="1"/>
          </p:cNvSpPr>
          <p:nvPr>
            <p:ph type="sldImg"/>
          </p:nvPr>
        </p:nvSpPr>
        <p:spPr>
          <a:ln/>
        </p:spPr>
      </p:sp>
      <p:sp>
        <p:nvSpPr>
          <p:cNvPr id="84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05632-F8B2-4BA9-B244-E6E5FE4204FD}" type="slidenum">
              <a:rPr lang="en-CA"/>
              <a:pPr/>
              <a:t>35</a:t>
            </a:fld>
            <a:endParaRPr lang="en-CA"/>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E29BE-53A4-4CD0-9FFF-D4621531B325}" type="slidenum">
              <a:rPr lang="en-CA"/>
              <a:pPr/>
              <a:t>36</a:t>
            </a:fld>
            <a:endParaRPr lang="en-CA"/>
          </a:p>
        </p:txBody>
      </p:sp>
      <p:sp>
        <p:nvSpPr>
          <p:cNvPr id="849922" name="Rectangle 2"/>
          <p:cNvSpPr>
            <a:spLocks noGrp="1" noRot="1" noChangeAspect="1" noChangeArrowheads="1" noTextEdit="1"/>
          </p:cNvSpPr>
          <p:nvPr>
            <p:ph type="sldImg"/>
          </p:nvPr>
        </p:nvSpPr>
        <p:spPr>
          <a:ln/>
        </p:spPr>
      </p:sp>
      <p:sp>
        <p:nvSpPr>
          <p:cNvPr id="84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8AAAC7-E120-41EF-82E6-10C9B588D011}" type="slidenum">
              <a:rPr lang="en-CA"/>
              <a:pPr/>
              <a:t>37</a:t>
            </a:fld>
            <a:endParaRPr lang="en-CA"/>
          </a:p>
        </p:txBody>
      </p:sp>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13C913-FA05-4E11-8084-BE16B0A0FD68}" type="slidenum">
              <a:rPr lang="en-CA"/>
              <a:pPr/>
              <a:t>38</a:t>
            </a:fld>
            <a:endParaRPr lang="en-CA"/>
          </a:p>
        </p:txBody>
      </p:sp>
      <p:sp>
        <p:nvSpPr>
          <p:cNvPr id="851970" name="Rectangle 2"/>
          <p:cNvSpPr>
            <a:spLocks noGrp="1" noRot="1" noChangeAspect="1" noChangeArrowheads="1" noTextEdit="1"/>
          </p:cNvSpPr>
          <p:nvPr>
            <p:ph type="sldImg"/>
          </p:nvPr>
        </p:nvSpPr>
        <p:spPr>
          <a:ln/>
        </p:spPr>
      </p:sp>
      <p:sp>
        <p:nvSpPr>
          <p:cNvPr id="85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B8A2A-9437-4480-8791-39056F59A7FD}" type="slidenum">
              <a:rPr lang="en-CA"/>
              <a:pPr/>
              <a:t>39</a:t>
            </a:fld>
            <a:endParaRPr lang="en-CA"/>
          </a:p>
        </p:txBody>
      </p:sp>
      <p:sp>
        <p:nvSpPr>
          <p:cNvPr id="852994" name="Rectangle 2"/>
          <p:cNvSpPr>
            <a:spLocks noGrp="1" noRot="1" noChangeAspect="1" noChangeArrowheads="1" noTextEdit="1"/>
          </p:cNvSpPr>
          <p:nvPr>
            <p:ph type="sldImg"/>
          </p:nvPr>
        </p:nvSpPr>
        <p:spPr>
          <a:ln/>
        </p:spPr>
      </p:sp>
      <p:sp>
        <p:nvSpPr>
          <p:cNvPr id="85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71C22-7CB1-4265-A65F-B78C68F0A01F}" type="slidenum">
              <a:rPr lang="en-CA"/>
              <a:pPr/>
              <a:t>4</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FFAAF7-C7AF-4B62-AA53-D3C4068B384D}" type="slidenum">
              <a:rPr lang="en-CA"/>
              <a:pPr/>
              <a:t>40</a:t>
            </a:fld>
            <a:endParaRPr lang="en-CA"/>
          </a:p>
        </p:txBody>
      </p:sp>
      <p:sp>
        <p:nvSpPr>
          <p:cNvPr id="854018" name="Rectangle 2"/>
          <p:cNvSpPr>
            <a:spLocks noGrp="1" noRot="1" noChangeAspect="1" noChangeArrowheads="1" noTextEdit="1"/>
          </p:cNvSpPr>
          <p:nvPr>
            <p:ph type="sldImg"/>
          </p:nvPr>
        </p:nvSpPr>
        <p:spPr>
          <a:ln/>
        </p:spPr>
      </p:sp>
      <p:sp>
        <p:nvSpPr>
          <p:cNvPr id="85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1B68D-4AAF-44DF-B39F-BD028DE99AF0}" type="slidenum">
              <a:rPr lang="en-CA"/>
              <a:pPr/>
              <a:t>41</a:t>
            </a:fld>
            <a:endParaRPr lang="en-CA"/>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73738A-CDE4-4A56-BC08-5F7739F3CB52}" type="slidenum">
              <a:rPr lang="en-CA"/>
              <a:pPr/>
              <a:t>42</a:t>
            </a:fld>
            <a:endParaRPr lang="en-CA"/>
          </a:p>
        </p:txBody>
      </p:sp>
      <p:sp>
        <p:nvSpPr>
          <p:cNvPr id="856066" name="Rectangle 2"/>
          <p:cNvSpPr>
            <a:spLocks noGrp="1" noRot="1" noChangeAspect="1" noChangeArrowheads="1" noTextEdit="1"/>
          </p:cNvSpPr>
          <p:nvPr>
            <p:ph type="sldImg"/>
          </p:nvPr>
        </p:nvSpPr>
        <p:spPr>
          <a:ln/>
        </p:spPr>
      </p:sp>
      <p:sp>
        <p:nvSpPr>
          <p:cNvPr id="85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439CBC-CCDA-46E6-96CD-600CDE6461EB}" type="slidenum">
              <a:rPr lang="en-CA"/>
              <a:pPr/>
              <a:t>5</a:t>
            </a:fld>
            <a:endParaRPr lang="en-CA"/>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EEE2BE-5C2E-49B5-BED0-CFC1154BE3F3}" type="slidenum">
              <a:rPr lang="en-CA"/>
              <a:pPr/>
              <a:t>6</a:t>
            </a:fld>
            <a:endParaRPr lang="en-CA"/>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6CC426-9338-43AA-A122-CBA0E4D8580E}" type="slidenum">
              <a:rPr lang="en-CA"/>
              <a:pPr/>
              <a:t>7</a:t>
            </a:fld>
            <a:endParaRPr lang="en-CA"/>
          </a:p>
        </p:txBody>
      </p:sp>
      <p:sp>
        <p:nvSpPr>
          <p:cNvPr id="780290" name="Rectangle 2"/>
          <p:cNvSpPr>
            <a:spLocks noGrp="1" noRot="1" noChangeAspect="1" noChangeArrowheads="1" noTextEdit="1"/>
          </p:cNvSpPr>
          <p:nvPr>
            <p:ph type="sldImg"/>
          </p:nvPr>
        </p:nvSpPr>
        <p:spPr>
          <a:ln/>
        </p:spPr>
      </p:sp>
      <p:sp>
        <p:nvSpPr>
          <p:cNvPr id="78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7EB9CC-8D05-416F-B099-C16ACDE59952}" type="slidenum">
              <a:rPr lang="en-CA"/>
              <a:pPr/>
              <a:t>8</a:t>
            </a:fld>
            <a:endParaRPr lang="en-CA"/>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AD9BBB-DDD6-4A6D-87DE-7ED5342BD119}" type="slidenum">
              <a:rPr lang="en-CA"/>
              <a:pPr/>
              <a:t>9</a:t>
            </a:fld>
            <a:endParaRPr lang="en-CA"/>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3" name="Rectangle 47"/>
          <p:cNvSpPr>
            <a:spLocks noChangeArrowheads="1"/>
          </p:cNvSpPr>
          <p:nvPr userDrawn="1"/>
        </p:nvSpPr>
        <p:spPr bwMode="auto">
          <a:xfrm rot="-5400000">
            <a:off x="3500437" y="-985837"/>
            <a:ext cx="2143125" cy="9144000"/>
          </a:xfrm>
          <a:prstGeom prst="rect">
            <a:avLst/>
          </a:prstGeom>
          <a:solidFill>
            <a:srgbClr val="677228">
              <a:alpha val="4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4" name="Rectangle 48"/>
          <p:cNvSpPr>
            <a:spLocks noChangeArrowheads="1"/>
          </p:cNvSpPr>
          <p:nvPr userDrawn="1"/>
        </p:nvSpPr>
        <p:spPr bwMode="auto">
          <a:xfrm>
            <a:off x="7315200" y="2438400"/>
            <a:ext cx="1828800" cy="2290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vl1pPr>
          </a:lstStyle>
          <a:p>
            <a:r>
              <a:rPr lang="en-US"/>
              <a:t>Copyright © 2007 </a:t>
            </a:r>
            <a:r>
              <a:rPr lang="en-US">
                <a:solidFill>
                  <a:srgbClr val="000000"/>
                </a:solidFill>
              </a:rPr>
              <a:t>Ramez Elmasri and Shamkant B. Navathe</a:t>
            </a:r>
          </a:p>
        </p:txBody>
      </p:sp>
      <p:sp>
        <p:nvSpPr>
          <p:cNvPr id="4126" name="Rectangle 30" descr="Pink tissue paper"/>
          <p:cNvSpPr>
            <a:spLocks noGrp="1" noChangeArrowheads="1"/>
          </p:cNvSpPr>
          <p:nvPr>
            <p:ph type="ctrTitle" sz="quarter"/>
          </p:nvPr>
        </p:nvSpPr>
        <p:spPr>
          <a:xfrm>
            <a:off x="228600" y="152400"/>
            <a:ext cx="7086600" cy="2286000"/>
          </a:xfrm>
          <a:extLst>
            <a:ext uri="{909E8E84-426E-40DD-AFC4-6F175D3DCCD1}">
              <a14:hiddenFill xmlns:a14="http://schemas.microsoft.com/office/drawing/2010/main">
                <a:blipFill dpi="0" rotWithShape="0">
                  <a:blip r:embed="rId2"/>
                  <a:srcRect/>
                  <a:tile tx="0" ty="0" sx="100000" sy="100000" flip="none" algn="tl"/>
                </a:blipFill>
              </a14:hiddenFill>
            </a:ext>
          </a:extLst>
        </p:spPr>
        <p:txBody>
          <a:bodyPr wrap="none" anchor="ctr"/>
          <a:lstStyle>
            <a:lvl1pPr>
              <a:defRPr sz="6600">
                <a:solidFill>
                  <a:srgbClr val="990033"/>
                </a:solidFill>
              </a:defRPr>
            </a:lvl1pPr>
          </a:lstStyle>
          <a:p>
            <a:pPr lvl="0"/>
            <a:r>
              <a:rPr lang="en-US" noProof="0" smtClean="0"/>
              <a:t>Click to edit Master title style</a:t>
            </a:r>
          </a:p>
        </p:txBody>
      </p:sp>
      <p:pic>
        <p:nvPicPr>
          <p:cNvPr id="4131" name="Picture 35" descr="awtri_4c UPDATE_col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extLst>
            <a:ext uri="{909E8E84-426E-40DD-AFC4-6F175D3DCCD1}">
              <a14:hiddenFill xmlns:a14="http://schemas.microsoft.com/office/drawing/2010/main">
                <a:solidFill>
                  <a:srgbClr val="FFFFFF"/>
                </a:solidFill>
              </a14:hiddenFill>
            </a:ext>
          </a:extLst>
        </p:spPr>
      </p:pic>
      <p:sp>
        <p:nvSpPr>
          <p:cNvPr id="4134" name="Rectangle 38" descr="Pink tissue paper"/>
          <p:cNvSpPr>
            <a:spLocks noGrp="1" noChangeArrowheads="1"/>
          </p:cNvSpPr>
          <p:nvPr>
            <p:ph type="subTitle" sz="quarter" idx="1"/>
          </p:nvPr>
        </p:nvSpPr>
        <p:spPr>
          <a:xfrm>
            <a:off x="304800" y="2590800"/>
            <a:ext cx="6629400" cy="1905000"/>
          </a:xfrm>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0" indent="0">
              <a:buFont typeface="Wingdings" pitchFamily="2" charset="2"/>
              <a:buNone/>
              <a:defRPr sz="3200"/>
            </a:lvl1pPr>
          </a:lstStyle>
          <a:p>
            <a:pPr lvl="0"/>
            <a:r>
              <a:rPr lang="en-US" noProof="0" smtClean="0"/>
              <a:t>Click to edit Master subtitle style</a:t>
            </a:r>
          </a:p>
        </p:txBody>
      </p:sp>
      <p:pic>
        <p:nvPicPr>
          <p:cNvPr id="4142" name="Picture 46" descr="elmasri_thumb"/>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20- </a:t>
            </a:r>
            <a:fld id="{D5F8B6E0-174C-4AF2-834C-007540B017B3}" type="slidenum">
              <a:rPr lang="en-US"/>
              <a:pPr/>
              <a:t>‹#›</a:t>
            </a:fld>
            <a:endParaRPr lang="en-CA"/>
          </a:p>
        </p:txBody>
      </p:sp>
    </p:spTree>
    <p:extLst>
      <p:ext uri="{BB962C8B-B14F-4D97-AF65-F5344CB8AC3E}">
        <p14:creationId xmlns:p14="http://schemas.microsoft.com/office/powerpoint/2010/main" val="346085476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20- </a:t>
            </a:r>
            <a:fld id="{C891FB6C-F563-41FB-877E-6239B56C28AF}" type="slidenum">
              <a:rPr lang="en-US"/>
              <a:pPr/>
              <a:t>‹#›</a:t>
            </a:fld>
            <a:endParaRPr lang="en-CA"/>
          </a:p>
        </p:txBody>
      </p:sp>
    </p:spTree>
    <p:extLst>
      <p:ext uri="{BB962C8B-B14F-4D97-AF65-F5344CB8AC3E}">
        <p14:creationId xmlns:p14="http://schemas.microsoft.com/office/powerpoint/2010/main" val="100472339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20- </a:t>
            </a:r>
            <a:fld id="{C9BF4AA2-F296-4E89-9971-434F16481AE8}" type="slidenum">
              <a:rPr lang="en-US"/>
              <a:pPr/>
              <a:t>‹#›</a:t>
            </a:fld>
            <a:endParaRPr lang="en-CA"/>
          </a:p>
        </p:txBody>
      </p:sp>
    </p:spTree>
    <p:extLst>
      <p:ext uri="{BB962C8B-B14F-4D97-AF65-F5344CB8AC3E}">
        <p14:creationId xmlns:p14="http://schemas.microsoft.com/office/powerpoint/2010/main" val="407579073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Slide 20- </a:t>
            </a:r>
            <a:fld id="{FC859A64-15CC-449A-B884-BBAC971ABED2}" type="slidenum">
              <a:rPr lang="en-US"/>
              <a:pPr/>
              <a:t>‹#›</a:t>
            </a:fld>
            <a:endParaRPr lang="en-CA"/>
          </a:p>
        </p:txBody>
      </p:sp>
    </p:spTree>
    <p:extLst>
      <p:ext uri="{BB962C8B-B14F-4D97-AF65-F5344CB8AC3E}">
        <p14:creationId xmlns:p14="http://schemas.microsoft.com/office/powerpoint/2010/main" val="63640398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Slide 20- </a:t>
            </a:r>
            <a:fld id="{39A204F8-4D16-4D6E-B871-03E13CDCF166}" type="slidenum">
              <a:rPr lang="en-US"/>
              <a:pPr/>
              <a:t>‹#›</a:t>
            </a:fld>
            <a:endParaRPr lang="en-CA"/>
          </a:p>
        </p:txBody>
      </p:sp>
    </p:spTree>
    <p:extLst>
      <p:ext uri="{BB962C8B-B14F-4D97-AF65-F5344CB8AC3E}">
        <p14:creationId xmlns:p14="http://schemas.microsoft.com/office/powerpoint/2010/main" val="203625855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Slide 20- </a:t>
            </a:r>
            <a:fld id="{457BA74F-6B04-4A97-8FA0-AD0D80037593}" type="slidenum">
              <a:rPr lang="en-US"/>
              <a:pPr/>
              <a:t>‹#›</a:t>
            </a:fld>
            <a:endParaRPr lang="en-CA"/>
          </a:p>
        </p:txBody>
      </p:sp>
    </p:spTree>
    <p:extLst>
      <p:ext uri="{BB962C8B-B14F-4D97-AF65-F5344CB8AC3E}">
        <p14:creationId xmlns:p14="http://schemas.microsoft.com/office/powerpoint/2010/main" val="57335763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Slide 20- </a:t>
            </a:r>
            <a:fld id="{849B4222-F163-4EED-9738-1D34836DB699}" type="slidenum">
              <a:rPr lang="en-US"/>
              <a:pPr/>
              <a:t>‹#›</a:t>
            </a:fld>
            <a:endParaRPr lang="en-CA"/>
          </a:p>
        </p:txBody>
      </p:sp>
    </p:spTree>
    <p:extLst>
      <p:ext uri="{BB962C8B-B14F-4D97-AF65-F5344CB8AC3E}">
        <p14:creationId xmlns:p14="http://schemas.microsoft.com/office/powerpoint/2010/main" val="222622663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Slide 20- </a:t>
            </a:r>
            <a:fld id="{E0205DF9-2043-463A-9FBA-FB8B87D5A777}" type="slidenum">
              <a:rPr lang="en-US"/>
              <a:pPr/>
              <a:t>‹#›</a:t>
            </a:fld>
            <a:endParaRPr lang="en-CA"/>
          </a:p>
        </p:txBody>
      </p:sp>
    </p:spTree>
    <p:extLst>
      <p:ext uri="{BB962C8B-B14F-4D97-AF65-F5344CB8AC3E}">
        <p14:creationId xmlns:p14="http://schemas.microsoft.com/office/powerpoint/2010/main" val="79614369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20- </a:t>
            </a:r>
            <a:fld id="{40346EBA-14D2-4215-9124-A277C157C083}" type="slidenum">
              <a:rPr lang="en-US"/>
              <a:pPr/>
              <a:t>‹#›</a:t>
            </a:fld>
            <a:endParaRPr lang="en-CA"/>
          </a:p>
        </p:txBody>
      </p:sp>
    </p:spTree>
    <p:extLst>
      <p:ext uri="{BB962C8B-B14F-4D97-AF65-F5344CB8AC3E}">
        <p14:creationId xmlns:p14="http://schemas.microsoft.com/office/powerpoint/2010/main" val="59356898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20- </a:t>
            </a:r>
            <a:fld id="{8D8FA19D-530D-4EA0-8E73-519DD0B461A6}" type="slidenum">
              <a:rPr lang="en-US"/>
              <a:pPr/>
              <a:t>‹#›</a:t>
            </a:fld>
            <a:endParaRPr lang="en-CA"/>
          </a:p>
        </p:txBody>
      </p:sp>
    </p:spTree>
    <p:extLst>
      <p:ext uri="{BB962C8B-B14F-4D97-AF65-F5344CB8AC3E}">
        <p14:creationId xmlns:p14="http://schemas.microsoft.com/office/powerpoint/2010/main" val="26063838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3200">
                <a:latin typeface="Tahoma"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sz="3200">
                  <a:latin typeface="Tahoma" pitchFamily="34" charset="0"/>
                </a:endParaRPr>
              </a:p>
            </p:txBody>
          </p:sp>
        </p:grpSp>
      </p:grpSp>
      <p:sp>
        <p:nvSpPr>
          <p:cNvPr id="3109" name="Rectangle 37"/>
          <p:cNvSpPr>
            <a:spLocks noChangeArrowheads="1"/>
          </p:cNvSpPr>
          <p:nvPr/>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sz="3200">
              <a:latin typeface="Tahoma"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t>Slide 20- </a:t>
            </a:r>
            <a:fld id="{72EC8BAF-3C3F-4874-B083-3F5665000ABC}" type="slidenum">
              <a:rPr lang="en-US"/>
              <a:pPr/>
              <a:t>‹#›</a:t>
            </a:fld>
            <a:endParaRPr lang="en-CA"/>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sz="900"/>
              <a:t>Copyright © 2007 </a:t>
            </a:r>
            <a:r>
              <a:rPr 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A60E1E44-A2C7-4BB3-8E10-4CB1EBF97259}" type="slidenum">
              <a:rPr lang="en-US"/>
              <a:pPr/>
              <a:t>1</a:t>
            </a:fld>
            <a:endParaRPr lang="en-CA"/>
          </a:p>
        </p:txBody>
      </p:sp>
      <p:sp>
        <p:nvSpPr>
          <p:cNvPr id="671750" name="Rectangle 6"/>
          <p:cNvSpPr>
            <a:spLocks noGrp="1" noChangeArrowheads="1"/>
          </p:cNvSpPr>
          <p:nvPr>
            <p:ph type="title"/>
          </p:nvPr>
        </p:nvSpPr>
        <p:spPr/>
        <p:txBody>
          <a:bodyPr/>
          <a:lstStyle/>
          <a:p>
            <a:r>
              <a:rPr lang="en-US"/>
              <a:t>Introduction</a:t>
            </a:r>
          </a:p>
        </p:txBody>
      </p:sp>
      <p:sp>
        <p:nvSpPr>
          <p:cNvPr id="671751" name="Rectangle 7"/>
          <p:cNvSpPr>
            <a:spLocks noGrp="1" noChangeArrowheads="1"/>
          </p:cNvSpPr>
          <p:nvPr>
            <p:ph type="body" idx="1"/>
          </p:nvPr>
        </p:nvSpPr>
        <p:spPr/>
        <p:txBody>
          <a:bodyPr/>
          <a:lstStyle/>
          <a:p>
            <a:pPr>
              <a:lnSpc>
                <a:spcPct val="90000"/>
              </a:lnSpc>
            </a:pPr>
            <a:r>
              <a:rPr lang="en-US"/>
              <a:t>Object Oriented (OO) Data Models since mid-90’s</a:t>
            </a:r>
          </a:p>
          <a:p>
            <a:pPr>
              <a:lnSpc>
                <a:spcPct val="90000"/>
              </a:lnSpc>
            </a:pPr>
            <a:r>
              <a:rPr lang="en-US"/>
              <a:t>Reasons for creation of Object Oriented Databases</a:t>
            </a:r>
          </a:p>
          <a:p>
            <a:pPr lvl="1">
              <a:lnSpc>
                <a:spcPct val="90000"/>
              </a:lnSpc>
            </a:pPr>
            <a:r>
              <a:rPr lang="en-US"/>
              <a:t>Need  for more complex applications</a:t>
            </a:r>
          </a:p>
          <a:p>
            <a:pPr lvl="1">
              <a:lnSpc>
                <a:spcPct val="90000"/>
              </a:lnSpc>
            </a:pPr>
            <a:r>
              <a:rPr lang="en-US"/>
              <a:t>Need for additional data modeling features</a:t>
            </a:r>
          </a:p>
          <a:p>
            <a:pPr lvl="1">
              <a:lnSpc>
                <a:spcPct val="90000"/>
              </a:lnSpc>
            </a:pPr>
            <a:r>
              <a:rPr lang="en-US"/>
              <a:t>Increased use of object-oriented programming languages</a:t>
            </a:r>
          </a:p>
          <a:p>
            <a:pPr>
              <a:lnSpc>
                <a:spcPct val="90000"/>
              </a:lnSpc>
            </a:pPr>
            <a:r>
              <a:rPr lang="en-US"/>
              <a:t>Commercial OO Database products –</a:t>
            </a:r>
          </a:p>
          <a:p>
            <a:pPr lvl="1">
              <a:lnSpc>
                <a:spcPct val="90000"/>
              </a:lnSpc>
            </a:pPr>
            <a:r>
              <a:rPr lang="en-US"/>
              <a:t>Several in the 1990’s, but did not make much impact on mainstream data management</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65A7B8B9-9896-433B-A92E-7FDCBE729179}" type="slidenum">
              <a:rPr lang="en-US"/>
              <a:pPr/>
              <a:t>10</a:t>
            </a:fld>
            <a:endParaRPr lang="en-CA"/>
          </a:p>
        </p:txBody>
      </p:sp>
      <p:sp>
        <p:nvSpPr>
          <p:cNvPr id="692230" name="Rectangle 6"/>
          <p:cNvSpPr>
            <a:spLocks noGrp="1" noChangeArrowheads="1"/>
          </p:cNvSpPr>
          <p:nvPr>
            <p:ph type="title"/>
          </p:nvPr>
        </p:nvSpPr>
        <p:spPr/>
        <p:txBody>
          <a:bodyPr/>
          <a:lstStyle/>
          <a:p>
            <a:r>
              <a:rPr lang="en-US" sz="3200"/>
              <a:t>Object Identity, Object Structure, and Type Constructors (2) </a:t>
            </a:r>
          </a:p>
        </p:txBody>
      </p:sp>
      <p:sp>
        <p:nvSpPr>
          <p:cNvPr id="692231" name="Rectangle 7"/>
          <p:cNvSpPr>
            <a:spLocks noGrp="1" noChangeArrowheads="1"/>
          </p:cNvSpPr>
          <p:nvPr>
            <p:ph type="body" idx="1"/>
          </p:nvPr>
        </p:nvSpPr>
        <p:spPr/>
        <p:txBody>
          <a:bodyPr/>
          <a:lstStyle/>
          <a:p>
            <a:pPr>
              <a:lnSpc>
                <a:spcPct val="90000"/>
              </a:lnSpc>
            </a:pPr>
            <a:r>
              <a:rPr lang="en-US" sz="2400" b="1"/>
              <a:t>Type Constructors</a:t>
            </a:r>
            <a:r>
              <a:rPr lang="en-US" sz="2400"/>
              <a:t>:</a:t>
            </a:r>
          </a:p>
          <a:p>
            <a:pPr lvl="1">
              <a:lnSpc>
                <a:spcPct val="90000"/>
              </a:lnSpc>
            </a:pPr>
            <a:r>
              <a:rPr lang="en-US" sz="2200"/>
              <a:t>In OO databases, the state (current value) of a complex object may be constructed from other objects (or other values) by using certain type constructors.</a:t>
            </a:r>
          </a:p>
          <a:p>
            <a:pPr>
              <a:lnSpc>
                <a:spcPct val="90000"/>
              </a:lnSpc>
            </a:pPr>
            <a:r>
              <a:rPr lang="en-US" sz="2400"/>
              <a:t>The three most basic constructors are </a:t>
            </a:r>
            <a:r>
              <a:rPr lang="en-US" sz="2400" b="1"/>
              <a:t>atom</a:t>
            </a:r>
            <a:r>
              <a:rPr lang="en-US" sz="2400"/>
              <a:t>, </a:t>
            </a:r>
            <a:r>
              <a:rPr lang="en-US" sz="2400" b="1"/>
              <a:t>tuple</a:t>
            </a:r>
            <a:r>
              <a:rPr lang="en-US" sz="2400"/>
              <a:t>, and </a:t>
            </a:r>
            <a:r>
              <a:rPr lang="en-US" sz="2400" b="1"/>
              <a:t>set</a:t>
            </a:r>
            <a:r>
              <a:rPr lang="en-US" sz="2400"/>
              <a:t>. </a:t>
            </a:r>
          </a:p>
          <a:p>
            <a:pPr>
              <a:lnSpc>
                <a:spcPct val="90000"/>
              </a:lnSpc>
            </a:pPr>
            <a:r>
              <a:rPr lang="en-US" sz="2400"/>
              <a:t>Other commonly used constructors include </a:t>
            </a:r>
            <a:r>
              <a:rPr lang="en-US" sz="2400" b="1"/>
              <a:t>list</a:t>
            </a:r>
            <a:r>
              <a:rPr lang="en-US" sz="2400"/>
              <a:t>, </a:t>
            </a:r>
            <a:r>
              <a:rPr lang="en-US" sz="2400" b="1"/>
              <a:t>bag</a:t>
            </a:r>
            <a:r>
              <a:rPr lang="en-US" sz="2400"/>
              <a:t>, and </a:t>
            </a:r>
            <a:r>
              <a:rPr lang="en-US" sz="2400" b="1"/>
              <a:t>array</a:t>
            </a:r>
            <a:r>
              <a:rPr lang="en-US" sz="2400"/>
              <a:t>.</a:t>
            </a:r>
          </a:p>
          <a:p>
            <a:pPr>
              <a:lnSpc>
                <a:spcPct val="90000"/>
              </a:lnSpc>
            </a:pPr>
            <a:r>
              <a:rPr lang="en-US" sz="2400"/>
              <a:t>The atom constructor is used to represent all basic atomic values, such as integers, real numbers, character strings, Booleans, and any other basic data types that the system supports directly.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20- </a:t>
            </a:r>
            <a:fld id="{1263522A-5122-4F6D-9400-4B2CC940A314}" type="slidenum">
              <a:rPr lang="en-US"/>
              <a:pPr/>
              <a:t>11</a:t>
            </a:fld>
            <a:endParaRPr lang="en-CA"/>
          </a:p>
        </p:txBody>
      </p:sp>
      <p:sp>
        <p:nvSpPr>
          <p:cNvPr id="694279" name="Rectangle 7"/>
          <p:cNvSpPr>
            <a:spLocks noGrp="1" noChangeArrowheads="1"/>
          </p:cNvSpPr>
          <p:nvPr>
            <p:ph type="title"/>
          </p:nvPr>
        </p:nvSpPr>
        <p:spPr/>
        <p:txBody>
          <a:bodyPr/>
          <a:lstStyle/>
          <a:p>
            <a:r>
              <a:rPr lang="en-US" sz="3200"/>
              <a:t>Object Identity, Object Structure, and Type Constructors (3)</a:t>
            </a:r>
          </a:p>
        </p:txBody>
      </p:sp>
      <p:sp>
        <p:nvSpPr>
          <p:cNvPr id="694280" name="Rectangle 8"/>
          <p:cNvSpPr>
            <a:spLocks noGrp="1" noChangeArrowheads="1"/>
          </p:cNvSpPr>
          <p:nvPr>
            <p:ph type="body" idx="1"/>
          </p:nvPr>
        </p:nvSpPr>
        <p:spPr/>
        <p:txBody>
          <a:bodyPr/>
          <a:lstStyle/>
          <a:p>
            <a:r>
              <a:rPr lang="en-US"/>
              <a:t>Example 1</a:t>
            </a:r>
          </a:p>
          <a:p>
            <a:pPr lvl="1"/>
            <a:r>
              <a:rPr lang="en-US"/>
              <a:t>One possible relational database state corresponding to COMPANY schema</a:t>
            </a:r>
          </a:p>
        </p:txBody>
      </p:sp>
      <p:pic>
        <p:nvPicPr>
          <p:cNvPr id="694276" name="Picture 4" descr="asb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9588"/>
            <a:ext cx="8915400" cy="2894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20- </a:t>
            </a:r>
            <a:fld id="{2EA224FF-B995-49D9-A922-0832353003CB}" type="slidenum">
              <a:rPr lang="en-US"/>
              <a:pPr/>
              <a:t>12</a:t>
            </a:fld>
            <a:endParaRPr lang="en-CA"/>
          </a:p>
        </p:txBody>
      </p:sp>
      <p:sp>
        <p:nvSpPr>
          <p:cNvPr id="696327" name="Rectangle 7"/>
          <p:cNvSpPr>
            <a:spLocks noGrp="1" noChangeArrowheads="1"/>
          </p:cNvSpPr>
          <p:nvPr>
            <p:ph type="title"/>
          </p:nvPr>
        </p:nvSpPr>
        <p:spPr/>
        <p:txBody>
          <a:bodyPr/>
          <a:lstStyle/>
          <a:p>
            <a:r>
              <a:rPr lang="en-US" sz="3200"/>
              <a:t>Object Identity, Object Structure, and Type Constructors (4)</a:t>
            </a:r>
          </a:p>
        </p:txBody>
      </p:sp>
      <p:sp>
        <p:nvSpPr>
          <p:cNvPr id="696328" name="Rectangle 8"/>
          <p:cNvSpPr>
            <a:spLocks noGrp="1" noChangeArrowheads="1"/>
          </p:cNvSpPr>
          <p:nvPr>
            <p:ph type="body" idx="1"/>
          </p:nvPr>
        </p:nvSpPr>
        <p:spPr/>
        <p:txBody>
          <a:bodyPr/>
          <a:lstStyle/>
          <a:p>
            <a:r>
              <a:rPr lang="en-US"/>
              <a:t>Example 1 (contd.):</a:t>
            </a:r>
          </a:p>
        </p:txBody>
      </p:sp>
      <p:pic>
        <p:nvPicPr>
          <p:cNvPr id="696324" name="Picture 4" descr="asb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2190750"/>
            <a:ext cx="5257800" cy="443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20- </a:t>
            </a:r>
            <a:fld id="{0AB62AF3-7655-49BA-8D26-83801290AF42}" type="slidenum">
              <a:rPr lang="en-US"/>
              <a:pPr/>
              <a:t>13</a:t>
            </a:fld>
            <a:endParaRPr lang="en-CA"/>
          </a:p>
        </p:txBody>
      </p:sp>
      <p:sp>
        <p:nvSpPr>
          <p:cNvPr id="698375" name="Rectangle 7"/>
          <p:cNvSpPr>
            <a:spLocks noGrp="1" noChangeArrowheads="1"/>
          </p:cNvSpPr>
          <p:nvPr>
            <p:ph type="title"/>
          </p:nvPr>
        </p:nvSpPr>
        <p:spPr/>
        <p:txBody>
          <a:bodyPr/>
          <a:lstStyle/>
          <a:p>
            <a:r>
              <a:rPr lang="en-US" sz="3200"/>
              <a:t>Object Identity, Object Structure, and Type Constructors (5)</a:t>
            </a:r>
          </a:p>
        </p:txBody>
      </p:sp>
      <p:sp>
        <p:nvSpPr>
          <p:cNvPr id="698376" name="Rectangle 8"/>
          <p:cNvSpPr>
            <a:spLocks noGrp="1" noChangeArrowheads="1"/>
          </p:cNvSpPr>
          <p:nvPr>
            <p:ph type="body" idx="1"/>
          </p:nvPr>
        </p:nvSpPr>
        <p:spPr/>
        <p:txBody>
          <a:bodyPr/>
          <a:lstStyle/>
          <a:p>
            <a:r>
              <a:rPr lang="en-US"/>
              <a:t>Example 1 (contd.)</a:t>
            </a:r>
          </a:p>
        </p:txBody>
      </p:sp>
      <p:pic>
        <p:nvPicPr>
          <p:cNvPr id="698372" name="Picture 4" descr="as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335213"/>
            <a:ext cx="8763000" cy="3836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57B2F029-100C-4290-82A9-1D82F41D684D}" type="slidenum">
              <a:rPr lang="en-US"/>
              <a:pPr/>
              <a:t>14</a:t>
            </a:fld>
            <a:endParaRPr lang="en-CA"/>
          </a:p>
        </p:txBody>
      </p:sp>
      <p:sp>
        <p:nvSpPr>
          <p:cNvPr id="700422" name="Rectangle 6"/>
          <p:cNvSpPr>
            <a:spLocks noGrp="1" noChangeArrowheads="1"/>
          </p:cNvSpPr>
          <p:nvPr>
            <p:ph type="title"/>
          </p:nvPr>
        </p:nvSpPr>
        <p:spPr/>
        <p:txBody>
          <a:bodyPr/>
          <a:lstStyle/>
          <a:p>
            <a:r>
              <a:rPr lang="en-US" sz="3200"/>
              <a:t>Object Identity, Object Structure, and Type Constructors (6)</a:t>
            </a:r>
          </a:p>
        </p:txBody>
      </p:sp>
      <p:sp>
        <p:nvSpPr>
          <p:cNvPr id="700423" name="Rectangle 7"/>
          <p:cNvSpPr>
            <a:spLocks noGrp="1" noChangeArrowheads="1"/>
          </p:cNvSpPr>
          <p:nvPr>
            <p:ph type="body" idx="1"/>
          </p:nvPr>
        </p:nvSpPr>
        <p:spPr/>
        <p:txBody>
          <a:bodyPr/>
          <a:lstStyle/>
          <a:p>
            <a:pPr>
              <a:lnSpc>
                <a:spcPct val="90000"/>
              </a:lnSpc>
            </a:pPr>
            <a:r>
              <a:rPr lang="en-US"/>
              <a:t>Example 1 (contd.)</a:t>
            </a:r>
          </a:p>
          <a:p>
            <a:pPr lvl="1">
              <a:lnSpc>
                <a:spcPct val="90000"/>
              </a:lnSpc>
            </a:pPr>
            <a:r>
              <a:rPr lang="en-US"/>
              <a:t>We use i</a:t>
            </a:r>
            <a:r>
              <a:rPr lang="en-US" baseline="-25000"/>
              <a:t>1</a:t>
            </a:r>
            <a:r>
              <a:rPr lang="en-US"/>
              <a:t>, i</a:t>
            </a:r>
            <a:r>
              <a:rPr lang="en-US" baseline="-25000"/>
              <a:t>2</a:t>
            </a:r>
            <a:r>
              <a:rPr lang="en-US"/>
              <a:t>, i</a:t>
            </a:r>
            <a:r>
              <a:rPr lang="en-US" baseline="-25000"/>
              <a:t>3</a:t>
            </a:r>
            <a:r>
              <a:rPr lang="en-US"/>
              <a:t>, . . . to stand for unique system-generated object identifiers. Consider the following objects:</a:t>
            </a:r>
          </a:p>
          <a:p>
            <a:pPr lvl="2">
              <a:lnSpc>
                <a:spcPct val="90000"/>
              </a:lnSpc>
            </a:pPr>
            <a:r>
              <a:rPr lang="en-US"/>
              <a:t>o</a:t>
            </a:r>
            <a:r>
              <a:rPr lang="en-US" baseline="-25000"/>
              <a:t>1</a:t>
            </a:r>
            <a:r>
              <a:rPr lang="en-US"/>
              <a:t> = (i</a:t>
            </a:r>
            <a:r>
              <a:rPr lang="en-US" baseline="-25000"/>
              <a:t>1</a:t>
            </a:r>
            <a:r>
              <a:rPr lang="en-US"/>
              <a:t>, atom, ‘Houston’)</a:t>
            </a:r>
          </a:p>
          <a:p>
            <a:pPr lvl="2">
              <a:lnSpc>
                <a:spcPct val="90000"/>
              </a:lnSpc>
            </a:pPr>
            <a:r>
              <a:rPr lang="en-US"/>
              <a:t>o</a:t>
            </a:r>
            <a:r>
              <a:rPr lang="en-US" baseline="-25000"/>
              <a:t>2</a:t>
            </a:r>
            <a:r>
              <a:rPr lang="en-US"/>
              <a:t> = (i</a:t>
            </a:r>
            <a:r>
              <a:rPr lang="en-US" baseline="-25000"/>
              <a:t>2</a:t>
            </a:r>
            <a:r>
              <a:rPr lang="en-US"/>
              <a:t>, atom, ‘Bellaire’)</a:t>
            </a:r>
          </a:p>
          <a:p>
            <a:pPr lvl="2">
              <a:lnSpc>
                <a:spcPct val="90000"/>
              </a:lnSpc>
            </a:pPr>
            <a:r>
              <a:rPr lang="en-US"/>
              <a:t>o</a:t>
            </a:r>
            <a:r>
              <a:rPr lang="en-US" baseline="-25000"/>
              <a:t>3</a:t>
            </a:r>
            <a:r>
              <a:rPr lang="en-US"/>
              <a:t> = (i</a:t>
            </a:r>
            <a:r>
              <a:rPr lang="en-US" baseline="-25000"/>
              <a:t>3</a:t>
            </a:r>
            <a:r>
              <a:rPr lang="en-US"/>
              <a:t>, atom, ‘Sugarland’)</a:t>
            </a:r>
          </a:p>
          <a:p>
            <a:pPr lvl="2">
              <a:lnSpc>
                <a:spcPct val="90000"/>
              </a:lnSpc>
            </a:pPr>
            <a:r>
              <a:rPr lang="en-US"/>
              <a:t>o</a:t>
            </a:r>
            <a:r>
              <a:rPr lang="en-US" baseline="-25000"/>
              <a:t>4</a:t>
            </a:r>
            <a:r>
              <a:rPr lang="en-US"/>
              <a:t> = (i</a:t>
            </a:r>
            <a:r>
              <a:rPr lang="en-US" baseline="-25000"/>
              <a:t>4</a:t>
            </a:r>
            <a:r>
              <a:rPr lang="en-US"/>
              <a:t>, atom, 5)</a:t>
            </a:r>
          </a:p>
          <a:p>
            <a:pPr lvl="2">
              <a:lnSpc>
                <a:spcPct val="90000"/>
              </a:lnSpc>
            </a:pPr>
            <a:r>
              <a:rPr lang="en-US"/>
              <a:t>o</a:t>
            </a:r>
            <a:r>
              <a:rPr lang="en-US" baseline="-25000"/>
              <a:t>5</a:t>
            </a:r>
            <a:r>
              <a:rPr lang="en-US"/>
              <a:t> = (i</a:t>
            </a:r>
            <a:r>
              <a:rPr lang="en-US" baseline="-25000"/>
              <a:t>5</a:t>
            </a:r>
            <a:r>
              <a:rPr lang="en-US"/>
              <a:t>, atom, ‘Research’)</a:t>
            </a:r>
          </a:p>
          <a:p>
            <a:pPr lvl="2">
              <a:lnSpc>
                <a:spcPct val="90000"/>
              </a:lnSpc>
            </a:pPr>
            <a:r>
              <a:rPr lang="en-US"/>
              <a:t>o</a:t>
            </a:r>
            <a:r>
              <a:rPr lang="en-US" baseline="-25000"/>
              <a:t>6</a:t>
            </a:r>
            <a:r>
              <a:rPr lang="en-US"/>
              <a:t> = (i</a:t>
            </a:r>
            <a:r>
              <a:rPr lang="en-US" baseline="-25000"/>
              <a:t>6</a:t>
            </a:r>
            <a:r>
              <a:rPr lang="en-US"/>
              <a:t>, atom, ‘1988-05-22’)</a:t>
            </a:r>
          </a:p>
          <a:p>
            <a:pPr lvl="2">
              <a:lnSpc>
                <a:spcPct val="90000"/>
              </a:lnSpc>
            </a:pPr>
            <a:r>
              <a:rPr lang="en-US"/>
              <a:t>o</a:t>
            </a:r>
            <a:r>
              <a:rPr lang="en-US" baseline="-25000"/>
              <a:t>7</a:t>
            </a:r>
            <a:r>
              <a:rPr lang="en-US"/>
              <a:t> = (i</a:t>
            </a:r>
            <a:r>
              <a:rPr lang="en-US" baseline="-25000"/>
              <a:t>7</a:t>
            </a:r>
            <a:r>
              <a:rPr lang="en-US"/>
              <a:t>, set, {i1, i2, i3})</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1AE98B14-961F-4576-A88C-C00B8C73940B}" type="slidenum">
              <a:rPr lang="en-US"/>
              <a:pPr/>
              <a:t>15</a:t>
            </a:fld>
            <a:endParaRPr lang="en-CA"/>
          </a:p>
        </p:txBody>
      </p:sp>
      <p:sp>
        <p:nvSpPr>
          <p:cNvPr id="702470" name="Rectangle 6"/>
          <p:cNvSpPr>
            <a:spLocks noGrp="1" noChangeArrowheads="1"/>
          </p:cNvSpPr>
          <p:nvPr>
            <p:ph type="title"/>
          </p:nvPr>
        </p:nvSpPr>
        <p:spPr/>
        <p:txBody>
          <a:bodyPr/>
          <a:lstStyle/>
          <a:p>
            <a:r>
              <a:rPr lang="en-US" sz="3200"/>
              <a:t>Object Identity, Object Structure, and Type Constructors (7)</a:t>
            </a:r>
          </a:p>
        </p:txBody>
      </p:sp>
      <p:sp>
        <p:nvSpPr>
          <p:cNvPr id="702471" name="Rectangle 7"/>
          <p:cNvSpPr>
            <a:spLocks noGrp="1" noChangeArrowheads="1"/>
          </p:cNvSpPr>
          <p:nvPr>
            <p:ph type="body" idx="1"/>
          </p:nvPr>
        </p:nvSpPr>
        <p:spPr/>
        <p:txBody>
          <a:bodyPr/>
          <a:lstStyle/>
          <a:p>
            <a:r>
              <a:rPr lang="en-US"/>
              <a:t>Example 1(contd.)</a:t>
            </a:r>
          </a:p>
          <a:p>
            <a:pPr lvl="2"/>
            <a:r>
              <a:rPr lang="en-US"/>
              <a:t>o</a:t>
            </a:r>
            <a:r>
              <a:rPr lang="en-US" baseline="-25000"/>
              <a:t>8</a:t>
            </a:r>
            <a:r>
              <a:rPr lang="en-US"/>
              <a:t> = (i</a:t>
            </a:r>
            <a:r>
              <a:rPr lang="en-US" baseline="-25000"/>
              <a:t>8</a:t>
            </a:r>
            <a:r>
              <a:rPr lang="en-US"/>
              <a:t>, tuple, &lt;dname:i</a:t>
            </a:r>
            <a:r>
              <a:rPr lang="en-US" baseline="-25000"/>
              <a:t>5</a:t>
            </a:r>
            <a:r>
              <a:rPr lang="en-US"/>
              <a:t>, dnumber:i</a:t>
            </a:r>
            <a:r>
              <a:rPr lang="en-US" baseline="-25000"/>
              <a:t>4</a:t>
            </a:r>
            <a:r>
              <a:rPr lang="en-US"/>
              <a:t>, mgr:i</a:t>
            </a:r>
            <a:r>
              <a:rPr lang="en-US" baseline="-25000"/>
              <a:t>9</a:t>
            </a:r>
            <a:r>
              <a:rPr lang="en-US"/>
              <a:t>, locations:i</a:t>
            </a:r>
            <a:r>
              <a:rPr lang="en-US" baseline="-25000"/>
              <a:t>7</a:t>
            </a:r>
            <a:r>
              <a:rPr lang="en-US"/>
              <a:t>, employees:i</a:t>
            </a:r>
            <a:r>
              <a:rPr lang="en-US" baseline="-25000"/>
              <a:t>10</a:t>
            </a:r>
            <a:r>
              <a:rPr lang="en-US"/>
              <a:t>, projects:i</a:t>
            </a:r>
            <a:r>
              <a:rPr lang="en-US" baseline="-25000"/>
              <a:t>11</a:t>
            </a:r>
            <a:r>
              <a:rPr lang="en-US"/>
              <a:t>&gt;)</a:t>
            </a:r>
          </a:p>
          <a:p>
            <a:pPr lvl="2"/>
            <a:r>
              <a:rPr lang="en-US"/>
              <a:t>o</a:t>
            </a:r>
            <a:r>
              <a:rPr lang="en-US" baseline="-25000"/>
              <a:t>9</a:t>
            </a:r>
            <a:r>
              <a:rPr lang="en-US"/>
              <a:t> = (i</a:t>
            </a:r>
            <a:r>
              <a:rPr lang="en-US" baseline="-25000"/>
              <a:t>9</a:t>
            </a:r>
            <a:r>
              <a:rPr lang="en-US"/>
              <a:t>, tuple, &lt;manager:i</a:t>
            </a:r>
            <a:r>
              <a:rPr lang="en-US" baseline="-25000"/>
              <a:t>1</a:t>
            </a:r>
            <a:r>
              <a:rPr lang="en-US"/>
              <a:t>2, manager_start_date:i</a:t>
            </a:r>
            <a:r>
              <a:rPr lang="en-US" baseline="-25000"/>
              <a:t>6</a:t>
            </a:r>
            <a:r>
              <a:rPr lang="en-US"/>
              <a:t>&gt;)</a:t>
            </a:r>
          </a:p>
          <a:p>
            <a:pPr lvl="2"/>
            <a:r>
              <a:rPr lang="en-US"/>
              <a:t>o</a:t>
            </a:r>
            <a:r>
              <a:rPr lang="en-US" baseline="-25000"/>
              <a:t>10</a:t>
            </a:r>
            <a:r>
              <a:rPr lang="en-US"/>
              <a:t> = (i</a:t>
            </a:r>
            <a:r>
              <a:rPr lang="en-US" baseline="-25000"/>
              <a:t>10</a:t>
            </a:r>
            <a:r>
              <a:rPr lang="en-US"/>
              <a:t>, set, {i</a:t>
            </a:r>
            <a:r>
              <a:rPr lang="en-US" baseline="-25000"/>
              <a:t>12</a:t>
            </a:r>
            <a:r>
              <a:rPr lang="en-US"/>
              <a:t>, i</a:t>
            </a:r>
            <a:r>
              <a:rPr lang="en-US" baseline="-25000"/>
              <a:t>13</a:t>
            </a:r>
            <a:r>
              <a:rPr lang="en-US"/>
              <a:t>, i</a:t>
            </a:r>
            <a:r>
              <a:rPr lang="en-US" baseline="-25000"/>
              <a:t>14</a:t>
            </a:r>
            <a:r>
              <a:rPr lang="en-US"/>
              <a:t>})</a:t>
            </a:r>
          </a:p>
          <a:p>
            <a:pPr lvl="2"/>
            <a:r>
              <a:rPr lang="en-US"/>
              <a:t>o</a:t>
            </a:r>
            <a:r>
              <a:rPr lang="en-US" baseline="-25000"/>
              <a:t>11</a:t>
            </a:r>
            <a:r>
              <a:rPr lang="en-US"/>
              <a:t> = (i</a:t>
            </a:r>
            <a:r>
              <a:rPr lang="en-US" baseline="-25000"/>
              <a:t>11</a:t>
            </a:r>
            <a:r>
              <a:rPr lang="en-US"/>
              <a:t>, set {i</a:t>
            </a:r>
            <a:r>
              <a:rPr lang="en-US" baseline="-25000"/>
              <a:t>15</a:t>
            </a:r>
            <a:r>
              <a:rPr lang="en-US"/>
              <a:t>, i</a:t>
            </a:r>
            <a:r>
              <a:rPr lang="en-US" baseline="-25000"/>
              <a:t>16</a:t>
            </a:r>
            <a:r>
              <a:rPr lang="en-US"/>
              <a:t>, i</a:t>
            </a:r>
            <a:r>
              <a:rPr lang="en-US" baseline="-25000"/>
              <a:t>17</a:t>
            </a:r>
            <a:r>
              <a:rPr lang="en-US"/>
              <a:t>})</a:t>
            </a:r>
          </a:p>
          <a:p>
            <a:pPr lvl="2"/>
            <a:r>
              <a:rPr lang="en-US"/>
              <a:t>o</a:t>
            </a:r>
            <a:r>
              <a:rPr lang="en-US" baseline="-25000"/>
              <a:t>12</a:t>
            </a:r>
            <a:r>
              <a:rPr lang="en-US"/>
              <a:t> = (i</a:t>
            </a:r>
            <a:r>
              <a:rPr lang="en-US" baseline="-25000"/>
              <a:t>12</a:t>
            </a:r>
            <a:r>
              <a:rPr lang="en-US"/>
              <a:t>, tuple, &lt;fname:i</a:t>
            </a:r>
            <a:r>
              <a:rPr lang="en-US" baseline="-25000"/>
              <a:t>18</a:t>
            </a:r>
            <a:r>
              <a:rPr lang="en-US"/>
              <a:t>, minit:i</a:t>
            </a:r>
            <a:r>
              <a:rPr lang="en-US" baseline="-25000"/>
              <a:t>19</a:t>
            </a:r>
            <a:r>
              <a:rPr lang="en-US"/>
              <a:t>, lname:i</a:t>
            </a:r>
            <a:r>
              <a:rPr lang="en-US" baseline="-25000"/>
              <a:t>20</a:t>
            </a:r>
            <a:r>
              <a:rPr lang="en-US"/>
              <a:t>, ssn:i</a:t>
            </a:r>
            <a:r>
              <a:rPr lang="en-US" baseline="-25000"/>
              <a:t>21</a:t>
            </a:r>
            <a:r>
              <a:rPr lang="en-US"/>
              <a:t>, . . ., salary:i</a:t>
            </a:r>
            <a:r>
              <a:rPr lang="en-US" baseline="-25000"/>
              <a:t>26</a:t>
            </a:r>
            <a:r>
              <a:rPr lang="en-US"/>
              <a:t>, supervi­sor:i</a:t>
            </a:r>
            <a:r>
              <a:rPr lang="en-US" baseline="-25000"/>
              <a:t>27</a:t>
            </a:r>
            <a:r>
              <a:rPr lang="en-US"/>
              <a:t>, dept:i</a:t>
            </a:r>
            <a:r>
              <a:rPr lang="en-US" baseline="-25000"/>
              <a:t>8</a:t>
            </a:r>
            <a:r>
              <a:rPr lang="en-US"/>
              <a:t>&gt;)</a:t>
            </a:r>
          </a:p>
          <a:p>
            <a:pPr lvl="2"/>
            <a:r>
              <a:rPr lang="en-US"/>
              <a:t>. . .</a:t>
            </a:r>
          </a:p>
          <a:p>
            <a:endParaRPr lang="en-US"/>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48D1EFEC-42A2-4475-9F20-7720A4652CB7}" type="slidenum">
              <a:rPr lang="en-US"/>
              <a:pPr/>
              <a:t>16</a:t>
            </a:fld>
            <a:endParaRPr lang="en-CA"/>
          </a:p>
        </p:txBody>
      </p:sp>
      <p:sp>
        <p:nvSpPr>
          <p:cNvPr id="704518" name="Rectangle 6"/>
          <p:cNvSpPr>
            <a:spLocks noGrp="1" noChangeArrowheads="1"/>
          </p:cNvSpPr>
          <p:nvPr>
            <p:ph type="title"/>
          </p:nvPr>
        </p:nvSpPr>
        <p:spPr/>
        <p:txBody>
          <a:bodyPr/>
          <a:lstStyle/>
          <a:p>
            <a:r>
              <a:rPr lang="en-US" sz="3200"/>
              <a:t>Object Identity, Object Structure, and Type Constructors (8)</a:t>
            </a:r>
          </a:p>
        </p:txBody>
      </p:sp>
      <p:sp>
        <p:nvSpPr>
          <p:cNvPr id="704519" name="Rectangle 7"/>
          <p:cNvSpPr>
            <a:spLocks noGrp="1" noChangeArrowheads="1"/>
          </p:cNvSpPr>
          <p:nvPr>
            <p:ph type="body" idx="1"/>
          </p:nvPr>
        </p:nvSpPr>
        <p:spPr/>
        <p:txBody>
          <a:bodyPr/>
          <a:lstStyle/>
          <a:p>
            <a:pPr>
              <a:lnSpc>
                <a:spcPct val="90000"/>
              </a:lnSpc>
            </a:pPr>
            <a:r>
              <a:rPr lang="en-US"/>
              <a:t>Example 1 (contd.)</a:t>
            </a:r>
          </a:p>
          <a:p>
            <a:pPr lvl="1">
              <a:lnSpc>
                <a:spcPct val="90000"/>
              </a:lnSpc>
            </a:pPr>
            <a:r>
              <a:rPr lang="en-US"/>
              <a:t>The first six objects listed in this example  represent atomic values.</a:t>
            </a:r>
          </a:p>
          <a:p>
            <a:pPr lvl="1">
              <a:lnSpc>
                <a:spcPct val="90000"/>
              </a:lnSpc>
            </a:pPr>
            <a:r>
              <a:rPr lang="en-US"/>
              <a:t>Object seven is a set-valued object that represents the set of locations for department 5; the set refers to the atomic objects with values {‘Houston’, ‘Bellaire’, ‘Sugarland’}. </a:t>
            </a:r>
          </a:p>
          <a:p>
            <a:pPr lvl="1">
              <a:lnSpc>
                <a:spcPct val="90000"/>
              </a:lnSpc>
            </a:pPr>
            <a:r>
              <a:rPr lang="en-US"/>
              <a:t>Object 8 is a tuple-valued object that represents department 5 itself, and has the attributes DNAME, DNUMBER, MGR, LOCATIONS, and so on.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873ADA34-DE4F-4472-BBF0-276D0A8ABFD4}" type="slidenum">
              <a:rPr lang="en-US"/>
              <a:pPr/>
              <a:t>17</a:t>
            </a:fld>
            <a:endParaRPr lang="en-CA"/>
          </a:p>
        </p:txBody>
      </p:sp>
      <p:sp>
        <p:nvSpPr>
          <p:cNvPr id="706566" name="Rectangle 6"/>
          <p:cNvSpPr>
            <a:spLocks noGrp="1" noChangeArrowheads="1"/>
          </p:cNvSpPr>
          <p:nvPr>
            <p:ph type="title"/>
          </p:nvPr>
        </p:nvSpPr>
        <p:spPr/>
        <p:txBody>
          <a:bodyPr/>
          <a:lstStyle/>
          <a:p>
            <a:r>
              <a:rPr lang="en-US" sz="3200"/>
              <a:t>Object Identity, Object Structure, and Type Constructors (9)</a:t>
            </a:r>
          </a:p>
        </p:txBody>
      </p:sp>
      <p:sp>
        <p:nvSpPr>
          <p:cNvPr id="706567" name="Rectangle 7"/>
          <p:cNvSpPr>
            <a:spLocks noGrp="1" noChangeArrowheads="1"/>
          </p:cNvSpPr>
          <p:nvPr>
            <p:ph type="body" idx="1"/>
          </p:nvPr>
        </p:nvSpPr>
        <p:spPr/>
        <p:txBody>
          <a:bodyPr/>
          <a:lstStyle/>
          <a:p>
            <a:pPr>
              <a:lnSpc>
                <a:spcPct val="90000"/>
              </a:lnSpc>
            </a:pPr>
            <a:r>
              <a:rPr lang="en-US"/>
              <a:t>Example 2:</a:t>
            </a:r>
          </a:p>
          <a:p>
            <a:pPr lvl="1">
              <a:lnSpc>
                <a:spcPct val="90000"/>
              </a:lnSpc>
            </a:pPr>
            <a:r>
              <a:rPr lang="en-US"/>
              <a:t>This example illustrates the difference between the two definitions for comparing object states for equality. </a:t>
            </a:r>
          </a:p>
          <a:p>
            <a:pPr lvl="1">
              <a:lnSpc>
                <a:spcPct val="90000"/>
              </a:lnSpc>
            </a:pPr>
            <a:r>
              <a:rPr lang="en-US"/>
              <a:t>	o</a:t>
            </a:r>
            <a:r>
              <a:rPr lang="en-US" baseline="-25000"/>
              <a:t>1</a:t>
            </a:r>
            <a:r>
              <a:rPr lang="en-US"/>
              <a:t> = (i</a:t>
            </a:r>
            <a:r>
              <a:rPr lang="en-US" baseline="-25000"/>
              <a:t>1</a:t>
            </a:r>
            <a:r>
              <a:rPr lang="en-US"/>
              <a:t>, tuple, &lt;a</a:t>
            </a:r>
            <a:r>
              <a:rPr lang="en-US" baseline="-25000"/>
              <a:t>1</a:t>
            </a:r>
            <a:r>
              <a:rPr lang="en-US"/>
              <a:t>:i</a:t>
            </a:r>
            <a:r>
              <a:rPr lang="en-US" baseline="-25000"/>
              <a:t>4</a:t>
            </a:r>
            <a:r>
              <a:rPr lang="en-US"/>
              <a:t>, a</a:t>
            </a:r>
            <a:r>
              <a:rPr lang="en-US" baseline="-25000"/>
              <a:t>2</a:t>
            </a:r>
            <a:r>
              <a:rPr lang="en-US"/>
              <a:t>:i</a:t>
            </a:r>
            <a:r>
              <a:rPr lang="en-US" baseline="-25000"/>
              <a:t>6</a:t>
            </a:r>
            <a:r>
              <a:rPr lang="en-US"/>
              <a:t>&gt;)</a:t>
            </a:r>
          </a:p>
          <a:p>
            <a:pPr lvl="1">
              <a:lnSpc>
                <a:spcPct val="90000"/>
              </a:lnSpc>
            </a:pPr>
            <a:r>
              <a:rPr lang="en-US"/>
              <a:t>	o</a:t>
            </a:r>
            <a:r>
              <a:rPr lang="en-US" baseline="-25000"/>
              <a:t>2</a:t>
            </a:r>
            <a:r>
              <a:rPr lang="en-US"/>
              <a:t> = (i</a:t>
            </a:r>
            <a:r>
              <a:rPr lang="en-US" baseline="-25000"/>
              <a:t>2</a:t>
            </a:r>
            <a:r>
              <a:rPr lang="en-US"/>
              <a:t>, tuple, &lt;a</a:t>
            </a:r>
            <a:r>
              <a:rPr lang="en-US" baseline="-25000"/>
              <a:t>1</a:t>
            </a:r>
            <a:r>
              <a:rPr lang="en-US"/>
              <a:t>:i</a:t>
            </a:r>
            <a:r>
              <a:rPr lang="en-US" baseline="-25000"/>
              <a:t>5</a:t>
            </a:r>
            <a:r>
              <a:rPr lang="en-US"/>
              <a:t>, a</a:t>
            </a:r>
            <a:r>
              <a:rPr lang="en-US" baseline="-25000"/>
              <a:t>2</a:t>
            </a:r>
            <a:r>
              <a:rPr lang="en-US"/>
              <a:t>:i</a:t>
            </a:r>
            <a:r>
              <a:rPr lang="en-US" baseline="-25000"/>
              <a:t>6</a:t>
            </a:r>
            <a:r>
              <a:rPr lang="en-US"/>
              <a:t>&gt;)</a:t>
            </a:r>
          </a:p>
          <a:p>
            <a:pPr lvl="1">
              <a:lnSpc>
                <a:spcPct val="90000"/>
              </a:lnSpc>
            </a:pPr>
            <a:r>
              <a:rPr lang="en-US"/>
              <a:t>	o</a:t>
            </a:r>
            <a:r>
              <a:rPr lang="en-US" baseline="-25000"/>
              <a:t>3</a:t>
            </a:r>
            <a:r>
              <a:rPr lang="en-US"/>
              <a:t> = (i</a:t>
            </a:r>
            <a:r>
              <a:rPr lang="en-US" baseline="-25000"/>
              <a:t>3</a:t>
            </a:r>
            <a:r>
              <a:rPr lang="en-US"/>
              <a:t>, tuple, &lt;a</a:t>
            </a:r>
            <a:r>
              <a:rPr lang="en-US" baseline="-25000"/>
              <a:t>1</a:t>
            </a:r>
            <a:r>
              <a:rPr lang="en-US"/>
              <a:t>:i</a:t>
            </a:r>
            <a:r>
              <a:rPr lang="en-US" baseline="-25000"/>
              <a:t>4</a:t>
            </a:r>
            <a:r>
              <a:rPr lang="en-US"/>
              <a:t>, a</a:t>
            </a:r>
            <a:r>
              <a:rPr lang="en-US" baseline="-25000"/>
              <a:t>2</a:t>
            </a:r>
            <a:r>
              <a:rPr lang="en-US"/>
              <a:t>:i</a:t>
            </a:r>
            <a:r>
              <a:rPr lang="en-US" baseline="-25000"/>
              <a:t>6</a:t>
            </a:r>
            <a:r>
              <a:rPr lang="en-US"/>
              <a:t>&gt;)</a:t>
            </a:r>
          </a:p>
          <a:p>
            <a:pPr lvl="1">
              <a:lnSpc>
                <a:spcPct val="90000"/>
              </a:lnSpc>
            </a:pPr>
            <a:r>
              <a:rPr lang="en-US"/>
              <a:t>	o</a:t>
            </a:r>
            <a:r>
              <a:rPr lang="en-US" baseline="-25000"/>
              <a:t>4</a:t>
            </a:r>
            <a:r>
              <a:rPr lang="en-US"/>
              <a:t> = (i</a:t>
            </a:r>
            <a:r>
              <a:rPr lang="en-US" baseline="-25000"/>
              <a:t>4</a:t>
            </a:r>
            <a:r>
              <a:rPr lang="en-US"/>
              <a:t>, atom, 10)</a:t>
            </a:r>
          </a:p>
          <a:p>
            <a:pPr lvl="1">
              <a:lnSpc>
                <a:spcPct val="90000"/>
              </a:lnSpc>
            </a:pPr>
            <a:r>
              <a:rPr lang="en-US"/>
              <a:t>	o</a:t>
            </a:r>
            <a:r>
              <a:rPr lang="en-US" baseline="-25000"/>
              <a:t>5</a:t>
            </a:r>
            <a:r>
              <a:rPr lang="en-US"/>
              <a:t> = (i</a:t>
            </a:r>
            <a:r>
              <a:rPr lang="en-US" baseline="-25000"/>
              <a:t>5</a:t>
            </a:r>
            <a:r>
              <a:rPr lang="en-US"/>
              <a:t>, atom, 10)</a:t>
            </a:r>
          </a:p>
          <a:p>
            <a:pPr lvl="1">
              <a:lnSpc>
                <a:spcPct val="90000"/>
              </a:lnSpc>
            </a:pPr>
            <a:r>
              <a:rPr lang="en-US"/>
              <a:t>	o</a:t>
            </a:r>
            <a:r>
              <a:rPr lang="en-US" baseline="-25000"/>
              <a:t>6</a:t>
            </a:r>
            <a:r>
              <a:rPr lang="en-US"/>
              <a:t> = (i</a:t>
            </a:r>
            <a:r>
              <a:rPr lang="en-US" baseline="-25000"/>
              <a:t>6</a:t>
            </a:r>
            <a:r>
              <a:rPr lang="en-US"/>
              <a:t>, atom, 20)</a:t>
            </a:r>
          </a:p>
          <a:p>
            <a:pPr lvl="1">
              <a:lnSpc>
                <a:spcPct val="90000"/>
              </a:lnSpc>
            </a:pPr>
            <a:endParaRPr 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1D6F985C-6E26-4D83-B504-E49D1A5418BF}" type="slidenum">
              <a:rPr lang="en-US"/>
              <a:pPr/>
              <a:t>18</a:t>
            </a:fld>
            <a:endParaRPr lang="en-CA"/>
          </a:p>
        </p:txBody>
      </p:sp>
      <p:sp>
        <p:nvSpPr>
          <p:cNvPr id="708614" name="Rectangle 6"/>
          <p:cNvSpPr>
            <a:spLocks noGrp="1" noChangeArrowheads="1"/>
          </p:cNvSpPr>
          <p:nvPr>
            <p:ph type="title"/>
          </p:nvPr>
        </p:nvSpPr>
        <p:spPr/>
        <p:txBody>
          <a:bodyPr/>
          <a:lstStyle/>
          <a:p>
            <a:r>
              <a:rPr lang="en-US" sz="3200"/>
              <a:t>Object Identity, Object Structure, and Type Constructors (10)</a:t>
            </a:r>
          </a:p>
        </p:txBody>
      </p:sp>
      <p:sp>
        <p:nvSpPr>
          <p:cNvPr id="708615" name="Rectangle 7"/>
          <p:cNvSpPr>
            <a:spLocks noGrp="1" noChangeArrowheads="1"/>
          </p:cNvSpPr>
          <p:nvPr>
            <p:ph type="body" idx="1"/>
          </p:nvPr>
        </p:nvSpPr>
        <p:spPr/>
        <p:txBody>
          <a:bodyPr/>
          <a:lstStyle/>
          <a:p>
            <a:pPr>
              <a:lnSpc>
                <a:spcPct val="90000"/>
              </a:lnSpc>
            </a:pPr>
            <a:r>
              <a:rPr lang="en-US"/>
              <a:t>Example 2 (contd.):</a:t>
            </a:r>
          </a:p>
          <a:p>
            <a:pPr lvl="1">
              <a:lnSpc>
                <a:spcPct val="90000"/>
              </a:lnSpc>
            </a:pPr>
            <a:r>
              <a:rPr lang="en-US"/>
              <a:t>In this example, The objects o1 and o2 have equal states, since their states at the atomic level are the same but the values are reached through distinct objects o4 and o5.  </a:t>
            </a:r>
          </a:p>
          <a:p>
            <a:pPr lvl="1">
              <a:lnSpc>
                <a:spcPct val="90000"/>
              </a:lnSpc>
            </a:pPr>
            <a:r>
              <a:rPr lang="en-US"/>
              <a:t>However, the states of objects o1 and o3 are identical, even though the objects themselves are not because they have distinct OIDs.</a:t>
            </a:r>
          </a:p>
          <a:p>
            <a:pPr lvl="1">
              <a:lnSpc>
                <a:spcPct val="90000"/>
              </a:lnSpc>
            </a:pPr>
            <a:r>
              <a:rPr lang="en-US"/>
              <a:t>Similarly, although the states of o4 and o5 are identical, the actual objects o4 and o5 are equal but not identical, because they have distinct OIDs.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1B099A6B-FF8B-4829-BBA5-65A2A7F6CA25}" type="slidenum">
              <a:rPr lang="en-US"/>
              <a:pPr/>
              <a:t>19</a:t>
            </a:fld>
            <a:endParaRPr lang="en-CA"/>
          </a:p>
        </p:txBody>
      </p:sp>
      <p:sp>
        <p:nvSpPr>
          <p:cNvPr id="805890" name="Rectangle 2"/>
          <p:cNvSpPr>
            <a:spLocks noGrp="1" noChangeArrowheads="1"/>
          </p:cNvSpPr>
          <p:nvPr>
            <p:ph type="title"/>
          </p:nvPr>
        </p:nvSpPr>
        <p:spPr/>
        <p:txBody>
          <a:bodyPr/>
          <a:lstStyle/>
          <a:p>
            <a:r>
              <a:rPr lang="en-US" sz="3200"/>
              <a:t>Methods – must be named within the type declaratiom</a:t>
            </a:r>
          </a:p>
        </p:txBody>
      </p:sp>
      <p:sp>
        <p:nvSpPr>
          <p:cNvPr id="805891" name="Rectangle 3"/>
          <p:cNvSpPr>
            <a:spLocks noGrp="1" noChangeArrowheads="1"/>
          </p:cNvSpPr>
          <p:nvPr>
            <p:ph type="body" idx="1"/>
          </p:nvPr>
        </p:nvSpPr>
        <p:spPr/>
        <p:txBody>
          <a:bodyPr/>
          <a:lstStyle/>
          <a:p>
            <a:pPr>
              <a:lnSpc>
                <a:spcPct val="80000"/>
              </a:lnSpc>
            </a:pPr>
            <a:r>
              <a:rPr lang="en-US" sz="1800"/>
              <a:t>create type PERSON_TY as object</a:t>
            </a:r>
          </a:p>
          <a:p>
            <a:pPr>
              <a:lnSpc>
                <a:spcPct val="80000"/>
              </a:lnSpc>
            </a:pPr>
            <a:r>
              <a:rPr lang="en-US" sz="1800"/>
              <a:t>(</a:t>
            </a:r>
          </a:p>
          <a:p>
            <a:pPr>
              <a:lnSpc>
                <a:spcPct val="80000"/>
              </a:lnSpc>
            </a:pPr>
            <a:r>
              <a:rPr lang="en-US" sz="1800"/>
              <a:t>    Name        NAME_TY,</a:t>
            </a:r>
          </a:p>
          <a:p>
            <a:pPr>
              <a:lnSpc>
                <a:spcPct val="80000"/>
              </a:lnSpc>
            </a:pPr>
            <a:r>
              <a:rPr lang="en-US" sz="1800"/>
              <a:t>    Address     ADDRESS_TY,</a:t>
            </a:r>
          </a:p>
          <a:p>
            <a:pPr>
              <a:lnSpc>
                <a:spcPct val="80000"/>
              </a:lnSpc>
            </a:pPr>
            <a:r>
              <a:rPr lang="en-US" sz="1800"/>
              <a:t>    member function AGE(BirthDate IN DATE) return NUMBER,</a:t>
            </a:r>
          </a:p>
          <a:p>
            <a:pPr>
              <a:lnSpc>
                <a:spcPct val="80000"/>
              </a:lnSpc>
            </a:pPr>
            <a:r>
              <a:rPr lang="en-US" sz="1800"/>
              <a:t>    PRAGMA RESTRICT_REFERENCES(AGE,WNDS)</a:t>
            </a:r>
          </a:p>
          <a:p>
            <a:pPr>
              <a:lnSpc>
                <a:spcPct val="80000"/>
              </a:lnSpc>
            </a:pPr>
            <a:r>
              <a:rPr lang="en-US" sz="1800"/>
              <a:t>);</a:t>
            </a:r>
          </a:p>
          <a:p>
            <a:pPr>
              <a:lnSpc>
                <a:spcPct val="80000"/>
              </a:lnSpc>
            </a:pPr>
            <a:r>
              <a:rPr lang="en-US" sz="1800"/>
              <a:t>/</a:t>
            </a:r>
          </a:p>
          <a:p>
            <a:pPr>
              <a:lnSpc>
                <a:spcPct val="80000"/>
              </a:lnSpc>
            </a:pPr>
            <a:endParaRPr lang="en-US" sz="1800"/>
          </a:p>
          <a:p>
            <a:pPr>
              <a:lnSpc>
                <a:spcPct val="80000"/>
              </a:lnSpc>
            </a:pPr>
            <a:r>
              <a:rPr lang="en-US" sz="1800"/>
              <a:t>create or replace type body PERSON_TY as</a:t>
            </a:r>
          </a:p>
          <a:p>
            <a:pPr>
              <a:lnSpc>
                <a:spcPct val="80000"/>
              </a:lnSpc>
            </a:pPr>
            <a:r>
              <a:rPr lang="en-US" sz="1800"/>
              <a:t>    member function AGE(BirthDate DATE) return NUMBER is</a:t>
            </a:r>
          </a:p>
          <a:p>
            <a:pPr>
              <a:lnSpc>
                <a:spcPct val="80000"/>
              </a:lnSpc>
            </a:pPr>
            <a:r>
              <a:rPr lang="en-US" sz="1800"/>
              <a:t>    Begin</a:t>
            </a:r>
          </a:p>
          <a:p>
            <a:pPr>
              <a:lnSpc>
                <a:spcPct val="80000"/>
              </a:lnSpc>
            </a:pPr>
            <a:r>
              <a:rPr lang="en-US" sz="1800"/>
              <a:t>        RETURN(ROUND((SysDate - BirthDate) / 365));</a:t>
            </a:r>
          </a:p>
          <a:p>
            <a:pPr>
              <a:lnSpc>
                <a:spcPct val="80000"/>
              </a:lnSpc>
            </a:pPr>
            <a:r>
              <a:rPr lang="en-US" sz="1800"/>
              <a:t>    end;</a:t>
            </a:r>
          </a:p>
          <a:p>
            <a:pPr>
              <a:lnSpc>
                <a:spcPct val="80000"/>
              </a:lnSpc>
            </a:pPr>
            <a:r>
              <a:rPr lang="en-US" sz="1800"/>
              <a:t>end;</a:t>
            </a:r>
          </a:p>
          <a:p>
            <a:pPr>
              <a:lnSpc>
                <a:spcPct val="80000"/>
              </a:lnSpc>
            </a:pPr>
            <a:r>
              <a:rPr lang="en-US" sz="1800"/>
              <a:t>/</a:t>
            </a:r>
          </a:p>
          <a:p>
            <a:pPr>
              <a:lnSpc>
                <a:spcPct val="80000"/>
              </a:lnSpc>
            </a:pPr>
            <a:endParaRPr lang="en-US" sz="180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9A4E1355-4759-4F90-B6A6-65DF856987A3}" type="slidenum">
              <a:rPr lang="en-US"/>
              <a:pPr/>
              <a:t>2</a:t>
            </a:fld>
            <a:endParaRPr lang="en-CA"/>
          </a:p>
        </p:txBody>
      </p:sp>
      <p:sp>
        <p:nvSpPr>
          <p:cNvPr id="675846" name="Rectangle 6"/>
          <p:cNvSpPr>
            <a:spLocks noGrp="1" noChangeArrowheads="1"/>
          </p:cNvSpPr>
          <p:nvPr>
            <p:ph type="title"/>
          </p:nvPr>
        </p:nvSpPr>
        <p:spPr/>
        <p:txBody>
          <a:bodyPr/>
          <a:lstStyle/>
          <a:p>
            <a:r>
              <a:rPr lang="en-US" sz="3200"/>
              <a:t>20.1 Overview of Object-Oriented Concepts(1)</a:t>
            </a:r>
          </a:p>
        </p:txBody>
      </p:sp>
      <p:sp>
        <p:nvSpPr>
          <p:cNvPr id="675847" name="Rectangle 7"/>
          <p:cNvSpPr>
            <a:spLocks noGrp="1" noChangeArrowheads="1"/>
          </p:cNvSpPr>
          <p:nvPr>
            <p:ph type="body" idx="1"/>
          </p:nvPr>
        </p:nvSpPr>
        <p:spPr/>
        <p:txBody>
          <a:bodyPr/>
          <a:lstStyle/>
          <a:p>
            <a:r>
              <a:rPr lang="en-US" sz="2400" b="1"/>
              <a:t>Main Claim</a:t>
            </a:r>
            <a:r>
              <a:rPr lang="en-US" sz="2400"/>
              <a:t>:</a:t>
            </a:r>
          </a:p>
          <a:p>
            <a:pPr lvl="1"/>
            <a:r>
              <a:rPr lang="en-US" sz="2200"/>
              <a:t>OO databases try to maintain a direct correspondence between real-world and database objects so that objects do not lose their integrity and identity and can easily be identified and operated upon</a:t>
            </a:r>
          </a:p>
          <a:p>
            <a:r>
              <a:rPr lang="en-US" sz="2400" b="1"/>
              <a:t>Object</a:t>
            </a:r>
            <a:r>
              <a:rPr lang="en-US" sz="2400"/>
              <a:t>:</a:t>
            </a:r>
          </a:p>
          <a:p>
            <a:pPr lvl="1"/>
            <a:r>
              <a:rPr lang="en-US" sz="2200"/>
              <a:t>Two components:</a:t>
            </a:r>
          </a:p>
          <a:p>
            <a:pPr lvl="2"/>
            <a:r>
              <a:rPr lang="en-US" sz="2000"/>
              <a:t>state (value) and behavior (operations)</a:t>
            </a:r>
          </a:p>
          <a:p>
            <a:pPr lvl="1"/>
            <a:r>
              <a:rPr lang="en-US" sz="2200"/>
              <a:t>Similar to program variable in programming language, except that it will typically have a complex data structure as well as specific operations defined by the programmer</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3FDF005E-3B7B-4461-8239-9D68A2710497}" type="slidenum">
              <a:rPr lang="en-US"/>
              <a:pPr/>
              <a:t>20</a:t>
            </a:fld>
            <a:endParaRPr lang="en-CA"/>
          </a:p>
        </p:txBody>
      </p:sp>
      <p:sp>
        <p:nvSpPr>
          <p:cNvPr id="807938" name="Rectangle 2"/>
          <p:cNvSpPr>
            <a:spLocks noGrp="1" noChangeArrowheads="1"/>
          </p:cNvSpPr>
          <p:nvPr>
            <p:ph type="title"/>
          </p:nvPr>
        </p:nvSpPr>
        <p:spPr/>
        <p:txBody>
          <a:bodyPr/>
          <a:lstStyle/>
          <a:p>
            <a:r>
              <a:rPr lang="en-US" sz="3200"/>
              <a:t>Collectors – Varying array, nested table</a:t>
            </a:r>
          </a:p>
        </p:txBody>
      </p:sp>
      <p:sp>
        <p:nvSpPr>
          <p:cNvPr id="807939" name="Rectangle 3"/>
          <p:cNvSpPr>
            <a:spLocks noGrp="1" noChangeArrowheads="1"/>
          </p:cNvSpPr>
          <p:nvPr>
            <p:ph type="body" idx="1"/>
          </p:nvPr>
        </p:nvSpPr>
        <p:spPr>
          <a:xfrm>
            <a:off x="239713" y="1600200"/>
            <a:ext cx="8599487" cy="4953000"/>
          </a:xfrm>
        </p:spPr>
        <p:txBody>
          <a:bodyPr/>
          <a:lstStyle/>
          <a:p>
            <a:r>
              <a:rPr lang="en-US"/>
              <a:t>Representing multivalued attributes using varying length arrays – a set of objects, each with the same datatype</a:t>
            </a:r>
          </a:p>
          <a:p>
            <a:pPr>
              <a:buFont typeface="Wingdings" pitchFamily="2" charset="2"/>
              <a:buNone/>
            </a:pPr>
            <a:r>
              <a:rPr lang="en-US"/>
              <a:t>SQL&gt; create type TOOL_TY as object</a:t>
            </a:r>
          </a:p>
          <a:p>
            <a:pPr>
              <a:buFont typeface="Wingdings" pitchFamily="2" charset="2"/>
              <a:buNone/>
            </a:pPr>
            <a:r>
              <a:rPr lang="en-US"/>
              <a:t> 2  (ToolName  VARCHAR2(25));</a:t>
            </a:r>
          </a:p>
          <a:p>
            <a:pPr>
              <a:buFont typeface="Wingdings" pitchFamily="2" charset="2"/>
              <a:buNone/>
            </a:pPr>
            <a:r>
              <a:rPr lang="en-US"/>
              <a:t> 3  /</a:t>
            </a:r>
          </a:p>
          <a:p>
            <a:pPr>
              <a:buFont typeface="Wingdings" pitchFamily="2" charset="2"/>
              <a:buNone/>
            </a:pPr>
            <a:r>
              <a:rPr lang="en-US"/>
              <a:t>SQL&gt; create or replace type TOOLS_VA as varray(5) of VARCHAR2(25);</a:t>
            </a:r>
          </a:p>
          <a:p>
            <a:pPr>
              <a:buFont typeface="Wingdings" pitchFamily="2" charset="2"/>
              <a:buNone/>
            </a:pPr>
            <a:r>
              <a:rPr lang="en-US"/>
              <a:t> 2  /</a:t>
            </a:r>
          </a:p>
          <a:p>
            <a:pPr>
              <a:buFont typeface="Wingdings" pitchFamily="2" charset="2"/>
              <a:buNone/>
            </a:pPr>
            <a:endParaRPr 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5ED28430-EFB7-4E71-B6FE-6425BCFD37F2}" type="slidenum">
              <a:rPr lang="en-US"/>
              <a:pPr/>
              <a:t>21</a:t>
            </a:fld>
            <a:endParaRPr lang="en-CA"/>
          </a:p>
        </p:txBody>
      </p:sp>
      <p:sp>
        <p:nvSpPr>
          <p:cNvPr id="809986" name="Rectangle 2"/>
          <p:cNvSpPr>
            <a:spLocks noGrp="1" noChangeArrowheads="1"/>
          </p:cNvSpPr>
          <p:nvPr>
            <p:ph type="title"/>
          </p:nvPr>
        </p:nvSpPr>
        <p:spPr/>
        <p:txBody>
          <a:bodyPr/>
          <a:lstStyle/>
          <a:p>
            <a:endParaRPr lang="en-US"/>
          </a:p>
        </p:txBody>
      </p:sp>
      <p:sp>
        <p:nvSpPr>
          <p:cNvPr id="809987" name="Rectangle 3"/>
          <p:cNvSpPr>
            <a:spLocks noGrp="1" noChangeArrowheads="1"/>
          </p:cNvSpPr>
          <p:nvPr>
            <p:ph type="body" idx="1"/>
          </p:nvPr>
        </p:nvSpPr>
        <p:spPr/>
        <p:txBody>
          <a:bodyPr/>
          <a:lstStyle/>
          <a:p>
            <a:pPr>
              <a:buFont typeface="Wingdings" pitchFamily="2" charset="2"/>
              <a:buNone/>
            </a:pPr>
            <a:r>
              <a:rPr lang="en-US"/>
              <a:t>SQL&gt; create or replace type TOOLS_VA as varray(5) of TOOL_TY;</a:t>
            </a:r>
          </a:p>
          <a:p>
            <a:pPr>
              <a:buFont typeface="Wingdings" pitchFamily="2" charset="2"/>
              <a:buNone/>
            </a:pPr>
            <a:r>
              <a:rPr lang="en-US"/>
              <a:t> 2  /</a:t>
            </a:r>
          </a:p>
          <a:p>
            <a:pPr>
              <a:buFont typeface="Wingdings" pitchFamily="2" charset="2"/>
              <a:buNone/>
            </a:pPr>
            <a:r>
              <a:rPr lang="en-US"/>
              <a:t>SQL&gt; create table BORROWER</a:t>
            </a:r>
          </a:p>
          <a:p>
            <a:pPr>
              <a:buFont typeface="Wingdings" pitchFamily="2" charset="2"/>
              <a:buNone/>
            </a:pPr>
            <a:r>
              <a:rPr lang="en-US"/>
              <a:t>  2  (Name    VARCHAR2(25) primary key,</a:t>
            </a:r>
          </a:p>
          <a:p>
            <a:pPr>
              <a:buFont typeface="Wingdings" pitchFamily="2" charset="2"/>
              <a:buNone/>
            </a:pPr>
            <a:r>
              <a:rPr lang="en-US"/>
              <a:t>  3   Tools   TOOLS_VA);</a:t>
            </a:r>
          </a:p>
          <a:p>
            <a:pPr>
              <a:buFont typeface="Wingdings" pitchFamily="2" charset="2"/>
              <a:buNone/>
            </a:pPr>
            <a:r>
              <a:rPr lang="en-US"/>
              <a:t>SQL&gt; insert into BORROWER values</a:t>
            </a:r>
          </a:p>
          <a:p>
            <a:pPr>
              <a:buFont typeface="Wingdings" pitchFamily="2" charset="2"/>
              <a:buNone/>
            </a:pPr>
            <a:r>
              <a:rPr lang="en-US"/>
              <a:t> 2  ('JED HOPKINS',</a:t>
            </a:r>
          </a:p>
          <a:p>
            <a:pPr>
              <a:buFont typeface="Wingdings" pitchFamily="2" charset="2"/>
              <a:buNone/>
            </a:pPr>
            <a:r>
              <a:rPr lang="en-US"/>
              <a:t> 3   TOOLS_VA('HAMMER', 'SLEDGE', 'AX'));</a:t>
            </a:r>
          </a:p>
          <a:p>
            <a:pPr>
              <a:buFont typeface="Wingdings" pitchFamily="2" charset="2"/>
              <a:buNone/>
            </a:pPr>
            <a:endParaRPr 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9A4C48C2-F050-48F6-B0BF-A57F7E8807CB}" type="slidenum">
              <a:rPr lang="en-US"/>
              <a:pPr/>
              <a:t>22</a:t>
            </a:fld>
            <a:endParaRPr lang="en-CA"/>
          </a:p>
        </p:txBody>
      </p:sp>
      <p:sp>
        <p:nvSpPr>
          <p:cNvPr id="812034" name="Rectangle 2"/>
          <p:cNvSpPr>
            <a:spLocks noGrp="1" noChangeArrowheads="1"/>
          </p:cNvSpPr>
          <p:nvPr>
            <p:ph type="title"/>
          </p:nvPr>
        </p:nvSpPr>
        <p:spPr/>
        <p:txBody>
          <a:bodyPr/>
          <a:lstStyle/>
          <a:p>
            <a:r>
              <a:rPr lang="en-US"/>
              <a:t>Nested Table: a table within a table</a:t>
            </a:r>
          </a:p>
        </p:txBody>
      </p:sp>
      <p:sp>
        <p:nvSpPr>
          <p:cNvPr id="812035" name="Rectangle 3"/>
          <p:cNvSpPr>
            <a:spLocks noGrp="1" noChangeArrowheads="1"/>
          </p:cNvSpPr>
          <p:nvPr>
            <p:ph type="body" idx="1"/>
          </p:nvPr>
        </p:nvSpPr>
        <p:spPr/>
        <p:txBody>
          <a:bodyPr/>
          <a:lstStyle/>
          <a:p>
            <a:r>
              <a:rPr lang="en-US" sz="2400"/>
              <a:t>A nested table is a collection of rows, represented as a column within the main table.</a:t>
            </a:r>
          </a:p>
          <a:p>
            <a:pPr>
              <a:buFont typeface="Wingdings" pitchFamily="2" charset="2"/>
              <a:buNone/>
            </a:pPr>
            <a:r>
              <a:rPr lang="en-US" sz="2400"/>
              <a:t>SQL&gt; create or replace type ANIMAL2_TY as object</a:t>
            </a:r>
          </a:p>
          <a:p>
            <a:pPr>
              <a:buFont typeface="Wingdings" pitchFamily="2" charset="2"/>
              <a:buNone/>
            </a:pPr>
            <a:r>
              <a:rPr lang="en-US" sz="2400"/>
              <a:t>  2  (Breed      VARCHAR2(25),</a:t>
            </a:r>
          </a:p>
          <a:p>
            <a:pPr>
              <a:buFont typeface="Wingdings" pitchFamily="2" charset="2"/>
              <a:buNone/>
            </a:pPr>
            <a:r>
              <a:rPr lang="en-US" sz="2400"/>
              <a:t>  3   Name       VARCHAR2(25),</a:t>
            </a:r>
          </a:p>
          <a:p>
            <a:pPr>
              <a:buFont typeface="Wingdings" pitchFamily="2" charset="2"/>
              <a:buNone/>
            </a:pPr>
            <a:r>
              <a:rPr lang="en-US" sz="2400"/>
              <a:t>  4   BirthDate  Date);</a:t>
            </a:r>
          </a:p>
          <a:p>
            <a:pPr>
              <a:buFont typeface="Wingdings" pitchFamily="2" charset="2"/>
              <a:buNone/>
            </a:pPr>
            <a:r>
              <a:rPr lang="en-US" sz="2400"/>
              <a:t>  5  /</a:t>
            </a:r>
          </a:p>
          <a:p>
            <a:pPr>
              <a:buFont typeface="Wingdings" pitchFamily="2" charset="2"/>
              <a:buNone/>
            </a:pPr>
            <a:r>
              <a:rPr lang="en-US" sz="2400"/>
              <a:t>SQL&gt; create type ANIMALS_NT as table of ANIMAL2_TY;</a:t>
            </a:r>
          </a:p>
          <a:p>
            <a:pPr>
              <a:buFont typeface="Wingdings" pitchFamily="2" charset="2"/>
              <a:buNone/>
            </a:pPr>
            <a:r>
              <a:rPr lang="en-US" sz="2400"/>
              <a:t>  2  /</a:t>
            </a:r>
          </a:p>
          <a:p>
            <a:endParaRPr lang="en-US" sz="2400"/>
          </a:p>
          <a:p>
            <a:pPr>
              <a:buFont typeface="Wingdings" pitchFamily="2" charset="2"/>
              <a:buNone/>
            </a:pPr>
            <a:endParaRPr lang="en-US" sz="240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9230C2A1-D222-44CE-9489-CE7CAF3C64DB}" type="slidenum">
              <a:rPr lang="en-US"/>
              <a:pPr/>
              <a:t>23</a:t>
            </a:fld>
            <a:endParaRPr lang="en-CA"/>
          </a:p>
        </p:txBody>
      </p:sp>
      <p:sp>
        <p:nvSpPr>
          <p:cNvPr id="814082" name="Rectangle 2"/>
          <p:cNvSpPr>
            <a:spLocks noGrp="1" noChangeArrowheads="1"/>
          </p:cNvSpPr>
          <p:nvPr>
            <p:ph type="title"/>
          </p:nvPr>
        </p:nvSpPr>
        <p:spPr/>
        <p:txBody>
          <a:bodyPr/>
          <a:lstStyle/>
          <a:p>
            <a:endParaRPr lang="en-US"/>
          </a:p>
        </p:txBody>
      </p:sp>
      <p:sp>
        <p:nvSpPr>
          <p:cNvPr id="814083" name="Rectangle 3"/>
          <p:cNvSpPr>
            <a:spLocks noGrp="1" noChangeArrowheads="1"/>
          </p:cNvSpPr>
          <p:nvPr>
            <p:ph type="body" idx="1"/>
          </p:nvPr>
        </p:nvSpPr>
        <p:spPr>
          <a:xfrm>
            <a:off x="239713" y="1600200"/>
            <a:ext cx="8447087" cy="5029200"/>
          </a:xfrm>
        </p:spPr>
        <p:txBody>
          <a:bodyPr/>
          <a:lstStyle/>
          <a:p>
            <a:pPr>
              <a:lnSpc>
                <a:spcPct val="90000"/>
              </a:lnSpc>
              <a:buFont typeface="Wingdings" pitchFamily="2" charset="2"/>
              <a:buNone/>
            </a:pPr>
            <a:r>
              <a:rPr lang="en-US" sz="2400"/>
              <a:t>SQL&gt; create table BREEDER1</a:t>
            </a:r>
          </a:p>
          <a:p>
            <a:pPr>
              <a:lnSpc>
                <a:spcPct val="90000"/>
              </a:lnSpc>
              <a:buFont typeface="Wingdings" pitchFamily="2" charset="2"/>
              <a:buNone/>
            </a:pPr>
            <a:r>
              <a:rPr lang="en-US" sz="2400"/>
              <a:t> 2  (BreederName   VARCHAR2(25),</a:t>
            </a:r>
          </a:p>
          <a:p>
            <a:pPr>
              <a:lnSpc>
                <a:spcPct val="90000"/>
              </a:lnSpc>
              <a:buFont typeface="Wingdings" pitchFamily="2" charset="2"/>
              <a:buNone/>
            </a:pPr>
            <a:r>
              <a:rPr lang="en-US" sz="2400"/>
              <a:t> 3   Animals       ANIMALS_NT)</a:t>
            </a:r>
          </a:p>
          <a:p>
            <a:pPr>
              <a:lnSpc>
                <a:spcPct val="90000"/>
              </a:lnSpc>
              <a:buFont typeface="Wingdings" pitchFamily="2" charset="2"/>
              <a:buNone/>
            </a:pPr>
            <a:r>
              <a:rPr lang="en-US" sz="2400"/>
              <a:t> 4   nested table ANIMALS store as ANIMALS_NT_TAB;</a:t>
            </a:r>
          </a:p>
          <a:p>
            <a:pPr>
              <a:lnSpc>
                <a:spcPct val="90000"/>
              </a:lnSpc>
            </a:pPr>
            <a:endParaRPr lang="en-US" sz="2400"/>
          </a:p>
          <a:p>
            <a:pPr>
              <a:lnSpc>
                <a:spcPct val="90000"/>
              </a:lnSpc>
              <a:buFont typeface="Wingdings" pitchFamily="2" charset="2"/>
              <a:buNone/>
            </a:pPr>
            <a:r>
              <a:rPr lang="en-US" sz="2400"/>
              <a:t>SQL&gt; insert into BREEDER1 values</a:t>
            </a:r>
          </a:p>
          <a:p>
            <a:pPr>
              <a:lnSpc>
                <a:spcPct val="90000"/>
              </a:lnSpc>
              <a:buFont typeface="Wingdings" pitchFamily="2" charset="2"/>
              <a:buNone/>
            </a:pPr>
            <a:r>
              <a:rPr lang="en-US" sz="2400"/>
              <a:t>  2  ('JANE JAMES',</a:t>
            </a:r>
          </a:p>
          <a:p>
            <a:pPr>
              <a:lnSpc>
                <a:spcPct val="90000"/>
              </a:lnSpc>
              <a:buFont typeface="Wingdings" pitchFamily="2" charset="2"/>
              <a:buNone/>
            </a:pPr>
            <a:r>
              <a:rPr lang="en-US" sz="2400"/>
              <a:t>  3   ANIMALS_NT(</a:t>
            </a:r>
          </a:p>
          <a:p>
            <a:pPr>
              <a:lnSpc>
                <a:spcPct val="90000"/>
              </a:lnSpc>
              <a:buFont typeface="Wingdings" pitchFamily="2" charset="2"/>
              <a:buNone/>
            </a:pPr>
            <a:r>
              <a:rPr lang="en-US" sz="2400"/>
              <a:t>  4       ANIMAL2_TY('DOG', 'BUTCH', '31-MAR-97'),</a:t>
            </a:r>
          </a:p>
          <a:p>
            <a:pPr>
              <a:lnSpc>
                <a:spcPct val="90000"/>
              </a:lnSpc>
              <a:buFont typeface="Wingdings" pitchFamily="2" charset="2"/>
              <a:buNone/>
            </a:pPr>
            <a:r>
              <a:rPr lang="en-US" sz="2400"/>
              <a:t>  5       ANIMAL2_TY('DOG', 'ROVER', '05-JUN-97'),</a:t>
            </a:r>
          </a:p>
          <a:p>
            <a:pPr>
              <a:lnSpc>
                <a:spcPct val="90000"/>
              </a:lnSpc>
              <a:buFont typeface="Wingdings" pitchFamily="2" charset="2"/>
              <a:buNone/>
            </a:pPr>
            <a:r>
              <a:rPr lang="en-US" sz="2400"/>
              <a:t>  6       ANIMAL2_TY('DOG', 'JULLO', '10-JUN-97')</a:t>
            </a:r>
          </a:p>
          <a:p>
            <a:pPr>
              <a:lnSpc>
                <a:spcPct val="90000"/>
              </a:lnSpc>
              <a:buFont typeface="Wingdings" pitchFamily="2" charset="2"/>
              <a:buNone/>
            </a:pPr>
            <a:r>
              <a:rPr lang="en-US" sz="2400"/>
              <a:t>  7  ));</a:t>
            </a:r>
          </a:p>
          <a:p>
            <a:pPr>
              <a:lnSpc>
                <a:spcPct val="90000"/>
              </a:lnSpc>
            </a:pPr>
            <a:endParaRPr lang="en-US" sz="2400"/>
          </a:p>
          <a:p>
            <a:pPr>
              <a:lnSpc>
                <a:spcPct val="90000"/>
              </a:lnSpc>
            </a:pPr>
            <a:endParaRPr lang="en-US" sz="240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C6B6F497-CE51-4923-82A4-320BC9454E2F}" type="slidenum">
              <a:rPr lang="en-US"/>
              <a:pPr/>
              <a:t>24</a:t>
            </a:fld>
            <a:endParaRPr lang="en-CA"/>
          </a:p>
        </p:txBody>
      </p:sp>
      <p:sp>
        <p:nvSpPr>
          <p:cNvPr id="830466" name="Rectangle 2"/>
          <p:cNvSpPr>
            <a:spLocks noGrp="1" noChangeArrowheads="1"/>
          </p:cNvSpPr>
          <p:nvPr>
            <p:ph type="title"/>
          </p:nvPr>
        </p:nvSpPr>
        <p:spPr/>
        <p:txBody>
          <a:bodyPr/>
          <a:lstStyle/>
          <a:p>
            <a:r>
              <a:rPr lang="en-US"/>
              <a:t>Dealing with nested table</a:t>
            </a:r>
          </a:p>
        </p:txBody>
      </p:sp>
      <p:sp>
        <p:nvSpPr>
          <p:cNvPr id="830467" name="Rectangle 3"/>
          <p:cNvSpPr>
            <a:spLocks noGrp="1" noChangeArrowheads="1"/>
          </p:cNvSpPr>
          <p:nvPr>
            <p:ph type="body" idx="1"/>
          </p:nvPr>
        </p:nvSpPr>
        <p:spPr/>
        <p:txBody>
          <a:bodyPr/>
          <a:lstStyle/>
          <a:p>
            <a:pPr>
              <a:buFont typeface="Wingdings" pitchFamily="2" charset="2"/>
              <a:buNone/>
            </a:pPr>
            <a:r>
              <a:rPr lang="en-US"/>
              <a:t>Insert into table </a:t>
            </a:r>
          </a:p>
          <a:p>
            <a:pPr>
              <a:buFont typeface="Wingdings" pitchFamily="2" charset="2"/>
              <a:buNone/>
            </a:pPr>
            <a:r>
              <a:rPr lang="en-US"/>
              <a:t>                (select Animals from Breeder1</a:t>
            </a:r>
          </a:p>
          <a:p>
            <a:pPr>
              <a:buFont typeface="Wingdings" pitchFamily="2" charset="2"/>
              <a:buNone/>
            </a:pPr>
            <a:r>
              <a:rPr lang="en-US"/>
              <a:t>                 where BreederName = ‘James’)</a:t>
            </a:r>
          </a:p>
          <a:p>
            <a:pPr>
              <a:buFont typeface="Wingdings" pitchFamily="2" charset="2"/>
              <a:buNone/>
            </a:pPr>
            <a:r>
              <a:rPr lang="en-US"/>
              <a:t>Values</a:t>
            </a:r>
          </a:p>
          <a:p>
            <a:pPr>
              <a:buFont typeface="Wingdings" pitchFamily="2" charset="2"/>
              <a:buNone/>
            </a:pPr>
            <a:r>
              <a:rPr lang="en-US"/>
              <a:t>(Animal2_ty (‘Dog’,’Markus’,’01-Aug-01’));</a:t>
            </a:r>
          </a:p>
          <a:p>
            <a:pPr>
              <a:buFont typeface="Wingdings" pitchFamily="2" charset="2"/>
              <a:buNone/>
            </a:pPr>
            <a:r>
              <a:rPr lang="en-US"/>
              <a:t>Delete table (select Animals from Breeder1</a:t>
            </a:r>
          </a:p>
          <a:p>
            <a:pPr>
              <a:buFont typeface="Wingdings" pitchFamily="2" charset="2"/>
              <a:buNone/>
            </a:pPr>
            <a:r>
              <a:rPr lang="en-US"/>
              <a:t>                 where BreederName = ‘James’) N</a:t>
            </a:r>
          </a:p>
          <a:p>
            <a:pPr>
              <a:buFont typeface="Wingdings" pitchFamily="2" charset="2"/>
              <a:buNone/>
            </a:pPr>
            <a:r>
              <a:rPr lang="en-US"/>
              <a:t>Where N.Name = ‘Julio’;</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293CAEE7-44AF-4C81-96C7-845008FCF227}" type="slidenum">
              <a:rPr lang="en-US"/>
              <a:pPr/>
              <a:t>25</a:t>
            </a:fld>
            <a:endParaRPr lang="en-CA"/>
          </a:p>
        </p:txBody>
      </p:sp>
      <p:sp>
        <p:nvSpPr>
          <p:cNvPr id="832514" name="Rectangle 2"/>
          <p:cNvSpPr>
            <a:spLocks noGrp="1" noChangeArrowheads="1"/>
          </p:cNvSpPr>
          <p:nvPr>
            <p:ph type="title"/>
          </p:nvPr>
        </p:nvSpPr>
        <p:spPr/>
        <p:txBody>
          <a:bodyPr/>
          <a:lstStyle/>
          <a:p>
            <a:r>
              <a:rPr lang="en-US"/>
              <a:t>Update</a:t>
            </a:r>
          </a:p>
        </p:txBody>
      </p:sp>
      <p:sp>
        <p:nvSpPr>
          <p:cNvPr id="832515" name="Rectangle 3"/>
          <p:cNvSpPr>
            <a:spLocks noGrp="1" noChangeArrowheads="1"/>
          </p:cNvSpPr>
          <p:nvPr>
            <p:ph type="body" idx="1"/>
          </p:nvPr>
        </p:nvSpPr>
        <p:spPr/>
        <p:txBody>
          <a:bodyPr/>
          <a:lstStyle/>
          <a:p>
            <a:pPr>
              <a:buFont typeface="Wingdings" pitchFamily="2" charset="2"/>
              <a:buNone/>
            </a:pPr>
            <a:r>
              <a:rPr lang="en-US"/>
              <a:t>update table (select Animals from Breeder1</a:t>
            </a:r>
          </a:p>
          <a:p>
            <a:pPr>
              <a:buFont typeface="Wingdings" pitchFamily="2" charset="2"/>
              <a:buNone/>
            </a:pPr>
            <a:r>
              <a:rPr lang="en-US"/>
              <a:t>                 where BreederName = ‘James’) N</a:t>
            </a:r>
          </a:p>
          <a:p>
            <a:pPr>
              <a:buFont typeface="Wingdings" pitchFamily="2" charset="2"/>
              <a:buNone/>
            </a:pPr>
            <a:r>
              <a:rPr lang="en-US"/>
              <a:t>Set N.Birthdate = ’01-Sep-01’</a:t>
            </a:r>
          </a:p>
          <a:p>
            <a:pPr>
              <a:buFont typeface="Wingdings" pitchFamily="2" charset="2"/>
              <a:buNone/>
            </a:pPr>
            <a:r>
              <a:rPr lang="en-US"/>
              <a:t>Where N.Name = ‘Julio’;</a:t>
            </a:r>
          </a:p>
          <a:p>
            <a:endParaRPr 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0ECA9C21-234B-4464-A798-43CF80C4F2E9}" type="slidenum">
              <a:rPr lang="en-US"/>
              <a:pPr/>
              <a:t>26</a:t>
            </a:fld>
            <a:endParaRPr lang="en-CA"/>
          </a:p>
        </p:txBody>
      </p:sp>
      <p:sp>
        <p:nvSpPr>
          <p:cNvPr id="824322" name="Rectangle 2"/>
          <p:cNvSpPr>
            <a:spLocks noGrp="1" noChangeArrowheads="1"/>
          </p:cNvSpPr>
          <p:nvPr>
            <p:ph type="title"/>
          </p:nvPr>
        </p:nvSpPr>
        <p:spPr/>
        <p:txBody>
          <a:bodyPr/>
          <a:lstStyle/>
          <a:p>
            <a:r>
              <a:rPr lang="en-US" sz="3200"/>
              <a:t>Object Table: each row is a row object</a:t>
            </a:r>
          </a:p>
        </p:txBody>
      </p:sp>
      <p:sp>
        <p:nvSpPr>
          <p:cNvPr id="824323" name="Rectangle 3"/>
          <p:cNvSpPr>
            <a:spLocks noGrp="1" noChangeArrowheads="1"/>
          </p:cNvSpPr>
          <p:nvPr>
            <p:ph type="body" idx="1"/>
          </p:nvPr>
        </p:nvSpPr>
        <p:spPr>
          <a:xfrm>
            <a:off x="239713" y="1600200"/>
            <a:ext cx="8294687" cy="5257800"/>
          </a:xfrm>
        </p:spPr>
        <p:txBody>
          <a:bodyPr/>
          <a:lstStyle/>
          <a:p>
            <a:pPr>
              <a:lnSpc>
                <a:spcPct val="90000"/>
              </a:lnSpc>
              <a:buFont typeface="Wingdings" pitchFamily="2" charset="2"/>
              <a:buNone/>
            </a:pPr>
            <a:r>
              <a:rPr lang="en-US"/>
              <a:t>SQL&gt; create or replace type ANIMAL_TY as object</a:t>
            </a:r>
          </a:p>
          <a:p>
            <a:pPr>
              <a:lnSpc>
                <a:spcPct val="90000"/>
              </a:lnSpc>
              <a:buFont typeface="Wingdings" pitchFamily="2" charset="2"/>
              <a:buNone/>
            </a:pPr>
            <a:r>
              <a:rPr lang="en-US"/>
              <a:t>         2  (Breed      VARCHAR2(25),</a:t>
            </a:r>
          </a:p>
          <a:p>
            <a:pPr>
              <a:lnSpc>
                <a:spcPct val="90000"/>
              </a:lnSpc>
              <a:buFont typeface="Wingdings" pitchFamily="2" charset="2"/>
              <a:buNone/>
            </a:pPr>
            <a:r>
              <a:rPr lang="en-US"/>
              <a:t>         3   Name       VARCHAR2(25),</a:t>
            </a:r>
          </a:p>
          <a:p>
            <a:pPr>
              <a:lnSpc>
                <a:spcPct val="90000"/>
              </a:lnSpc>
              <a:buFont typeface="Wingdings" pitchFamily="2" charset="2"/>
              <a:buNone/>
            </a:pPr>
            <a:r>
              <a:rPr lang="en-US"/>
              <a:t>         4   BirthDate  Date);</a:t>
            </a:r>
          </a:p>
          <a:p>
            <a:pPr>
              <a:lnSpc>
                <a:spcPct val="90000"/>
              </a:lnSpc>
              <a:buFont typeface="Wingdings" pitchFamily="2" charset="2"/>
              <a:buNone/>
            </a:pPr>
            <a:r>
              <a:rPr lang="en-US"/>
              <a:t>         5  /</a:t>
            </a:r>
          </a:p>
          <a:p>
            <a:pPr>
              <a:lnSpc>
                <a:spcPct val="90000"/>
              </a:lnSpc>
              <a:buFont typeface="Wingdings" pitchFamily="2" charset="2"/>
              <a:buNone/>
            </a:pPr>
            <a:r>
              <a:rPr lang="en-US"/>
              <a:t>SQL&gt; create table ANIMAL of ANIMAL_TY;</a:t>
            </a:r>
          </a:p>
          <a:p>
            <a:pPr>
              <a:lnSpc>
                <a:spcPct val="90000"/>
              </a:lnSpc>
              <a:buFont typeface="Wingdings" pitchFamily="2" charset="2"/>
              <a:buNone/>
            </a:pPr>
            <a:r>
              <a:rPr lang="en-US"/>
              <a:t>SQL&gt; insert into ANIMAL values (ANIMAL_TY('DOG', 'BENJI', '03-SEP-96'));</a:t>
            </a:r>
          </a:p>
          <a:p>
            <a:pPr>
              <a:lnSpc>
                <a:spcPct val="90000"/>
              </a:lnSpc>
              <a:buFont typeface="Wingdings" pitchFamily="2" charset="2"/>
              <a:buNone/>
            </a:pPr>
            <a:r>
              <a:rPr lang="en-US"/>
              <a:t>SQL&gt;update Animal </a:t>
            </a:r>
          </a:p>
          <a:p>
            <a:pPr>
              <a:lnSpc>
                <a:spcPct val="90000"/>
              </a:lnSpc>
              <a:buFont typeface="Wingdings" pitchFamily="2" charset="2"/>
              <a:buNone/>
            </a:pPr>
            <a:r>
              <a:rPr lang="en-US"/>
              <a:t>         set BirthDate = ’01-May-01’</a:t>
            </a:r>
          </a:p>
          <a:p>
            <a:pPr>
              <a:lnSpc>
                <a:spcPct val="90000"/>
              </a:lnSpc>
              <a:buFont typeface="Wingdings" pitchFamily="2" charset="2"/>
              <a:buNone/>
            </a:pPr>
            <a:r>
              <a:rPr lang="en-US"/>
              <a:t>         where Name = ‘Lyle’;</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65B1710E-F26E-4069-9069-A3CD1C5302E2}" type="slidenum">
              <a:rPr lang="en-US"/>
              <a:pPr/>
              <a:t>27</a:t>
            </a:fld>
            <a:endParaRPr lang="en-CA"/>
          </a:p>
        </p:txBody>
      </p:sp>
      <p:sp>
        <p:nvSpPr>
          <p:cNvPr id="828418" name="Rectangle 2"/>
          <p:cNvSpPr>
            <a:spLocks noGrp="1" noChangeArrowheads="1"/>
          </p:cNvSpPr>
          <p:nvPr>
            <p:ph type="title"/>
          </p:nvPr>
        </p:nvSpPr>
        <p:spPr/>
        <p:txBody>
          <a:bodyPr/>
          <a:lstStyle/>
          <a:p>
            <a:r>
              <a:rPr lang="en-US"/>
              <a:t>Difference from tuple table</a:t>
            </a:r>
          </a:p>
        </p:txBody>
      </p:sp>
      <p:sp>
        <p:nvSpPr>
          <p:cNvPr id="828419" name="Rectangle 3"/>
          <p:cNvSpPr>
            <a:spLocks noGrp="1" noChangeArrowheads="1"/>
          </p:cNvSpPr>
          <p:nvPr>
            <p:ph type="body" idx="1"/>
          </p:nvPr>
        </p:nvSpPr>
        <p:spPr/>
        <p:txBody>
          <a:bodyPr/>
          <a:lstStyle/>
          <a:p>
            <a:r>
              <a:rPr lang="en-US"/>
              <a:t>Each row within the object table has an oid – system assigned</a:t>
            </a:r>
          </a:p>
          <a:p>
            <a:r>
              <a:rPr lang="en-US"/>
              <a:t>The rows of an object table can be referenced by other objects within the DB.</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926EF563-A59F-4BCA-A10C-A35CE30B8BDE}" type="slidenum">
              <a:rPr lang="en-US"/>
              <a:pPr/>
              <a:t>28</a:t>
            </a:fld>
            <a:endParaRPr lang="en-CA"/>
          </a:p>
        </p:txBody>
      </p:sp>
      <p:sp>
        <p:nvSpPr>
          <p:cNvPr id="826370" name="Rectangle 2"/>
          <p:cNvSpPr>
            <a:spLocks noGrp="1" noChangeArrowheads="1"/>
          </p:cNvSpPr>
          <p:nvPr>
            <p:ph type="title"/>
          </p:nvPr>
        </p:nvSpPr>
        <p:spPr/>
        <p:txBody>
          <a:bodyPr/>
          <a:lstStyle/>
          <a:p>
            <a:r>
              <a:rPr lang="en-US"/>
              <a:t>View OID</a:t>
            </a:r>
          </a:p>
        </p:txBody>
      </p:sp>
      <p:sp>
        <p:nvSpPr>
          <p:cNvPr id="826371" name="Rectangle 3"/>
          <p:cNvSpPr>
            <a:spLocks noGrp="1" noChangeArrowheads="1"/>
          </p:cNvSpPr>
          <p:nvPr>
            <p:ph type="body" idx="1"/>
          </p:nvPr>
        </p:nvSpPr>
        <p:spPr/>
        <p:txBody>
          <a:bodyPr/>
          <a:lstStyle/>
          <a:p>
            <a:pPr>
              <a:lnSpc>
                <a:spcPct val="90000"/>
              </a:lnSpc>
              <a:buFont typeface="Wingdings" pitchFamily="2" charset="2"/>
              <a:buNone/>
            </a:pPr>
            <a:r>
              <a:rPr lang="pt-BR" sz="2400"/>
              <a:t>SQL&gt; select REF(A)</a:t>
            </a:r>
          </a:p>
          <a:p>
            <a:pPr>
              <a:lnSpc>
                <a:spcPct val="90000"/>
              </a:lnSpc>
              <a:buFont typeface="Wingdings" pitchFamily="2" charset="2"/>
              <a:buNone/>
            </a:pPr>
            <a:r>
              <a:rPr lang="pt-BR" sz="2400"/>
              <a:t>2    from  ANIMAL A</a:t>
            </a:r>
          </a:p>
          <a:p>
            <a:pPr>
              <a:lnSpc>
                <a:spcPct val="90000"/>
              </a:lnSpc>
              <a:buFont typeface="Wingdings" pitchFamily="2" charset="2"/>
              <a:buNone/>
            </a:pPr>
            <a:r>
              <a:rPr lang="pt-BR" sz="2400"/>
              <a:t>3    where  Name = 'FRANCES';</a:t>
            </a:r>
          </a:p>
          <a:p>
            <a:pPr>
              <a:lnSpc>
                <a:spcPct val="90000"/>
              </a:lnSpc>
              <a:buFont typeface="Wingdings" pitchFamily="2" charset="2"/>
              <a:buNone/>
            </a:pPr>
            <a:r>
              <a:rPr lang="pt-BR" sz="2400"/>
              <a:t>REF(A)</a:t>
            </a:r>
          </a:p>
          <a:p>
            <a:pPr>
              <a:lnSpc>
                <a:spcPct val="90000"/>
              </a:lnSpc>
              <a:buFont typeface="Wingdings" pitchFamily="2" charset="2"/>
              <a:buNone/>
            </a:pPr>
            <a:r>
              <a:rPr lang="pt-BR" sz="2400"/>
              <a:t>--------------------------------------------------------------------------------</a:t>
            </a:r>
          </a:p>
          <a:p>
            <a:pPr>
              <a:lnSpc>
                <a:spcPct val="90000"/>
              </a:lnSpc>
              <a:buFont typeface="Wingdings" pitchFamily="2" charset="2"/>
              <a:buNone/>
            </a:pPr>
            <a:r>
              <a:rPr lang="pt-BR" sz="2400"/>
              <a:t>000028020948A19E8DE0697291E0340800208D6C1D48A19E8DE0687291E0340800208D6C1D04000AE10000</a:t>
            </a:r>
          </a:p>
          <a:p>
            <a:pPr>
              <a:lnSpc>
                <a:spcPct val="90000"/>
              </a:lnSpc>
              <a:buFont typeface="Wingdings" pitchFamily="2" charset="2"/>
              <a:buNone/>
            </a:pPr>
            <a:endParaRPr lang="pt-BR" sz="2400"/>
          </a:p>
          <a:p>
            <a:pPr>
              <a:lnSpc>
                <a:spcPct val="90000"/>
              </a:lnSpc>
            </a:pPr>
            <a:r>
              <a:rPr lang="en-US" sz="2400"/>
              <a:t>REF can be used to reference row objects. You cannot reference column objects. Column objects include abstract data types and collectors.</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3424C3C4-EB36-4105-8C6E-F2F449A7D397}" type="slidenum">
              <a:rPr lang="en-US"/>
              <a:pPr/>
              <a:t>29</a:t>
            </a:fld>
            <a:endParaRPr lang="en-CA"/>
          </a:p>
        </p:txBody>
      </p:sp>
      <p:sp>
        <p:nvSpPr>
          <p:cNvPr id="816130" name="Rectangle 2"/>
          <p:cNvSpPr>
            <a:spLocks noGrp="1" noChangeArrowheads="1"/>
          </p:cNvSpPr>
          <p:nvPr>
            <p:ph type="title"/>
          </p:nvPr>
        </p:nvSpPr>
        <p:spPr/>
        <p:txBody>
          <a:bodyPr/>
          <a:lstStyle/>
          <a:p>
            <a:r>
              <a:rPr lang="en-US"/>
              <a:t>Reference single row objects</a:t>
            </a:r>
          </a:p>
        </p:txBody>
      </p:sp>
      <p:sp>
        <p:nvSpPr>
          <p:cNvPr id="816131" name="Rectangle 3"/>
          <p:cNvSpPr>
            <a:spLocks noGrp="1" noChangeArrowheads="1"/>
          </p:cNvSpPr>
          <p:nvPr>
            <p:ph type="body" idx="1"/>
          </p:nvPr>
        </p:nvSpPr>
        <p:spPr>
          <a:xfrm>
            <a:off x="239713" y="1600200"/>
            <a:ext cx="8599487" cy="5105400"/>
          </a:xfrm>
        </p:spPr>
        <p:txBody>
          <a:bodyPr/>
          <a:lstStyle/>
          <a:p>
            <a:pPr>
              <a:lnSpc>
                <a:spcPct val="80000"/>
              </a:lnSpc>
              <a:buFont typeface="Wingdings" pitchFamily="2" charset="2"/>
              <a:buNone/>
            </a:pPr>
            <a:r>
              <a:rPr lang="en-US" sz="2000"/>
              <a:t>SQL&gt; create table KEEPER</a:t>
            </a:r>
          </a:p>
          <a:p>
            <a:pPr>
              <a:lnSpc>
                <a:spcPct val="80000"/>
              </a:lnSpc>
              <a:buFont typeface="Wingdings" pitchFamily="2" charset="2"/>
              <a:buNone/>
            </a:pPr>
            <a:r>
              <a:rPr lang="en-US" sz="2000"/>
              <a:t>  2  (KeeperName VARCHAR2(25),</a:t>
            </a:r>
          </a:p>
          <a:p>
            <a:pPr>
              <a:lnSpc>
                <a:spcPct val="80000"/>
              </a:lnSpc>
              <a:buFont typeface="Wingdings" pitchFamily="2" charset="2"/>
              <a:buNone/>
            </a:pPr>
            <a:r>
              <a:rPr lang="en-US" sz="2000"/>
              <a:t>  3   AnimalKept REF ANIMAL_TY);</a:t>
            </a:r>
          </a:p>
          <a:p>
            <a:pPr>
              <a:lnSpc>
                <a:spcPct val="80000"/>
              </a:lnSpc>
            </a:pPr>
            <a:endParaRPr lang="en-US" sz="2000"/>
          </a:p>
          <a:p>
            <a:pPr>
              <a:lnSpc>
                <a:spcPct val="80000"/>
              </a:lnSpc>
              <a:buFont typeface="Wingdings" pitchFamily="2" charset="2"/>
              <a:buNone/>
            </a:pPr>
            <a:r>
              <a:rPr lang="en-US" sz="2000"/>
              <a:t>SQL&gt; insert into KEEPER</a:t>
            </a:r>
          </a:p>
          <a:p>
            <a:pPr>
              <a:lnSpc>
                <a:spcPct val="80000"/>
              </a:lnSpc>
              <a:buFont typeface="Wingdings" pitchFamily="2" charset="2"/>
              <a:buNone/>
            </a:pPr>
            <a:r>
              <a:rPr lang="en-US" sz="2000"/>
              <a:t>  2  select 'CATHERINE WEILZ', REF(A)</a:t>
            </a:r>
          </a:p>
          <a:p>
            <a:pPr>
              <a:lnSpc>
                <a:spcPct val="80000"/>
              </a:lnSpc>
              <a:buFont typeface="Wingdings" pitchFamily="2" charset="2"/>
              <a:buNone/>
            </a:pPr>
            <a:r>
              <a:rPr lang="en-US" sz="2000"/>
              <a:t>  3  from   ANIMAL A</a:t>
            </a:r>
          </a:p>
          <a:p>
            <a:pPr>
              <a:lnSpc>
                <a:spcPct val="80000"/>
              </a:lnSpc>
              <a:buFont typeface="Wingdings" pitchFamily="2" charset="2"/>
              <a:buNone/>
            </a:pPr>
            <a:r>
              <a:rPr lang="en-US" sz="2000"/>
              <a:t>  4  where  Name = 'BENJI';</a:t>
            </a:r>
          </a:p>
          <a:p>
            <a:pPr>
              <a:lnSpc>
                <a:spcPct val="80000"/>
              </a:lnSpc>
            </a:pPr>
            <a:endParaRPr lang="en-US" sz="2000"/>
          </a:p>
          <a:p>
            <a:pPr>
              <a:lnSpc>
                <a:spcPct val="80000"/>
              </a:lnSpc>
              <a:buFont typeface="Wingdings" pitchFamily="2" charset="2"/>
              <a:buNone/>
            </a:pPr>
            <a:r>
              <a:rPr lang="en-US" sz="2000"/>
              <a:t>SQL&gt; select * from KEEPER;</a:t>
            </a:r>
          </a:p>
          <a:p>
            <a:pPr>
              <a:lnSpc>
                <a:spcPct val="80000"/>
              </a:lnSpc>
            </a:pPr>
            <a:endParaRPr lang="en-US" sz="2000"/>
          </a:p>
          <a:p>
            <a:pPr>
              <a:lnSpc>
                <a:spcPct val="80000"/>
              </a:lnSpc>
              <a:buFont typeface="Wingdings" pitchFamily="2" charset="2"/>
              <a:buNone/>
            </a:pPr>
            <a:r>
              <a:rPr lang="en-US" sz="2000"/>
              <a:t>KEEPERNAME     ANIMALKEPT</a:t>
            </a:r>
          </a:p>
          <a:p>
            <a:pPr>
              <a:lnSpc>
                <a:spcPct val="80000"/>
              </a:lnSpc>
              <a:buFont typeface="Wingdings" pitchFamily="2" charset="2"/>
              <a:buNone/>
            </a:pPr>
            <a:r>
              <a:rPr lang="en-US" sz="2000"/>
              <a:t>--------------------------------------------------------------------------------</a:t>
            </a:r>
          </a:p>
          <a:p>
            <a:pPr>
              <a:lnSpc>
                <a:spcPct val="80000"/>
              </a:lnSpc>
              <a:buFont typeface="Wingdings" pitchFamily="2" charset="2"/>
              <a:buNone/>
            </a:pPr>
            <a:r>
              <a:rPr lang="en-US" sz="2000"/>
              <a:t>CATHERINE WEILZ</a:t>
            </a:r>
          </a:p>
          <a:p>
            <a:pPr>
              <a:lnSpc>
                <a:spcPct val="80000"/>
              </a:lnSpc>
              <a:buFont typeface="Wingdings" pitchFamily="2" charset="2"/>
              <a:buNone/>
            </a:pPr>
            <a:r>
              <a:rPr lang="en-US" sz="2000"/>
              <a:t>000022020848A19E8DE06A7291E0340800208D6C1D48A19E8DE0687291E0340800208D6C1D</a:t>
            </a:r>
          </a:p>
          <a:p>
            <a:pPr>
              <a:lnSpc>
                <a:spcPct val="80000"/>
              </a:lnSpc>
            </a:pPr>
            <a:endParaRPr lang="en-US" sz="2000"/>
          </a:p>
          <a:p>
            <a:pPr>
              <a:lnSpc>
                <a:spcPct val="80000"/>
              </a:lnSpc>
              <a:buFont typeface="Wingdings" pitchFamily="2" charset="2"/>
              <a:buNone/>
            </a:pPr>
            <a:endParaRPr lang="en-US" sz="2000"/>
          </a:p>
          <a:p>
            <a:pPr>
              <a:lnSpc>
                <a:spcPct val="80000"/>
              </a:lnSpc>
            </a:pPr>
            <a:endParaRPr lang="en-US" sz="200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4C86D012-176A-494A-91AB-07C615AC601A}" type="slidenum">
              <a:rPr lang="en-US"/>
              <a:pPr/>
              <a:t>3</a:t>
            </a:fld>
            <a:endParaRPr lang="en-CA"/>
          </a:p>
        </p:txBody>
      </p:sp>
      <p:sp>
        <p:nvSpPr>
          <p:cNvPr id="677894" name="Rectangle 6"/>
          <p:cNvSpPr>
            <a:spLocks noGrp="1" noChangeArrowheads="1"/>
          </p:cNvSpPr>
          <p:nvPr>
            <p:ph type="title"/>
          </p:nvPr>
        </p:nvSpPr>
        <p:spPr/>
        <p:txBody>
          <a:bodyPr/>
          <a:lstStyle/>
          <a:p>
            <a:r>
              <a:rPr lang="en-US" sz="3200"/>
              <a:t>Overview of Object-Oriented Concepts (2)</a:t>
            </a:r>
          </a:p>
        </p:txBody>
      </p:sp>
      <p:sp>
        <p:nvSpPr>
          <p:cNvPr id="677895" name="Rectangle 7"/>
          <p:cNvSpPr>
            <a:spLocks noGrp="1" noChangeArrowheads="1"/>
          </p:cNvSpPr>
          <p:nvPr>
            <p:ph type="body" idx="1"/>
          </p:nvPr>
        </p:nvSpPr>
        <p:spPr/>
        <p:txBody>
          <a:bodyPr/>
          <a:lstStyle/>
          <a:p>
            <a:r>
              <a:rPr lang="en-US"/>
              <a:t>In OO databases, objects may have an object structure of </a:t>
            </a:r>
            <a:r>
              <a:rPr lang="en-US" u="sng"/>
              <a:t>arbitrary complexity</a:t>
            </a:r>
            <a:r>
              <a:rPr lang="en-US"/>
              <a:t> in order to contain all of the necessary information that describes the object.  </a:t>
            </a:r>
          </a:p>
          <a:p>
            <a:r>
              <a:rPr lang="en-US"/>
              <a:t>In contrast, in traditional database systems, information about a complex object is often scattered over many relations or records, leading to loss of direct correspondence between a real-world object and its database representation. </a:t>
            </a:r>
          </a:p>
          <a:p>
            <a:endParaRPr 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r>
              <a:rPr lang="en-US"/>
              <a:t>Slide 20- </a:t>
            </a:r>
            <a:fld id="{AC350420-71AA-46CC-BF92-9D112BEFAE33}" type="slidenum">
              <a:rPr lang="en-US"/>
              <a:pPr/>
              <a:t>30</a:t>
            </a:fld>
            <a:endParaRPr lang="en-CA"/>
          </a:p>
        </p:txBody>
      </p:sp>
      <p:sp>
        <p:nvSpPr>
          <p:cNvPr id="818178" name="Rectangle 2"/>
          <p:cNvSpPr>
            <a:spLocks noGrp="1" noChangeArrowheads="1"/>
          </p:cNvSpPr>
          <p:nvPr>
            <p:ph type="body" idx="1"/>
          </p:nvPr>
        </p:nvSpPr>
        <p:spPr/>
        <p:txBody>
          <a:bodyPr/>
          <a:lstStyle/>
          <a:p>
            <a:pPr>
              <a:lnSpc>
                <a:spcPct val="90000"/>
              </a:lnSpc>
              <a:buFont typeface="Wingdings" pitchFamily="2" charset="2"/>
              <a:buNone/>
            </a:pPr>
            <a:r>
              <a:rPr lang="en-US"/>
              <a:t>SQL&gt; select DEREF(K.AnimalKept)</a:t>
            </a:r>
          </a:p>
          <a:p>
            <a:pPr>
              <a:lnSpc>
                <a:spcPct val="90000"/>
              </a:lnSpc>
              <a:buFont typeface="Wingdings" pitchFamily="2" charset="2"/>
              <a:buNone/>
            </a:pPr>
            <a:r>
              <a:rPr lang="en-US"/>
              <a:t>  2  from KEEPER K</a:t>
            </a:r>
          </a:p>
          <a:p>
            <a:pPr>
              <a:lnSpc>
                <a:spcPct val="90000"/>
              </a:lnSpc>
              <a:buFont typeface="Wingdings" pitchFamily="2" charset="2"/>
              <a:buNone/>
            </a:pPr>
            <a:r>
              <a:rPr lang="en-US"/>
              <a:t>  3  where KeeperName = 'CATHERINE WEILZ';</a:t>
            </a:r>
          </a:p>
          <a:p>
            <a:pPr>
              <a:lnSpc>
                <a:spcPct val="90000"/>
              </a:lnSpc>
            </a:pPr>
            <a:endParaRPr lang="en-US"/>
          </a:p>
          <a:p>
            <a:pPr>
              <a:lnSpc>
                <a:spcPct val="90000"/>
              </a:lnSpc>
              <a:buFont typeface="Wingdings" pitchFamily="2" charset="2"/>
              <a:buNone/>
            </a:pPr>
            <a:r>
              <a:rPr lang="en-US"/>
              <a:t>DEREF(K.ANIMALKEPT)(BREED, NAME, BIRTHDATE)</a:t>
            </a:r>
          </a:p>
          <a:p>
            <a:pPr>
              <a:lnSpc>
                <a:spcPct val="90000"/>
              </a:lnSpc>
              <a:buFont typeface="Wingdings" pitchFamily="2" charset="2"/>
              <a:buNone/>
            </a:pPr>
            <a:r>
              <a:rPr lang="en-US"/>
              <a:t>--------------------------------------------------------------------------------</a:t>
            </a:r>
          </a:p>
          <a:p>
            <a:pPr>
              <a:lnSpc>
                <a:spcPct val="90000"/>
              </a:lnSpc>
            </a:pPr>
            <a:endParaRPr lang="en-US"/>
          </a:p>
          <a:p>
            <a:pPr>
              <a:lnSpc>
                <a:spcPct val="90000"/>
              </a:lnSpc>
              <a:buFont typeface="Wingdings" pitchFamily="2" charset="2"/>
              <a:buNone/>
            </a:pPr>
            <a:r>
              <a:rPr lang="en-US"/>
              <a:t>ANIMAL_TY('DOG', 'BENJI', '03-SEP-96')</a:t>
            </a:r>
          </a:p>
          <a:p>
            <a:pPr>
              <a:lnSpc>
                <a:spcPct val="90000"/>
              </a:lnSpc>
            </a:pPr>
            <a:endParaRPr lang="en-US"/>
          </a:p>
          <a:p>
            <a:pPr>
              <a:lnSpc>
                <a:spcPct val="90000"/>
              </a:lnSpc>
            </a:pPr>
            <a:endParaRPr lang="en-US"/>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7D45DEA5-1FF3-435D-AAED-2B4DFD0ED89A}" type="slidenum">
              <a:rPr lang="en-US"/>
              <a:pPr/>
              <a:t>31</a:t>
            </a:fld>
            <a:endParaRPr lang="en-CA"/>
          </a:p>
        </p:txBody>
      </p:sp>
      <p:sp>
        <p:nvSpPr>
          <p:cNvPr id="820226" name="Rectangle 2"/>
          <p:cNvSpPr>
            <a:spLocks noGrp="1" noChangeArrowheads="1"/>
          </p:cNvSpPr>
          <p:nvPr>
            <p:ph type="title"/>
          </p:nvPr>
        </p:nvSpPr>
        <p:spPr/>
        <p:txBody>
          <a:bodyPr/>
          <a:lstStyle/>
          <a:p>
            <a:endParaRPr lang="en-US"/>
          </a:p>
        </p:txBody>
      </p:sp>
      <p:sp>
        <p:nvSpPr>
          <p:cNvPr id="820227" name="Rectangle 3"/>
          <p:cNvSpPr>
            <a:spLocks noGrp="1" noChangeArrowheads="1"/>
          </p:cNvSpPr>
          <p:nvPr>
            <p:ph type="body" idx="1"/>
          </p:nvPr>
        </p:nvSpPr>
        <p:spPr/>
        <p:txBody>
          <a:bodyPr/>
          <a:lstStyle/>
          <a:p>
            <a:pPr>
              <a:buFont typeface="Wingdings" pitchFamily="2" charset="2"/>
              <a:buNone/>
            </a:pPr>
            <a:r>
              <a:rPr lang="en-US"/>
              <a:t>SQL&gt; select VALUE(A)</a:t>
            </a:r>
          </a:p>
          <a:p>
            <a:pPr>
              <a:buFont typeface="Wingdings" pitchFamily="2" charset="2"/>
              <a:buNone/>
            </a:pPr>
            <a:r>
              <a:rPr lang="en-US"/>
              <a:t>  2  from   ANIMAL A;</a:t>
            </a:r>
          </a:p>
          <a:p>
            <a:endParaRPr lang="en-US"/>
          </a:p>
          <a:p>
            <a:pPr>
              <a:buFont typeface="Wingdings" pitchFamily="2" charset="2"/>
              <a:buNone/>
            </a:pPr>
            <a:r>
              <a:rPr lang="en-US"/>
              <a:t>VALUE(A)(BREED, NAME, BIRTHDATE)</a:t>
            </a:r>
          </a:p>
          <a:p>
            <a:pPr>
              <a:buFont typeface="Wingdings" pitchFamily="2" charset="2"/>
              <a:buNone/>
            </a:pPr>
            <a:r>
              <a:rPr lang="en-US"/>
              <a:t>--------------------------------------------------------------------</a:t>
            </a:r>
          </a:p>
          <a:p>
            <a:pPr>
              <a:buFont typeface="Wingdings" pitchFamily="2" charset="2"/>
              <a:buNone/>
            </a:pPr>
            <a:r>
              <a:rPr lang="en-US"/>
              <a:t>ANIMAL_TY('MULE', 'FRANCES', '01-APR-97')</a:t>
            </a:r>
          </a:p>
          <a:p>
            <a:pPr>
              <a:buFont typeface="Wingdings" pitchFamily="2" charset="2"/>
              <a:buNone/>
            </a:pPr>
            <a:r>
              <a:rPr lang="en-US"/>
              <a:t>ANIMAL_TY('DOG', 'BENJI', '03-SEP-96')</a:t>
            </a:r>
          </a:p>
          <a:p>
            <a:endParaRPr lang="en-US"/>
          </a:p>
          <a:p>
            <a:endParaRPr lang="en-US"/>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B564B25F-E156-4D28-891A-882106784B1D}" type="slidenum">
              <a:rPr lang="en-US"/>
              <a:pPr/>
              <a:t>32</a:t>
            </a:fld>
            <a:endParaRPr lang="en-CA"/>
          </a:p>
        </p:txBody>
      </p:sp>
      <p:sp>
        <p:nvSpPr>
          <p:cNvPr id="822274" name="Rectangle 2"/>
          <p:cNvSpPr>
            <a:spLocks noGrp="1" noChangeArrowheads="1"/>
          </p:cNvSpPr>
          <p:nvPr>
            <p:ph type="title"/>
          </p:nvPr>
        </p:nvSpPr>
        <p:spPr/>
        <p:txBody>
          <a:bodyPr/>
          <a:lstStyle/>
          <a:p>
            <a:endParaRPr lang="en-US"/>
          </a:p>
        </p:txBody>
      </p:sp>
      <p:sp>
        <p:nvSpPr>
          <p:cNvPr id="822275" name="Rectangle 3"/>
          <p:cNvSpPr>
            <a:spLocks noGrp="1" noChangeArrowheads="1"/>
          </p:cNvSpPr>
          <p:nvPr>
            <p:ph type="body" idx="1"/>
          </p:nvPr>
        </p:nvSpPr>
        <p:spPr/>
        <p:txBody>
          <a:bodyPr/>
          <a:lstStyle/>
          <a:p>
            <a:pPr>
              <a:buFont typeface="Wingdings" pitchFamily="2" charset="2"/>
              <a:buNone/>
            </a:pPr>
            <a:r>
              <a:rPr lang="en-US"/>
              <a:t>SQL&gt; select * from ANIMAL;</a:t>
            </a:r>
          </a:p>
          <a:p>
            <a:endParaRPr lang="en-US"/>
          </a:p>
          <a:p>
            <a:pPr>
              <a:buFont typeface="Wingdings" pitchFamily="2" charset="2"/>
              <a:buNone/>
            </a:pPr>
            <a:r>
              <a:rPr lang="en-US"/>
              <a:t>BREED                     NAME                   BIRTHDATE</a:t>
            </a:r>
          </a:p>
          <a:p>
            <a:pPr>
              <a:buFont typeface="Wingdings" pitchFamily="2" charset="2"/>
              <a:buNone/>
            </a:pPr>
            <a:r>
              <a:rPr lang="en-US"/>
              <a:t>------------------------- ------------------------- ---------</a:t>
            </a:r>
          </a:p>
          <a:p>
            <a:pPr>
              <a:buFont typeface="Wingdings" pitchFamily="2" charset="2"/>
              <a:buNone/>
            </a:pPr>
            <a:r>
              <a:rPr lang="en-US"/>
              <a:t>MULE                     FRANCES              01-APR-97</a:t>
            </a:r>
          </a:p>
          <a:p>
            <a:pPr>
              <a:buFont typeface="Wingdings" pitchFamily="2" charset="2"/>
              <a:buNone/>
            </a:pPr>
            <a:r>
              <a:rPr lang="en-US"/>
              <a:t>DOG                       BENJI                     03-SEP-96</a:t>
            </a:r>
          </a:p>
          <a:p>
            <a:endParaRPr lang="en-US"/>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C40308DE-5268-4E68-80FF-0888A1D2C908}" type="slidenum">
              <a:rPr lang="en-US"/>
              <a:pPr/>
              <a:t>33</a:t>
            </a:fld>
            <a:endParaRPr lang="en-CA"/>
          </a:p>
        </p:txBody>
      </p:sp>
      <p:sp>
        <p:nvSpPr>
          <p:cNvPr id="834562" name="Rectangle 2"/>
          <p:cNvSpPr>
            <a:spLocks noGrp="1" noChangeArrowheads="1"/>
          </p:cNvSpPr>
          <p:nvPr>
            <p:ph type="title"/>
          </p:nvPr>
        </p:nvSpPr>
        <p:spPr/>
        <p:txBody>
          <a:bodyPr/>
          <a:lstStyle/>
          <a:p>
            <a:r>
              <a:rPr lang="en-US"/>
              <a:t>Reference a group of row objects</a:t>
            </a:r>
          </a:p>
        </p:txBody>
      </p:sp>
      <p:sp>
        <p:nvSpPr>
          <p:cNvPr id="834563" name="Rectangle 3"/>
          <p:cNvSpPr>
            <a:spLocks noGrp="1" noChangeArrowheads="1"/>
          </p:cNvSpPr>
          <p:nvPr>
            <p:ph type="body" idx="1"/>
          </p:nvPr>
        </p:nvSpPr>
        <p:spPr>
          <a:xfrm>
            <a:off x="239713" y="1600200"/>
            <a:ext cx="8523287" cy="5029200"/>
          </a:xfrm>
        </p:spPr>
        <p:txBody>
          <a:bodyPr/>
          <a:lstStyle/>
          <a:p>
            <a:pPr>
              <a:buFont typeface="Wingdings" pitchFamily="2" charset="2"/>
              <a:buNone/>
            </a:pPr>
            <a:r>
              <a:rPr lang="en-US" sz="2400"/>
              <a:t>SQL&gt; create type animals_NT as table of animal_ty;</a:t>
            </a:r>
          </a:p>
          <a:p>
            <a:pPr>
              <a:buFont typeface="Wingdings" pitchFamily="2" charset="2"/>
              <a:buNone/>
            </a:pPr>
            <a:r>
              <a:rPr lang="en-US" sz="2400"/>
              <a:t>   2  /</a:t>
            </a:r>
          </a:p>
          <a:p>
            <a:pPr>
              <a:buFont typeface="Wingdings" pitchFamily="2" charset="2"/>
              <a:buNone/>
            </a:pPr>
            <a:r>
              <a:rPr lang="en-US" sz="2400"/>
              <a:t>SQL&gt; create table breeder</a:t>
            </a:r>
          </a:p>
          <a:p>
            <a:pPr>
              <a:buFont typeface="Wingdings" pitchFamily="2" charset="2"/>
              <a:buNone/>
            </a:pPr>
            <a:r>
              <a:rPr lang="en-US" sz="2400"/>
              <a:t>  2  (breedername VARCHAR2(25),</a:t>
            </a:r>
          </a:p>
          <a:p>
            <a:pPr>
              <a:buFont typeface="Wingdings" pitchFamily="2" charset="2"/>
              <a:buNone/>
            </a:pPr>
            <a:r>
              <a:rPr lang="en-US" sz="2400"/>
              <a:t>  3   Animals animals_NT)</a:t>
            </a:r>
          </a:p>
          <a:p>
            <a:pPr>
              <a:buFont typeface="Wingdings" pitchFamily="2" charset="2"/>
              <a:buNone/>
            </a:pPr>
            <a:r>
              <a:rPr lang="en-US" sz="2400"/>
              <a:t>  4   nested table animals store as animals_NT_TAB;</a:t>
            </a:r>
          </a:p>
          <a:p>
            <a:pPr>
              <a:buFont typeface="Wingdings" pitchFamily="2" charset="2"/>
              <a:buNone/>
            </a:pPr>
            <a:r>
              <a:rPr lang="en-US" sz="2400"/>
              <a:t>SQL&gt; insert into breeder values</a:t>
            </a:r>
          </a:p>
          <a:p>
            <a:pPr>
              <a:buFont typeface="Wingdings" pitchFamily="2" charset="2"/>
              <a:buNone/>
            </a:pPr>
            <a:r>
              <a:rPr lang="en-US" sz="2400"/>
              <a:t>  2  ('James', animals_NT(animal_ty('dog', 'butch', '31-MAR-01'),</a:t>
            </a:r>
          </a:p>
          <a:p>
            <a:pPr>
              <a:buFont typeface="Wingdings" pitchFamily="2" charset="2"/>
              <a:buNone/>
            </a:pPr>
            <a:r>
              <a:rPr lang="en-US" sz="2400"/>
              <a:t>  3  animal_ty('dog', 'ROVER', '05-JUN-01'),</a:t>
            </a:r>
          </a:p>
          <a:p>
            <a:pPr>
              <a:buFont typeface="Wingdings" pitchFamily="2" charset="2"/>
              <a:buNone/>
            </a:pPr>
            <a:r>
              <a:rPr lang="en-US" sz="2400"/>
              <a:t>  4  animal_ty('dog', 'JULIO', '10-JUN-01')));</a:t>
            </a:r>
          </a:p>
          <a:p>
            <a:pPr>
              <a:buFont typeface="Wingdings" pitchFamily="2" charset="2"/>
              <a:buNone/>
            </a:pPr>
            <a:endParaRPr lang="en-US" sz="240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t>Slide 20- </a:t>
            </a:r>
            <a:fld id="{95C9C336-543D-463B-AE77-DA28AC83A5C2}" type="slidenum">
              <a:rPr lang="en-US"/>
              <a:pPr/>
              <a:t>34</a:t>
            </a:fld>
            <a:endParaRPr lang="en-CA"/>
          </a:p>
        </p:txBody>
      </p:sp>
      <p:pic>
        <p:nvPicPr>
          <p:cNvPr id="83661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2400"/>
            <a:ext cx="5411788" cy="621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055707CC-1580-45F0-895B-DDA903576B00}" type="slidenum">
              <a:rPr lang="en-US"/>
              <a:pPr/>
              <a:t>35</a:t>
            </a:fld>
            <a:endParaRPr lang="en-CA"/>
          </a:p>
        </p:txBody>
      </p:sp>
      <p:sp>
        <p:nvSpPr>
          <p:cNvPr id="839682" name="Rectangle 2"/>
          <p:cNvSpPr>
            <a:spLocks noGrp="1" noChangeArrowheads="1"/>
          </p:cNvSpPr>
          <p:nvPr>
            <p:ph type="title"/>
          </p:nvPr>
        </p:nvSpPr>
        <p:spPr/>
        <p:txBody>
          <a:bodyPr/>
          <a:lstStyle/>
          <a:p>
            <a:r>
              <a:rPr lang="en-US"/>
              <a:t>Project schema</a:t>
            </a:r>
          </a:p>
        </p:txBody>
      </p:sp>
      <p:sp>
        <p:nvSpPr>
          <p:cNvPr id="839683" name="Rectangle 3"/>
          <p:cNvSpPr>
            <a:spLocks noGrp="1" noChangeArrowheads="1"/>
          </p:cNvSpPr>
          <p:nvPr>
            <p:ph type="body" idx="1"/>
          </p:nvPr>
        </p:nvSpPr>
        <p:spPr>
          <a:xfrm>
            <a:off x="239713" y="1600200"/>
            <a:ext cx="8599487" cy="5029200"/>
          </a:xfrm>
        </p:spPr>
        <p:txBody>
          <a:bodyPr/>
          <a:lstStyle/>
          <a:p>
            <a:pPr>
              <a:lnSpc>
                <a:spcPct val="90000"/>
              </a:lnSpc>
              <a:buFont typeface="Wingdings" pitchFamily="2" charset="2"/>
              <a:buNone/>
            </a:pPr>
            <a:r>
              <a:rPr lang="en-US" sz="2400"/>
              <a:t>create type DEPARTMENT_TY as object (</a:t>
            </a:r>
          </a:p>
          <a:p>
            <a:pPr>
              <a:lnSpc>
                <a:spcPct val="90000"/>
              </a:lnSpc>
              <a:buFont typeface="Wingdings" pitchFamily="2" charset="2"/>
              <a:buNone/>
            </a:pPr>
            <a:r>
              <a:rPr lang="en-US" sz="2400"/>
              <a:t>    DName       CHAR(5),</a:t>
            </a:r>
          </a:p>
          <a:p>
            <a:pPr>
              <a:lnSpc>
                <a:spcPct val="90000"/>
              </a:lnSpc>
              <a:buFont typeface="Wingdings" pitchFamily="2" charset="2"/>
              <a:buNone/>
            </a:pPr>
            <a:r>
              <a:rPr lang="en-US" sz="2400"/>
              <a:t>    DPhone      CHAR(18),</a:t>
            </a:r>
          </a:p>
          <a:p>
            <a:pPr>
              <a:lnSpc>
                <a:spcPct val="90000"/>
              </a:lnSpc>
              <a:buFont typeface="Wingdings" pitchFamily="2" charset="2"/>
              <a:buNone/>
            </a:pPr>
            <a:r>
              <a:rPr lang="en-US" sz="2400"/>
              <a:t>    Office      VARCHAR2(10)</a:t>
            </a:r>
          </a:p>
          <a:p>
            <a:pPr>
              <a:lnSpc>
                <a:spcPct val="90000"/>
              </a:lnSpc>
              <a:buFont typeface="Wingdings" pitchFamily="2" charset="2"/>
              <a:buNone/>
            </a:pPr>
            <a:r>
              <a:rPr lang="en-US" sz="2400"/>
              <a:t>);</a:t>
            </a:r>
          </a:p>
          <a:p>
            <a:pPr>
              <a:lnSpc>
                <a:spcPct val="90000"/>
              </a:lnSpc>
              <a:buFont typeface="Wingdings" pitchFamily="2" charset="2"/>
              <a:buNone/>
            </a:pPr>
            <a:r>
              <a:rPr lang="en-US" sz="2400"/>
              <a:t>/</a:t>
            </a:r>
          </a:p>
          <a:p>
            <a:pPr>
              <a:lnSpc>
                <a:spcPct val="90000"/>
              </a:lnSpc>
              <a:buFont typeface="Wingdings" pitchFamily="2" charset="2"/>
              <a:buNone/>
            </a:pPr>
            <a:r>
              <a:rPr lang="en-US" sz="2400"/>
              <a:t>create table DEPARTMENT_TB of DEPARTMENT_TY(PRIMARY KEY(DName));</a:t>
            </a:r>
          </a:p>
          <a:p>
            <a:pPr>
              <a:lnSpc>
                <a:spcPct val="90000"/>
              </a:lnSpc>
              <a:buFont typeface="Wingdings" pitchFamily="2" charset="2"/>
              <a:buNone/>
            </a:pPr>
            <a:endParaRPr lang="en-US" sz="2400"/>
          </a:p>
          <a:p>
            <a:pPr>
              <a:lnSpc>
                <a:spcPct val="90000"/>
              </a:lnSpc>
              <a:buFont typeface="Wingdings" pitchFamily="2" charset="2"/>
              <a:buNone/>
            </a:pPr>
            <a:r>
              <a:rPr lang="en-US" sz="2400"/>
              <a:t>create type DEPARTMENTS_NT as table of REF DEPARTMENT_TY;</a:t>
            </a:r>
          </a:p>
          <a:p>
            <a:pPr>
              <a:lnSpc>
                <a:spcPct val="90000"/>
              </a:lnSpc>
              <a:buFont typeface="Wingdings" pitchFamily="2" charset="2"/>
              <a:buNone/>
            </a:pPr>
            <a:r>
              <a:rPr lang="en-US" sz="2400"/>
              <a:t>/</a:t>
            </a:r>
          </a:p>
          <a:p>
            <a:pPr>
              <a:lnSpc>
                <a:spcPct val="90000"/>
              </a:lnSpc>
              <a:buFont typeface="Wingdings" pitchFamily="2" charset="2"/>
              <a:buNone/>
            </a:pPr>
            <a:endParaRPr lang="en-US" sz="2400"/>
          </a:p>
          <a:p>
            <a:pPr>
              <a:lnSpc>
                <a:spcPct val="90000"/>
              </a:lnSpc>
            </a:pPr>
            <a:endParaRPr lang="en-US" sz="240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7D4C3D44-BA6E-48C2-8788-3934848B3DD1}" type="slidenum">
              <a:rPr lang="en-US"/>
              <a:pPr/>
              <a:t>36</a:t>
            </a:fld>
            <a:endParaRPr lang="en-CA"/>
          </a:p>
        </p:txBody>
      </p:sp>
      <p:sp>
        <p:nvSpPr>
          <p:cNvPr id="840706" name="Rectangle 2"/>
          <p:cNvSpPr>
            <a:spLocks noGrp="1" noChangeArrowheads="1"/>
          </p:cNvSpPr>
          <p:nvPr>
            <p:ph type="title"/>
          </p:nvPr>
        </p:nvSpPr>
        <p:spPr/>
        <p:txBody>
          <a:bodyPr/>
          <a:lstStyle/>
          <a:p>
            <a:endParaRPr lang="en-US"/>
          </a:p>
        </p:txBody>
      </p:sp>
      <p:sp>
        <p:nvSpPr>
          <p:cNvPr id="840707" name="Rectangle 3"/>
          <p:cNvSpPr>
            <a:spLocks noGrp="1" noChangeArrowheads="1"/>
          </p:cNvSpPr>
          <p:nvPr>
            <p:ph type="body" idx="1"/>
          </p:nvPr>
        </p:nvSpPr>
        <p:spPr/>
        <p:txBody>
          <a:bodyPr/>
          <a:lstStyle/>
          <a:p>
            <a:pPr>
              <a:buFont typeface="Wingdings" pitchFamily="2" charset="2"/>
              <a:buNone/>
            </a:pPr>
            <a:r>
              <a:rPr lang="en-US"/>
              <a:t>create type COURSE_TY as object (</a:t>
            </a:r>
          </a:p>
          <a:p>
            <a:pPr>
              <a:buFont typeface="Wingdings" pitchFamily="2" charset="2"/>
              <a:buNone/>
            </a:pPr>
            <a:r>
              <a:rPr lang="en-US"/>
              <a:t>    CNumber     CHAR(5),</a:t>
            </a:r>
          </a:p>
          <a:p>
            <a:pPr>
              <a:buFont typeface="Wingdings" pitchFamily="2" charset="2"/>
              <a:buNone/>
            </a:pPr>
            <a:r>
              <a:rPr lang="en-US"/>
              <a:t>    CName       CHAR(10),</a:t>
            </a:r>
          </a:p>
          <a:p>
            <a:pPr>
              <a:buFont typeface="Wingdings" pitchFamily="2" charset="2"/>
              <a:buNone/>
            </a:pPr>
            <a:r>
              <a:rPr lang="en-US"/>
              <a:t>    CDesc       VARCHAR2(30),</a:t>
            </a:r>
          </a:p>
          <a:p>
            <a:pPr>
              <a:buFont typeface="Wingdings" pitchFamily="2" charset="2"/>
              <a:buNone/>
            </a:pPr>
            <a:r>
              <a:rPr lang="en-US"/>
              <a:t>    Dept REF    DEPARTMENT_TY</a:t>
            </a:r>
          </a:p>
          <a:p>
            <a:pPr>
              <a:buFont typeface="Wingdings" pitchFamily="2" charset="2"/>
              <a:buNone/>
            </a:pPr>
            <a:r>
              <a:rPr lang="en-US"/>
              <a:t>);</a:t>
            </a:r>
          </a:p>
          <a:p>
            <a:pPr>
              <a:buFont typeface="Wingdings" pitchFamily="2" charset="2"/>
              <a:buNone/>
            </a:pPr>
            <a:r>
              <a:rPr lang="en-US"/>
              <a:t>/</a:t>
            </a:r>
          </a:p>
          <a:p>
            <a:pPr>
              <a:buFont typeface="Wingdings" pitchFamily="2" charset="2"/>
              <a:buNone/>
            </a:pPr>
            <a:r>
              <a:rPr lang="en-US"/>
              <a:t>create table  COURSE_TB of COURSE_TY(PRIMARY KEY(CNumber));</a:t>
            </a:r>
          </a:p>
          <a:p>
            <a:endParaRPr lang="en-US"/>
          </a:p>
          <a:p>
            <a:endParaRPr 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9EC2D044-A708-4647-BF10-770CC8A65085}" type="slidenum">
              <a:rPr lang="en-US"/>
              <a:pPr/>
              <a:t>37</a:t>
            </a:fld>
            <a:endParaRPr lang="en-CA"/>
          </a:p>
        </p:txBody>
      </p:sp>
      <p:sp>
        <p:nvSpPr>
          <p:cNvPr id="841730" name="Rectangle 2"/>
          <p:cNvSpPr>
            <a:spLocks noGrp="1" noChangeArrowheads="1"/>
          </p:cNvSpPr>
          <p:nvPr>
            <p:ph type="title"/>
          </p:nvPr>
        </p:nvSpPr>
        <p:spPr/>
        <p:txBody>
          <a:bodyPr/>
          <a:lstStyle/>
          <a:p>
            <a:endParaRPr lang="en-US"/>
          </a:p>
        </p:txBody>
      </p:sp>
      <p:sp>
        <p:nvSpPr>
          <p:cNvPr id="841731" name="Rectangle 3"/>
          <p:cNvSpPr>
            <a:spLocks noGrp="1" noChangeArrowheads="1"/>
          </p:cNvSpPr>
          <p:nvPr>
            <p:ph type="body" idx="1"/>
          </p:nvPr>
        </p:nvSpPr>
        <p:spPr/>
        <p:txBody>
          <a:bodyPr/>
          <a:lstStyle/>
          <a:p>
            <a:pPr>
              <a:lnSpc>
                <a:spcPct val="90000"/>
              </a:lnSpc>
              <a:buFont typeface="Wingdings" pitchFamily="2" charset="2"/>
              <a:buNone/>
            </a:pPr>
            <a:r>
              <a:rPr lang="en-US" sz="2400"/>
              <a:t>create type SECTION_TY as object</a:t>
            </a:r>
          </a:p>
          <a:p>
            <a:pPr>
              <a:lnSpc>
                <a:spcPct val="90000"/>
              </a:lnSpc>
              <a:buFont typeface="Wingdings" pitchFamily="2" charset="2"/>
              <a:buNone/>
            </a:pPr>
            <a:r>
              <a:rPr lang="en-US" sz="2400"/>
              <a:t>(</a:t>
            </a:r>
          </a:p>
          <a:p>
            <a:pPr>
              <a:lnSpc>
                <a:spcPct val="90000"/>
              </a:lnSpc>
              <a:buFont typeface="Wingdings" pitchFamily="2" charset="2"/>
              <a:buNone/>
            </a:pPr>
            <a:r>
              <a:rPr lang="en-US" sz="2400"/>
              <a:t>    SecNumber   NUMBER,</a:t>
            </a:r>
          </a:p>
          <a:p>
            <a:pPr>
              <a:lnSpc>
                <a:spcPct val="90000"/>
              </a:lnSpc>
              <a:buFont typeface="Wingdings" pitchFamily="2" charset="2"/>
              <a:buNone/>
            </a:pPr>
            <a:r>
              <a:rPr lang="en-US" sz="2400"/>
              <a:t>    Year        NUMBER,</a:t>
            </a:r>
          </a:p>
          <a:p>
            <a:pPr>
              <a:lnSpc>
                <a:spcPct val="90000"/>
              </a:lnSpc>
              <a:buFont typeface="Wingdings" pitchFamily="2" charset="2"/>
              <a:buNone/>
            </a:pPr>
            <a:r>
              <a:rPr lang="en-US" sz="2400"/>
              <a:t>    Qtr     NUMBER,</a:t>
            </a:r>
          </a:p>
          <a:p>
            <a:pPr>
              <a:lnSpc>
                <a:spcPct val="90000"/>
              </a:lnSpc>
              <a:buFont typeface="Wingdings" pitchFamily="2" charset="2"/>
              <a:buNone/>
            </a:pPr>
            <a:r>
              <a:rPr lang="en-US" sz="2400"/>
              <a:t>    Course  REF COURSE_TY</a:t>
            </a:r>
          </a:p>
          <a:p>
            <a:pPr>
              <a:lnSpc>
                <a:spcPct val="90000"/>
              </a:lnSpc>
              <a:buFont typeface="Wingdings" pitchFamily="2" charset="2"/>
              <a:buNone/>
            </a:pPr>
            <a:r>
              <a:rPr lang="en-US" sz="2400"/>
              <a:t>);</a:t>
            </a:r>
          </a:p>
          <a:p>
            <a:pPr>
              <a:lnSpc>
                <a:spcPct val="90000"/>
              </a:lnSpc>
              <a:buFont typeface="Wingdings" pitchFamily="2" charset="2"/>
              <a:buNone/>
            </a:pPr>
            <a:r>
              <a:rPr lang="en-US" sz="2400"/>
              <a:t>/</a:t>
            </a:r>
          </a:p>
          <a:p>
            <a:pPr>
              <a:lnSpc>
                <a:spcPct val="90000"/>
              </a:lnSpc>
            </a:pPr>
            <a:endParaRPr lang="en-US" sz="2400"/>
          </a:p>
          <a:p>
            <a:pPr>
              <a:lnSpc>
                <a:spcPct val="90000"/>
              </a:lnSpc>
              <a:buFont typeface="Wingdings" pitchFamily="2" charset="2"/>
              <a:buNone/>
            </a:pPr>
            <a:r>
              <a:rPr lang="en-US" sz="2400"/>
              <a:t>create table SECTION_TB of SECTION_TY(PRIMARY KEY(SecNumber));</a:t>
            </a:r>
          </a:p>
          <a:p>
            <a:pPr>
              <a:lnSpc>
                <a:spcPct val="90000"/>
              </a:lnSpc>
            </a:pPr>
            <a:endParaRPr lang="en-US" sz="2400"/>
          </a:p>
          <a:p>
            <a:pPr>
              <a:lnSpc>
                <a:spcPct val="90000"/>
              </a:lnSpc>
            </a:pPr>
            <a:endParaRPr lang="en-US" sz="240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FB330232-0287-438F-B8BE-F89E78887D33}" type="slidenum">
              <a:rPr lang="en-US"/>
              <a:pPr/>
              <a:t>38</a:t>
            </a:fld>
            <a:endParaRPr lang="en-CA"/>
          </a:p>
        </p:txBody>
      </p:sp>
      <p:sp>
        <p:nvSpPr>
          <p:cNvPr id="842754" name="Rectangle 2"/>
          <p:cNvSpPr>
            <a:spLocks noGrp="1" noChangeArrowheads="1"/>
          </p:cNvSpPr>
          <p:nvPr>
            <p:ph type="title"/>
          </p:nvPr>
        </p:nvSpPr>
        <p:spPr/>
        <p:txBody>
          <a:bodyPr/>
          <a:lstStyle/>
          <a:p>
            <a:endParaRPr lang="en-US"/>
          </a:p>
        </p:txBody>
      </p:sp>
      <p:sp>
        <p:nvSpPr>
          <p:cNvPr id="842755" name="Rectangle 3"/>
          <p:cNvSpPr>
            <a:spLocks noGrp="1" noChangeArrowheads="1"/>
          </p:cNvSpPr>
          <p:nvPr>
            <p:ph type="body" idx="1"/>
          </p:nvPr>
        </p:nvSpPr>
        <p:spPr>
          <a:xfrm>
            <a:off x="239713" y="1600200"/>
            <a:ext cx="8294687" cy="5105400"/>
          </a:xfrm>
        </p:spPr>
        <p:txBody>
          <a:bodyPr/>
          <a:lstStyle/>
          <a:p>
            <a:pPr>
              <a:lnSpc>
                <a:spcPct val="80000"/>
              </a:lnSpc>
              <a:buFont typeface="Wingdings" pitchFamily="2" charset="2"/>
              <a:buNone/>
            </a:pPr>
            <a:r>
              <a:rPr lang="en-US" sz="1800"/>
              <a:t>create type ADDRESS_TY as object</a:t>
            </a:r>
          </a:p>
          <a:p>
            <a:pPr>
              <a:lnSpc>
                <a:spcPct val="80000"/>
              </a:lnSpc>
              <a:buFont typeface="Wingdings" pitchFamily="2" charset="2"/>
              <a:buNone/>
            </a:pPr>
            <a:r>
              <a:rPr lang="en-US" sz="1800"/>
              <a:t>(</a:t>
            </a:r>
          </a:p>
          <a:p>
            <a:pPr>
              <a:lnSpc>
                <a:spcPct val="80000"/>
              </a:lnSpc>
              <a:buFont typeface="Wingdings" pitchFamily="2" charset="2"/>
              <a:buNone/>
            </a:pPr>
            <a:r>
              <a:rPr lang="en-US" sz="1800"/>
              <a:t>    No      NUMBER,</a:t>
            </a:r>
          </a:p>
          <a:p>
            <a:pPr>
              <a:lnSpc>
                <a:spcPct val="80000"/>
              </a:lnSpc>
              <a:buFont typeface="Wingdings" pitchFamily="2" charset="2"/>
              <a:buNone/>
            </a:pPr>
            <a:r>
              <a:rPr lang="en-US" sz="1800"/>
              <a:t>    Street      CHAR(20),</a:t>
            </a:r>
          </a:p>
          <a:p>
            <a:pPr>
              <a:lnSpc>
                <a:spcPct val="80000"/>
              </a:lnSpc>
              <a:buFont typeface="Wingdings" pitchFamily="2" charset="2"/>
              <a:buNone/>
            </a:pPr>
            <a:r>
              <a:rPr lang="en-US" sz="1800"/>
              <a:t>    AprtNo      CHAR(3),</a:t>
            </a:r>
          </a:p>
          <a:p>
            <a:pPr>
              <a:lnSpc>
                <a:spcPct val="80000"/>
              </a:lnSpc>
              <a:buFont typeface="Wingdings" pitchFamily="2" charset="2"/>
              <a:buNone/>
            </a:pPr>
            <a:r>
              <a:rPr lang="en-US" sz="1800"/>
              <a:t>    City        VARCHAR2(30),</a:t>
            </a:r>
          </a:p>
          <a:p>
            <a:pPr>
              <a:lnSpc>
                <a:spcPct val="80000"/>
              </a:lnSpc>
              <a:buFont typeface="Wingdings" pitchFamily="2" charset="2"/>
              <a:buNone/>
            </a:pPr>
            <a:r>
              <a:rPr lang="en-US" sz="1800"/>
              <a:t>    State       VARCHAR2(20),</a:t>
            </a:r>
          </a:p>
          <a:p>
            <a:pPr>
              <a:lnSpc>
                <a:spcPct val="80000"/>
              </a:lnSpc>
              <a:buFont typeface="Wingdings" pitchFamily="2" charset="2"/>
              <a:buNone/>
            </a:pPr>
            <a:r>
              <a:rPr lang="en-US" sz="1800"/>
              <a:t>    Zip     CHAR(10)</a:t>
            </a:r>
          </a:p>
          <a:p>
            <a:pPr>
              <a:lnSpc>
                <a:spcPct val="80000"/>
              </a:lnSpc>
              <a:buFont typeface="Wingdings" pitchFamily="2" charset="2"/>
              <a:buNone/>
            </a:pPr>
            <a:r>
              <a:rPr lang="en-US" sz="1800"/>
              <a:t>);</a:t>
            </a:r>
          </a:p>
          <a:p>
            <a:pPr>
              <a:lnSpc>
                <a:spcPct val="80000"/>
              </a:lnSpc>
              <a:buFont typeface="Wingdings" pitchFamily="2" charset="2"/>
              <a:buNone/>
            </a:pPr>
            <a:r>
              <a:rPr lang="en-US" sz="1800"/>
              <a:t>/</a:t>
            </a:r>
          </a:p>
          <a:p>
            <a:pPr>
              <a:lnSpc>
                <a:spcPct val="80000"/>
              </a:lnSpc>
            </a:pPr>
            <a:endParaRPr lang="en-US" sz="1800"/>
          </a:p>
          <a:p>
            <a:pPr>
              <a:lnSpc>
                <a:spcPct val="80000"/>
              </a:lnSpc>
              <a:buFont typeface="Wingdings" pitchFamily="2" charset="2"/>
              <a:buNone/>
            </a:pPr>
            <a:r>
              <a:rPr lang="en-US" sz="1800"/>
              <a:t>create type NAME_TY as object</a:t>
            </a:r>
          </a:p>
          <a:p>
            <a:pPr>
              <a:lnSpc>
                <a:spcPct val="80000"/>
              </a:lnSpc>
              <a:buFont typeface="Wingdings" pitchFamily="2" charset="2"/>
              <a:buNone/>
            </a:pPr>
            <a:r>
              <a:rPr lang="en-US" sz="1800"/>
              <a:t>(</a:t>
            </a:r>
          </a:p>
          <a:p>
            <a:pPr>
              <a:lnSpc>
                <a:spcPct val="80000"/>
              </a:lnSpc>
              <a:buFont typeface="Wingdings" pitchFamily="2" charset="2"/>
              <a:buNone/>
            </a:pPr>
            <a:r>
              <a:rPr lang="en-US" sz="1800"/>
              <a:t>    FName       VARCHAR2(15),</a:t>
            </a:r>
          </a:p>
          <a:p>
            <a:pPr>
              <a:lnSpc>
                <a:spcPct val="80000"/>
              </a:lnSpc>
              <a:buFont typeface="Wingdings" pitchFamily="2" charset="2"/>
              <a:buNone/>
            </a:pPr>
            <a:r>
              <a:rPr lang="en-US" sz="1800"/>
              <a:t>    MInit       CHAR(1),</a:t>
            </a:r>
          </a:p>
          <a:p>
            <a:pPr>
              <a:lnSpc>
                <a:spcPct val="80000"/>
              </a:lnSpc>
              <a:buFont typeface="Wingdings" pitchFamily="2" charset="2"/>
              <a:buNone/>
            </a:pPr>
            <a:r>
              <a:rPr lang="en-US" sz="1800"/>
              <a:t>    LName       VARCHAR2(20)</a:t>
            </a:r>
          </a:p>
          <a:p>
            <a:pPr>
              <a:lnSpc>
                <a:spcPct val="80000"/>
              </a:lnSpc>
              <a:buFont typeface="Wingdings" pitchFamily="2" charset="2"/>
              <a:buNone/>
            </a:pPr>
            <a:r>
              <a:rPr lang="en-US" sz="1800"/>
              <a:t>);</a:t>
            </a:r>
          </a:p>
          <a:p>
            <a:pPr>
              <a:lnSpc>
                <a:spcPct val="80000"/>
              </a:lnSpc>
              <a:buFont typeface="Wingdings" pitchFamily="2" charset="2"/>
              <a:buNone/>
            </a:pPr>
            <a:r>
              <a:rPr lang="en-US" sz="1800"/>
              <a:t>/</a:t>
            </a:r>
          </a:p>
          <a:p>
            <a:pPr>
              <a:lnSpc>
                <a:spcPct val="80000"/>
              </a:lnSpc>
            </a:pPr>
            <a:endParaRPr lang="en-US" sz="180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53C844AA-F6B9-4C73-899C-DF48A1F10DC9}" type="slidenum">
              <a:rPr lang="en-US"/>
              <a:pPr/>
              <a:t>39</a:t>
            </a:fld>
            <a:endParaRPr lang="en-CA"/>
          </a:p>
        </p:txBody>
      </p:sp>
      <p:sp>
        <p:nvSpPr>
          <p:cNvPr id="843778" name="Rectangle 2"/>
          <p:cNvSpPr>
            <a:spLocks noGrp="1" noChangeArrowheads="1"/>
          </p:cNvSpPr>
          <p:nvPr>
            <p:ph type="title"/>
          </p:nvPr>
        </p:nvSpPr>
        <p:spPr/>
        <p:txBody>
          <a:bodyPr/>
          <a:lstStyle/>
          <a:p>
            <a:endParaRPr lang="en-US"/>
          </a:p>
        </p:txBody>
      </p:sp>
      <p:sp>
        <p:nvSpPr>
          <p:cNvPr id="843779" name="Rectangle 3"/>
          <p:cNvSpPr>
            <a:spLocks noGrp="1" noChangeArrowheads="1"/>
          </p:cNvSpPr>
          <p:nvPr>
            <p:ph type="body" idx="1"/>
          </p:nvPr>
        </p:nvSpPr>
        <p:spPr>
          <a:xfrm>
            <a:off x="239713" y="1600200"/>
            <a:ext cx="8523287" cy="5257800"/>
          </a:xfrm>
        </p:spPr>
        <p:txBody>
          <a:bodyPr/>
          <a:lstStyle/>
          <a:p>
            <a:pPr>
              <a:lnSpc>
                <a:spcPct val="80000"/>
              </a:lnSpc>
              <a:buFont typeface="Wingdings" pitchFamily="2" charset="2"/>
              <a:buNone/>
            </a:pPr>
            <a:r>
              <a:rPr lang="en-US" sz="1800"/>
              <a:t>create type PERSON_TY as object</a:t>
            </a:r>
          </a:p>
          <a:p>
            <a:pPr>
              <a:lnSpc>
                <a:spcPct val="80000"/>
              </a:lnSpc>
              <a:buFont typeface="Wingdings" pitchFamily="2" charset="2"/>
              <a:buNone/>
            </a:pPr>
            <a:r>
              <a:rPr lang="en-US" sz="1800"/>
              <a:t>(</a:t>
            </a:r>
          </a:p>
          <a:p>
            <a:pPr>
              <a:lnSpc>
                <a:spcPct val="80000"/>
              </a:lnSpc>
              <a:buFont typeface="Wingdings" pitchFamily="2" charset="2"/>
              <a:buNone/>
            </a:pPr>
            <a:r>
              <a:rPr lang="en-US" sz="1800"/>
              <a:t>    Name        NAME_TY,</a:t>
            </a:r>
          </a:p>
          <a:p>
            <a:pPr>
              <a:lnSpc>
                <a:spcPct val="80000"/>
              </a:lnSpc>
              <a:buFont typeface="Wingdings" pitchFamily="2" charset="2"/>
              <a:buNone/>
            </a:pPr>
            <a:r>
              <a:rPr lang="en-US" sz="1800"/>
              <a:t>    Address     ADDRESS_TY,</a:t>
            </a:r>
          </a:p>
          <a:p>
            <a:pPr>
              <a:lnSpc>
                <a:spcPct val="80000"/>
              </a:lnSpc>
              <a:buFont typeface="Wingdings" pitchFamily="2" charset="2"/>
              <a:buNone/>
            </a:pPr>
            <a:r>
              <a:rPr lang="en-US" sz="1800"/>
              <a:t>    SSN     NUMBER,</a:t>
            </a:r>
          </a:p>
          <a:p>
            <a:pPr>
              <a:lnSpc>
                <a:spcPct val="80000"/>
              </a:lnSpc>
              <a:buFont typeface="Wingdings" pitchFamily="2" charset="2"/>
              <a:buNone/>
            </a:pPr>
            <a:r>
              <a:rPr lang="en-US" sz="1800"/>
              <a:t>    BirthDate   DATE,</a:t>
            </a:r>
          </a:p>
          <a:p>
            <a:pPr>
              <a:lnSpc>
                <a:spcPct val="80000"/>
              </a:lnSpc>
              <a:buFont typeface="Wingdings" pitchFamily="2" charset="2"/>
              <a:buNone/>
            </a:pPr>
            <a:r>
              <a:rPr lang="en-US" sz="1800"/>
              <a:t>    Sex     CHAR(1),</a:t>
            </a:r>
          </a:p>
          <a:p>
            <a:pPr>
              <a:lnSpc>
                <a:spcPct val="80000"/>
              </a:lnSpc>
              <a:buFont typeface="Wingdings" pitchFamily="2" charset="2"/>
              <a:buNone/>
            </a:pPr>
            <a:r>
              <a:rPr lang="en-US" sz="1800"/>
              <a:t>    member function AGE(BirthDate IN DATE) return NUMBER,</a:t>
            </a:r>
          </a:p>
          <a:p>
            <a:pPr>
              <a:lnSpc>
                <a:spcPct val="80000"/>
              </a:lnSpc>
              <a:buFont typeface="Wingdings" pitchFamily="2" charset="2"/>
              <a:buNone/>
            </a:pPr>
            <a:r>
              <a:rPr lang="en-US" sz="1800"/>
              <a:t>    PRAGMA RESTRICT_REFERENCES(AGE,WNDS)</a:t>
            </a:r>
          </a:p>
          <a:p>
            <a:pPr>
              <a:lnSpc>
                <a:spcPct val="80000"/>
              </a:lnSpc>
              <a:buFont typeface="Wingdings" pitchFamily="2" charset="2"/>
              <a:buNone/>
            </a:pPr>
            <a:r>
              <a:rPr lang="en-US" sz="1800"/>
              <a:t>);</a:t>
            </a:r>
          </a:p>
          <a:p>
            <a:pPr>
              <a:lnSpc>
                <a:spcPct val="80000"/>
              </a:lnSpc>
              <a:buFont typeface="Wingdings" pitchFamily="2" charset="2"/>
              <a:buNone/>
            </a:pPr>
            <a:r>
              <a:rPr lang="en-US" sz="1800"/>
              <a:t>/</a:t>
            </a:r>
          </a:p>
          <a:p>
            <a:pPr>
              <a:lnSpc>
                <a:spcPct val="80000"/>
              </a:lnSpc>
            </a:pPr>
            <a:endParaRPr lang="en-US" sz="1800"/>
          </a:p>
          <a:p>
            <a:pPr>
              <a:lnSpc>
                <a:spcPct val="80000"/>
              </a:lnSpc>
              <a:buFont typeface="Wingdings" pitchFamily="2" charset="2"/>
              <a:buNone/>
            </a:pPr>
            <a:r>
              <a:rPr lang="en-US" sz="1800"/>
              <a:t>create or replace type body PERSON_TY as</a:t>
            </a:r>
          </a:p>
          <a:p>
            <a:pPr>
              <a:lnSpc>
                <a:spcPct val="80000"/>
              </a:lnSpc>
              <a:buFont typeface="Wingdings" pitchFamily="2" charset="2"/>
              <a:buNone/>
            </a:pPr>
            <a:r>
              <a:rPr lang="en-US" sz="1800"/>
              <a:t>    member function AGE(BirthDate DATE) return NUMBER is</a:t>
            </a:r>
          </a:p>
          <a:p>
            <a:pPr>
              <a:lnSpc>
                <a:spcPct val="80000"/>
              </a:lnSpc>
              <a:buFont typeface="Wingdings" pitchFamily="2" charset="2"/>
              <a:buNone/>
            </a:pPr>
            <a:r>
              <a:rPr lang="en-US" sz="1800"/>
              <a:t>    Begin</a:t>
            </a:r>
          </a:p>
          <a:p>
            <a:pPr>
              <a:lnSpc>
                <a:spcPct val="80000"/>
              </a:lnSpc>
              <a:buFont typeface="Wingdings" pitchFamily="2" charset="2"/>
              <a:buNone/>
            </a:pPr>
            <a:r>
              <a:rPr lang="en-US" sz="1800"/>
              <a:t>        RETURN(ROUND((SysDate - BirthDate) / 365));</a:t>
            </a:r>
          </a:p>
          <a:p>
            <a:pPr>
              <a:lnSpc>
                <a:spcPct val="80000"/>
              </a:lnSpc>
              <a:buFont typeface="Wingdings" pitchFamily="2" charset="2"/>
              <a:buNone/>
            </a:pPr>
            <a:r>
              <a:rPr lang="en-US" sz="1800"/>
              <a:t>    end;</a:t>
            </a:r>
          </a:p>
          <a:p>
            <a:pPr>
              <a:lnSpc>
                <a:spcPct val="80000"/>
              </a:lnSpc>
              <a:buFont typeface="Wingdings" pitchFamily="2" charset="2"/>
              <a:buNone/>
            </a:pPr>
            <a:r>
              <a:rPr lang="en-US" sz="1800"/>
              <a:t>end;</a:t>
            </a:r>
          </a:p>
          <a:p>
            <a:pPr>
              <a:lnSpc>
                <a:spcPct val="80000"/>
              </a:lnSpc>
              <a:buFont typeface="Wingdings" pitchFamily="2" charset="2"/>
              <a:buNone/>
            </a:pPr>
            <a:r>
              <a:rPr lang="en-US" sz="1800"/>
              <a:t>/</a:t>
            </a:r>
          </a:p>
          <a:p>
            <a:pPr>
              <a:lnSpc>
                <a:spcPct val="80000"/>
              </a:lnSpc>
              <a:buFont typeface="Wingdings" pitchFamily="2" charset="2"/>
              <a:buNone/>
            </a:pPr>
            <a:endParaRPr lang="en-US" sz="18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99D1B1B1-FBD4-4753-8B73-8F643B2D6E17}" type="slidenum">
              <a:rPr lang="en-US"/>
              <a:pPr/>
              <a:t>4</a:t>
            </a:fld>
            <a:endParaRPr lang="en-CA"/>
          </a:p>
        </p:txBody>
      </p:sp>
      <p:sp>
        <p:nvSpPr>
          <p:cNvPr id="679942" name="Rectangle 6"/>
          <p:cNvSpPr>
            <a:spLocks noGrp="1" noChangeArrowheads="1"/>
          </p:cNvSpPr>
          <p:nvPr>
            <p:ph type="title"/>
          </p:nvPr>
        </p:nvSpPr>
        <p:spPr/>
        <p:txBody>
          <a:bodyPr/>
          <a:lstStyle/>
          <a:p>
            <a:r>
              <a:rPr lang="en-US" sz="3200"/>
              <a:t>Overview of Object-Oriented Concepts (3)</a:t>
            </a:r>
          </a:p>
        </p:txBody>
      </p:sp>
      <p:sp>
        <p:nvSpPr>
          <p:cNvPr id="679943" name="Rectangle 7"/>
          <p:cNvSpPr>
            <a:spLocks noGrp="1" noChangeArrowheads="1"/>
          </p:cNvSpPr>
          <p:nvPr>
            <p:ph type="body" idx="1"/>
          </p:nvPr>
        </p:nvSpPr>
        <p:spPr/>
        <p:txBody>
          <a:bodyPr/>
          <a:lstStyle/>
          <a:p>
            <a:r>
              <a:rPr lang="en-US"/>
              <a:t>The internal structure of an object in OOPLs includes the specification of </a:t>
            </a:r>
            <a:r>
              <a:rPr lang="en-US" b="1"/>
              <a:t>instance variables</a:t>
            </a:r>
            <a:r>
              <a:rPr lang="en-US"/>
              <a:t>, which hold the values that define the internal state of the object. </a:t>
            </a:r>
          </a:p>
          <a:p>
            <a:r>
              <a:rPr lang="en-US"/>
              <a:t>An instance variable is similar to the concept of an attribute, except that instance variables may be encapsulated within the object and thus are not necessarily visible to external users</a:t>
            </a:r>
          </a:p>
          <a:p>
            <a:endParaRPr lang="en-US"/>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191B4DD2-30F0-445B-B131-3E83289E5FA3}" type="slidenum">
              <a:rPr lang="en-US"/>
              <a:pPr/>
              <a:t>40</a:t>
            </a:fld>
            <a:endParaRPr lang="en-CA"/>
          </a:p>
        </p:txBody>
      </p:sp>
      <p:sp>
        <p:nvSpPr>
          <p:cNvPr id="844802" name="Rectangle 2"/>
          <p:cNvSpPr>
            <a:spLocks noGrp="1" noChangeArrowheads="1"/>
          </p:cNvSpPr>
          <p:nvPr>
            <p:ph type="title"/>
          </p:nvPr>
        </p:nvSpPr>
        <p:spPr/>
        <p:txBody>
          <a:bodyPr/>
          <a:lstStyle/>
          <a:p>
            <a:endParaRPr lang="en-US"/>
          </a:p>
        </p:txBody>
      </p:sp>
      <p:sp>
        <p:nvSpPr>
          <p:cNvPr id="844803" name="Rectangle 3"/>
          <p:cNvSpPr>
            <a:spLocks noGrp="1" noChangeArrowheads="1"/>
          </p:cNvSpPr>
          <p:nvPr>
            <p:ph type="body" idx="1"/>
          </p:nvPr>
        </p:nvSpPr>
        <p:spPr>
          <a:xfrm>
            <a:off x="239713" y="1600200"/>
            <a:ext cx="8523287" cy="4953000"/>
          </a:xfrm>
        </p:spPr>
        <p:txBody>
          <a:bodyPr/>
          <a:lstStyle/>
          <a:p>
            <a:pPr>
              <a:lnSpc>
                <a:spcPct val="80000"/>
              </a:lnSpc>
              <a:buFont typeface="Wingdings" pitchFamily="2" charset="2"/>
              <a:buNone/>
            </a:pPr>
            <a:r>
              <a:rPr lang="en-US" sz="1800"/>
              <a:t>create type SECTIONS_NT as table of REF SECTION_TY;</a:t>
            </a:r>
          </a:p>
          <a:p>
            <a:pPr>
              <a:lnSpc>
                <a:spcPct val="80000"/>
              </a:lnSpc>
              <a:buFont typeface="Wingdings" pitchFamily="2" charset="2"/>
              <a:buNone/>
            </a:pPr>
            <a:r>
              <a:rPr lang="en-US" sz="1800"/>
              <a:t>/</a:t>
            </a:r>
          </a:p>
          <a:p>
            <a:pPr>
              <a:lnSpc>
                <a:spcPct val="80000"/>
              </a:lnSpc>
              <a:buFont typeface="Wingdings" pitchFamily="2" charset="2"/>
              <a:buNone/>
            </a:pPr>
            <a:r>
              <a:rPr lang="en-US" sz="1800"/>
              <a:t>create type FACULTY_TY as object</a:t>
            </a:r>
          </a:p>
          <a:p>
            <a:pPr>
              <a:lnSpc>
                <a:spcPct val="80000"/>
              </a:lnSpc>
              <a:buFont typeface="Wingdings" pitchFamily="2" charset="2"/>
              <a:buNone/>
            </a:pPr>
            <a:r>
              <a:rPr lang="en-US" sz="1800"/>
              <a:t>(</a:t>
            </a:r>
          </a:p>
          <a:p>
            <a:pPr>
              <a:lnSpc>
                <a:spcPct val="80000"/>
              </a:lnSpc>
              <a:buFont typeface="Wingdings" pitchFamily="2" charset="2"/>
              <a:buNone/>
            </a:pPr>
            <a:r>
              <a:rPr lang="en-US" sz="1800"/>
              <a:t>    Person      PERSON_TY,</a:t>
            </a:r>
          </a:p>
          <a:p>
            <a:pPr>
              <a:lnSpc>
                <a:spcPct val="80000"/>
              </a:lnSpc>
              <a:buFont typeface="Wingdings" pitchFamily="2" charset="2"/>
              <a:buNone/>
            </a:pPr>
            <a:r>
              <a:rPr lang="en-US" sz="1800"/>
              <a:t>    FPhone      CHAR(18),</a:t>
            </a:r>
          </a:p>
          <a:p>
            <a:pPr>
              <a:lnSpc>
                <a:spcPct val="80000"/>
              </a:lnSpc>
              <a:buFont typeface="Wingdings" pitchFamily="2" charset="2"/>
              <a:buNone/>
            </a:pPr>
            <a:r>
              <a:rPr lang="en-US" sz="1800"/>
              <a:t>    FOffice     VARCHAR2(10),</a:t>
            </a:r>
          </a:p>
          <a:p>
            <a:pPr>
              <a:lnSpc>
                <a:spcPct val="80000"/>
              </a:lnSpc>
              <a:buFont typeface="Wingdings" pitchFamily="2" charset="2"/>
              <a:buNone/>
            </a:pPr>
            <a:r>
              <a:rPr lang="en-US" sz="1800"/>
              <a:t>    Rank        NUMBER,</a:t>
            </a:r>
          </a:p>
          <a:p>
            <a:pPr>
              <a:lnSpc>
                <a:spcPct val="80000"/>
              </a:lnSpc>
              <a:buFont typeface="Wingdings" pitchFamily="2" charset="2"/>
              <a:buNone/>
            </a:pPr>
            <a:r>
              <a:rPr lang="en-US" sz="1800"/>
              <a:t>    Salary      NUMBER,</a:t>
            </a:r>
          </a:p>
          <a:p>
            <a:pPr>
              <a:lnSpc>
                <a:spcPct val="80000"/>
              </a:lnSpc>
              <a:buFont typeface="Wingdings" pitchFamily="2" charset="2"/>
              <a:buNone/>
            </a:pPr>
            <a:r>
              <a:rPr lang="en-US" sz="1800"/>
              <a:t>    Dept        DEPARTMENTS_NT,</a:t>
            </a:r>
          </a:p>
          <a:p>
            <a:pPr>
              <a:lnSpc>
                <a:spcPct val="80000"/>
              </a:lnSpc>
              <a:buFont typeface="Wingdings" pitchFamily="2" charset="2"/>
              <a:buNone/>
            </a:pPr>
            <a:r>
              <a:rPr lang="en-US" sz="1800"/>
              <a:t>    TeachSections   SECTIONS_NT</a:t>
            </a:r>
          </a:p>
          <a:p>
            <a:pPr>
              <a:lnSpc>
                <a:spcPct val="80000"/>
              </a:lnSpc>
              <a:buFont typeface="Wingdings" pitchFamily="2" charset="2"/>
              <a:buNone/>
            </a:pPr>
            <a:r>
              <a:rPr lang="en-US" sz="1800"/>
              <a:t>);</a:t>
            </a:r>
          </a:p>
          <a:p>
            <a:pPr>
              <a:lnSpc>
                <a:spcPct val="80000"/>
              </a:lnSpc>
              <a:buFont typeface="Wingdings" pitchFamily="2" charset="2"/>
              <a:buNone/>
            </a:pPr>
            <a:r>
              <a:rPr lang="en-US" sz="1800"/>
              <a:t>/</a:t>
            </a:r>
          </a:p>
          <a:p>
            <a:pPr>
              <a:lnSpc>
                <a:spcPct val="80000"/>
              </a:lnSpc>
              <a:buFont typeface="Wingdings" pitchFamily="2" charset="2"/>
              <a:buNone/>
            </a:pPr>
            <a:r>
              <a:rPr lang="en-US" sz="1800"/>
              <a:t>create table FACULTY_TB of FACULTY_TY(PRIMARY KEY(Person.SSN))</a:t>
            </a:r>
          </a:p>
          <a:p>
            <a:pPr>
              <a:lnSpc>
                <a:spcPct val="80000"/>
              </a:lnSpc>
              <a:buFont typeface="Wingdings" pitchFamily="2" charset="2"/>
              <a:buNone/>
            </a:pPr>
            <a:r>
              <a:rPr lang="en-US" sz="1800"/>
              <a:t>nested table Dept store as DEPARTMENTS_NT_TAB1</a:t>
            </a:r>
          </a:p>
          <a:p>
            <a:pPr>
              <a:lnSpc>
                <a:spcPct val="80000"/>
              </a:lnSpc>
              <a:buFont typeface="Wingdings" pitchFamily="2" charset="2"/>
              <a:buNone/>
            </a:pPr>
            <a:r>
              <a:rPr lang="en-US" sz="1800"/>
              <a:t>nested table TeachSections store as SECTIONS_NT_TAB3;</a:t>
            </a:r>
          </a:p>
          <a:p>
            <a:pPr>
              <a:lnSpc>
                <a:spcPct val="80000"/>
              </a:lnSpc>
              <a:buFont typeface="Wingdings" pitchFamily="2" charset="2"/>
              <a:buNone/>
            </a:pPr>
            <a:endParaRPr lang="en-US" sz="180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A8AECDBB-2901-47AE-927F-7C03AB2762EA}" type="slidenum">
              <a:rPr lang="en-US"/>
              <a:pPr/>
              <a:t>41</a:t>
            </a:fld>
            <a:endParaRPr lang="en-CA"/>
          </a:p>
        </p:txBody>
      </p:sp>
      <p:sp>
        <p:nvSpPr>
          <p:cNvPr id="845826" name="Rectangle 2"/>
          <p:cNvSpPr>
            <a:spLocks noGrp="1" noChangeArrowheads="1"/>
          </p:cNvSpPr>
          <p:nvPr>
            <p:ph type="title"/>
          </p:nvPr>
        </p:nvSpPr>
        <p:spPr/>
        <p:txBody>
          <a:bodyPr/>
          <a:lstStyle/>
          <a:p>
            <a:endParaRPr lang="en-US"/>
          </a:p>
        </p:txBody>
      </p:sp>
      <p:sp>
        <p:nvSpPr>
          <p:cNvPr id="845827" name="Rectangle 3"/>
          <p:cNvSpPr>
            <a:spLocks noGrp="1" noChangeArrowheads="1"/>
          </p:cNvSpPr>
          <p:nvPr>
            <p:ph type="body" idx="1"/>
          </p:nvPr>
        </p:nvSpPr>
        <p:spPr/>
        <p:txBody>
          <a:bodyPr/>
          <a:lstStyle/>
          <a:p>
            <a:pPr>
              <a:buFont typeface="Wingdings" pitchFamily="2" charset="2"/>
              <a:buNone/>
            </a:pPr>
            <a:r>
              <a:rPr lang="en-US" sz="2400"/>
              <a:t>create type TRANSCRIPT_TY as object</a:t>
            </a:r>
          </a:p>
          <a:p>
            <a:pPr>
              <a:buFont typeface="Wingdings" pitchFamily="2" charset="2"/>
              <a:buNone/>
            </a:pPr>
            <a:r>
              <a:rPr lang="en-US" sz="2400"/>
              <a:t>(</a:t>
            </a:r>
          </a:p>
          <a:p>
            <a:pPr>
              <a:buFont typeface="Wingdings" pitchFamily="2" charset="2"/>
              <a:buNone/>
            </a:pPr>
            <a:r>
              <a:rPr lang="en-US" sz="2400"/>
              <a:t>    SectionRef  REF SECTION_TY,</a:t>
            </a:r>
          </a:p>
          <a:p>
            <a:pPr>
              <a:buFont typeface="Wingdings" pitchFamily="2" charset="2"/>
              <a:buNone/>
            </a:pPr>
            <a:r>
              <a:rPr lang="en-US" sz="2400"/>
              <a:t>    Grade       CHAR(2)</a:t>
            </a:r>
          </a:p>
          <a:p>
            <a:pPr>
              <a:buFont typeface="Wingdings" pitchFamily="2" charset="2"/>
              <a:buNone/>
            </a:pPr>
            <a:r>
              <a:rPr lang="en-US" sz="2400"/>
              <a:t>);</a:t>
            </a:r>
          </a:p>
          <a:p>
            <a:pPr>
              <a:buFont typeface="Wingdings" pitchFamily="2" charset="2"/>
              <a:buNone/>
            </a:pPr>
            <a:r>
              <a:rPr lang="en-US" sz="2400"/>
              <a:t>/</a:t>
            </a:r>
          </a:p>
          <a:p>
            <a:endParaRPr lang="en-US" sz="2400"/>
          </a:p>
          <a:p>
            <a:pPr>
              <a:buFont typeface="Wingdings" pitchFamily="2" charset="2"/>
              <a:buNone/>
            </a:pPr>
            <a:r>
              <a:rPr lang="en-US" sz="2400"/>
              <a:t>create type TRANSCRIPT_NT as table of TRANSCRIPT_TY;</a:t>
            </a:r>
          </a:p>
          <a:p>
            <a:pPr>
              <a:buFont typeface="Wingdings" pitchFamily="2" charset="2"/>
              <a:buNone/>
            </a:pPr>
            <a:r>
              <a:rPr lang="en-US" sz="2400"/>
              <a:t>/</a:t>
            </a:r>
          </a:p>
          <a:p>
            <a:endParaRPr lang="en-US" sz="2400"/>
          </a:p>
          <a:p>
            <a:pPr>
              <a:buFont typeface="Wingdings" pitchFamily="2" charset="2"/>
              <a:buNone/>
            </a:pPr>
            <a:endParaRPr lang="en-US" sz="240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9C48E302-3D10-44F9-A0EC-E4D7DB0B8997}" type="slidenum">
              <a:rPr lang="en-US"/>
              <a:pPr/>
              <a:t>42</a:t>
            </a:fld>
            <a:endParaRPr lang="en-CA"/>
          </a:p>
        </p:txBody>
      </p:sp>
      <p:sp>
        <p:nvSpPr>
          <p:cNvPr id="846850" name="Rectangle 2"/>
          <p:cNvSpPr>
            <a:spLocks noGrp="1" noChangeArrowheads="1"/>
          </p:cNvSpPr>
          <p:nvPr>
            <p:ph type="title"/>
          </p:nvPr>
        </p:nvSpPr>
        <p:spPr/>
        <p:txBody>
          <a:bodyPr/>
          <a:lstStyle/>
          <a:p>
            <a:endParaRPr lang="en-US"/>
          </a:p>
        </p:txBody>
      </p:sp>
      <p:sp>
        <p:nvSpPr>
          <p:cNvPr id="846851" name="Rectangle 3"/>
          <p:cNvSpPr>
            <a:spLocks noGrp="1" noChangeArrowheads="1"/>
          </p:cNvSpPr>
          <p:nvPr>
            <p:ph type="body" idx="1"/>
          </p:nvPr>
        </p:nvSpPr>
        <p:spPr>
          <a:xfrm>
            <a:off x="239713" y="1600200"/>
            <a:ext cx="8523287" cy="5029200"/>
          </a:xfrm>
        </p:spPr>
        <p:txBody>
          <a:bodyPr/>
          <a:lstStyle/>
          <a:p>
            <a:pPr>
              <a:lnSpc>
                <a:spcPct val="90000"/>
              </a:lnSpc>
              <a:buFont typeface="Wingdings" pitchFamily="2" charset="2"/>
              <a:buNone/>
            </a:pPr>
            <a:r>
              <a:rPr lang="en-US" sz="2000"/>
              <a:t>create type STUDENT_TY as object</a:t>
            </a:r>
          </a:p>
          <a:p>
            <a:pPr>
              <a:lnSpc>
                <a:spcPct val="90000"/>
              </a:lnSpc>
              <a:buFont typeface="Wingdings" pitchFamily="2" charset="2"/>
              <a:buNone/>
            </a:pPr>
            <a:r>
              <a:rPr lang="en-US" sz="2000"/>
              <a:t>(</a:t>
            </a:r>
          </a:p>
          <a:p>
            <a:pPr>
              <a:lnSpc>
                <a:spcPct val="90000"/>
              </a:lnSpc>
              <a:buFont typeface="Wingdings" pitchFamily="2" charset="2"/>
              <a:buNone/>
            </a:pPr>
            <a:r>
              <a:rPr lang="en-US" sz="2000"/>
              <a:t>    Person          PERSON_TY,</a:t>
            </a:r>
          </a:p>
          <a:p>
            <a:pPr>
              <a:lnSpc>
                <a:spcPct val="90000"/>
              </a:lnSpc>
              <a:buFont typeface="Wingdings" pitchFamily="2" charset="2"/>
              <a:buNone/>
            </a:pPr>
            <a:r>
              <a:rPr lang="en-US" sz="2000"/>
              <a:t>    Class           NUMBER,</a:t>
            </a:r>
          </a:p>
          <a:p>
            <a:pPr>
              <a:lnSpc>
                <a:spcPct val="90000"/>
              </a:lnSpc>
              <a:buFont typeface="Wingdings" pitchFamily="2" charset="2"/>
              <a:buNone/>
            </a:pPr>
            <a:r>
              <a:rPr lang="en-US" sz="2000"/>
              <a:t>    MajorDept REF   DEPARTMENT_TY,</a:t>
            </a:r>
          </a:p>
          <a:p>
            <a:pPr>
              <a:lnSpc>
                <a:spcPct val="90000"/>
              </a:lnSpc>
              <a:buFont typeface="Wingdings" pitchFamily="2" charset="2"/>
              <a:buNone/>
            </a:pPr>
            <a:r>
              <a:rPr lang="en-US" sz="2000"/>
              <a:t>    RegisteredSections  SECTIONS_NT,</a:t>
            </a:r>
          </a:p>
          <a:p>
            <a:pPr>
              <a:lnSpc>
                <a:spcPct val="90000"/>
              </a:lnSpc>
              <a:buFont typeface="Wingdings" pitchFamily="2" charset="2"/>
              <a:buNone/>
            </a:pPr>
            <a:r>
              <a:rPr lang="en-US" sz="2000"/>
              <a:t>    TranscriptSections  TRANSCRIPT_NT</a:t>
            </a:r>
          </a:p>
          <a:p>
            <a:pPr>
              <a:lnSpc>
                <a:spcPct val="90000"/>
              </a:lnSpc>
              <a:buFont typeface="Wingdings" pitchFamily="2" charset="2"/>
              <a:buNone/>
            </a:pPr>
            <a:r>
              <a:rPr lang="en-US" sz="2000"/>
              <a:t>);</a:t>
            </a:r>
          </a:p>
          <a:p>
            <a:pPr>
              <a:lnSpc>
                <a:spcPct val="90000"/>
              </a:lnSpc>
              <a:buFont typeface="Wingdings" pitchFamily="2" charset="2"/>
              <a:buNone/>
            </a:pPr>
            <a:r>
              <a:rPr lang="en-US" sz="2000"/>
              <a:t>/</a:t>
            </a:r>
          </a:p>
          <a:p>
            <a:pPr>
              <a:lnSpc>
                <a:spcPct val="90000"/>
              </a:lnSpc>
            </a:pPr>
            <a:endParaRPr lang="en-US" sz="2000"/>
          </a:p>
          <a:p>
            <a:pPr>
              <a:lnSpc>
                <a:spcPct val="90000"/>
              </a:lnSpc>
              <a:buFont typeface="Wingdings" pitchFamily="2" charset="2"/>
              <a:buNone/>
            </a:pPr>
            <a:r>
              <a:rPr lang="en-US" sz="2000"/>
              <a:t>create table STUDENT_TB of STUDENT_TY(PRIMARY KEY(Person.SSN))</a:t>
            </a:r>
          </a:p>
          <a:p>
            <a:pPr>
              <a:lnSpc>
                <a:spcPct val="90000"/>
              </a:lnSpc>
              <a:buFont typeface="Wingdings" pitchFamily="2" charset="2"/>
              <a:buNone/>
            </a:pPr>
            <a:r>
              <a:rPr lang="en-US" sz="2000"/>
              <a:t>nested table RegisteredSections store as SECTIONS_NT_TAB1</a:t>
            </a:r>
          </a:p>
          <a:p>
            <a:pPr>
              <a:lnSpc>
                <a:spcPct val="90000"/>
              </a:lnSpc>
              <a:buFont typeface="Wingdings" pitchFamily="2" charset="2"/>
              <a:buNone/>
            </a:pPr>
            <a:r>
              <a:rPr lang="en-US" sz="2000"/>
              <a:t>nested table TranscriptSections store as SECTIONS_NT_TAB2;</a:t>
            </a:r>
          </a:p>
          <a:p>
            <a:pPr>
              <a:lnSpc>
                <a:spcPct val="90000"/>
              </a:lnSpc>
            </a:pPr>
            <a:endParaRPr lang="en-US" sz="2000"/>
          </a:p>
          <a:p>
            <a:pPr>
              <a:lnSpc>
                <a:spcPct val="90000"/>
              </a:lnSpc>
              <a:buFont typeface="Wingdings" pitchFamily="2" charset="2"/>
              <a:buNone/>
            </a:pPr>
            <a:endParaRPr lang="en-US" sz="20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F1842CC6-36DE-4E84-BC86-5C28C7321A3C}" type="slidenum">
              <a:rPr lang="en-US"/>
              <a:pPr/>
              <a:t>5</a:t>
            </a:fld>
            <a:endParaRPr lang="en-CA"/>
          </a:p>
        </p:txBody>
      </p:sp>
      <p:sp>
        <p:nvSpPr>
          <p:cNvPr id="681990" name="Rectangle 6"/>
          <p:cNvSpPr>
            <a:spLocks noGrp="1" noChangeArrowheads="1"/>
          </p:cNvSpPr>
          <p:nvPr>
            <p:ph type="title"/>
          </p:nvPr>
        </p:nvSpPr>
        <p:spPr/>
        <p:txBody>
          <a:bodyPr/>
          <a:lstStyle/>
          <a:p>
            <a:r>
              <a:rPr lang="en-US" sz="3200"/>
              <a:t>Overview of Object-Oriented Concepts (4) </a:t>
            </a:r>
            <a:br>
              <a:rPr lang="en-US" sz="3200"/>
            </a:br>
            <a:endParaRPr lang="en-US" sz="3200"/>
          </a:p>
        </p:txBody>
      </p:sp>
      <p:sp>
        <p:nvSpPr>
          <p:cNvPr id="681991" name="Rectangle 7"/>
          <p:cNvSpPr>
            <a:spLocks noGrp="1" noChangeArrowheads="1"/>
          </p:cNvSpPr>
          <p:nvPr>
            <p:ph type="body" idx="1"/>
          </p:nvPr>
        </p:nvSpPr>
        <p:spPr/>
        <p:txBody>
          <a:bodyPr/>
          <a:lstStyle/>
          <a:p>
            <a:r>
              <a:rPr lang="en-US"/>
              <a:t>Some OO models insist that all operations a user can apply to an object must be predefined. This forces a complete encapsulation of objects.</a:t>
            </a:r>
          </a:p>
          <a:p>
            <a:r>
              <a:rPr lang="en-US"/>
              <a:t>To encourage </a:t>
            </a:r>
            <a:r>
              <a:rPr lang="en-US" b="1"/>
              <a:t>encapsulation</a:t>
            </a:r>
            <a:r>
              <a:rPr lang="en-US"/>
              <a:t>, an operation is defined in two parts:</a:t>
            </a:r>
          </a:p>
          <a:p>
            <a:pPr lvl="1"/>
            <a:r>
              <a:rPr lang="en-US" b="1"/>
              <a:t>signature</a:t>
            </a:r>
            <a:r>
              <a:rPr lang="en-US"/>
              <a:t> or </a:t>
            </a:r>
            <a:r>
              <a:rPr lang="en-US" b="1"/>
              <a:t>interface</a:t>
            </a:r>
            <a:r>
              <a:rPr lang="en-US"/>
              <a:t> of the operation, specifies the operation name and arguments (or parameters). </a:t>
            </a:r>
          </a:p>
          <a:p>
            <a:pPr lvl="1"/>
            <a:r>
              <a:rPr lang="en-US" b="1"/>
              <a:t>method</a:t>
            </a:r>
            <a:r>
              <a:rPr lang="en-US"/>
              <a:t> or </a:t>
            </a:r>
            <a:r>
              <a:rPr lang="en-US" b="1"/>
              <a:t>body</a:t>
            </a:r>
            <a:r>
              <a:rPr lang="en-US"/>
              <a:t>, specifies the implementation of the operation.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0B12F0FB-1193-4E99-B143-AAAB2AFB5205}" type="slidenum">
              <a:rPr lang="en-US"/>
              <a:pPr/>
              <a:t>6</a:t>
            </a:fld>
            <a:endParaRPr lang="en-CA"/>
          </a:p>
        </p:txBody>
      </p:sp>
      <p:sp>
        <p:nvSpPr>
          <p:cNvPr id="684038" name="Rectangle 6"/>
          <p:cNvSpPr>
            <a:spLocks noGrp="1" noChangeArrowheads="1"/>
          </p:cNvSpPr>
          <p:nvPr>
            <p:ph type="title"/>
          </p:nvPr>
        </p:nvSpPr>
        <p:spPr/>
        <p:txBody>
          <a:bodyPr/>
          <a:lstStyle/>
          <a:p>
            <a:r>
              <a:rPr lang="en-US" sz="3200"/>
              <a:t>Overview of Object-Oriented Concepts (5)</a:t>
            </a:r>
          </a:p>
        </p:txBody>
      </p:sp>
      <p:sp>
        <p:nvSpPr>
          <p:cNvPr id="684039" name="Rectangle 7"/>
          <p:cNvSpPr>
            <a:spLocks noGrp="1" noChangeArrowheads="1"/>
          </p:cNvSpPr>
          <p:nvPr>
            <p:ph type="body" idx="1"/>
          </p:nvPr>
        </p:nvSpPr>
        <p:spPr/>
        <p:txBody>
          <a:bodyPr/>
          <a:lstStyle/>
          <a:p>
            <a:r>
              <a:rPr lang="en-US"/>
              <a:t>Operations can be invoked by passing a message to an object, which includes the </a:t>
            </a:r>
            <a:r>
              <a:rPr lang="en-US" b="1"/>
              <a:t>operation name</a:t>
            </a:r>
            <a:r>
              <a:rPr lang="en-US"/>
              <a:t> and the </a:t>
            </a:r>
            <a:r>
              <a:rPr lang="en-US" b="1"/>
              <a:t>parameters</a:t>
            </a:r>
            <a:r>
              <a:rPr lang="en-US"/>
              <a:t>.</a:t>
            </a:r>
          </a:p>
          <a:p>
            <a:pPr lvl="1"/>
            <a:r>
              <a:rPr lang="en-US"/>
              <a:t>The object then executes the method for that operation. </a:t>
            </a:r>
          </a:p>
          <a:p>
            <a:r>
              <a:rPr lang="en-US"/>
              <a:t>This encapsulation permits modification of the internal structure of an object, as well as the implementation of its operations, without the need to disturb the external programs that invoke these operations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19EE7D97-63BD-40BB-A1C4-2A8625BA67B3}" type="slidenum">
              <a:rPr lang="en-US"/>
              <a:pPr/>
              <a:t>7</a:t>
            </a:fld>
            <a:endParaRPr lang="en-CA"/>
          </a:p>
        </p:txBody>
      </p:sp>
      <p:sp>
        <p:nvSpPr>
          <p:cNvPr id="779266" name="Rectangle 2"/>
          <p:cNvSpPr>
            <a:spLocks noGrp="1" noChangeArrowheads="1"/>
          </p:cNvSpPr>
          <p:nvPr>
            <p:ph type="title"/>
          </p:nvPr>
        </p:nvSpPr>
        <p:spPr/>
        <p:txBody>
          <a:bodyPr/>
          <a:lstStyle/>
          <a:p>
            <a:r>
              <a:rPr lang="en-US"/>
              <a:t>Objects</a:t>
            </a:r>
          </a:p>
        </p:txBody>
      </p:sp>
      <p:sp>
        <p:nvSpPr>
          <p:cNvPr id="779267" name="Rectangle 3"/>
          <p:cNvSpPr>
            <a:spLocks noGrp="1" noChangeArrowheads="1"/>
          </p:cNvSpPr>
          <p:nvPr>
            <p:ph type="body" idx="1"/>
          </p:nvPr>
        </p:nvSpPr>
        <p:spPr/>
        <p:txBody>
          <a:bodyPr/>
          <a:lstStyle/>
          <a:p>
            <a:r>
              <a:rPr lang="en-US"/>
              <a:t>Object: triple (i, c, v)</a:t>
            </a:r>
          </a:p>
          <a:p>
            <a:pPr>
              <a:buFont typeface="Wingdings" pitchFamily="2" charset="2"/>
              <a:buNone/>
            </a:pPr>
            <a:r>
              <a:rPr lang="en-US"/>
              <a:t>    i: a unique object identifier (oid).</a:t>
            </a:r>
          </a:p>
          <a:p>
            <a:pPr>
              <a:buFont typeface="Wingdings" pitchFamily="2" charset="2"/>
              <a:buNone/>
            </a:pPr>
            <a:r>
              <a:rPr lang="en-US"/>
              <a:t>    c: a constructor (how the object value is constructed).</a:t>
            </a:r>
          </a:p>
          <a:p>
            <a:pPr>
              <a:buFont typeface="Wingdings" pitchFamily="2" charset="2"/>
              <a:buNone/>
            </a:pPr>
            <a:r>
              <a:rPr lang="en-US"/>
              <a:t>   atom, set, tuple, list, array, bag</a:t>
            </a:r>
          </a:p>
          <a:p>
            <a:pPr>
              <a:buFont typeface="Wingdings" pitchFamily="2" charset="2"/>
              <a:buNone/>
            </a:pPr>
            <a:r>
              <a:rPr lang="en-US"/>
              <a:t>    v: the object value.</a:t>
            </a:r>
          </a:p>
          <a:p>
            <a:endParaRPr 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4EC1BF76-CCBA-488B-A081-DD0927454CFD}" type="slidenum">
              <a:rPr lang="en-US"/>
              <a:pPr/>
              <a:t>8</a:t>
            </a:fld>
            <a:endParaRPr lang="en-CA"/>
          </a:p>
        </p:txBody>
      </p:sp>
      <p:sp>
        <p:nvSpPr>
          <p:cNvPr id="773122" name="Rectangle 2"/>
          <p:cNvSpPr>
            <a:spLocks noGrp="1" noChangeArrowheads="1"/>
          </p:cNvSpPr>
          <p:nvPr>
            <p:ph type="title"/>
          </p:nvPr>
        </p:nvSpPr>
        <p:spPr/>
        <p:txBody>
          <a:bodyPr/>
          <a:lstStyle/>
          <a:p>
            <a:r>
              <a:rPr lang="en-US"/>
              <a:t>Defining Objects</a:t>
            </a:r>
          </a:p>
        </p:txBody>
      </p:sp>
      <p:sp>
        <p:nvSpPr>
          <p:cNvPr id="773123" name="Rectangle 3"/>
          <p:cNvSpPr>
            <a:spLocks noGrp="1" noChangeArrowheads="1"/>
          </p:cNvSpPr>
          <p:nvPr>
            <p:ph type="body" idx="1"/>
          </p:nvPr>
        </p:nvSpPr>
        <p:spPr>
          <a:xfrm>
            <a:off x="239713" y="1600200"/>
            <a:ext cx="8294687" cy="5105400"/>
          </a:xfrm>
        </p:spPr>
        <p:txBody>
          <a:bodyPr/>
          <a:lstStyle/>
          <a:p>
            <a:pPr>
              <a:lnSpc>
                <a:spcPct val="90000"/>
              </a:lnSpc>
            </a:pPr>
            <a:r>
              <a:rPr lang="en-US" sz="2000"/>
              <a:t>Abstract data type – Data type that consist of one or more data types</a:t>
            </a:r>
          </a:p>
          <a:p>
            <a:pPr>
              <a:lnSpc>
                <a:spcPct val="90000"/>
              </a:lnSpc>
              <a:buFont typeface="Wingdings" pitchFamily="2" charset="2"/>
              <a:buNone/>
            </a:pPr>
            <a:r>
              <a:rPr lang="en-US" sz="2000"/>
              <a:t>    create type ADDRESS_TY as object</a:t>
            </a:r>
          </a:p>
          <a:p>
            <a:pPr>
              <a:lnSpc>
                <a:spcPct val="90000"/>
              </a:lnSpc>
              <a:buFont typeface="Wingdings" pitchFamily="2" charset="2"/>
              <a:buNone/>
            </a:pPr>
            <a:r>
              <a:rPr lang="en-US" sz="2000"/>
              <a:t>    (Street VARCHAR2(50),</a:t>
            </a:r>
          </a:p>
          <a:p>
            <a:pPr>
              <a:lnSpc>
                <a:spcPct val="90000"/>
              </a:lnSpc>
              <a:buFont typeface="Wingdings" pitchFamily="2" charset="2"/>
              <a:buNone/>
            </a:pPr>
            <a:r>
              <a:rPr lang="en-US" sz="2000"/>
              <a:t>     City   VARCHAR2(25),</a:t>
            </a:r>
          </a:p>
          <a:p>
            <a:pPr>
              <a:lnSpc>
                <a:spcPct val="90000"/>
              </a:lnSpc>
              <a:buFont typeface="Wingdings" pitchFamily="2" charset="2"/>
              <a:buNone/>
            </a:pPr>
            <a:r>
              <a:rPr lang="en-US" sz="2000"/>
              <a:t>     State  CHAR(2),</a:t>
            </a:r>
          </a:p>
          <a:p>
            <a:pPr>
              <a:lnSpc>
                <a:spcPct val="90000"/>
              </a:lnSpc>
              <a:buFont typeface="Wingdings" pitchFamily="2" charset="2"/>
              <a:buNone/>
            </a:pPr>
            <a:r>
              <a:rPr lang="en-US" sz="2000"/>
              <a:t>     Zip    NUMBER);</a:t>
            </a:r>
          </a:p>
          <a:p>
            <a:pPr>
              <a:lnSpc>
                <a:spcPct val="90000"/>
              </a:lnSpc>
            </a:pPr>
            <a:endParaRPr lang="en-US" sz="2000"/>
          </a:p>
          <a:p>
            <a:pPr>
              <a:lnSpc>
                <a:spcPct val="90000"/>
              </a:lnSpc>
              <a:buFont typeface="Wingdings" pitchFamily="2" charset="2"/>
              <a:buNone/>
            </a:pPr>
            <a:r>
              <a:rPr lang="en-US" sz="2000"/>
              <a:t>    create type PERSON_TY as object</a:t>
            </a:r>
          </a:p>
          <a:p>
            <a:pPr>
              <a:lnSpc>
                <a:spcPct val="90000"/>
              </a:lnSpc>
              <a:buFont typeface="Wingdings" pitchFamily="2" charset="2"/>
              <a:buNone/>
            </a:pPr>
            <a:r>
              <a:rPr lang="en-US" sz="2000"/>
              <a:t>    (Name    VARCHAR2(25),</a:t>
            </a:r>
          </a:p>
          <a:p>
            <a:pPr>
              <a:lnSpc>
                <a:spcPct val="90000"/>
              </a:lnSpc>
              <a:buFont typeface="Wingdings" pitchFamily="2" charset="2"/>
              <a:buNone/>
            </a:pPr>
            <a:r>
              <a:rPr lang="en-US" sz="2000"/>
              <a:t>     Address ADDRESS_TY);</a:t>
            </a:r>
          </a:p>
          <a:p>
            <a:pPr>
              <a:lnSpc>
                <a:spcPct val="90000"/>
              </a:lnSpc>
            </a:pPr>
            <a:endParaRPr lang="en-US" sz="2000"/>
          </a:p>
          <a:p>
            <a:pPr>
              <a:lnSpc>
                <a:spcPct val="90000"/>
              </a:lnSpc>
              <a:buFont typeface="Wingdings" pitchFamily="2" charset="2"/>
              <a:buNone/>
            </a:pPr>
            <a:r>
              <a:rPr lang="en-US" sz="2000"/>
              <a:t>    create table CUSTOMER</a:t>
            </a:r>
          </a:p>
          <a:p>
            <a:pPr>
              <a:lnSpc>
                <a:spcPct val="90000"/>
              </a:lnSpc>
              <a:buFont typeface="Wingdings" pitchFamily="2" charset="2"/>
              <a:buNone/>
            </a:pPr>
            <a:r>
              <a:rPr lang="en-US" sz="2000"/>
              <a:t>    (Customer_ID NUMBER,</a:t>
            </a:r>
          </a:p>
          <a:p>
            <a:pPr>
              <a:lnSpc>
                <a:spcPct val="90000"/>
              </a:lnSpc>
              <a:buFont typeface="Wingdings" pitchFamily="2" charset="2"/>
              <a:buNone/>
            </a:pPr>
            <a:r>
              <a:rPr lang="en-US" sz="2000"/>
              <a:t>      Person      PERSON_TY);</a:t>
            </a:r>
          </a:p>
          <a:p>
            <a:pPr>
              <a:lnSpc>
                <a:spcPct val="90000"/>
              </a:lnSpc>
            </a:pPr>
            <a:endParaRPr lang="en-US" sz="20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20- </a:t>
            </a:r>
            <a:fld id="{CB994907-DB49-479A-B0B6-1DCDE6AC0D0B}" type="slidenum">
              <a:rPr lang="en-US"/>
              <a:pPr/>
              <a:t>9</a:t>
            </a:fld>
            <a:endParaRPr lang="en-CA"/>
          </a:p>
        </p:txBody>
      </p:sp>
      <p:sp>
        <p:nvSpPr>
          <p:cNvPr id="793602" name="Rectangle 2"/>
          <p:cNvSpPr>
            <a:spLocks noGrp="1" noChangeArrowheads="1"/>
          </p:cNvSpPr>
          <p:nvPr>
            <p:ph type="title"/>
          </p:nvPr>
        </p:nvSpPr>
        <p:spPr/>
        <p:txBody>
          <a:bodyPr/>
          <a:lstStyle/>
          <a:p>
            <a:r>
              <a:rPr lang="en-US"/>
              <a:t>Objects</a:t>
            </a:r>
          </a:p>
        </p:txBody>
      </p:sp>
      <p:sp>
        <p:nvSpPr>
          <p:cNvPr id="793603" name="Rectangle 3"/>
          <p:cNvSpPr>
            <a:spLocks noGrp="1" noChangeArrowheads="1"/>
          </p:cNvSpPr>
          <p:nvPr>
            <p:ph type="body" idx="1"/>
          </p:nvPr>
        </p:nvSpPr>
        <p:spPr/>
        <p:txBody>
          <a:bodyPr/>
          <a:lstStyle/>
          <a:p>
            <a:r>
              <a:rPr lang="en-US"/>
              <a:t>Basic values, such as integer, may not be represented as objects, avoiding too many OID.</a:t>
            </a:r>
          </a:p>
          <a:p>
            <a:r>
              <a:rPr lang="en-US"/>
              <a:t>OID is different from key in the relational data model. A key is defined by the value of one or more attributes and can be modified.</a:t>
            </a:r>
          </a:p>
          <a:p>
            <a:pPr>
              <a:buFont typeface="Wingdings" pitchFamily="2" charset="2"/>
              <a:buNone/>
            </a:pPr>
            <a:r>
              <a:rPr lang="en-US"/>
              <a:t>Example of OID: </a:t>
            </a:r>
            <a:r>
              <a:rPr lang="pt-BR"/>
              <a:t>000028020948A19E8DE0697291E0340800208D6C1D48A19E8DE0687291E0340800208D6C1D04000AE10000</a:t>
            </a:r>
          </a:p>
          <a:p>
            <a:pPr>
              <a:buFont typeface="Wingdings" pitchFamily="2" charset="2"/>
              <a:buNone/>
            </a:pPr>
            <a:endParaRPr lang="en-US"/>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1459</TotalTime>
  <Words>2524</Words>
  <Application>Microsoft Office PowerPoint</Application>
  <PresentationFormat>Letter Paper (8.5x11 in)</PresentationFormat>
  <Paragraphs>432</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Blends</vt:lpstr>
      <vt:lpstr>Introduction</vt:lpstr>
      <vt:lpstr>20.1 Overview of Object-Oriented Concepts(1)</vt:lpstr>
      <vt:lpstr>Overview of Object-Oriented Concepts (2)</vt:lpstr>
      <vt:lpstr>Overview of Object-Oriented Concepts (3)</vt:lpstr>
      <vt:lpstr>Overview of Object-Oriented Concepts (4)  </vt:lpstr>
      <vt:lpstr>Overview of Object-Oriented Concepts (5)</vt:lpstr>
      <vt:lpstr>Objects</vt:lpstr>
      <vt:lpstr>Defining Objects</vt:lpstr>
      <vt:lpstr>Objects</vt:lpstr>
      <vt:lpstr>Object Identity, Object Structure, and Type Constructors (2) </vt:lpstr>
      <vt:lpstr>Object Identity, Object Structure, and Type Constructors (3)</vt:lpstr>
      <vt:lpstr>Object Identity, Object Structure, and Type Constructors (4)</vt:lpstr>
      <vt:lpstr>Object Identity, Object Structure, and Type Constructors (5)</vt:lpstr>
      <vt:lpstr>Object Identity, Object Structure, and Type Constructors (6)</vt:lpstr>
      <vt:lpstr>Object Identity, Object Structure, and Type Constructors (7)</vt:lpstr>
      <vt:lpstr>Object Identity, Object Structure, and Type Constructors (8)</vt:lpstr>
      <vt:lpstr>Object Identity, Object Structure, and Type Constructors (9)</vt:lpstr>
      <vt:lpstr>Object Identity, Object Structure, and Type Constructors (10)</vt:lpstr>
      <vt:lpstr>Methods – must be named within the type declaratiom</vt:lpstr>
      <vt:lpstr>Collectors – Varying array, nested table</vt:lpstr>
      <vt:lpstr>PowerPoint Presentation</vt:lpstr>
      <vt:lpstr>Nested Table: a table within a table</vt:lpstr>
      <vt:lpstr>PowerPoint Presentation</vt:lpstr>
      <vt:lpstr>Dealing with nested table</vt:lpstr>
      <vt:lpstr>Update</vt:lpstr>
      <vt:lpstr>Object Table: each row is a row object</vt:lpstr>
      <vt:lpstr>Difference from tuple table</vt:lpstr>
      <vt:lpstr>View OID</vt:lpstr>
      <vt:lpstr>Reference single row objects</vt:lpstr>
      <vt:lpstr>PowerPoint Presentation</vt:lpstr>
      <vt:lpstr>PowerPoint Presentation</vt:lpstr>
      <vt:lpstr>PowerPoint Presentation</vt:lpstr>
      <vt:lpstr>Reference a group of row objects</vt:lpstr>
      <vt:lpstr>PowerPoint Presentation</vt:lpstr>
      <vt:lpstr>Project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Copyright © 2007 Ramez Elmasri and Shamkant B. Navathe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dc:title>
  <dc:subject>Concepts for Object Databases</dc:subject>
  <dc:creator>Elmasri/Navathe</dc:creator>
  <cp:lastModifiedBy>Cathy</cp:lastModifiedBy>
  <cp:revision>84</cp:revision>
  <cp:lastPrinted>2001-11-04T00:51:13Z</cp:lastPrinted>
  <dcterms:created xsi:type="dcterms:W3CDTF">2005-02-25T19:46:41Z</dcterms:created>
  <dcterms:modified xsi:type="dcterms:W3CDTF">2014-09-01T17:02:43Z</dcterms:modified>
</cp:coreProperties>
</file>