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37" r:id="rId2"/>
    <p:sldId id="369" r:id="rId3"/>
    <p:sldId id="370" r:id="rId4"/>
    <p:sldId id="382" r:id="rId5"/>
    <p:sldId id="383" r:id="rId6"/>
    <p:sldId id="371" r:id="rId7"/>
    <p:sldId id="372" r:id="rId8"/>
    <p:sldId id="373" r:id="rId9"/>
    <p:sldId id="374" r:id="rId10"/>
    <p:sldId id="375" r:id="rId11"/>
    <p:sldId id="377" r:id="rId12"/>
    <p:sldId id="378" r:id="rId13"/>
    <p:sldId id="381" r:id="rId14"/>
    <p:sldId id="379" r:id="rId15"/>
    <p:sldId id="380" r:id="rId16"/>
    <p:sldId id="384" r:id="rId17"/>
    <p:sldId id="38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06" autoAdjust="0"/>
    <p:restoredTop sz="83333" autoAdjust="0"/>
  </p:normalViewPr>
  <p:slideViewPr>
    <p:cSldViewPr>
      <p:cViewPr>
        <p:scale>
          <a:sx n="75" d="100"/>
          <a:sy n="75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10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5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8AB8C4-53C0-44A2-8B8A-AC914A85E81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8324AD-76DE-47B4-8F88-5743C221BF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6767-7C49-46C5-A8BC-D128770CC5EA}" type="slidenum">
              <a:rPr lang="en-US"/>
              <a:pPr/>
              <a:t>1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 lIns="91421" tIns="45711" rIns="91421" bIns="4571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6767-7C49-46C5-A8BC-D128770CC5EA}" type="slidenum">
              <a:rPr lang="en-US"/>
              <a:pPr/>
              <a:t>16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 lIns="91421" tIns="45711" rIns="91421" bIns="45711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grpSp>
        <p:nvGrpSpPr>
          <p:cNvPr id="118788" name="Group 4"/>
          <p:cNvGrpSpPr>
            <a:grpSpLocks/>
          </p:cNvGrpSpPr>
          <p:nvPr/>
        </p:nvGrpSpPr>
        <p:grpSpPr bwMode="auto">
          <a:xfrm>
            <a:off x="228600" y="6172200"/>
            <a:ext cx="8763000" cy="609600"/>
            <a:chOff x="144" y="3888"/>
            <a:chExt cx="5520" cy="384"/>
          </a:xfrm>
        </p:grpSpPr>
        <p:pic>
          <p:nvPicPr>
            <p:cNvPr id="118789" name="Picture 5" descr="cselogo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656" y="3888"/>
              <a:ext cx="1008" cy="341"/>
            </a:xfrm>
            <a:prstGeom prst="rect">
              <a:avLst/>
            </a:prstGeom>
            <a:noFill/>
          </p:spPr>
        </p:pic>
        <p:sp>
          <p:nvSpPr>
            <p:cNvPr id="118790" name="Line 6"/>
            <p:cNvSpPr>
              <a:spLocks noChangeShapeType="1"/>
            </p:cNvSpPr>
            <p:nvPr/>
          </p:nvSpPr>
          <p:spPr bwMode="auto">
            <a:xfrm>
              <a:off x="576" y="4032"/>
              <a:ext cx="40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8791" name="Picture 7" descr="ubonlylogo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44" y="4030"/>
              <a:ext cx="384" cy="194"/>
            </a:xfrm>
            <a:prstGeom prst="rect">
              <a:avLst/>
            </a:prstGeom>
            <a:noFill/>
          </p:spPr>
        </p:pic>
        <p:sp>
          <p:nvSpPr>
            <p:cNvPr id="118792" name="Text Box 8"/>
            <p:cNvSpPr txBox="1">
              <a:spLocks noChangeArrowheads="1"/>
            </p:cNvSpPr>
            <p:nvPr/>
          </p:nvSpPr>
          <p:spPr bwMode="auto">
            <a:xfrm>
              <a:off x="528" y="4080"/>
              <a:ext cx="11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  <a:latin typeface="Times New Roman" pitchFamily="18" charset="0"/>
                </a:rPr>
                <a:t>University at Buffalo</a:t>
              </a:r>
              <a:endParaRPr lang="en-US" sz="1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18793" name="Text Box 9"/>
            <p:cNvSpPr txBox="1">
              <a:spLocks noChangeArrowheads="1"/>
            </p:cNvSpPr>
            <p:nvPr/>
          </p:nvSpPr>
          <p:spPr bwMode="auto">
            <a:xfrm>
              <a:off x="1621" y="4080"/>
              <a:ext cx="16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i="1">
                  <a:solidFill>
                    <a:srgbClr val="333333"/>
                  </a:solidFill>
                  <a:latin typeface="Times New Roman" pitchFamily="18" charset="0"/>
                </a:rPr>
                <a:t>The State University of  New York</a:t>
              </a:r>
              <a:endParaRPr lang="en-US" sz="12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¢"/>
        <a:defRPr sz="30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Monotype Sorts" pitchFamily="2" charset="2"/>
        <a:buChar char="q"/>
        <a:defRPr sz="2600" b="1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m"/>
        <a:defRPr sz="2400" b="1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¢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¢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¢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¢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¢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¢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Data Warehouse Schema of HIV/AIDS and Drug Use Project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Characteristic of Source Data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Our data is about the patients and their drug use situation information which includes 22 tables , which respectively belongs to five categories :Personal Info,  Medical History, Other Info, Labs and Tests, Medicines. 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/>
          <a:lstStyle/>
          <a:p>
            <a:r>
              <a:rPr lang="en-US" sz="3600" b="1" dirty="0" smtClean="0"/>
              <a:t>The construction of the data warehouse</a:t>
            </a:r>
            <a:endParaRPr lang="en-US" sz="3600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smtClean="0"/>
              <a:t>Step 3: </a:t>
            </a:r>
            <a:r>
              <a:rPr lang="en-US" sz="3200" dirty="0" smtClean="0"/>
              <a:t>Solving the “many to many ” relation in each diagram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In order to solve the “many to many” relation between fact table and dimension table, We use the bridge table. Bridge Table is a kind of table exists between the fact table and dimension table whose relation is “many to many”. </a:t>
            </a:r>
            <a:endParaRPr lang="en-US" sz="2400" dirty="0"/>
          </a:p>
        </p:txBody>
      </p:sp>
      <p:pic>
        <p:nvPicPr>
          <p:cNvPr id="4" name="Picture 3" descr="绘图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3062287"/>
            <a:ext cx="4191000" cy="1204913"/>
          </a:xfrm>
          <a:prstGeom prst="rect">
            <a:avLst/>
          </a:prstGeo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381000" y="381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rIns="18288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81000" y="15240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rIns="9144"/>
          <a:lstStyle/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  <a:buFont typeface="Wingdings 2" pitchFamily="18" charset="2"/>
              <a:buChar char="¢"/>
            </a:pPr>
            <a:endParaRPr lang="en-US" sz="2400" dirty="0" smtClean="0">
              <a:solidFill>
                <a:srgbClr val="3333CC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1295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rIns="18288" anchor="ctr"/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What I need is a bridge table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 descr="绘图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862262"/>
            <a:ext cx="6762750" cy="1785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/>
          <a:lstStyle/>
          <a:p>
            <a:r>
              <a:rPr lang="en-US" sz="3600" b="1" dirty="0" smtClean="0"/>
              <a:t>The construction of the data warehouse</a:t>
            </a:r>
            <a:endParaRPr lang="en-US" sz="3600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Step 4: </a:t>
            </a:r>
            <a:r>
              <a:rPr lang="en-US" sz="3200" dirty="0" smtClean="0"/>
              <a:t>Integration the measure tables</a:t>
            </a:r>
          </a:p>
          <a:p>
            <a:pPr>
              <a:lnSpc>
                <a:spcPct val="90000"/>
              </a:lnSpc>
              <a:buNone/>
            </a:pPr>
            <a:endParaRPr lang="en-US" sz="3200" dirty="0" smtClean="0"/>
          </a:p>
          <a:p>
            <a:pPr>
              <a:lnSpc>
                <a:spcPct val="90000"/>
              </a:lnSpc>
              <a:buNone/>
            </a:pPr>
            <a:r>
              <a:rPr lang="en-US" smtClean="0"/>
              <a:t>    Now </a:t>
            </a:r>
            <a:r>
              <a:rPr lang="en-US" dirty="0" smtClean="0"/>
              <a:t>that we’ve completed the design of five measure tables, it is time to integrate them together with a fact table.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/>
          <a:lstStyle/>
          <a:p>
            <a:r>
              <a:rPr lang="en-US" sz="3600" b="1" dirty="0" smtClean="0"/>
              <a:t>The construction of the data warehouse</a:t>
            </a:r>
            <a:endParaRPr lang="en-US" sz="3600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3200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 </a:t>
            </a:r>
            <a:r>
              <a:rPr lang="en-US" sz="3200" dirty="0" smtClean="0"/>
              <a:t>Between the dimension tables and the fact table , I use the Bio-Star Schema .What’s more, as we mentioned before, all the tables own a TC_ID, then I use the Patient as the fact table, and the schema is shown as following:</a:t>
            </a:r>
            <a:endParaRPr lang="en-US" dirty="0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381000" y="381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rIns="18288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81000" y="15240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rIns="9144"/>
          <a:lstStyle/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  <a:buFont typeface="Wingdings 2" pitchFamily="18" charset="2"/>
              <a:buChar char="¢"/>
            </a:pPr>
            <a:endParaRPr lang="en-US" sz="2400" dirty="0" smtClean="0">
              <a:solidFill>
                <a:srgbClr val="3333CC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7" name="Picture 6" descr="Monolithic 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57200"/>
            <a:ext cx="6553200" cy="542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</a:t>
            </a:r>
            <a:r>
              <a:rPr lang="en-US" sz="2800" dirty="0" smtClean="0"/>
              <a:t>    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</p:txBody>
      </p:sp>
      <p:pic>
        <p:nvPicPr>
          <p:cNvPr id="5" name="Picture 4" descr="Monolithic Diagram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81000"/>
            <a:ext cx="7372350" cy="5867400"/>
          </a:xfrm>
          <a:prstGeom prst="rect">
            <a:avLst/>
          </a:prstGeo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Characteristic </a:t>
            </a:r>
            <a:r>
              <a:rPr lang="en-US" sz="2800" b="1" dirty="0" smtClean="0"/>
              <a:t>of the schema</a:t>
            </a:r>
            <a:endParaRPr lang="en-US" sz="2800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Splitting the normal </a:t>
            </a:r>
            <a:r>
              <a:rPr lang="en-US" sz="2400" dirty="0" smtClean="0"/>
              <a:t>form 1NF </a:t>
            </a:r>
            <a:r>
              <a:rPr lang="en-US" sz="2400" dirty="0" err="1" smtClean="0"/>
              <a:t>tabless</a:t>
            </a:r>
            <a:r>
              <a:rPr lang="en-US" sz="2400" dirty="0" smtClean="0"/>
              <a:t> </a:t>
            </a:r>
            <a:r>
              <a:rPr lang="en-US" sz="2400" dirty="0" smtClean="0"/>
              <a:t>into several smaller sub-tables which belong to 3NF bases on their content. This may help to decrease the redundancy of the data .</a:t>
            </a:r>
          </a:p>
          <a:p>
            <a:pPr lvl="0"/>
            <a:r>
              <a:rPr lang="en-US" sz="2400" dirty="0" smtClean="0"/>
              <a:t>Try to maintain the structure of the original tables , which </a:t>
            </a:r>
            <a:r>
              <a:rPr lang="en-US" sz="2400" dirty="0" smtClean="0"/>
              <a:t>help the </a:t>
            </a:r>
            <a:r>
              <a:rPr lang="en-US" sz="2400" dirty="0" smtClean="0"/>
              <a:t>clients understand better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dirty="0" smtClean="0"/>
              <a:t>Easily handle the many-to-many relationships.</a:t>
            </a:r>
            <a:endParaRPr lang="en-US" sz="2400" dirty="0" smtClean="0"/>
          </a:p>
          <a:p>
            <a:pPr lvl="0"/>
            <a:r>
              <a:rPr lang="en-US" sz="2400" dirty="0" smtClean="0"/>
              <a:t>Using a Bio-Star Schema to connect the dimension tables ,which </a:t>
            </a:r>
            <a:r>
              <a:rPr lang="en-US" sz="2400" dirty="0" smtClean="0"/>
              <a:t>help </a:t>
            </a:r>
            <a:r>
              <a:rPr lang="en-US" sz="2400" dirty="0" smtClean="0"/>
              <a:t>the schema more flexible, better understanding and easier management.</a:t>
            </a:r>
            <a:endParaRPr lang="en-US" sz="2400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Splitting the 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normal form-1NF tables into several smaller sub-tables which belong to 3NF bases on their content. This may help to decrease the redundancy of the data .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Try to maintain the structure of the original tables , which may let the clients understand better.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Using a Bio-Star Schema to connect the dimension tables ,which may let the schema more flexible, better understanding and easier management.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381000" y="381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rIns="18288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81000" y="15240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rIns="9144"/>
          <a:lstStyle/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  <a:buFont typeface="Wingdings 2" pitchFamily="18" charset="2"/>
              <a:buChar char="¢"/>
            </a:pPr>
            <a:endParaRPr lang="en-US" sz="2400" dirty="0" smtClean="0">
              <a:solidFill>
                <a:srgbClr val="3333CC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</a:pPr>
            <a:r>
              <a:rPr lang="en-US" sz="5400" dirty="0" smtClean="0">
                <a:solidFill>
                  <a:srgbClr val="3333CC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</a:pPr>
            <a:r>
              <a:rPr lang="en-US" sz="5400" dirty="0" smtClean="0">
                <a:solidFill>
                  <a:srgbClr val="3333CC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    Thank You</a:t>
            </a:r>
            <a:endParaRPr lang="en-US" sz="5400" dirty="0" smtClean="0">
              <a:solidFill>
                <a:srgbClr val="3333CC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381000" y="381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rIns="18288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+mj-lt"/>
              </a:rPr>
              <a:t>The Info about the five </a:t>
            </a:r>
            <a:r>
              <a:rPr lang="en-US" sz="2400" b="1" kern="0" dirty="0" smtClean="0">
                <a:solidFill>
                  <a:srgbClr val="3333CC"/>
                </a:solidFill>
                <a:latin typeface="+mj-lt"/>
              </a:rPr>
              <a:t>categories 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81000" y="15240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rIns="9144"/>
          <a:lstStyle/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  <a:buFont typeface="Wingdings 2" pitchFamily="18" charset="2"/>
              <a:buChar char="¢"/>
            </a:pPr>
            <a:r>
              <a:rPr lang="en-US" sz="2400" dirty="0" smtClean="0">
                <a:solidFill>
                  <a:srgbClr val="3333CC"/>
                </a:solidFill>
              </a:rPr>
              <a:t>Personal: Including 2 tables of patients’ personal information: Personal and Other Genotype</a:t>
            </a:r>
          </a:p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  <a:buFont typeface="Wingdings 2" pitchFamily="18" charset="2"/>
              <a:buChar char="¢"/>
            </a:pPr>
            <a:r>
              <a:rPr lang="en-US" sz="2400" dirty="0" smtClean="0">
                <a:solidFill>
                  <a:srgbClr val="3333CC"/>
                </a:solidFill>
              </a:rPr>
              <a:t>Medical History: Including 4 tables of patients’ medical history : Illness and Social history, </a:t>
            </a:r>
            <a:r>
              <a:rPr lang="en-US" sz="2400" dirty="0" err="1" smtClean="0">
                <a:solidFill>
                  <a:srgbClr val="3333CC"/>
                </a:solidFill>
              </a:rPr>
              <a:t>Coinfection</a:t>
            </a:r>
            <a:r>
              <a:rPr lang="en-US" sz="2400" dirty="0" smtClean="0">
                <a:solidFill>
                  <a:srgbClr val="3333CC"/>
                </a:solidFill>
              </a:rPr>
              <a:t>, Medical Problem, and Extra Social history. </a:t>
            </a:r>
          </a:p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  <a:buFont typeface="Wingdings 2" pitchFamily="18" charset="2"/>
              <a:buChar char="¢"/>
            </a:pPr>
            <a:r>
              <a:rPr lang="en-US" sz="2400" dirty="0" smtClean="0">
                <a:solidFill>
                  <a:srgbClr val="3333CC"/>
                </a:solidFill>
              </a:rPr>
              <a:t>Labs and Tests: Including 4 tables of patients’ labs and tests info: Genotype, Labs info, Phenotype and Drug monitor.</a:t>
            </a:r>
          </a:p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381000" y="381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rIns="18288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+mj-lt"/>
              </a:rPr>
              <a:t>The Info about the five </a:t>
            </a:r>
            <a:r>
              <a:rPr lang="en-US" sz="2400" b="1" kern="0" dirty="0" smtClean="0">
                <a:solidFill>
                  <a:srgbClr val="3333CC"/>
                </a:solidFill>
                <a:latin typeface="+mj-lt"/>
              </a:rPr>
              <a:t>categories 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81000" y="15240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rIns="9144"/>
          <a:lstStyle/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  <a:buFont typeface="Wingdings 2" pitchFamily="18" charset="2"/>
              <a:buChar char="¢"/>
            </a:pPr>
            <a:endParaRPr lang="en-US" sz="2400" dirty="0" smtClean="0">
              <a:solidFill>
                <a:srgbClr val="3333CC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  <a:buFont typeface="Wingdings 2" pitchFamily="18" charset="2"/>
              <a:buChar char="¢"/>
            </a:pPr>
            <a:r>
              <a:rPr lang="en-US" sz="2400" dirty="0" smtClean="0">
                <a:solidFill>
                  <a:srgbClr val="3333CC"/>
                </a:solidFill>
              </a:rPr>
              <a:t>Medicines : Including 6 tables of patients’ medical info: </a:t>
            </a:r>
            <a:r>
              <a:rPr lang="en-US" sz="2400" dirty="0" err="1" smtClean="0">
                <a:solidFill>
                  <a:srgbClr val="3333CC"/>
                </a:solidFill>
              </a:rPr>
              <a:t>Prophyl</a:t>
            </a:r>
            <a:r>
              <a:rPr lang="en-US" sz="2400" dirty="0" smtClean="0">
                <a:solidFill>
                  <a:srgbClr val="3333CC"/>
                </a:solidFill>
              </a:rPr>
              <a:t> , Allergies, HAART, ARV, Nutritional Supply and Other Medicines Info. </a:t>
            </a:r>
          </a:p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  <a:buFont typeface="Wingdings 2" pitchFamily="18" charset="2"/>
              <a:buChar char="¢"/>
            </a:pPr>
            <a:r>
              <a:rPr lang="en-US" sz="2400" dirty="0" smtClean="0">
                <a:solidFill>
                  <a:srgbClr val="3333CC"/>
                </a:solidFill>
              </a:rPr>
              <a:t>Consult and Service: Including 6 tables of patients’ Medical service and </a:t>
            </a:r>
            <a:r>
              <a:rPr lang="en-US" sz="2400" dirty="0" err="1" smtClean="0">
                <a:solidFill>
                  <a:srgbClr val="3333CC"/>
                </a:solidFill>
              </a:rPr>
              <a:t>result:Services</a:t>
            </a:r>
            <a:r>
              <a:rPr lang="en-US" sz="2400" dirty="0" smtClean="0">
                <a:solidFill>
                  <a:srgbClr val="3333CC"/>
                </a:solidFill>
              </a:rPr>
              <a:t>, Consults ,Consults Outcomes, Consults Assessment, Consults Recommendation and Program Affiliation. </a:t>
            </a:r>
          </a:p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/>
          <a:lstStyle/>
          <a:p>
            <a:r>
              <a:rPr lang="en-US" sz="3600" b="1" dirty="0" smtClean="0"/>
              <a:t>The construction of the data warehouse</a:t>
            </a:r>
            <a:endParaRPr lang="en-US" sz="3600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smtClean="0"/>
              <a:t>Step 1: </a:t>
            </a:r>
            <a:r>
              <a:rPr lang="en-US" sz="3200" dirty="0" smtClean="0"/>
              <a:t>Split the tables which are in 1NF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</a:t>
            </a:r>
            <a:endParaRPr lang="en-US" sz="2400" dirty="0"/>
          </a:p>
        </p:txBody>
      </p:sp>
      <p:pic>
        <p:nvPicPr>
          <p:cNvPr id="4" name="Picture 3" descr="Basic Infro Spl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43200"/>
            <a:ext cx="6419850" cy="3333750"/>
          </a:xfrm>
          <a:prstGeom prst="rect">
            <a:avLst/>
          </a:prstGeo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</a:t>
            </a:r>
            <a:endParaRPr lang="en-US" sz="2400" dirty="0"/>
          </a:p>
        </p:txBody>
      </p:sp>
      <p:pic>
        <p:nvPicPr>
          <p:cNvPr id="6" name="Picture 5" descr="Illness &amp; Socail History Spl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43000"/>
            <a:ext cx="5553075" cy="4762500"/>
          </a:xfrm>
          <a:prstGeom prst="rect">
            <a:avLst/>
          </a:prstGeo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/>
          <a:lstStyle/>
          <a:p>
            <a:r>
              <a:rPr lang="en-US" sz="3600" b="1" dirty="0" smtClean="0"/>
              <a:t>The construction of the data warehouse</a:t>
            </a:r>
            <a:endParaRPr lang="en-US" sz="3600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smtClean="0"/>
              <a:t>Step 2: </a:t>
            </a:r>
            <a:r>
              <a:rPr lang="en-US" sz="3200" dirty="0" smtClean="0"/>
              <a:t>According to the situation, build up the measure tables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Since the tables originally come from five categories , then I have used five Measure tables :Personal Info,  Medical History, Other Info, Labs and Tests, Medicines which can stand for these five categories and connect to the dimension table belong to it.</a:t>
            </a:r>
            <a:endParaRPr lang="en-US" sz="2400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381000" y="381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rIns="18288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81000" y="15240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rIns="9144"/>
          <a:lstStyle/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  <a:buFont typeface="Wingdings 2" pitchFamily="18" charset="2"/>
              <a:buChar char="¢"/>
            </a:pPr>
            <a:endParaRPr lang="en-US" sz="2400" dirty="0" smtClean="0">
              <a:solidFill>
                <a:srgbClr val="3333CC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3400" y="304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rIns="18288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+mj-lt"/>
              </a:rPr>
              <a:t>The </a:t>
            </a:r>
            <a:r>
              <a:rPr lang="en-US" sz="2400" b="1" smtClean="0">
                <a:solidFill>
                  <a:schemeClr val="accent2"/>
                </a:solidFill>
                <a:latin typeface="+mj-lt"/>
              </a:rPr>
              <a:t>ER Diagrams </a:t>
            </a:r>
            <a:r>
              <a:rPr lang="en-US" sz="2400" b="1" dirty="0" smtClean="0">
                <a:solidFill>
                  <a:schemeClr val="accent2"/>
                </a:solidFill>
                <a:latin typeface="+mj-lt"/>
              </a:rPr>
              <a:t>of the five </a:t>
            </a:r>
            <a:r>
              <a:rPr lang="en-US" sz="2400" b="1" kern="0" dirty="0" smtClean="0">
                <a:solidFill>
                  <a:srgbClr val="3333CC"/>
                </a:solidFill>
                <a:latin typeface="+mj-lt"/>
              </a:rPr>
              <a:t>categories 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 descr="Group -Basic Da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4495800" cy="5410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15547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US" dirty="0"/>
          </a:p>
        </p:txBody>
      </p:sp>
      <p:pic>
        <p:nvPicPr>
          <p:cNvPr id="12" name="Picture 11" descr="Group-Labs and other medical tes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914400"/>
            <a:ext cx="4267200" cy="5257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381000" y="381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rIns="18288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81000" y="15240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rIns="9144"/>
          <a:lstStyle/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  <a:buFont typeface="Wingdings 2" pitchFamily="18" charset="2"/>
              <a:buChar char="¢"/>
            </a:pPr>
            <a:endParaRPr lang="en-US" sz="2400" dirty="0" smtClean="0">
              <a:solidFill>
                <a:srgbClr val="3333CC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3400" y="304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rIns="18288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+mj-lt"/>
              </a:rPr>
              <a:t>The </a:t>
            </a:r>
            <a:r>
              <a:rPr lang="en-US" sz="2400" b="1" smtClean="0">
                <a:solidFill>
                  <a:schemeClr val="accent2"/>
                </a:solidFill>
                <a:latin typeface="+mj-lt"/>
              </a:rPr>
              <a:t>ER Diagrams </a:t>
            </a:r>
            <a:r>
              <a:rPr lang="en-US" sz="2400" b="1" dirty="0" smtClean="0">
                <a:solidFill>
                  <a:schemeClr val="accent2"/>
                </a:solidFill>
                <a:latin typeface="+mj-lt"/>
              </a:rPr>
              <a:t>of the five </a:t>
            </a:r>
            <a:r>
              <a:rPr lang="en-US" sz="2400" b="1" kern="0" dirty="0" smtClean="0">
                <a:solidFill>
                  <a:srgbClr val="3333CC"/>
                </a:solidFill>
                <a:latin typeface="+mj-lt"/>
              </a:rPr>
              <a:t>categories 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Group-Me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4191000" cy="5143500"/>
          </a:xfrm>
          <a:prstGeom prst="rect">
            <a:avLst/>
          </a:prstGeom>
        </p:spPr>
      </p:pic>
      <p:pic>
        <p:nvPicPr>
          <p:cNvPr id="12" name="Picture 11" descr="Group-Oth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44196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381000" y="381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rIns="18288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81000" y="1524000"/>
            <a:ext cx="838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rIns="9144"/>
          <a:lstStyle/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  <a:buFont typeface="Wingdings 2" pitchFamily="18" charset="2"/>
              <a:buChar char="¢"/>
            </a:pPr>
            <a:endParaRPr lang="en-US" sz="2400" dirty="0" smtClean="0">
              <a:solidFill>
                <a:srgbClr val="3333CC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ct val="50000"/>
              </a:spcAft>
              <a:buClr>
                <a:srgbClr val="CC0000"/>
              </a:buClr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3400" y="304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288" rIns="18288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+mj-lt"/>
              </a:rPr>
              <a:t>The </a:t>
            </a:r>
            <a:r>
              <a:rPr lang="en-US" sz="2400" b="1" smtClean="0">
                <a:solidFill>
                  <a:schemeClr val="accent2"/>
                </a:solidFill>
                <a:latin typeface="+mj-lt"/>
              </a:rPr>
              <a:t>ER Diagrams </a:t>
            </a:r>
            <a:r>
              <a:rPr lang="en-US" sz="2400" b="1" dirty="0" smtClean="0">
                <a:solidFill>
                  <a:schemeClr val="accent2"/>
                </a:solidFill>
                <a:latin typeface="+mj-lt"/>
              </a:rPr>
              <a:t>of the five </a:t>
            </a:r>
            <a:r>
              <a:rPr lang="en-US" sz="2400" b="1" kern="0" dirty="0" smtClean="0">
                <a:solidFill>
                  <a:srgbClr val="3333CC"/>
                </a:solidFill>
                <a:latin typeface="+mj-lt"/>
              </a:rPr>
              <a:t>categories 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 descr="Group-Other Medical Condi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172200" cy="5181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cluster-shrinking">
  <a:themeElements>
    <a:clrScheme name="template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2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wavecluster-shrinking</Template>
  <TotalTime>920</TotalTime>
  <Words>613</Words>
  <Application>Microsoft PowerPoint</Application>
  <PresentationFormat>On-screen Show (4:3)</PresentationFormat>
  <Paragraphs>57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wavecluster-shrinking</vt:lpstr>
      <vt:lpstr> The Data Warehouse Schema of HIV/AIDS and Drug Use Project </vt:lpstr>
      <vt:lpstr>Slide 2</vt:lpstr>
      <vt:lpstr>Slide 3</vt:lpstr>
      <vt:lpstr>The construction of the data warehouse</vt:lpstr>
      <vt:lpstr>Slide 5</vt:lpstr>
      <vt:lpstr>The construction of the data warehouse</vt:lpstr>
      <vt:lpstr>Slide 7</vt:lpstr>
      <vt:lpstr>Slide 8</vt:lpstr>
      <vt:lpstr>Slide 9</vt:lpstr>
      <vt:lpstr>The construction of the data warehouse</vt:lpstr>
      <vt:lpstr>Slide 11</vt:lpstr>
      <vt:lpstr>The construction of the data warehouse</vt:lpstr>
      <vt:lpstr>The construction of the data warehouse</vt:lpstr>
      <vt:lpstr>Slide 14</vt:lpstr>
      <vt:lpstr>Slide 15</vt:lpstr>
      <vt:lpstr>Characteristic of the schema</vt:lpstr>
      <vt:lpstr>Slide 17</vt:lpstr>
    </vt:vector>
  </TitlesOfParts>
  <Company>University at Buffalo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of CSE 601</dc:title>
  <dc:creator>Nan</dc:creator>
  <cp:lastModifiedBy>Nan</cp:lastModifiedBy>
  <cp:revision>180</cp:revision>
  <dcterms:created xsi:type="dcterms:W3CDTF">2010-09-09T18:49:10Z</dcterms:created>
  <dcterms:modified xsi:type="dcterms:W3CDTF">2010-09-10T21:31:42Z</dcterms:modified>
</cp:coreProperties>
</file>