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0" r:id="rId3"/>
    <p:sldId id="267" r:id="rId4"/>
    <p:sldId id="372" r:id="rId6"/>
    <p:sldId id="259" r:id="rId7"/>
    <p:sldId id="352" r:id="rId8"/>
    <p:sldId id="337" r:id="rId9"/>
    <p:sldId id="336" r:id="rId10"/>
    <p:sldId id="404" r:id="rId11"/>
    <p:sldId id="421" r:id="rId12"/>
    <p:sldId id="324" r:id="rId13"/>
    <p:sldId id="441" r:id="rId14"/>
    <p:sldId id="442" r:id="rId15"/>
    <p:sldId id="417" r:id="rId16"/>
    <p:sldId id="443" r:id="rId17"/>
    <p:sldId id="364" r:id="rId18"/>
    <p:sldId id="424" r:id="rId19"/>
    <p:sldId id="429" r:id="rId20"/>
    <p:sldId id="440" r:id="rId21"/>
    <p:sldId id="444" r:id="rId22"/>
    <p:sldId id="445" r:id="rId23"/>
    <p:sldId id="446" r:id="rId24"/>
    <p:sldId id="377" r:id="rId25"/>
    <p:sldId id="31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  <p:cmAuthor id="2" name="ELCOT" initials="E" lastIdx="1" clrIdx="1"/>
  <p:cmAuthor id="3" name="praka" initials="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6" autoAdjust="0"/>
    <p:restoredTop sz="91889" autoAdjust="0"/>
  </p:normalViewPr>
  <p:slideViewPr>
    <p:cSldViewPr>
      <p:cViewPr>
        <p:scale>
          <a:sx n="98" d="100"/>
          <a:sy n="98" d="100"/>
        </p:scale>
        <p:origin x="336" y="-672"/>
      </p:cViewPr>
      <p:guideLst>
        <p:guide orient="horz" pos="2139"/>
        <p:guide pos="2892"/>
      </p:guideLst>
    </p:cSldViewPr>
  </p:slideViewPr>
  <p:outlineViewPr>
    <p:cViewPr>
      <p:scale>
        <a:sx n="33" d="100"/>
        <a:sy n="33" d="100"/>
      </p:scale>
      <p:origin x="0" y="-137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A055-656C-4C7A-B004-296CFBF48C4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2284E-0584-4284-AF34-B331A58C1F5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4B723-05C1-4B1C-989A-5353EF5BA5C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073F1-F156-4ECC-93F3-CE5E7246AD90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38D1B-AA16-4635-BF65-DFACBA70EDC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A10FF-9134-4262-9BCC-6EDE8A4ECAC1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58164-8AD0-450E-8EF0-5DCD2096B2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48255-E0B2-459F-978B-2037D6EF965C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235F99-D308-46F2-9B6E-CDAF71FF4A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63166-E021-4182-8B4C-1C1480A7FCA0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E978E-FBB1-442C-B189-0F0D01BA5DA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A7727-CCD8-40BA-BD6D-87B772E77A46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6A123-B5B2-4549-B206-A56D292BC58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6F507-073F-4FFC-AB3A-54AEC627FB4A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23E09-3305-4DD7-AD76-30FD9EF4252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96A60-76C9-4377-B45C-494E0CDF5ECE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DBE8C2-C5F0-443C-9687-6282034491A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FD13D-B5C6-46A8-B1FC-A9F629F607A6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C3538-E142-4928-A59B-FED81AD719C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59120-4804-4380-9ADA-6F176CE6BA30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6EE38-C5A7-4EFD-94E8-95CAD40E100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615F8-D352-4A49-9B1A-97A53519531B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5166-7CEE-4732-B5B9-8CA976B9949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98BD-DB30-424F-8BDD-27619F170AEB}" type="slidenum">
              <a:rPr lang="en-IN" altLang="en-US" smtClean="0"/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7EC2B6-79F4-4D32-B1CF-158054DBBBEC}" type="datetimeFigureOut">
              <a:rPr lang="en-IN" smtClean="0"/>
            </a:fld>
            <a:endParaRPr lang="en-IN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E6C4EBAF-4FA1-486E-9331-70E824296162}" type="slidenum">
              <a:rPr lang="en-IN" altLang="en-US" smtClean="0"/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467360" y="1340485"/>
            <a:ext cx="8229600" cy="4766310"/>
          </a:xfrm>
        </p:spPr>
        <p:txBody>
          <a:bodyPr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Abstract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  <a:sym typeface="+mn-ea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Objective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Literature Survey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Proposed System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Architectural Diagram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Data Flow Diagram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Algorithms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Module Details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Model summary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Image Classification output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Conclusion and Future work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Reference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endParaRPr lang="en-US" sz="2000"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7360" y="332740"/>
            <a:ext cx="3292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u="sng">
                <a:latin typeface="+mj-lt"/>
                <a:cs typeface="+mj-lt"/>
              </a:rPr>
              <a:t>Agenda</a:t>
            </a:r>
            <a:endParaRPr lang="en-US" sz="3200" u="sng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95605" y="764540"/>
            <a:ext cx="2133600" cy="609600"/>
          </a:xfrm>
        </p:spPr>
        <p:txBody>
          <a:bodyPr/>
          <a:lstStyle/>
          <a:p>
            <a:pPr eaLnBrk="1" hangingPunct="1"/>
            <a:r>
              <a:rPr lang="en-US" altLang="en-IN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Layers</a:t>
            </a:r>
            <a:endParaRPr lang="en-US" altLang="en-IN" sz="28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95894" y="1268712"/>
            <a:ext cx="8229600" cy="4883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>
              <a:cs typeface="+mn-lt"/>
            </a:endParaRPr>
          </a:p>
          <a:p>
            <a:pPr marL="0" indent="0">
              <a:buNone/>
            </a:pPr>
            <a:endParaRPr lang="en-IN" sz="2400" spc="-5" dirty="0">
              <a:effectLst/>
              <a:ea typeface="Times New Roman" panose="02020603050405020304" pitchFamily="18" charset="0"/>
              <a:cs typeface="+mn-lt"/>
            </a:endParaRPr>
          </a:p>
          <a:p>
            <a:pPr marL="0" indent="0">
              <a:buNone/>
            </a:pPr>
            <a:endParaRPr lang="en-IN" sz="2400" spc="-5" dirty="0">
              <a:ea typeface="Times New Roman" panose="02020603050405020304" pitchFamily="18" charset="0"/>
              <a:cs typeface="+mn-lt"/>
            </a:endParaRPr>
          </a:p>
          <a:p>
            <a:pPr marL="0" indent="0">
              <a:buNone/>
            </a:pPr>
            <a:r>
              <a:rPr lang="en-IN" sz="2400" spc="-5" dirty="0">
                <a:effectLst/>
                <a:ea typeface="Times New Roman" panose="02020603050405020304" pitchFamily="18" charset="0"/>
                <a:cs typeface="+mn-lt"/>
              </a:rPr>
              <a:t> </a:t>
            </a:r>
            <a:endParaRPr lang="en-US" sz="2400" dirty="0">
              <a:cs typeface="+mn-lt"/>
            </a:endParaRPr>
          </a:p>
          <a:p>
            <a:pPr marL="0" indent="0" eaLnBrk="1" hangingPunct="1">
              <a:buNone/>
            </a:pPr>
            <a:endParaRPr lang="en-IN" altLang="en-US" sz="2400" dirty="0"/>
          </a:p>
          <a:p>
            <a:pPr marL="971550" lvl="1" indent="-514350" eaLnBrk="1" hangingPunct="1">
              <a:buFont typeface="Calibri" panose="020F0502020204030204" charset="0"/>
              <a:buAutoNum type="arabicPeriod"/>
            </a:pPr>
            <a:endParaRPr lang="en-IN" altLang="en-US" sz="2400" dirty="0"/>
          </a:p>
          <a:p>
            <a:pPr marL="971550" lvl="1" indent="-514350" eaLnBrk="1" hangingPunct="1">
              <a:buFont typeface="Calibri" panose="020F0502020204030204" charset="0"/>
              <a:buAutoNum type="arabicPeriod"/>
            </a:pPr>
            <a:endParaRPr lang="en-IN" altLang="en-US" sz="2400" dirty="0"/>
          </a:p>
        </p:txBody>
      </p:sp>
      <p:sp>
        <p:nvSpPr>
          <p:cNvPr id="5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7360" y="2061210"/>
            <a:ext cx="1368425" cy="1290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11505" y="2245360"/>
            <a:ext cx="1034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pooling</a:t>
            </a:r>
            <a:endParaRPr lang="en-US"/>
          </a:p>
          <a:p>
            <a:r>
              <a:rPr lang="en-US"/>
              <a:t>layers</a:t>
            </a:r>
            <a:endParaRPr lang="en-US"/>
          </a:p>
          <a:p>
            <a:r>
              <a:rPr lang="en-US" sz="1400"/>
              <a:t>    2.1</a:t>
            </a:r>
            <a:r>
              <a:rPr lang="en-US"/>
              <a:t> 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92315" y="2117725"/>
            <a:ext cx="1341120" cy="12484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5" y="2161540"/>
            <a:ext cx="1296035" cy="1204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76190" y="2348865"/>
            <a:ext cx="12947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Softmax</a:t>
            </a:r>
            <a:endParaRPr lang="en-US" sz="1600"/>
          </a:p>
          <a:p>
            <a:r>
              <a:rPr lang="en-US" sz="1600"/>
              <a:t>layers</a:t>
            </a:r>
            <a:endParaRPr lang="en-US" sz="1600"/>
          </a:p>
          <a:p>
            <a:r>
              <a:rPr lang="en-US" sz="1600"/>
              <a:t>  </a:t>
            </a:r>
            <a:r>
              <a:rPr lang="en-US" sz="1400"/>
              <a:t>  2.3</a:t>
            </a:r>
            <a:endParaRPr lang="en-US" sz="1600"/>
          </a:p>
          <a:p>
            <a:r>
              <a:rPr lang="en-US"/>
              <a:t>       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07335" y="2132965"/>
            <a:ext cx="1278890" cy="1231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801620" y="2348865"/>
            <a:ext cx="1160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 Fully connected</a:t>
            </a:r>
            <a:endParaRPr lang="en-US" sz="1600"/>
          </a:p>
          <a:p>
            <a:r>
              <a:rPr lang="en-US" sz="1600"/>
              <a:t>    </a:t>
            </a:r>
            <a:r>
              <a:rPr lang="en-US" sz="1400"/>
              <a:t>2.2</a:t>
            </a:r>
            <a:endParaRPr 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1763395" y="2421255"/>
            <a:ext cx="1102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    input size</a:t>
            </a:r>
            <a:endParaRPr lang="en-US" sz="10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07540" y="2747010"/>
            <a:ext cx="75501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40200" y="2853055"/>
            <a:ext cx="69024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 flipV="1">
            <a:off x="6285230" y="2741930"/>
            <a:ext cx="80708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324725" y="2337435"/>
            <a:ext cx="808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Dense layer</a:t>
            </a:r>
            <a:endParaRPr lang="en-US" sz="1600"/>
          </a:p>
          <a:p>
            <a:r>
              <a:rPr lang="en-US" sz="1600"/>
              <a:t>   </a:t>
            </a:r>
            <a:r>
              <a:rPr lang="en-US" sz="1400"/>
              <a:t>2.4</a:t>
            </a:r>
            <a:endParaRPr 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4050030" y="2443480"/>
            <a:ext cx="1102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connect</a:t>
            </a:r>
            <a:endParaRPr lang="en-US" sz="1400"/>
          </a:p>
          <a:p>
            <a:endParaRPr lang="en-US" sz="1400"/>
          </a:p>
          <a:p>
            <a:r>
              <a:rPr lang="en-US" sz="1400"/>
              <a:t>neuran</a:t>
            </a:r>
            <a:endParaRPr lang="en-US" sz="1400"/>
          </a:p>
        </p:txBody>
      </p:sp>
      <p:sp>
        <p:nvSpPr>
          <p:cNvPr id="32" name="Text Box 31"/>
          <p:cNvSpPr txBox="1"/>
          <p:nvPr/>
        </p:nvSpPr>
        <p:spPr>
          <a:xfrm>
            <a:off x="6659880" y="5079365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241935" y="6510020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256655" y="2383155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activation </a:t>
            </a:r>
            <a:endParaRPr 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6228080" y="2805430"/>
            <a:ext cx="1028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Function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" y="274955"/>
            <a:ext cx="4796155" cy="1143000"/>
          </a:xfrm>
        </p:spPr>
        <p:txBody>
          <a:bodyPr/>
          <a:p>
            <a:r>
              <a:rPr lang="en-US" sz="3200" u="sng"/>
              <a:t>Hardware Specification</a:t>
            </a:r>
            <a:endParaRPr lang="en-US" sz="32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060"/>
            <a:ext cx="8229600" cy="4046855"/>
          </a:xfrm>
        </p:spPr>
        <p:txBody>
          <a:bodyPr/>
          <a:p>
            <a:r>
              <a:rPr lang="en-US" sz="2000">
                <a:cs typeface="+mn-lt"/>
              </a:rPr>
              <a:t>Processor       : Intel(R) Celeron(R) CPU 1.40GHz </a:t>
            </a:r>
            <a:endParaRPr lang="en-US" sz="2000">
              <a:cs typeface="+mn-lt"/>
            </a:endParaRPr>
          </a:p>
          <a:p>
            <a:r>
              <a:rPr lang="en-US" sz="2000">
                <a:cs typeface="+mn-lt"/>
              </a:rPr>
              <a:t>RAM               : 4GB (minimum)</a:t>
            </a:r>
            <a:endParaRPr lang="en-US" sz="2000">
              <a:cs typeface="+mn-lt"/>
            </a:endParaRPr>
          </a:p>
          <a:p>
            <a:r>
              <a:rPr lang="en-US" sz="2000">
                <a:cs typeface="+mn-lt"/>
              </a:rPr>
              <a:t>ROM               : 4GB and More</a:t>
            </a:r>
            <a:endParaRPr lang="en-US" sz="2000">
              <a:cs typeface="+mn-lt"/>
            </a:endParaRPr>
          </a:p>
          <a:p>
            <a:r>
              <a:rPr lang="en-US" sz="2000">
                <a:cs typeface="+mn-lt"/>
              </a:rPr>
              <a:t>Keyboard        : Standard keyboard</a:t>
            </a:r>
            <a:endParaRPr lang="en-US" sz="2000">
              <a:cs typeface="+mn-lt"/>
            </a:endParaRPr>
          </a:p>
          <a:p>
            <a:r>
              <a:rPr lang="en-US" sz="2000">
                <a:cs typeface="+mn-lt"/>
              </a:rPr>
              <a:t>Monitor           : 14.0 inch color monitor</a:t>
            </a:r>
            <a:endParaRPr lang="en-US" sz="2000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4491355" cy="1143000"/>
          </a:xfrm>
        </p:spPr>
        <p:txBody>
          <a:bodyPr/>
          <a:p>
            <a:r>
              <a:rPr lang="en-US" sz="3200" u="sng"/>
              <a:t>Software Specification</a:t>
            </a:r>
            <a:endParaRPr lang="en-US" sz="32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Operating System   : Windows10 pro  </a:t>
            </a:r>
            <a:endParaRPr lang="en-US" sz="2000"/>
          </a:p>
          <a:p>
            <a:r>
              <a:rPr lang="en-US" sz="2000"/>
              <a:t>Software                  : Google colaboratory </a:t>
            </a:r>
            <a:endParaRPr lang="en-US" sz="2000"/>
          </a:p>
          <a:p>
            <a:r>
              <a:rPr lang="en-US" sz="2000"/>
              <a:t>Language                : PYTHON  </a:t>
            </a:r>
            <a:endParaRPr lang="en-US" sz="2000"/>
          </a:p>
          <a:p>
            <a:r>
              <a:rPr lang="en-US" sz="2000"/>
              <a:t>Framework              : Tensor Flow </a:t>
            </a:r>
            <a:endParaRPr lang="en-US" sz="2000"/>
          </a:p>
          <a:p>
            <a:r>
              <a:rPr lang="en-US" sz="2000"/>
              <a:t>Library                     : Keras API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4925" y="455930"/>
            <a:ext cx="2954655" cy="725170"/>
          </a:xfrm>
        </p:spPr>
        <p:txBody>
          <a:bodyPr/>
          <a:lstStyle/>
          <a:p>
            <a:pPr eaLnBrk="1" hangingPunct="1"/>
            <a:r>
              <a:rPr lang="en-US" altLang="en-IN" sz="3200" u="sng" dirty="0">
                <a:solidFill>
                  <a:schemeClr val="tx2"/>
                </a:solidFill>
                <a:cs typeface="+mj-lt"/>
              </a:rPr>
              <a:t>A</a:t>
            </a:r>
            <a:r>
              <a:rPr lang="en-IN" altLang="en-IN" sz="3200" u="sng" dirty="0" err="1">
                <a:solidFill>
                  <a:schemeClr val="tx2"/>
                </a:solidFill>
                <a:cs typeface="+mj-lt"/>
              </a:rPr>
              <a:t>lgorithm</a:t>
            </a:r>
            <a:r>
              <a:rPr lang="en-US" altLang="en-IN" sz="4000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IN" sz="4000" u="sng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95894" y="1268712"/>
            <a:ext cx="8229600" cy="48839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000" dirty="0"/>
              <a:t>   	</a:t>
            </a:r>
            <a:r>
              <a:rPr lang="en-US" sz="2000" dirty="0">
                <a:cs typeface="+mn-lt"/>
                <a:sym typeface="+mn-ea"/>
              </a:rPr>
              <a:t>A Convolutional Neural Network is a Deep Neural Network, that takes inputs as images, assigns weights and biases to various aspects of the image and then differentiates among different class of images.</a:t>
            </a:r>
            <a:endParaRPr lang="en-US" sz="2000" dirty="0">
              <a:cs typeface="+mn-lt"/>
              <a:sym typeface="+mn-ea"/>
            </a:endParaRPr>
          </a:p>
          <a:p>
            <a:pPr marL="0" indent="0" algn="just">
              <a:buNone/>
            </a:pPr>
            <a:endParaRPr lang="en-IN" sz="2000" dirty="0">
              <a:cs typeface="+mn-lt"/>
              <a:sym typeface="+mn-ea"/>
            </a:endParaRPr>
          </a:p>
          <a:p>
            <a:pPr algn="just"/>
            <a:r>
              <a:rPr lang="en-IN" sz="2000" dirty="0">
                <a:cs typeface="+mn-lt"/>
                <a:sym typeface="+mn-ea"/>
              </a:rPr>
              <a:t>Convo2D - Converting input image into 2D</a:t>
            </a:r>
            <a:endParaRPr lang="en-IN" sz="2000" dirty="0">
              <a:cs typeface="+mn-lt"/>
            </a:endParaRPr>
          </a:p>
          <a:p>
            <a:pPr algn="just"/>
            <a:r>
              <a:rPr lang="en-IN" sz="2000" dirty="0" err="1">
                <a:cs typeface="+mn-lt"/>
                <a:sym typeface="+mn-ea"/>
              </a:rPr>
              <a:t>Maxpooling</a:t>
            </a:r>
            <a:r>
              <a:rPr lang="en-IN" sz="2000" dirty="0">
                <a:cs typeface="+mn-lt"/>
                <a:sym typeface="+mn-ea"/>
              </a:rPr>
              <a:t> - </a:t>
            </a:r>
            <a:r>
              <a:rPr lang="en-US" sz="2000" dirty="0">
                <a:solidFill>
                  <a:srgbClr val="202124"/>
                </a:solidFill>
                <a:cs typeface="+mn-lt"/>
                <a:sym typeface="+mn-ea"/>
              </a:rPr>
              <a:t>P</a:t>
            </a:r>
            <a:r>
              <a:rPr lang="en-US" sz="2000" dirty="0">
                <a:solidFill>
                  <a:srgbClr val="202124"/>
                </a:solidFill>
                <a:effectLst/>
                <a:cs typeface="+mn-lt"/>
                <a:sym typeface="+mn-ea"/>
              </a:rPr>
              <a:t>ooling operation that selects the maximum element from the region of the feature map covered by the filter</a:t>
            </a:r>
            <a:endParaRPr lang="en-IN" sz="2000" dirty="0">
              <a:cs typeface="+mn-lt"/>
            </a:endParaRPr>
          </a:p>
          <a:p>
            <a:pPr algn="just"/>
            <a:r>
              <a:rPr lang="en-IN" sz="2000" dirty="0">
                <a:cs typeface="+mn-lt"/>
                <a:sym typeface="+mn-ea"/>
              </a:rPr>
              <a:t>Flatten - </a:t>
            </a:r>
            <a:r>
              <a:rPr lang="en-US" sz="2000" dirty="0">
                <a:solidFill>
                  <a:srgbClr val="202124"/>
                </a:solidFill>
                <a:cs typeface="+mn-lt"/>
                <a:sym typeface="+mn-ea"/>
              </a:rPr>
              <a:t>C</a:t>
            </a:r>
            <a:r>
              <a:rPr lang="en-US" sz="2000" dirty="0">
                <a:solidFill>
                  <a:srgbClr val="202124"/>
                </a:solidFill>
                <a:effectLst/>
                <a:cs typeface="+mn-lt"/>
                <a:sym typeface="+mn-ea"/>
              </a:rPr>
              <a:t>onverting the data into a 1-dimensional array for inputting it to th</a:t>
            </a:r>
            <a:r>
              <a:rPr lang="en-US" sz="2000" b="1" dirty="0">
                <a:solidFill>
                  <a:srgbClr val="202124"/>
                </a:solidFill>
                <a:effectLst/>
                <a:cs typeface="+mn-lt"/>
                <a:sym typeface="+mn-ea"/>
              </a:rPr>
              <a:t>e </a:t>
            </a:r>
            <a:r>
              <a:rPr lang="en-US" sz="2000" dirty="0">
                <a:solidFill>
                  <a:srgbClr val="202124"/>
                </a:solidFill>
                <a:effectLst/>
                <a:cs typeface="+mn-lt"/>
                <a:sym typeface="+mn-ea"/>
              </a:rPr>
              <a:t>next layer.</a:t>
            </a:r>
            <a:endParaRPr lang="en-IN" sz="2000" dirty="0">
              <a:cs typeface="+mn-lt"/>
            </a:endParaRPr>
          </a:p>
          <a:p>
            <a:pPr algn="just"/>
            <a:r>
              <a:rPr lang="en-IN" sz="2000" dirty="0">
                <a:cs typeface="+mn-lt"/>
                <a:sym typeface="+mn-ea"/>
              </a:rPr>
              <a:t>Dense - </a:t>
            </a:r>
            <a:r>
              <a:rPr lang="en-US" sz="2000" dirty="0">
                <a:solidFill>
                  <a:srgbClr val="202124"/>
                </a:solidFill>
                <a:cs typeface="+mn-lt"/>
                <a:sym typeface="+mn-ea"/>
              </a:rPr>
              <a:t>T</a:t>
            </a:r>
            <a:r>
              <a:rPr lang="en-US" sz="2000" dirty="0">
                <a:solidFill>
                  <a:srgbClr val="202124"/>
                </a:solidFill>
                <a:effectLst/>
                <a:cs typeface="+mn-lt"/>
                <a:sym typeface="+mn-ea"/>
              </a:rPr>
              <a:t>o classify image based on output from convolutional layers.</a:t>
            </a:r>
            <a:endParaRPr lang="en-IN" sz="2000" dirty="0">
              <a:cs typeface="+mn-lt"/>
            </a:endParaRPr>
          </a:p>
          <a:p>
            <a:pPr algn="just">
              <a:buNone/>
            </a:pPr>
            <a:endParaRPr lang="en-US" sz="2000" dirty="0">
              <a:cs typeface="+mn-lt"/>
            </a:endParaRPr>
          </a:p>
          <a:p>
            <a:pPr marL="0" indent="0">
              <a:buNone/>
            </a:pPr>
            <a:endParaRPr lang="en-US" sz="1900" dirty="0">
              <a:cs typeface="+mn-lt"/>
            </a:endParaRPr>
          </a:p>
          <a:p>
            <a:pPr marL="0" indent="0">
              <a:buNone/>
            </a:pPr>
            <a:endParaRPr lang="en-IN" sz="1900" spc="-5" dirty="0">
              <a:effectLst/>
              <a:ea typeface="Times New Roman" panose="02020603050405020304" pitchFamily="18" charset="0"/>
              <a:cs typeface="+mn-lt"/>
            </a:endParaRPr>
          </a:p>
          <a:p>
            <a:pPr marL="0" indent="0">
              <a:buNone/>
            </a:pPr>
            <a:endParaRPr lang="en-IN" sz="1900" spc="-5" dirty="0">
              <a:ea typeface="Times New Roman" panose="02020603050405020304" pitchFamily="18" charset="0"/>
              <a:cs typeface="+mn-lt"/>
            </a:endParaRPr>
          </a:p>
          <a:p>
            <a:pPr marL="0" indent="0">
              <a:buNone/>
            </a:pPr>
            <a:r>
              <a:rPr lang="en-IN" sz="1900" spc="-5" dirty="0">
                <a:effectLst/>
                <a:ea typeface="Times New Roman" panose="02020603050405020304" pitchFamily="18" charset="0"/>
                <a:cs typeface="+mn-lt"/>
              </a:rPr>
              <a:t> </a:t>
            </a:r>
            <a:endParaRPr lang="en-US" sz="1900" dirty="0">
              <a:cs typeface="+mn-lt"/>
            </a:endParaRPr>
          </a:p>
          <a:p>
            <a:pPr marL="0" indent="0" eaLnBrk="1" hangingPunct="1">
              <a:buNone/>
            </a:pPr>
            <a:endParaRPr lang="en-IN" altLang="en-US" sz="1900" dirty="0"/>
          </a:p>
          <a:p>
            <a:pPr marL="971550" lvl="1" indent="-514350" eaLnBrk="1" hangingPunct="1">
              <a:buFont typeface="Calibri" panose="020F0502020204030204" charset="0"/>
              <a:buAutoNum type="arabicPeriod"/>
            </a:pPr>
            <a:endParaRPr lang="en-IN" altLang="en-US" sz="1900" dirty="0"/>
          </a:p>
          <a:p>
            <a:pPr marL="971550" lvl="1" indent="-514350" eaLnBrk="1" hangingPunct="1">
              <a:buFont typeface="Calibri" panose="020F0502020204030204" charset="0"/>
              <a:buAutoNum type="arabicPeriod"/>
            </a:pPr>
            <a:endParaRPr lang="en-IN" altLang="en-US" sz="1300" dirty="0"/>
          </a:p>
        </p:txBody>
      </p:sp>
      <p:sp>
        <p:nvSpPr>
          <p:cNvPr id="5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4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5115" y="63474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058035" cy="1143000"/>
          </a:xfrm>
        </p:spPr>
        <p:txBody>
          <a:bodyPr/>
          <a:p>
            <a:r>
              <a:rPr lang="en-US" sz="3200" u="sng"/>
              <a:t>AlexNet</a:t>
            </a:r>
            <a:endParaRPr lang="en-US" sz="32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305"/>
            <a:ext cx="8229600" cy="4702175"/>
          </a:xfrm>
        </p:spPr>
        <p:txBody>
          <a:bodyPr/>
          <a:p>
            <a:r>
              <a:rPr lang="en-US" sz="2000"/>
              <a:t>AlexNet was the first Convolutional Network which used GPU to Boost Performance.</a:t>
            </a:r>
            <a:endParaRPr lang="en-US" sz="2000"/>
          </a:p>
          <a:p>
            <a:r>
              <a:rPr lang="en-US" sz="2000"/>
              <a:t>AlexNet is a Convolutional Neural Network that is eight Layers.</a:t>
            </a:r>
            <a:endParaRPr lang="en-US" sz="2000"/>
          </a:p>
          <a:p>
            <a:r>
              <a:rPr lang="en-US" sz="2000"/>
              <a:t>You can load a pretrained version of the network trained on mor than a millon imagesfrom the ImageNet database.</a:t>
            </a:r>
            <a:endParaRPr lang="en-US" sz="2000"/>
          </a:p>
          <a:p>
            <a:r>
              <a:rPr lang="en-US" sz="2000"/>
              <a:t>AlexNet was bornout  of the need to improve the results of the dataset.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468630" y="384175"/>
            <a:ext cx="4435475" cy="825500"/>
          </a:xfrm>
        </p:spPr>
        <p:txBody>
          <a:bodyPr/>
          <a:lstStyle/>
          <a:p>
            <a:pPr eaLnBrk="1" hangingPunct="1"/>
            <a:r>
              <a:rPr lang="en-IN" alt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200" u="sng" dirty="0">
                <a:solidFill>
                  <a:schemeClr val="tx1"/>
                </a:solidFill>
                <a:cs typeface="+mj-lt"/>
              </a:rPr>
              <a:t>Modules</a:t>
            </a:r>
            <a:r>
              <a:rPr lang="en-US" altLang="en-IN" sz="3200" u="sng" dirty="0">
                <a:solidFill>
                  <a:schemeClr val="tx1"/>
                </a:solidFill>
                <a:cs typeface="+mj-lt"/>
              </a:rPr>
              <a:t> Details</a:t>
            </a:r>
            <a:endParaRPr lang="en-US" altLang="en-IN" sz="3200" u="sng" dirty="0">
              <a:solidFill>
                <a:schemeClr val="tx1"/>
              </a:solidFill>
              <a:cs typeface="+mj-lt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8284" y="1628757"/>
            <a:ext cx="8229600" cy="4883993"/>
          </a:xfrm>
        </p:spPr>
        <p:txBody>
          <a:bodyPr>
            <a:normAutofit/>
          </a:bodyPr>
          <a:lstStyle/>
          <a:p>
            <a:r>
              <a:rPr lang="en-US" sz="2000" dirty="0">
                <a:cs typeface="+mn-lt"/>
                <a:sym typeface="+mn-ea"/>
              </a:rPr>
              <a:t>Datasets collection.</a:t>
            </a:r>
            <a:endParaRPr lang="en-US" sz="2000" dirty="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Data Preprocessing.</a:t>
            </a:r>
            <a:endParaRPr lang="en-US" sz="2000" dirty="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Image classification based on AlexNet.</a:t>
            </a:r>
            <a:endParaRPr lang="en-US" sz="2000" dirty="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Pneumonia Classification using on CNN.</a:t>
            </a:r>
            <a:endParaRPr lang="en-US" sz="2000" dirty="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Performance Evaluation.</a:t>
            </a:r>
            <a:endParaRPr lang="en-IN" sz="2000" dirty="0">
              <a:cs typeface="+mn-lt"/>
            </a:endParaRPr>
          </a:p>
          <a:p>
            <a:pPr>
              <a:buNone/>
            </a:pPr>
            <a:endParaRPr lang="en-IN" sz="2400" spc="-5" dirty="0">
              <a:effectLst/>
              <a:ea typeface="Times New Roman" panose="02020603050405020304" pitchFamily="18" charset="0"/>
              <a:cs typeface="+mn-lt"/>
            </a:endParaRPr>
          </a:p>
          <a:p>
            <a:pPr marL="0" indent="0">
              <a:buNone/>
            </a:pPr>
            <a:endParaRPr lang="en-IN" sz="2400" spc="-5" dirty="0">
              <a:ea typeface="Times New Roman" panose="02020603050405020304" pitchFamily="18" charset="0"/>
              <a:cs typeface="+mn-lt"/>
            </a:endParaRPr>
          </a:p>
          <a:p>
            <a:pPr marL="0" indent="0">
              <a:buNone/>
            </a:pPr>
            <a:r>
              <a:rPr lang="en-IN" sz="2400" spc="-5" dirty="0">
                <a:effectLst/>
                <a:ea typeface="Times New Roman" panose="02020603050405020304" pitchFamily="18" charset="0"/>
                <a:cs typeface="+mn-lt"/>
              </a:rPr>
              <a:t> </a:t>
            </a:r>
            <a:endParaRPr lang="en-US" sz="2400" dirty="0">
              <a:cs typeface="+mn-lt"/>
            </a:endParaRPr>
          </a:p>
          <a:p>
            <a:pPr marL="0" indent="0" eaLnBrk="1" hangingPunct="1">
              <a:buNone/>
            </a:pPr>
            <a:endParaRPr lang="en-IN" altLang="en-US" sz="2400" dirty="0"/>
          </a:p>
          <a:p>
            <a:pPr marL="971550" lvl="1" indent="-514350" eaLnBrk="1" hangingPunct="1">
              <a:buFont typeface="Calibri" panose="020F0502020204030204" charset="0"/>
              <a:buAutoNum type="arabicPeriod"/>
            </a:pPr>
            <a:endParaRPr lang="en-IN" altLang="en-US" sz="2400" dirty="0"/>
          </a:p>
          <a:p>
            <a:pPr marL="971550" lvl="1" indent="-514350" eaLnBrk="1" hangingPunct="1">
              <a:buFont typeface="Calibri" panose="020F0502020204030204" charset="0"/>
              <a:buAutoNum type="arabicPeriod"/>
            </a:pPr>
            <a:endParaRPr lang="en-IN" altLang="en-US" sz="2400" dirty="0"/>
          </a:p>
        </p:txBody>
      </p:sp>
      <p:sp>
        <p:nvSpPr>
          <p:cNvPr id="4" name="Title 1"/>
          <p:cNvSpPr txBox="1"/>
          <p:nvPr/>
        </p:nvSpPr>
        <p:spPr>
          <a:xfrm>
            <a:off x="-323850" y="6383338"/>
            <a:ext cx="1524000" cy="381000"/>
          </a:xfrm>
          <a:prstGeom prst="rect">
            <a:avLst/>
          </a:prstGeom>
        </p:spPr>
        <p:txBody>
          <a:bodyPr anchor="ctr">
            <a:normAutofit fontScale="4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IN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686810" cy="1143000"/>
          </a:xfrm>
        </p:spPr>
        <p:txBody>
          <a:bodyPr/>
          <a:p>
            <a:r>
              <a:rPr lang="en-US" sz="3200" u="sng" dirty="0">
                <a:solidFill>
                  <a:schemeClr val="tx2"/>
                </a:solidFill>
                <a:cs typeface="+mj-lt"/>
                <a:sym typeface="+mn-ea"/>
              </a:rPr>
              <a:t>Dataset Collection</a:t>
            </a:r>
            <a:endParaRPr lang="en-US" sz="3200" b="1" dirty="0">
              <a:solidFill>
                <a:schemeClr val="tx2"/>
              </a:solidFill>
              <a:cs typeface="+mj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3180"/>
            <a:ext cx="8195945" cy="5124450"/>
          </a:xfrm>
        </p:spPr>
        <p:txBody>
          <a:bodyPr/>
          <a:p>
            <a:pPr algn="just"/>
            <a:r>
              <a:rPr lang="en-US" sz="2000" dirty="0">
                <a:cs typeface="+mn-lt"/>
                <a:sym typeface="+mn-ea"/>
              </a:rPr>
              <a:t>Dataset are collected from Kaggle.</a:t>
            </a:r>
            <a:endParaRPr lang="en-US" sz="2000" dirty="0">
              <a:cs typeface="+mn-lt"/>
            </a:endParaRPr>
          </a:p>
          <a:p>
            <a:pPr algn="just"/>
            <a:r>
              <a:rPr lang="en-US" sz="2000" dirty="0">
                <a:cs typeface="+mn-lt"/>
                <a:sym typeface="+mn-ea"/>
              </a:rPr>
              <a:t>Pneumonia classification :</a:t>
            </a:r>
            <a:endParaRPr lang="en-US" sz="2000" dirty="0">
              <a:cs typeface="+mn-lt"/>
              <a:sym typeface="+mn-ea"/>
            </a:endParaRPr>
          </a:p>
          <a:p>
            <a:pPr marL="0" indent="0" algn="just">
              <a:buNone/>
            </a:pPr>
            <a:r>
              <a:rPr lang="en-US" sz="2000" dirty="0">
                <a:cs typeface="+mn-lt"/>
                <a:sym typeface="+mn-ea"/>
              </a:rPr>
              <a:t>               Normal, Bacterial, Viral and Covid</a:t>
            </a:r>
            <a:endParaRPr lang="en-US" sz="2000" dirty="0">
              <a:cs typeface="+mn-lt"/>
              <a:sym typeface="+mn-ea"/>
            </a:endParaRPr>
          </a:p>
          <a:p>
            <a:pPr algn="just"/>
            <a:r>
              <a:rPr lang="en-US" sz="2000" dirty="0">
                <a:cs typeface="+mn-lt"/>
                <a:sym typeface="+mn-ea"/>
              </a:rPr>
              <a:t>Datasets :</a:t>
            </a:r>
            <a:endParaRPr lang="en-US" sz="2000" dirty="0">
              <a:cs typeface="+mn-lt"/>
            </a:endParaRPr>
          </a:p>
          <a:p>
            <a:pPr marL="0" indent="0" algn="just">
              <a:buNone/>
            </a:pPr>
            <a:r>
              <a:rPr lang="en-US" sz="2000" dirty="0">
                <a:cs typeface="+mn-lt"/>
                <a:sym typeface="+mn-ea"/>
              </a:rPr>
              <a:t>          </a:t>
            </a:r>
            <a:endParaRPr lang="en-US" sz="2000" dirty="0">
              <a:cs typeface="+mn-lt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cs typeface="+mn-lt"/>
            </a:endParaRPr>
          </a:p>
          <a:p>
            <a:pPr algn="just"/>
            <a:endParaRPr lang="en-US" sz="2000">
              <a:cs typeface="+mn-lt"/>
            </a:endParaRPr>
          </a:p>
        </p:txBody>
      </p:sp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1619885" y="2924810"/>
          <a:ext cx="4248150" cy="3128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050"/>
                <a:gridCol w="1416050"/>
                <a:gridCol w="1416050"/>
              </a:tblGrid>
              <a:tr h="586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Total Images-10014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Train set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Test Set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Normal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3270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270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Bacterial Pneumonia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3001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200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Viral Pneumonia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1656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256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Covid Pneumonia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1291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cs typeface="+mn-lt"/>
                        </a:rPr>
                        <a:t>100</a:t>
                      </a:r>
                      <a:endParaRPr lang="en-US" sz="1800">
                        <a:ea typeface="Times New Roman" panose="02020603050405020304" pitchFamily="18" charset="0"/>
                        <a:cs typeface="+mn-lt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260725" cy="1143000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tx2"/>
                </a:solidFill>
                <a:cs typeface="+mj-lt"/>
              </a:rPr>
              <a:t>Model Summary</a:t>
            </a:r>
            <a:endParaRPr lang="en-US" sz="3200" u="sng" dirty="0">
              <a:solidFill>
                <a:schemeClr val="tx2"/>
              </a:soli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/>
          </a:p>
          <a:p>
            <a:endParaRPr lang="en-IN" altLang="en-US" sz="2400" dirty="0"/>
          </a:p>
        </p:txBody>
      </p:sp>
      <p:sp>
        <p:nvSpPr>
          <p:cNvPr id="4" name="Text Box 3"/>
          <p:cNvSpPr txBox="1"/>
          <p:nvPr/>
        </p:nvSpPr>
        <p:spPr>
          <a:xfrm>
            <a:off x="169545" y="6581775"/>
            <a:ext cx="80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Content Placeholder 5" descr="summar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270" y="1327150"/>
            <a:ext cx="7199630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525"/>
            <a:ext cx="5194935" cy="976630"/>
          </a:xfrm>
        </p:spPr>
        <p:txBody>
          <a:bodyPr/>
          <a:p>
            <a:r>
              <a:rPr lang="en-US" sz="3200" u="sng"/>
              <a:t>Image Classification Output</a:t>
            </a:r>
            <a:endParaRPr lang="en-US" sz="3200" u="sng"/>
          </a:p>
        </p:txBody>
      </p:sp>
      <p:pic>
        <p:nvPicPr>
          <p:cNvPr id="12" name="Picture 1" descr="Screenshot (56)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75740"/>
            <a:ext cx="8229600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2" descr="Screenshot (57)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82065"/>
            <a:ext cx="8229600" cy="4002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07315" y="764540"/>
            <a:ext cx="2505710" cy="609600"/>
          </a:xfrm>
        </p:spPr>
        <p:txBody>
          <a:bodyPr/>
          <a:lstStyle/>
          <a:p>
            <a:pPr eaLnBrk="1" hangingPunct="1"/>
            <a:r>
              <a:rPr lang="en-US" sz="3200" u="sng" dirty="0"/>
              <a:t>Abstract</a:t>
            </a:r>
            <a:br>
              <a:rPr lang="en-US" sz="3200" u="sng" dirty="0"/>
            </a:br>
            <a:endParaRPr lang="en-IN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07315" y="1484630"/>
            <a:ext cx="8206105" cy="422656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</a:rPr>
              <a:t>Pneumonia in lung based disease which inflames air sacs in lungs.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</a:rPr>
              <a:t>The air sacs may filled with fluid or cough which cause fever ,difficulty in breathing.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</a:rPr>
              <a:t>It is an life threatening disease to children and people older than age of 65.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</a:rPr>
              <a:t>it is classified into two categories baced on infecting agent.</a:t>
            </a:r>
            <a:endParaRPr lang="en-US" sz="2000" dirty="0"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cs typeface="+mn-lt"/>
              </a:rPr>
              <a:t>              </a:t>
            </a:r>
            <a:r>
              <a:rPr lang="en-US" sz="2000" dirty="0">
                <a:cs typeface="+mn-lt"/>
              </a:rPr>
              <a:t>  i. Bacterial Pneumonia - caused by bacteria (Strecptococus).</a:t>
            </a:r>
            <a:endParaRPr lang="en-US" sz="2000" dirty="0"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+mn-lt"/>
              </a:rPr>
              <a:t>                ii. Viral Pneumonia - caused by virus (SARS-COV 2).</a:t>
            </a:r>
            <a:endParaRPr lang="en-US" sz="2000" dirty="0"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cs typeface="+mn-lt"/>
              </a:rPr>
              <a:t>                                             </a:t>
            </a:r>
            <a:endParaRPr lang="en-US" sz="1600" dirty="0"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cs typeface="+mn-lt"/>
              </a:rPr>
              <a:t>  </a:t>
            </a:r>
            <a:endParaRPr lang="en-US" sz="1600" dirty="0"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1600" dirty="0">
              <a:cs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-304800" y="6400800"/>
            <a:ext cx="1524000" cy="381000"/>
          </a:xfrm>
          <a:prstGeom prst="rect">
            <a:avLst/>
          </a:prstGeom>
        </p:spPr>
        <p:txBody>
          <a:bodyPr anchor="ctr">
            <a:normAutofit fontScale="425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IN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0" descr="Screenshot (55)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28090"/>
            <a:ext cx="8229600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8" descr="Screenshot (1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3575" y="1192530"/>
            <a:ext cx="8177530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764540"/>
            <a:ext cx="5268595" cy="406400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tx2"/>
                </a:solidFill>
                <a:cs typeface="+mj-lt"/>
              </a:rPr>
              <a:t>Conclusion and Future work</a:t>
            </a:r>
            <a:endParaRPr lang="en-US" sz="3200" u="sng" dirty="0">
              <a:solidFill>
                <a:schemeClr val="tx2"/>
              </a:soli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73" y="1628805"/>
            <a:ext cx="8363272" cy="48574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  <a:sym typeface="+mn-ea"/>
              </a:rPr>
              <a:t>The types of Pneumonia are classified successfully from the given image.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  <a:sym typeface="+mn-ea"/>
              </a:rPr>
              <a:t>In this study, we used  CNN architecture and one CNN-based Alex</a:t>
            </a:r>
            <a:r>
              <a:rPr lang="en-US" sz="2000" dirty="0" err="1">
                <a:cs typeface="+mn-lt"/>
                <a:sym typeface="+mn-ea"/>
              </a:rPr>
              <a:t>Net</a:t>
            </a:r>
            <a:r>
              <a:rPr lang="en-US" sz="2000" dirty="0">
                <a:cs typeface="+mn-lt"/>
                <a:sym typeface="+mn-ea"/>
              </a:rPr>
              <a:t> architecture in this study. 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  <a:sym typeface="+mn-ea"/>
              </a:rPr>
              <a:t>Our main goal suitable model with high accuracy such that pneumonia detection could be simplified in the medical sector. 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  <a:sym typeface="+mn-ea"/>
              </a:rPr>
              <a:t>In order to assess performance with a wider dataset, we can attempt with Alex</a:t>
            </a:r>
            <a:r>
              <a:rPr lang="en-US" sz="2000" dirty="0" err="1">
                <a:cs typeface="+mn-lt"/>
                <a:sym typeface="+mn-ea"/>
              </a:rPr>
              <a:t>Net</a:t>
            </a:r>
            <a:r>
              <a:rPr lang="en-US" sz="2000" dirty="0">
                <a:cs typeface="+mn-lt"/>
                <a:sym typeface="+mn-ea"/>
              </a:rPr>
              <a:t>. </a:t>
            </a:r>
            <a:endParaRPr lang="en-US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+mn-lt"/>
                <a:sym typeface="+mn-ea"/>
              </a:rPr>
              <a:t>In the </a:t>
            </a:r>
            <a:r>
              <a:rPr lang="en-US" sz="2000" b="1" dirty="0">
                <a:cs typeface="+mn-lt"/>
                <a:sym typeface="+mn-ea"/>
              </a:rPr>
              <a:t>future</a:t>
            </a:r>
            <a:r>
              <a:rPr lang="en-US" sz="2000" dirty="0">
                <a:cs typeface="+mn-lt"/>
                <a:sym typeface="+mn-ea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ym typeface="+mn-ea"/>
              </a:rPr>
              <a:t>possible solutions for considering these problems are great area for the research domain</a:t>
            </a:r>
            <a:r>
              <a:rPr lang="en-IN" altLang="en-US" sz="2000" dirty="0">
                <a:sym typeface="+mn-ea"/>
              </a:rPr>
              <a:t> in future.</a:t>
            </a:r>
            <a:endParaRPr lang="en-IN" altLang="en-US" sz="2000" dirty="0"/>
          </a:p>
          <a:p>
            <a:pPr algn="just">
              <a:lnSpc>
                <a:spcPct val="100000"/>
              </a:lnSpc>
            </a:pPr>
            <a:endParaRPr lang="en-IN" altLang="en-US" sz="2000" dirty="0"/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79705" y="548640"/>
            <a:ext cx="2619375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u="sng" dirty="0">
                <a:solidFill>
                  <a:schemeClr val="tx2"/>
                </a:solidFill>
                <a:ea typeface="+mn-ea"/>
                <a:cs typeface="+mj-lt"/>
              </a:rPr>
              <a:t>References</a:t>
            </a:r>
            <a:endParaRPr lang="en-US" altLang="en-US" sz="3200" u="sng" dirty="0">
              <a:solidFill>
                <a:schemeClr val="tx2"/>
              </a:solidFill>
              <a:ea typeface="+mn-ea"/>
              <a:cs typeface="+mj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74026" y="1844740"/>
            <a:ext cx="9144000" cy="5339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kern="0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070" y="1484630"/>
            <a:ext cx="8471535" cy="560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600" dirty="0">
                <a:effectLst/>
                <a:ea typeface="Calibri" panose="020F0502020204030204" charset="0"/>
                <a:cs typeface="+mn-lt"/>
              </a:rPr>
              <a:t>1. </a:t>
            </a:r>
            <a:r>
              <a:rPr lang="en-IN" sz="1600" dirty="0">
                <a:cs typeface="+mn-lt"/>
                <a:sym typeface="+mn-ea"/>
              </a:rPr>
              <a:t> </a:t>
            </a:r>
            <a:r>
              <a:rPr lang="en-US" sz="1600" dirty="0">
                <a:cs typeface="+mn-lt"/>
                <a:sym typeface="+mn-ea"/>
              </a:rPr>
              <a:t>“</a:t>
            </a:r>
            <a:r>
              <a:rPr lang="en-IN" altLang="en-US" sz="1600" dirty="0">
                <a:cs typeface="+mn-lt"/>
                <a:sym typeface="+mn-ea"/>
              </a:rPr>
              <a:t>COVID-19 Pneumonia and Influenza Detection Using convolutional Neural Networks</a:t>
            </a:r>
            <a:r>
              <a:rPr lang="en-US" sz="1600" dirty="0">
                <a:cs typeface="+mn-lt"/>
                <a:sym typeface="+mn-ea"/>
              </a:rPr>
              <a:t>”</a:t>
            </a:r>
            <a:r>
              <a:rPr lang="en-IN" altLang="en-US" sz="1600" dirty="0">
                <a:cs typeface="+mn-lt"/>
                <a:sym typeface="+mn-ea"/>
              </a:rPr>
              <a:t> ,Julianna Antonchuk., Benjamin Prescott.,  2021.</a:t>
            </a: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IN" altLang="en-US" sz="1600" dirty="0">
                <a:cs typeface="+mn-lt"/>
                <a:sym typeface="+mn-ea"/>
              </a:rPr>
              <a:t>2. “Pneumonia Detection Using Convolutional Neural Networks”, Y. Luka racic ., Tomo    popovic, 2021.</a:t>
            </a: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IN" altLang="en-US" sz="1600" dirty="0">
                <a:cs typeface="+mn-lt"/>
                <a:sym typeface="+mn-ea"/>
              </a:rPr>
              <a:t>3. “Pneumonia Detection Using Convolutional Neural Networks”</a:t>
            </a: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cs typeface="+mn-lt"/>
              </a:rPr>
              <a:t>        S. Shah, H et al, 2020.</a:t>
            </a:r>
            <a:endParaRPr lang="en-US" sz="1600" dirty="0">
              <a:cs typeface="+mn-lt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IN" altLang="en-US" sz="1600" dirty="0">
                <a:cs typeface="+mn-lt"/>
              </a:rPr>
              <a:t>4. </a:t>
            </a:r>
            <a:r>
              <a:rPr lang="en-IN" altLang="en-US" sz="1600" dirty="0">
                <a:cs typeface="+mn-lt"/>
                <a:sym typeface="+mn-ea"/>
              </a:rPr>
              <a:t> </a:t>
            </a:r>
            <a:r>
              <a:rPr lang="en-IN" sz="1600" dirty="0">
                <a:cs typeface="+mn-lt"/>
                <a:sym typeface="+mn-ea"/>
              </a:rPr>
              <a:t>“Deep Learning For Automatic Pneumonia”., </a:t>
            </a:r>
            <a:r>
              <a:rPr lang="en-IN" altLang="en-US" sz="1600" dirty="0">
                <a:cs typeface="+mn-lt"/>
                <a:sym typeface="+mn-ea"/>
              </a:rPr>
              <a:t>Alexandr A.Kalinin .,  2020</a:t>
            </a: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IN" altLang="en-US" sz="1600" dirty="0"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algn="l">
              <a:lnSpc>
                <a:spcPct val="150000"/>
              </a:lnSpc>
            </a:pPr>
            <a:endParaRPr lang="en-US" dirty="0">
              <a:cs typeface="+mn-lt"/>
            </a:endParaRPr>
          </a:p>
          <a:p>
            <a:pPr algn="l"/>
            <a:endParaRPr lang="en-IN" sz="1600" dirty="0">
              <a:effectLst/>
              <a:ea typeface="Calibri" panose="020F0502020204030204" charset="0"/>
              <a:cs typeface="+mn-lt"/>
            </a:endParaRPr>
          </a:p>
          <a:p>
            <a:pPr>
              <a:lnSpc>
                <a:spcPct val="150000"/>
              </a:lnSpc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IN" altLang="en-US" sz="2000" dirty="0">
                <a:cs typeface="+mn-lt"/>
                <a:sym typeface="+mn-ea"/>
              </a:rPr>
              <a:t>To detect the presence</a:t>
            </a:r>
            <a:r>
              <a:rPr lang="en-US" altLang="en-IN" sz="2000" dirty="0">
                <a:cs typeface="+mn-lt"/>
                <a:sym typeface="+mn-ea"/>
              </a:rPr>
              <a:t> types</a:t>
            </a:r>
            <a:r>
              <a:rPr lang="en-IN" altLang="en-US" sz="2000" dirty="0">
                <a:cs typeface="+mn-lt"/>
                <a:sym typeface="+mn-ea"/>
              </a:rPr>
              <a:t> Pneumonia disease with the help of X-Ray image datasets usi</a:t>
            </a:r>
            <a:r>
              <a:rPr lang="en-US" altLang="en-IN" sz="2000" dirty="0">
                <a:cs typeface="+mn-lt"/>
                <a:sym typeface="+mn-ea"/>
              </a:rPr>
              <a:t>ng deep learning</a:t>
            </a:r>
            <a:r>
              <a:rPr lang="en-IN" altLang="en-US" sz="2000" dirty="0">
                <a:cs typeface="+mn-lt"/>
                <a:sym typeface="+mn-ea"/>
              </a:rPr>
              <a:t>.</a:t>
            </a:r>
            <a:endParaRPr lang="en-IN" altLang="en-US" sz="2000" dirty="0"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>
                <a:cs typeface="+mn-lt"/>
              </a:rPr>
              <a:t>The architecture to Convolutional Neural Networks algorithm, AlexNet is used to find better accuracy.</a:t>
            </a:r>
            <a:endParaRPr lang="en-US" sz="2000"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548640"/>
            <a:ext cx="26238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u="sng" dirty="0" smtClean="0">
                <a:latin typeface="+mj-lt"/>
                <a:cs typeface="+mj-lt"/>
                <a:sym typeface="+mn-ea"/>
              </a:rPr>
              <a:t>Objective</a:t>
            </a:r>
            <a:endParaRPr lang="en-US" sz="3200" u="sng" dirty="0">
              <a:latin typeface="+mj-lt"/>
              <a:cs typeface="+mj-lt"/>
            </a:endParaRPr>
          </a:p>
          <a:p>
            <a:endParaRPr lang="en-US" sz="32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8229600" cy="857256"/>
          </a:xfrm>
        </p:spPr>
        <p:txBody>
          <a:bodyPr rtlCol="0" anchor="ctr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          </a:t>
            </a:r>
            <a:endParaRPr lang="en-US" altLang="en-US" sz="4800" b="1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        </a:t>
            </a:r>
            <a:endParaRPr lang="en-US" altLang="en-US" sz="4800" b="1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         </a:t>
            </a:r>
            <a:endParaRPr lang="en-US" altLang="en-US" sz="9800" b="1" dirty="0">
              <a:solidFill>
                <a:srgbClr val="0066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215" y="1196340"/>
          <a:ext cx="7192645" cy="499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25"/>
                <a:gridCol w="1732915"/>
                <a:gridCol w="2062480"/>
                <a:gridCol w="1343025"/>
              </a:tblGrid>
              <a:tr h="10845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</a:tr>
              <a:tr h="1694815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1.COVID-19 Pneumonia</a:t>
                      </a:r>
                      <a:endParaRPr lang="en-IN" altLang="en-US" sz="1600" dirty="0"/>
                    </a:p>
                    <a:p>
                      <a:pPr algn="just"/>
                      <a:r>
                        <a:rPr lang="en-IN" altLang="en-US" sz="1600" dirty="0"/>
                        <a:t>and Influenza Detection Using Convolutional Neural Networks</a:t>
                      </a:r>
                      <a:endParaRPr lang="en-IN" altLang="en-US" sz="1600" dirty="0"/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cs typeface="+mn-lt"/>
                        </a:rPr>
                        <a:t>Julianna Antonchuk ,.</a:t>
                      </a:r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cs typeface="+mn-lt"/>
                        </a:rPr>
                        <a:t>Benjamin Prescott ,.</a:t>
                      </a:r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cs typeface="+mn-lt"/>
                        </a:rPr>
                        <a:t>2021</a:t>
                      </a:r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cs typeface="+mn-lt"/>
                        </a:rPr>
                        <a:t>To analyse visual imagery of CXR images  using Convolutional Neural Networks</a:t>
                      </a:r>
                      <a:endParaRPr 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cs typeface="+mn-lt"/>
                        </a:rPr>
                        <a:t>It explores an End-to-End Solution Leveraging The Assure ML </a:t>
                      </a:r>
                      <a:endParaRPr 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</a:tr>
              <a:tr h="2220595"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sym typeface="+mn-ea"/>
                        </a:rPr>
                        <a:t>2.  Pneumonia Detection Using Convolutional Neural Networks</a:t>
                      </a:r>
                      <a:endParaRPr lang="en-IN" altLang="en-US" sz="1600" dirty="0">
                        <a:sym typeface="+mn-ea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cs typeface="+mn-lt"/>
                        </a:rPr>
                        <a:t>Y. Luka racic, Tomo popovic .,</a:t>
                      </a:r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cs typeface="+mn-lt"/>
                        </a:rPr>
                        <a:t>2021</a:t>
                      </a:r>
                      <a:endParaRPr 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endParaRPr 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cs typeface="+mn-lt"/>
                        </a:rPr>
                        <a:t>Images of Chest X-Ray, dataset, Preprocessing of Images Using convolutional Neural Networks</a:t>
                      </a:r>
                      <a:endParaRPr 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cs typeface="+mn-lt"/>
                        </a:rPr>
                        <a:t>It Represent The Result Of Model That Build a Confusion Matrix</a:t>
                      </a:r>
                      <a:endParaRPr 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07315" y="116205"/>
            <a:ext cx="48501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  <a:sym typeface="+mn-ea"/>
            </a:endParaRPr>
          </a:p>
          <a:p>
            <a: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  <a:sym typeface="+mn-ea"/>
              </a:rPr>
              <a:t>Literature Survey</a:t>
            </a:r>
            <a:endParaRPr lang="en-US" sz="3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endParaRPr lang="en-US" sz="3200" u="sng">
              <a:latin typeface="+mj-lt"/>
              <a:cs typeface="+mj-lt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516495" y="1218565"/>
          <a:ext cx="161671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10"/>
              </a:tblGrid>
              <a:tr h="1109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Disadvantages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  <a:tr h="174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>
                          <a:cs typeface="+mn-lt"/>
                          <a:sym typeface="+mn-ea"/>
                        </a:rPr>
                        <a:t>Incorrectly Clasified of  Images of dataset by CNN</a:t>
                      </a:r>
                      <a:endParaRPr lang="en-US" sz="1600" dirty="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US" sz="1600" dirty="0">
                        <a:cs typeface="+mn-lt"/>
                      </a:endParaRPr>
                    </a:p>
                  </a:txBody>
                  <a:tcPr/>
                </a:tc>
              </a:tr>
              <a:tr h="2293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>
                          <a:cs typeface="+mn-lt"/>
                          <a:sym typeface="+mn-ea"/>
                        </a:rPr>
                        <a:t>Training accuracy and Validation accuracy is loss in Models</a:t>
                      </a:r>
                      <a:endParaRPr lang="en-US" sz="1600" dirty="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8229600" cy="857256"/>
          </a:xfrm>
        </p:spPr>
        <p:txBody>
          <a:bodyPr rtlCol="0" anchor="ctr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          </a:t>
            </a:r>
            <a:endParaRPr lang="en-US" altLang="en-US" sz="4800" b="1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        </a:t>
            </a:r>
            <a:endParaRPr lang="en-US" altLang="en-US" sz="4800" b="1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           </a:t>
            </a:r>
            <a:endParaRPr lang="en-US" altLang="en-US" sz="9800" b="1" dirty="0">
              <a:solidFill>
                <a:srgbClr val="0066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-304800" y="6438900"/>
            <a:ext cx="1524000" cy="3810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IN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781800" y="6400800"/>
            <a:ext cx="1524000" cy="381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n-IN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836712"/>
          <a:ext cx="6899910" cy="546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0"/>
                <a:gridCol w="1451610"/>
                <a:gridCol w="1925320"/>
                <a:gridCol w="1776730"/>
              </a:tblGrid>
              <a:tr h="7791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Year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</a:tr>
              <a:tr h="1771015">
                <a:tc>
                  <a:txBody>
                    <a:bodyPr/>
                    <a:lstStyle/>
                    <a:p>
                      <a:pPr algn="l"/>
                      <a:r>
                        <a:rPr lang="en-US" altLang="en-IN" sz="1600" dirty="0">
                          <a:sym typeface="+mn-ea"/>
                        </a:rPr>
                        <a:t>3</a:t>
                      </a:r>
                      <a:r>
                        <a:rPr lang="en-IN" altLang="en-US" sz="1600" dirty="0">
                          <a:sym typeface="+mn-ea"/>
                        </a:rPr>
                        <a:t>.Optimized CNN based Diagnosis System to Detect the Pneumonia from Chest Radiographs</a:t>
                      </a:r>
                      <a:endParaRPr lang="en-IN" altLang="en-US" sz="1600" dirty="0"/>
                    </a:p>
                    <a:p>
                      <a:pPr algn="l"/>
                      <a:endParaRPr lang="en-IN" altLang="en-US" sz="1600" dirty="0"/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Mohhammed Aledhari .,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cs typeface="+mn-lt"/>
                        </a:rPr>
                        <a:t>pre-trained model fed into the fine turning portion of the CNN using Receiver  Operating Characteristic (ROC)</a:t>
                      </a:r>
                      <a:endParaRPr lang="en-IN" alt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cs typeface="+mn-lt"/>
                        </a:rPr>
                        <a:t>Attempted to Augment  That Data with random Horizondal Flipping</a:t>
                      </a:r>
                      <a:endParaRPr lang="en-US" altLang="en-IN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</a:tr>
              <a:tr h="2320290"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  <a:r>
                        <a:rPr lang="en-IN" altLang="en-US" sz="1600" dirty="0">
                          <a:solidFill>
                            <a:schemeClr val="tx1"/>
                          </a:solidFill>
                          <a:cs typeface="+mn-lt"/>
                        </a:rPr>
                        <a:t>. Preliminary study of Pneumonia symptoms detection method using cellular Neural Networks</a:t>
                      </a:r>
                      <a:endParaRPr lang="en-IN" altLang="en-US" sz="16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cs typeface="+mn-lt"/>
                        </a:rPr>
                        <a:t>A. Abdullah, et al.,</a:t>
                      </a:r>
                      <a:endParaRPr lang="en-IN" altLang="en-US" sz="1600" dirty="0">
                        <a:cs typeface="+mn-lt"/>
                      </a:endParaRPr>
                    </a:p>
                    <a:p>
                      <a:endParaRPr lang="en-IN" altLang="en-US" sz="1600" dirty="0">
                        <a:cs typeface="+mn-lt"/>
                      </a:endParaRPr>
                    </a:p>
                    <a:p>
                      <a:r>
                        <a:rPr lang="en-IN" altLang="en-US" sz="1600" dirty="0">
                          <a:cs typeface="+mn-lt"/>
                        </a:rPr>
                        <a:t>2011</a:t>
                      </a:r>
                      <a:endParaRPr lang="en-IN" alt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cs typeface="+mn-lt"/>
                        </a:rPr>
                        <a:t>Medical diagnosis to Cellular </a:t>
                      </a:r>
                      <a:endParaRPr lang="en-IN" altLang="en-US" sz="1600" dirty="0">
                        <a:cs typeface="+mn-lt"/>
                      </a:endParaRPr>
                    </a:p>
                    <a:p>
                      <a:r>
                        <a:rPr lang="en-IN" altLang="en-US" sz="1600" dirty="0">
                          <a:cs typeface="+mn-lt"/>
                        </a:rPr>
                        <a:t>Neural Networks  to CT images obtained diagnosis imaging</a:t>
                      </a:r>
                      <a:endParaRPr lang="en-IN" altLang="en-US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cs typeface="+mn-lt"/>
                        </a:rPr>
                        <a:t>Speed up the converage of the algorithm improve prediction accuracy of target area.</a:t>
                      </a:r>
                      <a:endParaRPr lang="en-US" altLang="en-IN" sz="1600" dirty="0">
                        <a:cs typeface="+mn-lt"/>
                      </a:endParaRPr>
                    </a:p>
                  </a:txBody>
                  <a:tcPr marL="108682" marR="108682" marT="54341" marB="54341"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235825" y="816610"/>
          <a:ext cx="1826895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895"/>
              </a:tblGrid>
              <a:tr h="1104900">
                <a:tc>
                  <a:txBody>
                    <a:bodyPr/>
                    <a:p>
                      <a:pPr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Disadvantages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2319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 dirty="0">
                          <a:cs typeface="+mn-lt"/>
                          <a:sym typeface="+mn-ea"/>
                        </a:rPr>
                        <a:t>CAD Accuracy and Contract is Average of Expected</a:t>
                      </a:r>
                      <a:endParaRPr lang="en-IN" altLang="en-US" sz="1600" dirty="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IN" altLang="en-US" sz="1600" dirty="0">
                        <a:cs typeface="+mn-lt"/>
                      </a:endParaRPr>
                    </a:p>
                  </a:txBody>
                  <a:tcPr/>
                </a:tc>
              </a:tr>
              <a:tr h="2351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600" dirty="0">
                          <a:cs typeface="+mn-lt"/>
                          <a:sym typeface="+mn-ea"/>
                        </a:rPr>
                        <a:t>Different Grayscale color</a:t>
                      </a:r>
                      <a:endParaRPr lang="en-IN" altLang="en-US" sz="1600" dirty="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IN" altLang="en-US" sz="1600" dirty="0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385" y="980440"/>
            <a:ext cx="5296535" cy="76200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tx1"/>
                </a:solidFill>
                <a:latin typeface="+mn-lt"/>
                <a:cs typeface="+mn-lt"/>
              </a:rPr>
              <a:t>Proposed System</a:t>
            </a:r>
            <a:endParaRPr lang="en-US" sz="3200" u="sng" dirty="0">
              <a:solidFill>
                <a:schemeClr val="tx1"/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5" y="1512570"/>
            <a:ext cx="8496935" cy="503491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+mn-lt"/>
                <a:sym typeface="+mn-ea"/>
              </a:rPr>
              <a:t>The dataset can be increased and more advanced features can be</a:t>
            </a:r>
            <a:endParaRPr lang="en-US" sz="2000" dirty="0">
              <a:cs typeface="+mn-lt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+mn-lt"/>
                <a:sym typeface="+mn-ea"/>
              </a:rPr>
              <a:t> added for more accuracy.</a:t>
            </a:r>
            <a:endParaRPr lang="en-US" sz="2000" dirty="0">
              <a:cs typeface="+mn-lt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+mn-lt"/>
                <a:sym typeface="+mn-ea"/>
              </a:rPr>
              <a:t> </a:t>
            </a:r>
            <a:endParaRPr lang="en-US" sz="2000" dirty="0">
              <a:cs typeface="+mn-lt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+mn-lt"/>
                <a:sym typeface="+mn-ea"/>
              </a:rPr>
              <a:t>CNN model is proposed for Image Classification from an input image  of Normal, Bacterial Pneumonia, Viral Pneumonia, and covid-19.</a:t>
            </a:r>
            <a:endParaRPr lang="en-US" sz="2000" dirty="0">
              <a:cs typeface="+mn-lt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cs typeface="+mn-lt"/>
              <a:sym typeface="+mn-ea"/>
            </a:endParaRPr>
          </a:p>
          <a:p>
            <a:r>
              <a:rPr lang="en-US" altLang="en-GB" sz="2000" dirty="0">
                <a:cs typeface="+mn-lt"/>
                <a:sym typeface="+mn-ea"/>
              </a:rPr>
              <a:t> X-ray</a:t>
            </a:r>
            <a:r>
              <a:rPr lang="en-GB" sz="2000" dirty="0">
                <a:cs typeface="+mn-lt"/>
                <a:sym typeface="+mn-ea"/>
              </a:rPr>
              <a:t> Image Dataset Input</a:t>
            </a:r>
            <a:endParaRPr lang="en-GB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GB" sz="2000" dirty="0">
                <a:cs typeface="+mn-lt"/>
                <a:sym typeface="+mn-ea"/>
              </a:rPr>
              <a:t>Pre-processing</a:t>
            </a:r>
            <a:endParaRPr lang="en-GB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IN" sz="2000" dirty="0">
                <a:cs typeface="+mn-lt"/>
                <a:sym typeface="+mn-ea"/>
              </a:rPr>
              <a:t>Training &amp; Testing Dataset</a:t>
            </a:r>
            <a:endParaRPr lang="en-IN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IN" sz="2000" dirty="0">
                <a:cs typeface="+mn-lt"/>
                <a:sym typeface="+mn-ea"/>
              </a:rPr>
              <a:t>CNN algorithm based Classification</a:t>
            </a:r>
            <a:endParaRPr lang="en-IN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altLang="en-IN" sz="2000" dirty="0">
                <a:cs typeface="+mn-lt"/>
              </a:rPr>
              <a:t>Image Classification</a:t>
            </a:r>
            <a:endParaRPr lang="en-IN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IN" sz="2000" dirty="0">
                <a:cs typeface="+mn-lt"/>
                <a:sym typeface="+mn-ea"/>
              </a:rPr>
              <a:t>Classify types of tumours</a:t>
            </a:r>
            <a:endParaRPr lang="en-IN" sz="2000" dirty="0"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IN" sz="2000" dirty="0">
                <a:cs typeface="+mn-lt"/>
                <a:sym typeface="+mn-ea"/>
              </a:rPr>
              <a:t>Accuracy validation</a:t>
            </a:r>
            <a:endParaRPr lang="en-IN" sz="2000" dirty="0"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dirty="0"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65" y="641268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" y="570230"/>
            <a:ext cx="4419600" cy="728345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>
                <a:solidFill>
                  <a:schemeClr val="tx2"/>
                </a:solidFill>
                <a:cs typeface="+mj-lt"/>
              </a:rPr>
              <a:t>Architecture of CNN</a:t>
            </a:r>
            <a:endParaRPr lang="en-US" sz="3200" u="sng" dirty="0">
              <a:solidFill>
                <a:schemeClr val="tx2"/>
              </a:solidFill>
              <a:cs typeface="+mj-lt"/>
            </a:endParaRPr>
          </a:p>
        </p:txBody>
      </p:sp>
      <p:pic>
        <p:nvPicPr>
          <p:cNvPr id="26" name="Content Placeholder 4" descr="Deep Learning – Introduction to Convolutional Neural Networks | Vinod  Sharma's Blo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3" b="12140"/>
          <a:stretch>
            <a:fillRect/>
          </a:stretch>
        </p:blipFill>
        <p:spPr bwMode="auto">
          <a:xfrm>
            <a:off x="435482" y="1997498"/>
            <a:ext cx="8136904" cy="27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21350" r="82644" b="30781"/>
          <a:stretch>
            <a:fillRect/>
          </a:stretch>
        </p:blipFill>
        <p:spPr bwMode="auto">
          <a:xfrm>
            <a:off x="323215" y="2493010"/>
            <a:ext cx="1316355" cy="14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54" y="3788772"/>
            <a:ext cx="1807603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" y="548640"/>
            <a:ext cx="3987800" cy="711200"/>
          </a:xfrm>
        </p:spPr>
        <p:txBody>
          <a:bodyPr>
            <a:noAutofit/>
          </a:bodyPr>
          <a:lstStyle/>
          <a:p>
            <a:pPr algn="ctr"/>
            <a:r>
              <a:rPr lang="en-US" altLang="en-IN" sz="3200" u="sng" dirty="0">
                <a:solidFill>
                  <a:schemeClr val="tx2"/>
                </a:solidFill>
                <a:cs typeface="+mj-lt"/>
              </a:rPr>
              <a:t>Data Flow Diagram</a:t>
            </a:r>
            <a:endParaRPr lang="en-US" altLang="en-IN" sz="3200" u="sng" dirty="0">
              <a:solidFill>
                <a:schemeClr val="tx2"/>
              </a:solidFill>
              <a:cs typeface="+mj-lt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19925" y="1916430"/>
            <a:ext cx="1728470" cy="4324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84415" y="1916430"/>
            <a:ext cx="1000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Normal</a:t>
            </a:r>
            <a:endParaRPr lang="en-US" sz="2000"/>
          </a:p>
        </p:txBody>
      </p:sp>
      <p:sp>
        <p:nvSpPr>
          <p:cNvPr id="11" name="Rectangles 10"/>
          <p:cNvSpPr/>
          <p:nvPr/>
        </p:nvSpPr>
        <p:spPr>
          <a:xfrm>
            <a:off x="7020560" y="3531870"/>
            <a:ext cx="1773555" cy="504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41845" y="3645535"/>
            <a:ext cx="1607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  Bacterial</a:t>
            </a:r>
            <a:endParaRPr lang="en-US" sz="2000"/>
          </a:p>
        </p:txBody>
      </p:sp>
      <p:sp>
        <p:nvSpPr>
          <p:cNvPr id="7" name="Oval 6"/>
          <p:cNvSpPr/>
          <p:nvPr/>
        </p:nvSpPr>
        <p:spPr>
          <a:xfrm>
            <a:off x="3674745" y="2204720"/>
            <a:ext cx="1512570" cy="1296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809365" y="2519680"/>
            <a:ext cx="162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Diagnosis</a:t>
            </a:r>
            <a:endParaRPr lang="en-US"/>
          </a:p>
          <a:p>
            <a:r>
              <a:rPr lang="en-US"/>
              <a:t>using CNN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94205" y="2853055"/>
            <a:ext cx="15113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35600" y="2204720"/>
            <a:ext cx="1296670" cy="575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56555" y="3171190"/>
            <a:ext cx="1275715" cy="617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181610" y="2636520"/>
            <a:ext cx="1553845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75260" y="2636520"/>
            <a:ext cx="171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X-Ray dataset from Kaggle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020560" y="2781300"/>
            <a:ext cx="1727835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64070" y="2796540"/>
            <a:ext cx="129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Viral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235" y="2997200"/>
            <a:ext cx="1316355" cy="55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13105" y="924560"/>
            <a:ext cx="4220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   </a:t>
            </a:r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236220" y="1995170"/>
            <a:ext cx="1455420" cy="138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67360" y="2276475"/>
            <a:ext cx="976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Dataset</a:t>
            </a:r>
            <a:endParaRPr lang="en-US"/>
          </a:p>
          <a:p>
            <a:r>
              <a:rPr lang="en-US"/>
              <a:t>     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45080" y="1958340"/>
            <a:ext cx="1578610" cy="1423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555875" y="2254250"/>
            <a:ext cx="1787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  </a:t>
            </a:r>
            <a:r>
              <a:rPr lang="en-US"/>
              <a:t> Data Preprocessing</a:t>
            </a:r>
            <a:endParaRPr lang="en-US" sz="1600"/>
          </a:p>
          <a:p>
            <a:r>
              <a:rPr lang="en-US"/>
              <a:t>         2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789420" y="4580890"/>
            <a:ext cx="165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92700" y="2075180"/>
            <a:ext cx="1456055" cy="1306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35785" y="2780665"/>
            <a:ext cx="647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11955" y="2708910"/>
            <a:ext cx="864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763395" y="2419985"/>
            <a:ext cx="752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image</a:t>
            </a:r>
            <a:endParaRPr 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1691640" y="2892425"/>
            <a:ext cx="1191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upload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5240020" y="2419985"/>
            <a:ext cx="1191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CNN Layers</a:t>
            </a:r>
            <a:endParaRPr lang="en-US"/>
          </a:p>
          <a:p>
            <a:r>
              <a:rPr lang="en-US"/>
              <a:t>      3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24115" y="2089150"/>
            <a:ext cx="1439545" cy="1306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655435" y="2708910"/>
            <a:ext cx="72517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740015" y="2386330"/>
            <a:ext cx="1174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Predict output</a:t>
            </a:r>
            <a:endParaRPr lang="en-US"/>
          </a:p>
          <a:p>
            <a:r>
              <a:rPr lang="en-US"/>
              <a:t>     4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247515" y="2420620"/>
            <a:ext cx="721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resized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4238625" y="2853055"/>
            <a:ext cx="706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image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6726555" y="2419985"/>
            <a:ext cx="702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image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6494145" y="2853055"/>
            <a:ext cx="1047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classification</a:t>
            </a:r>
            <a:endParaRPr 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433070" y="866140"/>
            <a:ext cx="267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u="sng">
                <a:latin typeface="+mj-lt"/>
                <a:cs typeface="+mj-lt"/>
              </a:rPr>
              <a:t>Preprocessing</a:t>
            </a:r>
            <a:endParaRPr lang="en-US" sz="2800" u="sng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5824</Words>
  <Application>WPS Presentation</Application>
  <PresentationFormat>On-screen Show (4:3)</PresentationFormat>
  <Paragraphs>355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Arial (Headings)</vt:lpstr>
      <vt:lpstr>Microsoft YaHei</vt:lpstr>
      <vt:lpstr>Arial Unicode MS</vt:lpstr>
      <vt:lpstr>Calibri</vt:lpstr>
      <vt:lpstr>Default Design</vt:lpstr>
      <vt:lpstr>PowerPoint 演示文稿</vt:lpstr>
      <vt:lpstr>Abstract </vt:lpstr>
      <vt:lpstr>PowerPoint 演示文稿</vt:lpstr>
      <vt:lpstr>PowerPoint 演示文稿</vt:lpstr>
      <vt:lpstr>PowerPoint 演示文稿</vt:lpstr>
      <vt:lpstr>Proposed System</vt:lpstr>
      <vt:lpstr>Architecture of CNN</vt:lpstr>
      <vt:lpstr>Data Flow Diagram</vt:lpstr>
      <vt:lpstr>PowerPoint 演示文稿</vt:lpstr>
      <vt:lpstr>CNN Layers</vt:lpstr>
      <vt:lpstr>Hardware Specification</vt:lpstr>
      <vt:lpstr>Software Specification</vt:lpstr>
      <vt:lpstr>Algorithm </vt:lpstr>
      <vt:lpstr>AlexNet</vt:lpstr>
      <vt:lpstr> Modules Details</vt:lpstr>
      <vt:lpstr>Dataset Collection</vt:lpstr>
      <vt:lpstr>Model Summary</vt:lpstr>
      <vt:lpstr>Image Classification Output</vt:lpstr>
      <vt:lpstr>PowerPoint 演示文稿</vt:lpstr>
      <vt:lpstr>PowerPoint 演示文稿</vt:lpstr>
      <vt:lpstr>PowerPoint 演示文稿</vt:lpstr>
      <vt:lpstr>Conclusion and 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praka</cp:lastModifiedBy>
  <cp:revision>546</cp:revision>
  <dcterms:created xsi:type="dcterms:W3CDTF">2020-01-11T08:55:00Z</dcterms:created>
  <dcterms:modified xsi:type="dcterms:W3CDTF">2022-11-15T14:05:35Z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03DCB36B86B44621AE2DC50D3DF17920</vt:lpwstr>
  </property>
  <property fmtid="{D5CDD505-2E9C-101B-9397-08002B2CF9AE}" pid="3" name="KSOProductBuildVer">
    <vt:lpwstr>1033-11.2.0.11341</vt:lpwstr>
  </property>
</Properties>
</file>