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8" r:id="rId1"/>
  </p:sldMasterIdLst>
  <p:notesMasterIdLst>
    <p:notesMasterId r:id="rId28"/>
  </p:notesMasterIdLst>
  <p:sldIdLst>
    <p:sldId id="256" r:id="rId2"/>
    <p:sldId id="1766" r:id="rId3"/>
    <p:sldId id="1767" r:id="rId4"/>
    <p:sldId id="1768" r:id="rId5"/>
    <p:sldId id="1769" r:id="rId6"/>
    <p:sldId id="1770" r:id="rId7"/>
    <p:sldId id="1798" r:id="rId8"/>
    <p:sldId id="1787" r:id="rId9"/>
    <p:sldId id="1771" r:id="rId10"/>
    <p:sldId id="1795" r:id="rId11"/>
    <p:sldId id="1799" r:id="rId12"/>
    <p:sldId id="1793" r:id="rId13"/>
    <p:sldId id="1794" r:id="rId14"/>
    <p:sldId id="1790" r:id="rId15"/>
    <p:sldId id="1791" r:id="rId16"/>
    <p:sldId id="1792" r:id="rId17"/>
    <p:sldId id="1776" r:id="rId18"/>
    <p:sldId id="1800" r:id="rId19"/>
    <p:sldId id="1785" r:id="rId20"/>
    <p:sldId id="1778" r:id="rId21"/>
    <p:sldId id="1779" r:id="rId22"/>
    <p:sldId id="1801" r:id="rId23"/>
    <p:sldId id="1802" r:id="rId24"/>
    <p:sldId id="1783" r:id="rId25"/>
    <p:sldId id="1784" r:id="rId26"/>
    <p:sldId id="17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145294"/>
    <a:srgbClr val="FF3399"/>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7444" autoAdjust="0"/>
  </p:normalViewPr>
  <p:slideViewPr>
    <p:cSldViewPr>
      <p:cViewPr varScale="1">
        <p:scale>
          <a:sx n="90" d="100"/>
          <a:sy n="90" d="100"/>
        </p:scale>
        <p:origin x="564" y="78"/>
      </p:cViewPr>
      <p:guideLst>
        <p:guide orient="horz" pos="2160"/>
        <p:guide pos="3840"/>
      </p:guideLst>
    </p:cSldViewPr>
  </p:slideViewPr>
  <p:notesTextViewPr>
    <p:cViewPr>
      <p:scale>
        <a:sx n="1" d="1"/>
        <a:sy n="1" d="1"/>
      </p:scale>
      <p:origin x="0" y="0"/>
    </p:cViewPr>
  </p:notesTextViewPr>
  <p:notesViewPr>
    <p:cSldViewPr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D5FBD-E4E2-47A0-AE10-7ECDD16540A7}" type="datetimeFigureOut">
              <a:rPr lang="en-US" smtClean="0"/>
              <a:t>4/30/2021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0B0116-AF65-4C23-8603-2E18EDBC0FB4}" type="slidenum">
              <a:rPr lang="en-US" smtClean="0"/>
              <a:t>‹#›</a:t>
            </a:fld>
            <a:endParaRPr lang="en-US"/>
          </a:p>
        </p:txBody>
      </p:sp>
    </p:spTree>
    <p:extLst>
      <p:ext uri="{BB962C8B-B14F-4D97-AF65-F5344CB8AC3E}">
        <p14:creationId xmlns:p14="http://schemas.microsoft.com/office/powerpoint/2010/main" val="230800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91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4720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7468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507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7153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9688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1793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6350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3789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3359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210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627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4623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039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9100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3786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9624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5146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9481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7096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662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3165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2462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8020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0958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Option 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1670812"/>
            <a:ext cx="8077198" cy="2743200"/>
          </a:xfrm>
          <a:solidFill>
            <a:schemeClr val="accent1"/>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70812"/>
            <a:ext cx="319619" cy="2743200"/>
          </a:xfrm>
          <a:solidFill>
            <a:schemeClr val="accent4"/>
          </a:solidFill>
        </p:spPr>
        <p:txBody>
          <a:bodyPr bIns="0" anchor="b"/>
          <a:lstStyle>
            <a:lvl1pPr marL="0" indent="0">
              <a:buNone/>
              <a:defRPr sz="100">
                <a:solidFill>
                  <a:schemeClr val="bg2"/>
                </a:solidFill>
              </a:defRPr>
            </a:lvl1pPr>
          </a:lstStyle>
          <a:p>
            <a:pPr lvl="0"/>
            <a:r>
              <a:rPr lang="en-US" dirty="0"/>
              <a:t>  </a:t>
            </a:r>
          </a:p>
        </p:txBody>
      </p:sp>
    </p:spTree>
    <p:extLst>
      <p:ext uri="{BB962C8B-B14F-4D97-AF65-F5344CB8AC3E}">
        <p14:creationId xmlns:p14="http://schemas.microsoft.com/office/powerpoint/2010/main" val="38477208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010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19795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970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4385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77838"/>
            <a:ext cx="11163868" cy="828948"/>
          </a:xfrm>
          <a:prstGeom prst="rect">
            <a:avLst/>
          </a:prstGeom>
        </p:spPr>
        <p:txBody>
          <a:bodyPr vert="horz" lIns="0" tIns="0" rIns="0" bIns="0" rtlCol="0" anchor="t" anchorCtr="0">
            <a:noAutofit/>
          </a:bodyPr>
          <a:lstStyle/>
          <a:p>
            <a:r>
              <a:rPr lang="en-US" dirty="0"/>
              <a:t>Headline In All Caps 28pt </a:t>
            </a:r>
            <a:br>
              <a:rPr lang="en-US" dirty="0"/>
            </a:br>
            <a:r>
              <a:rPr lang="en-US" dirty="0"/>
              <a:t>Preferred As One Or Two Lines</a:t>
            </a:r>
          </a:p>
        </p:txBody>
      </p:sp>
      <p:sp>
        <p:nvSpPr>
          <p:cNvPr id="3" name="Text Placeholder 2"/>
          <p:cNvSpPr>
            <a:spLocks noGrp="1"/>
          </p:cNvSpPr>
          <p:nvPr>
            <p:ph type="body" idx="1"/>
          </p:nvPr>
        </p:nvSpPr>
        <p:spPr>
          <a:xfrm>
            <a:off x="609603" y="1858436"/>
            <a:ext cx="11163868" cy="442277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9" name="Rectangle 48"/>
          <p:cNvSpPr/>
          <p:nvPr/>
        </p:nvSpPr>
        <p:spPr>
          <a:xfrm>
            <a:off x="0" y="-3"/>
            <a:ext cx="304800" cy="6858003"/>
          </a:xfrm>
          <a:prstGeom prst="rect">
            <a:avLst/>
          </a:prstGeom>
          <a:solidFill>
            <a:schemeClr val="accent4"/>
          </a:solidFill>
          <a:ln>
            <a:noFill/>
          </a:ln>
        </p:spPr>
        <p:txBody>
          <a:bodyPr vert="horz" wrap="square" lIns="91440" tIns="45720" rIns="91440" bIns="0" numCol="1" anchor="b" anchorCtr="0" compatLnSpc="1">
            <a:prstTxWarp prst="textNoShape">
              <a:avLst/>
            </a:prstTxWarp>
          </a:bodyPr>
          <a:lstStyle/>
          <a:p>
            <a:pPr lvl="0"/>
            <a:endParaRPr lang="en-US" sz="100">
              <a:solidFill>
                <a:schemeClr val="accent1"/>
              </a:solidFill>
            </a:endParaRPr>
          </a:p>
        </p:txBody>
      </p:sp>
    </p:spTree>
    <p:extLst>
      <p:ext uri="{BB962C8B-B14F-4D97-AF65-F5344CB8AC3E}">
        <p14:creationId xmlns:p14="http://schemas.microsoft.com/office/powerpoint/2010/main" val="2661308200"/>
      </p:ext>
    </p:extLst>
  </p:cSld>
  <p:clrMap bg1="lt1" tx1="dk1" bg2="lt2" tx2="dk2" accent1="accent1" accent2="accent2" accent3="accent3" accent4="accent4" accent5="accent5" accent6="accent6" hlink="hlink" folHlink="folHlink"/>
  <p:sldLayoutIdLst>
    <p:sldLayoutId id="2147483672" r:id="rId1"/>
    <p:sldLayoutId id="2147483670" r:id="rId2"/>
    <p:sldLayoutId id="2147483673" r:id="rId3"/>
    <p:sldLayoutId id="2147483674" r:id="rId4"/>
    <p:sldLayoutId id="2147483676" r:id="rId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457200" rtl="0" eaLnBrk="1" latinLnBrk="0" hangingPunct="1">
        <a:lnSpc>
          <a:spcPct val="95000"/>
        </a:lnSpc>
        <a:spcBef>
          <a:spcPct val="0"/>
        </a:spcBef>
        <a:buNone/>
        <a:defRPr sz="2800" b="1" i="0" kern="1200" cap="none" baseline="0">
          <a:solidFill>
            <a:schemeClr val="tx1"/>
          </a:solidFill>
          <a:latin typeface="+mj-lt"/>
          <a:ea typeface="+mj-ea"/>
          <a:cs typeface="+mj-cs"/>
        </a:defRPr>
      </a:lvl1pPr>
    </p:titleStyle>
    <p:bodyStyle>
      <a:lvl1pPr marL="173038" indent="-173038" algn="l" defTabSz="457200" rtl="0" eaLnBrk="1" latinLnBrk="0" hangingPunct="1">
        <a:spcBef>
          <a:spcPts val="600"/>
        </a:spcBef>
        <a:spcAft>
          <a:spcPts val="0"/>
        </a:spcAft>
        <a:buFont typeface="Wingdings" pitchFamily="2" charset="2"/>
        <a:buChar char="§"/>
        <a:defRPr sz="2400" kern="1200" baseline="0">
          <a:solidFill>
            <a:schemeClr val="tx1"/>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54.png"/><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62.pn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ncdc.noaa.gov/" TargetMode="External"/><Relationship Id="rId7" Type="http://schemas.openxmlformats.org/officeDocument/2006/relationships/hyperlink" Target="https://www.bts.gov/covid-19"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hyperlink" Target="https://www.nytimes.com/interactive/2020/us/coronavirus-us-cases.html" TargetMode="Externa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45" y="741534"/>
            <a:ext cx="11965710" cy="2362201"/>
          </a:xfrm>
        </p:spPr>
        <p:txBody>
          <a:bodyPr lIns="0" rIns="0">
            <a:noAutofit/>
          </a:bodyPr>
          <a:lstStyle/>
          <a:p>
            <a:pPr marL="0" marR="0" algn="ctr" fontAlgn="base">
              <a:lnSpc>
                <a:spcPct val="150000"/>
              </a:lnSpc>
              <a:spcBef>
                <a:spcPts val="0"/>
              </a:spcBef>
              <a:spcAft>
                <a:spcPts val="600"/>
              </a:spcAft>
            </a:pPr>
            <a:r>
              <a:rPr lang="en-US" sz="3600" b="1" dirty="0">
                <a:effectLst/>
                <a:latin typeface="Georgia" panose="02040502050405020303" pitchFamily="18" charset="0"/>
                <a:ea typeface="Times New Roman" panose="02020603050405020304" pitchFamily="18" charset="0"/>
              </a:rPr>
              <a:t>   </a:t>
            </a:r>
            <a:r>
              <a:rPr lang="en-US" sz="3800" b="1" dirty="0">
                <a:effectLst/>
                <a:latin typeface="Georgia" panose="02040502050405020303" pitchFamily="18" charset="0"/>
                <a:ea typeface="Times New Roman" panose="02020603050405020304" pitchFamily="18" charset="0"/>
              </a:rPr>
              <a:t>Predicting Covid-19</a:t>
            </a:r>
            <a:r>
              <a:rPr lang="en-US" sz="3800" dirty="0">
                <a:latin typeface="Georgia" panose="02040502050405020303" pitchFamily="18" charset="0"/>
                <a:ea typeface="Times New Roman" panose="02020603050405020304" pitchFamily="18" charset="0"/>
              </a:rPr>
              <a:t> Cases and Deaths in USA: A ML Regression Project</a:t>
            </a:r>
            <a:endParaRPr lang="en-US" dirty="0">
              <a:effectLst/>
              <a:latin typeface="Georgia" panose="02040502050405020303" pitchFamily="18" charset="0"/>
              <a:ea typeface="Times New Roman" panose="02020603050405020304" pitchFamily="18" charset="0"/>
            </a:endParaRPr>
          </a:p>
        </p:txBody>
      </p:sp>
      <p:sp>
        <p:nvSpPr>
          <p:cNvPr id="3" name="Text Placeholder 2"/>
          <p:cNvSpPr>
            <a:spLocks noGrp="1"/>
          </p:cNvSpPr>
          <p:nvPr>
            <p:ph type="body" sz="quarter" idx="12"/>
          </p:nvPr>
        </p:nvSpPr>
        <p:spPr>
          <a:xfrm>
            <a:off x="39255" y="741534"/>
            <a:ext cx="319619" cy="2362200"/>
          </a:xfrm>
        </p:spPr>
        <p:txBody>
          <a:bodyPr/>
          <a:lstStyle/>
          <a:p>
            <a:endParaRPr lang="en-US" dirty="0"/>
          </a:p>
        </p:txBody>
      </p:sp>
      <p:sp>
        <p:nvSpPr>
          <p:cNvPr id="9" name="Text Placeholder 8"/>
          <p:cNvSpPr>
            <a:spLocks noGrp="1"/>
          </p:cNvSpPr>
          <p:nvPr>
            <p:ph type="body" sz="quarter" idx="4294967295"/>
          </p:nvPr>
        </p:nvSpPr>
        <p:spPr>
          <a:xfrm>
            <a:off x="2667000" y="3579860"/>
            <a:ext cx="5760720" cy="882609"/>
          </a:xfrm>
        </p:spPr>
        <p:txBody>
          <a:bodyPr/>
          <a:lstStyle/>
          <a:p>
            <a:pPr marL="0" indent="0" algn="ctr">
              <a:spcBef>
                <a:spcPts val="1800"/>
              </a:spcBef>
              <a:buNone/>
            </a:pPr>
            <a:r>
              <a:rPr lang="en-US" sz="2800" b="1" dirty="0">
                <a:latin typeface="Georgia" panose="02040502050405020303" pitchFamily="18" charset="0"/>
              </a:rPr>
              <a:t>Prakash Parajuli, PhD</a:t>
            </a:r>
          </a:p>
          <a:p>
            <a:pPr marL="0" indent="0" algn="ctr">
              <a:lnSpc>
                <a:spcPct val="90000"/>
              </a:lnSpc>
              <a:spcBef>
                <a:spcPts val="1800"/>
              </a:spcBef>
              <a:buNone/>
            </a:pPr>
            <a:r>
              <a:rPr lang="en-US" sz="1600" b="1" dirty="0">
                <a:latin typeface="Georgia" panose="02040502050405020303" pitchFamily="18" charset="0"/>
              </a:rPr>
              <a:t>Data Science Capstone Project, 2021</a:t>
            </a:r>
          </a:p>
        </p:txBody>
      </p:sp>
      <p:pic>
        <p:nvPicPr>
          <p:cNvPr id="1026" name="Picture 2" descr="Springboard">
            <a:extLst>
              <a:ext uri="{FF2B5EF4-FFF2-40B4-BE49-F238E27FC236}">
                <a16:creationId xmlns:a16="http://schemas.microsoft.com/office/drawing/2014/main" id="{609B8435-1850-4B53-AE58-45D0632C974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00" t="21341" r="2002" b="16000"/>
          <a:stretch/>
        </p:blipFill>
        <p:spPr bwMode="auto">
          <a:xfrm>
            <a:off x="4876800" y="5257800"/>
            <a:ext cx="1752600" cy="3813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8">
            <a:extLst>
              <a:ext uri="{FF2B5EF4-FFF2-40B4-BE49-F238E27FC236}">
                <a16:creationId xmlns:a16="http://schemas.microsoft.com/office/drawing/2014/main" id="{573187BD-DECE-46A0-9165-79C6A87598F6}"/>
              </a:ext>
            </a:extLst>
          </p:cNvPr>
          <p:cNvSpPr txBox="1">
            <a:spLocks/>
          </p:cNvSpPr>
          <p:nvPr/>
        </p:nvSpPr>
        <p:spPr>
          <a:xfrm>
            <a:off x="159809" y="5867400"/>
            <a:ext cx="3162300" cy="533400"/>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2400" kern="1200" baseline="0">
                <a:solidFill>
                  <a:schemeClr val="tx1"/>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buFont typeface="Wingdings" pitchFamily="2" charset="2"/>
              <a:buNone/>
            </a:pPr>
            <a:r>
              <a:rPr lang="en-US" sz="1500" b="1" dirty="0">
                <a:latin typeface="Georgia" panose="02040502050405020303" pitchFamily="18" charset="0"/>
              </a:rPr>
              <a:t>Thanks to Springboard Mentor:</a:t>
            </a:r>
          </a:p>
          <a:p>
            <a:pPr marL="0" indent="0" algn="ctr">
              <a:lnSpc>
                <a:spcPct val="90000"/>
              </a:lnSpc>
              <a:buFont typeface="Wingdings" pitchFamily="2" charset="2"/>
              <a:buNone/>
            </a:pPr>
            <a:r>
              <a:rPr lang="en-US" sz="1500" b="1" dirty="0">
                <a:latin typeface="Georgia" panose="02040502050405020303" pitchFamily="18" charset="0"/>
              </a:rPr>
              <a:t>Ajith Kumar</a:t>
            </a:r>
          </a:p>
        </p:txBody>
      </p:sp>
      <p:pic>
        <p:nvPicPr>
          <p:cNvPr id="4" name="Picture 2" descr="corona virus illustration">
            <a:extLst>
              <a:ext uri="{FF2B5EF4-FFF2-40B4-BE49-F238E27FC236}">
                <a16:creationId xmlns:a16="http://schemas.microsoft.com/office/drawing/2014/main" id="{11073C8D-757C-482F-A299-52E1544343E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783" r="16067"/>
          <a:stretch/>
        </p:blipFill>
        <p:spPr bwMode="auto">
          <a:xfrm>
            <a:off x="9411855" y="2514600"/>
            <a:ext cx="2590800" cy="227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7449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215515" cy="1186508"/>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Does public holidays contributed for surge in cases and deaths</a:t>
            </a:r>
            <a:endParaRPr lang="en-US" sz="3200" dirty="0">
              <a:solidFill>
                <a:srgbClr val="002060"/>
              </a:solidFill>
              <a:latin typeface="Georgia" panose="02040502050405020303" pitchFamily="18" charset="0"/>
            </a:endParaRPr>
          </a:p>
        </p:txBody>
      </p:sp>
      <p:sp>
        <p:nvSpPr>
          <p:cNvPr id="22" name="Rectangle 21">
            <a:extLst>
              <a:ext uri="{FF2B5EF4-FFF2-40B4-BE49-F238E27FC236}">
                <a16:creationId xmlns:a16="http://schemas.microsoft.com/office/drawing/2014/main" id="{704549CC-A664-473F-A205-F20D774A02AD}"/>
              </a:ext>
            </a:extLst>
          </p:cNvPr>
          <p:cNvSpPr/>
          <p:nvPr/>
        </p:nvSpPr>
        <p:spPr>
          <a:xfrm>
            <a:off x="1535250" y="6139537"/>
            <a:ext cx="6237149" cy="36688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Yes, Easter contributed for case surges.</a:t>
            </a:r>
          </a:p>
        </p:txBody>
      </p:sp>
      <p:pic>
        <p:nvPicPr>
          <p:cNvPr id="8" name="Picture 7">
            <a:extLst>
              <a:ext uri="{FF2B5EF4-FFF2-40B4-BE49-F238E27FC236}">
                <a16:creationId xmlns:a16="http://schemas.microsoft.com/office/drawing/2014/main" id="{9476A07A-AC90-4C5E-BA13-9A5EA171A3B7}"/>
              </a:ext>
            </a:extLst>
          </p:cNvPr>
          <p:cNvPicPr>
            <a:picLocks noChangeAspect="1"/>
          </p:cNvPicPr>
          <p:nvPr/>
        </p:nvPicPr>
        <p:blipFill rotWithShape="1">
          <a:blip r:embed="rId3"/>
          <a:srcRect t="2898" r="1378"/>
          <a:stretch/>
        </p:blipFill>
        <p:spPr>
          <a:xfrm>
            <a:off x="691425" y="2936703"/>
            <a:ext cx="7924800" cy="2515733"/>
          </a:xfrm>
          <a:prstGeom prst="rect">
            <a:avLst/>
          </a:prstGeom>
        </p:spPr>
      </p:pic>
      <p:pic>
        <p:nvPicPr>
          <p:cNvPr id="3" name="Picture 2">
            <a:extLst>
              <a:ext uri="{FF2B5EF4-FFF2-40B4-BE49-F238E27FC236}">
                <a16:creationId xmlns:a16="http://schemas.microsoft.com/office/drawing/2014/main" id="{48A86C39-62D9-4E77-BC82-AFE79D3BEAC3}"/>
              </a:ext>
            </a:extLst>
          </p:cNvPr>
          <p:cNvPicPr>
            <a:picLocks noChangeAspect="1"/>
          </p:cNvPicPr>
          <p:nvPr/>
        </p:nvPicPr>
        <p:blipFill>
          <a:blip r:embed="rId4"/>
          <a:stretch>
            <a:fillRect/>
          </a:stretch>
        </p:blipFill>
        <p:spPr>
          <a:xfrm>
            <a:off x="8686800" y="2814097"/>
            <a:ext cx="3391513" cy="2638339"/>
          </a:xfrm>
          <a:prstGeom prst="rect">
            <a:avLst/>
          </a:prstGeom>
        </p:spPr>
      </p:pic>
      <p:pic>
        <p:nvPicPr>
          <p:cNvPr id="5" name="Picture 4">
            <a:extLst>
              <a:ext uri="{FF2B5EF4-FFF2-40B4-BE49-F238E27FC236}">
                <a16:creationId xmlns:a16="http://schemas.microsoft.com/office/drawing/2014/main" id="{05B7B8BF-561F-4AB0-A1B2-F937ABF5F5D1}"/>
              </a:ext>
            </a:extLst>
          </p:cNvPr>
          <p:cNvPicPr>
            <a:picLocks noChangeAspect="1"/>
          </p:cNvPicPr>
          <p:nvPr/>
        </p:nvPicPr>
        <p:blipFill>
          <a:blip r:embed="rId5"/>
          <a:stretch>
            <a:fillRect/>
          </a:stretch>
        </p:blipFill>
        <p:spPr>
          <a:xfrm>
            <a:off x="8460580" y="5501362"/>
            <a:ext cx="3228975" cy="638175"/>
          </a:xfrm>
          <a:prstGeom prst="rect">
            <a:avLst/>
          </a:prstGeom>
        </p:spPr>
      </p:pic>
      <p:sp>
        <p:nvSpPr>
          <p:cNvPr id="9" name="Rectangle 8">
            <a:extLst>
              <a:ext uri="{FF2B5EF4-FFF2-40B4-BE49-F238E27FC236}">
                <a16:creationId xmlns:a16="http://schemas.microsoft.com/office/drawing/2014/main" id="{0712D525-0802-4971-A0A1-9849B1809C3B}"/>
              </a:ext>
            </a:extLst>
          </p:cNvPr>
          <p:cNvSpPr/>
          <p:nvPr/>
        </p:nvSpPr>
        <p:spPr>
          <a:xfrm>
            <a:off x="7958136" y="1968614"/>
            <a:ext cx="4233864" cy="638175"/>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Georgia" panose="02040502050405020303" pitchFamily="18" charset="0"/>
              </a:rPr>
              <a:t>ANOVA Testing 7 day moving average before/after 14 days</a:t>
            </a:r>
          </a:p>
        </p:txBody>
      </p:sp>
    </p:spTree>
    <p:extLst>
      <p:ext uri="{BB962C8B-B14F-4D97-AF65-F5344CB8AC3E}">
        <p14:creationId xmlns:p14="http://schemas.microsoft.com/office/powerpoint/2010/main" val="3911997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2155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Does public holidays contributed for surge in cases and deaths</a:t>
            </a:r>
            <a:endParaRPr lang="en-US" sz="3200" dirty="0">
              <a:solidFill>
                <a:srgbClr val="002060"/>
              </a:solidFill>
              <a:latin typeface="Georgia" panose="02040502050405020303" pitchFamily="18" charset="0"/>
            </a:endParaRPr>
          </a:p>
        </p:txBody>
      </p:sp>
      <p:sp>
        <p:nvSpPr>
          <p:cNvPr id="22" name="Rectangle 21">
            <a:extLst>
              <a:ext uri="{FF2B5EF4-FFF2-40B4-BE49-F238E27FC236}">
                <a16:creationId xmlns:a16="http://schemas.microsoft.com/office/drawing/2014/main" id="{704549CC-A664-473F-A205-F20D774A02AD}"/>
              </a:ext>
            </a:extLst>
          </p:cNvPr>
          <p:cNvSpPr/>
          <p:nvPr/>
        </p:nvSpPr>
        <p:spPr>
          <a:xfrm>
            <a:off x="828675" y="6037498"/>
            <a:ext cx="6705600" cy="612134"/>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rgbClr val="000000"/>
                </a:solidFill>
                <a:effectLst/>
                <a:latin typeface="Georgia" panose="02040502050405020303" pitchFamily="18" charset="0"/>
              </a:rPr>
              <a:t>Data shows cases decreased after memorial day. For me, this is due to the natural decrease in cases after first peak.</a:t>
            </a:r>
            <a:endParaRPr lang="en-US" sz="1400" b="0" dirty="0">
              <a:solidFill>
                <a:srgbClr val="000000"/>
              </a:solidFill>
              <a:effectLst/>
              <a:latin typeface="Georgia" panose="02040502050405020303" pitchFamily="18" charset="0"/>
            </a:endParaRPr>
          </a:p>
        </p:txBody>
      </p:sp>
      <p:pic>
        <p:nvPicPr>
          <p:cNvPr id="4" name="Picture 3">
            <a:extLst>
              <a:ext uri="{FF2B5EF4-FFF2-40B4-BE49-F238E27FC236}">
                <a16:creationId xmlns:a16="http://schemas.microsoft.com/office/drawing/2014/main" id="{39A6F2A8-DCF8-48C2-B91F-45BCB13F69A5}"/>
              </a:ext>
            </a:extLst>
          </p:cNvPr>
          <p:cNvPicPr>
            <a:picLocks noChangeAspect="1"/>
          </p:cNvPicPr>
          <p:nvPr/>
        </p:nvPicPr>
        <p:blipFill>
          <a:blip r:embed="rId3"/>
          <a:stretch>
            <a:fillRect/>
          </a:stretch>
        </p:blipFill>
        <p:spPr>
          <a:xfrm>
            <a:off x="400050" y="2052786"/>
            <a:ext cx="8077418" cy="2510160"/>
          </a:xfrm>
          <a:prstGeom prst="rect">
            <a:avLst/>
          </a:prstGeom>
        </p:spPr>
      </p:pic>
      <p:pic>
        <p:nvPicPr>
          <p:cNvPr id="9" name="Picture 8">
            <a:extLst>
              <a:ext uri="{FF2B5EF4-FFF2-40B4-BE49-F238E27FC236}">
                <a16:creationId xmlns:a16="http://schemas.microsoft.com/office/drawing/2014/main" id="{E362A395-32C1-406C-9AC0-E98EE675115E}"/>
              </a:ext>
            </a:extLst>
          </p:cNvPr>
          <p:cNvPicPr>
            <a:picLocks noChangeAspect="1"/>
          </p:cNvPicPr>
          <p:nvPr/>
        </p:nvPicPr>
        <p:blipFill>
          <a:blip r:embed="rId4"/>
          <a:stretch>
            <a:fillRect/>
          </a:stretch>
        </p:blipFill>
        <p:spPr>
          <a:xfrm>
            <a:off x="8418924" y="1960245"/>
            <a:ext cx="3353976" cy="2695242"/>
          </a:xfrm>
          <a:prstGeom prst="rect">
            <a:avLst/>
          </a:prstGeom>
        </p:spPr>
      </p:pic>
      <p:pic>
        <p:nvPicPr>
          <p:cNvPr id="11" name="Picture 10">
            <a:extLst>
              <a:ext uri="{FF2B5EF4-FFF2-40B4-BE49-F238E27FC236}">
                <a16:creationId xmlns:a16="http://schemas.microsoft.com/office/drawing/2014/main" id="{A8858F78-0A1D-41EC-AE9F-ED9EDFD11673}"/>
              </a:ext>
            </a:extLst>
          </p:cNvPr>
          <p:cNvPicPr>
            <a:picLocks noChangeAspect="1"/>
          </p:cNvPicPr>
          <p:nvPr/>
        </p:nvPicPr>
        <p:blipFill>
          <a:blip r:embed="rId5"/>
          <a:stretch>
            <a:fillRect/>
          </a:stretch>
        </p:blipFill>
        <p:spPr>
          <a:xfrm>
            <a:off x="8399420" y="4655487"/>
            <a:ext cx="2981325" cy="571500"/>
          </a:xfrm>
          <a:prstGeom prst="rect">
            <a:avLst/>
          </a:prstGeom>
        </p:spPr>
      </p:pic>
    </p:spTree>
    <p:extLst>
      <p:ext uri="{BB962C8B-B14F-4D97-AF65-F5344CB8AC3E}">
        <p14:creationId xmlns:p14="http://schemas.microsoft.com/office/powerpoint/2010/main" val="220547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2155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Does stay home order help to control the surge in cases and deaths</a:t>
            </a:r>
            <a:endParaRPr lang="en-US" sz="3200" dirty="0">
              <a:solidFill>
                <a:srgbClr val="002060"/>
              </a:solidFill>
              <a:latin typeface="Georgia" panose="02040502050405020303" pitchFamily="18" charset="0"/>
            </a:endParaRPr>
          </a:p>
        </p:txBody>
      </p:sp>
      <p:sp>
        <p:nvSpPr>
          <p:cNvPr id="22" name="Rectangle 21">
            <a:extLst>
              <a:ext uri="{FF2B5EF4-FFF2-40B4-BE49-F238E27FC236}">
                <a16:creationId xmlns:a16="http://schemas.microsoft.com/office/drawing/2014/main" id="{704549CC-A664-473F-A205-F20D774A02AD}"/>
              </a:ext>
            </a:extLst>
          </p:cNvPr>
          <p:cNvSpPr/>
          <p:nvPr/>
        </p:nvSpPr>
        <p:spPr>
          <a:xfrm>
            <a:off x="595485" y="6007888"/>
            <a:ext cx="10931723" cy="611692"/>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rgbClr val="000000"/>
                </a:solidFill>
                <a:latin typeface="Georgia" panose="02040502050405020303" pitchFamily="18" charset="0"/>
              </a:rPr>
              <a:t>T</a:t>
            </a:r>
            <a:r>
              <a:rPr lang="en-US" sz="1400" b="1" dirty="0">
                <a:solidFill>
                  <a:srgbClr val="000000"/>
                </a:solidFill>
                <a:effectLst/>
                <a:latin typeface="Georgia" panose="02040502050405020303" pitchFamily="18" charset="0"/>
              </a:rPr>
              <a:t>he cases increased after stay home order, this should be due to the natural increase of cases during the first surge.</a:t>
            </a:r>
            <a:endParaRPr lang="en-US" sz="1400" b="0" dirty="0">
              <a:solidFill>
                <a:srgbClr val="000000"/>
              </a:solidFill>
              <a:effectLst/>
              <a:latin typeface="Georgia" panose="02040502050405020303" pitchFamily="18" charset="0"/>
            </a:endParaRPr>
          </a:p>
        </p:txBody>
      </p:sp>
      <p:pic>
        <p:nvPicPr>
          <p:cNvPr id="5" name="Picture 4">
            <a:extLst>
              <a:ext uri="{FF2B5EF4-FFF2-40B4-BE49-F238E27FC236}">
                <a16:creationId xmlns:a16="http://schemas.microsoft.com/office/drawing/2014/main" id="{97C6A0CB-56CC-4676-8CBC-26C3FDAB0522}"/>
              </a:ext>
            </a:extLst>
          </p:cNvPr>
          <p:cNvPicPr>
            <a:picLocks noChangeAspect="1"/>
          </p:cNvPicPr>
          <p:nvPr/>
        </p:nvPicPr>
        <p:blipFill>
          <a:blip r:embed="rId3"/>
          <a:stretch>
            <a:fillRect/>
          </a:stretch>
        </p:blipFill>
        <p:spPr>
          <a:xfrm>
            <a:off x="304800" y="2362200"/>
            <a:ext cx="7293627" cy="2304205"/>
          </a:xfrm>
          <a:prstGeom prst="rect">
            <a:avLst/>
          </a:prstGeom>
        </p:spPr>
      </p:pic>
      <p:pic>
        <p:nvPicPr>
          <p:cNvPr id="8" name="Picture 7">
            <a:extLst>
              <a:ext uri="{FF2B5EF4-FFF2-40B4-BE49-F238E27FC236}">
                <a16:creationId xmlns:a16="http://schemas.microsoft.com/office/drawing/2014/main" id="{2783EE6F-0074-4809-90C2-F780AA3B6120}"/>
              </a:ext>
            </a:extLst>
          </p:cNvPr>
          <p:cNvPicPr>
            <a:picLocks noChangeAspect="1"/>
          </p:cNvPicPr>
          <p:nvPr/>
        </p:nvPicPr>
        <p:blipFill>
          <a:blip r:embed="rId4"/>
          <a:stretch>
            <a:fillRect/>
          </a:stretch>
        </p:blipFill>
        <p:spPr>
          <a:xfrm>
            <a:off x="7886292" y="2632180"/>
            <a:ext cx="3807431" cy="2840086"/>
          </a:xfrm>
          <a:prstGeom prst="rect">
            <a:avLst/>
          </a:prstGeom>
        </p:spPr>
      </p:pic>
      <p:pic>
        <p:nvPicPr>
          <p:cNvPr id="10" name="Picture 9">
            <a:extLst>
              <a:ext uri="{FF2B5EF4-FFF2-40B4-BE49-F238E27FC236}">
                <a16:creationId xmlns:a16="http://schemas.microsoft.com/office/drawing/2014/main" id="{F2118179-8E78-4548-97A8-799103363912}"/>
              </a:ext>
            </a:extLst>
          </p:cNvPr>
          <p:cNvPicPr>
            <a:picLocks noChangeAspect="1"/>
          </p:cNvPicPr>
          <p:nvPr/>
        </p:nvPicPr>
        <p:blipFill>
          <a:blip r:embed="rId5"/>
          <a:stretch>
            <a:fillRect/>
          </a:stretch>
        </p:blipFill>
        <p:spPr>
          <a:xfrm>
            <a:off x="8429800" y="5299480"/>
            <a:ext cx="3057525" cy="619125"/>
          </a:xfrm>
          <a:prstGeom prst="rect">
            <a:avLst/>
          </a:prstGeom>
        </p:spPr>
      </p:pic>
      <p:sp>
        <p:nvSpPr>
          <p:cNvPr id="9" name="Rectangle 8">
            <a:extLst>
              <a:ext uri="{FF2B5EF4-FFF2-40B4-BE49-F238E27FC236}">
                <a16:creationId xmlns:a16="http://schemas.microsoft.com/office/drawing/2014/main" id="{2F343BDF-4D67-48AA-AE70-DCE1CCDE1A38}"/>
              </a:ext>
            </a:extLst>
          </p:cNvPr>
          <p:cNvSpPr/>
          <p:nvPr/>
        </p:nvSpPr>
        <p:spPr>
          <a:xfrm>
            <a:off x="7958136" y="1968614"/>
            <a:ext cx="4233864" cy="638175"/>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Georgia" panose="02040502050405020303" pitchFamily="18" charset="0"/>
              </a:rPr>
              <a:t>ANOVA Testing 7 day moving average before/after 14 days</a:t>
            </a:r>
          </a:p>
        </p:txBody>
      </p:sp>
    </p:spTree>
    <p:extLst>
      <p:ext uri="{BB962C8B-B14F-4D97-AF65-F5344CB8AC3E}">
        <p14:creationId xmlns:p14="http://schemas.microsoft.com/office/powerpoint/2010/main" val="3641885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0631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3000" dirty="0">
                <a:solidFill>
                  <a:srgbClr val="002060"/>
                </a:solidFill>
                <a:latin typeface="Georgia" panose="02040502050405020303" pitchFamily="18" charset="0"/>
              </a:rPr>
              <a:t>Does BLM movement affect surge in cases and deaths?</a:t>
            </a:r>
          </a:p>
        </p:txBody>
      </p:sp>
      <p:sp>
        <p:nvSpPr>
          <p:cNvPr id="22" name="Rectangle 21">
            <a:extLst>
              <a:ext uri="{FF2B5EF4-FFF2-40B4-BE49-F238E27FC236}">
                <a16:creationId xmlns:a16="http://schemas.microsoft.com/office/drawing/2014/main" id="{704549CC-A664-473F-A205-F20D774A02AD}"/>
              </a:ext>
            </a:extLst>
          </p:cNvPr>
          <p:cNvSpPr/>
          <p:nvPr/>
        </p:nvSpPr>
        <p:spPr>
          <a:xfrm>
            <a:off x="2543828" y="6153676"/>
            <a:ext cx="7046774" cy="36688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No, BLM movement does not contribute for the surge.</a:t>
            </a:r>
          </a:p>
        </p:txBody>
      </p:sp>
      <p:grpSp>
        <p:nvGrpSpPr>
          <p:cNvPr id="2" name="Group 1">
            <a:extLst>
              <a:ext uri="{FF2B5EF4-FFF2-40B4-BE49-F238E27FC236}">
                <a16:creationId xmlns:a16="http://schemas.microsoft.com/office/drawing/2014/main" id="{BF60E46E-BF95-4499-BF24-3989A0D2B227}"/>
              </a:ext>
            </a:extLst>
          </p:cNvPr>
          <p:cNvGrpSpPr/>
          <p:nvPr/>
        </p:nvGrpSpPr>
        <p:grpSpPr>
          <a:xfrm>
            <a:off x="352951" y="2329992"/>
            <a:ext cx="10611505" cy="3074316"/>
            <a:chOff x="352951" y="2329992"/>
            <a:chExt cx="10611505" cy="3074316"/>
          </a:xfrm>
        </p:grpSpPr>
        <p:pic>
          <p:nvPicPr>
            <p:cNvPr id="3" name="Picture 2">
              <a:extLst>
                <a:ext uri="{FF2B5EF4-FFF2-40B4-BE49-F238E27FC236}">
                  <a16:creationId xmlns:a16="http://schemas.microsoft.com/office/drawing/2014/main" id="{A5B74D32-7EAC-4908-944E-06790756A212}"/>
                </a:ext>
              </a:extLst>
            </p:cNvPr>
            <p:cNvPicPr>
              <a:picLocks noChangeAspect="1"/>
            </p:cNvPicPr>
            <p:nvPr/>
          </p:nvPicPr>
          <p:blipFill rotWithShape="1">
            <a:blip r:embed="rId3"/>
            <a:srcRect l="1743" t="4672" r="2549"/>
            <a:stretch/>
          </p:blipFill>
          <p:spPr>
            <a:xfrm>
              <a:off x="352951" y="2362200"/>
              <a:ext cx="7419449" cy="2362200"/>
            </a:xfrm>
            <a:prstGeom prst="rect">
              <a:avLst/>
            </a:prstGeom>
          </p:spPr>
        </p:pic>
        <p:pic>
          <p:nvPicPr>
            <p:cNvPr id="5" name="Picture 4">
              <a:extLst>
                <a:ext uri="{FF2B5EF4-FFF2-40B4-BE49-F238E27FC236}">
                  <a16:creationId xmlns:a16="http://schemas.microsoft.com/office/drawing/2014/main" id="{61705A94-2C80-430C-AEDB-D76B73795B29}"/>
                </a:ext>
              </a:extLst>
            </p:cNvPr>
            <p:cNvPicPr>
              <a:picLocks noChangeAspect="1"/>
            </p:cNvPicPr>
            <p:nvPr/>
          </p:nvPicPr>
          <p:blipFill>
            <a:blip r:embed="rId4"/>
            <a:stretch>
              <a:fillRect/>
            </a:stretch>
          </p:blipFill>
          <p:spPr>
            <a:xfrm>
              <a:off x="7772400" y="2329992"/>
              <a:ext cx="3192056" cy="2546808"/>
            </a:xfrm>
            <a:prstGeom prst="rect">
              <a:avLst/>
            </a:prstGeom>
          </p:spPr>
        </p:pic>
        <p:pic>
          <p:nvPicPr>
            <p:cNvPr id="8" name="Picture 7">
              <a:extLst>
                <a:ext uri="{FF2B5EF4-FFF2-40B4-BE49-F238E27FC236}">
                  <a16:creationId xmlns:a16="http://schemas.microsoft.com/office/drawing/2014/main" id="{18DDF961-2044-45A8-9B73-7F9521974034}"/>
                </a:ext>
              </a:extLst>
            </p:cNvPr>
            <p:cNvPicPr>
              <a:picLocks noChangeAspect="1"/>
            </p:cNvPicPr>
            <p:nvPr/>
          </p:nvPicPr>
          <p:blipFill>
            <a:blip r:embed="rId5"/>
            <a:stretch>
              <a:fillRect/>
            </a:stretch>
          </p:blipFill>
          <p:spPr>
            <a:xfrm>
              <a:off x="7602131" y="4756608"/>
              <a:ext cx="3362325" cy="647700"/>
            </a:xfrm>
            <a:prstGeom prst="rect">
              <a:avLst/>
            </a:prstGeom>
          </p:spPr>
        </p:pic>
      </p:grpSp>
      <p:sp>
        <p:nvSpPr>
          <p:cNvPr id="9" name="Rectangle 8">
            <a:extLst>
              <a:ext uri="{FF2B5EF4-FFF2-40B4-BE49-F238E27FC236}">
                <a16:creationId xmlns:a16="http://schemas.microsoft.com/office/drawing/2014/main" id="{3377CB4D-1C3F-4F61-95E0-90B1FB19CB4E}"/>
              </a:ext>
            </a:extLst>
          </p:cNvPr>
          <p:cNvSpPr/>
          <p:nvPr/>
        </p:nvSpPr>
        <p:spPr>
          <a:xfrm>
            <a:off x="8077200" y="880773"/>
            <a:ext cx="4233864" cy="638175"/>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Georgia" panose="02040502050405020303" pitchFamily="18" charset="0"/>
              </a:rPr>
              <a:t>ANOVA Testing 7 day moving average before/after 14 days</a:t>
            </a:r>
          </a:p>
        </p:txBody>
      </p:sp>
    </p:spTree>
    <p:extLst>
      <p:ext uri="{BB962C8B-B14F-4D97-AF65-F5344CB8AC3E}">
        <p14:creationId xmlns:p14="http://schemas.microsoft.com/office/powerpoint/2010/main" val="274778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8846257"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3000" dirty="0">
                <a:solidFill>
                  <a:srgbClr val="002060"/>
                </a:solidFill>
                <a:latin typeface="Georgia" panose="02040502050405020303" pitchFamily="18" charset="0"/>
              </a:rPr>
              <a:t>Does temp affect surge in cases and deaths?</a:t>
            </a:r>
          </a:p>
        </p:txBody>
      </p:sp>
      <p:sp>
        <p:nvSpPr>
          <p:cNvPr id="22" name="Rectangle 21">
            <a:extLst>
              <a:ext uri="{FF2B5EF4-FFF2-40B4-BE49-F238E27FC236}">
                <a16:creationId xmlns:a16="http://schemas.microsoft.com/office/drawing/2014/main" id="{704549CC-A664-473F-A205-F20D774A02AD}"/>
              </a:ext>
            </a:extLst>
          </p:cNvPr>
          <p:cNvSpPr/>
          <p:nvPr/>
        </p:nvSpPr>
        <p:spPr>
          <a:xfrm>
            <a:off x="2543828" y="6153676"/>
            <a:ext cx="7046774" cy="36688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Yes, they are negatively linearly correlated ( </a:t>
            </a:r>
            <a:r>
              <a:rPr lang="en-US" sz="1500" dirty="0" err="1">
                <a:solidFill>
                  <a:srgbClr val="FF0000"/>
                </a:solidFill>
                <a:latin typeface="Georgia" panose="02040502050405020303" pitchFamily="18" charset="0"/>
              </a:rPr>
              <a:t>corr</a:t>
            </a:r>
            <a:r>
              <a:rPr lang="en-US" sz="1500" dirty="0">
                <a:solidFill>
                  <a:srgbClr val="FF0000"/>
                </a:solidFill>
                <a:latin typeface="Georgia" panose="02040502050405020303" pitchFamily="18" charset="0"/>
              </a:rPr>
              <a:t>=-0.45)</a:t>
            </a:r>
          </a:p>
        </p:txBody>
      </p:sp>
      <p:pic>
        <p:nvPicPr>
          <p:cNvPr id="3" name="Picture 2">
            <a:extLst>
              <a:ext uri="{FF2B5EF4-FFF2-40B4-BE49-F238E27FC236}">
                <a16:creationId xmlns:a16="http://schemas.microsoft.com/office/drawing/2014/main" id="{14243060-C9D9-4467-A54C-2145766322AB}"/>
              </a:ext>
            </a:extLst>
          </p:cNvPr>
          <p:cNvPicPr>
            <a:picLocks noChangeAspect="1"/>
          </p:cNvPicPr>
          <p:nvPr/>
        </p:nvPicPr>
        <p:blipFill>
          <a:blip r:embed="rId3"/>
          <a:stretch>
            <a:fillRect/>
          </a:stretch>
        </p:blipFill>
        <p:spPr>
          <a:xfrm>
            <a:off x="1557337" y="1419225"/>
            <a:ext cx="9077325" cy="4019550"/>
          </a:xfrm>
          <a:prstGeom prst="rect">
            <a:avLst/>
          </a:prstGeom>
        </p:spPr>
      </p:pic>
    </p:spTree>
    <p:extLst>
      <p:ext uri="{BB962C8B-B14F-4D97-AF65-F5344CB8AC3E}">
        <p14:creationId xmlns:p14="http://schemas.microsoft.com/office/powerpoint/2010/main" val="2442801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444115" cy="980780"/>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3000" dirty="0">
                <a:solidFill>
                  <a:srgbClr val="002060"/>
                </a:solidFill>
                <a:latin typeface="Georgia" panose="02040502050405020303" pitchFamily="18" charset="0"/>
              </a:rPr>
              <a:t>Does population staying/not staying at home is related to surge in cases and deaths?</a:t>
            </a:r>
          </a:p>
        </p:txBody>
      </p:sp>
      <p:sp>
        <p:nvSpPr>
          <p:cNvPr id="22" name="Rectangle 21">
            <a:extLst>
              <a:ext uri="{FF2B5EF4-FFF2-40B4-BE49-F238E27FC236}">
                <a16:creationId xmlns:a16="http://schemas.microsoft.com/office/drawing/2014/main" id="{704549CC-A664-473F-A205-F20D774A02AD}"/>
              </a:ext>
            </a:extLst>
          </p:cNvPr>
          <p:cNvSpPr/>
          <p:nvPr/>
        </p:nvSpPr>
        <p:spPr>
          <a:xfrm>
            <a:off x="2438400" y="6061158"/>
            <a:ext cx="7046774" cy="551924"/>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Yes, they shows cause and effect relationship. When cases are rising population staying at home are also increasing and vice-versa.</a:t>
            </a:r>
          </a:p>
        </p:txBody>
      </p:sp>
      <p:pic>
        <p:nvPicPr>
          <p:cNvPr id="3" name="Picture 2">
            <a:extLst>
              <a:ext uri="{FF2B5EF4-FFF2-40B4-BE49-F238E27FC236}">
                <a16:creationId xmlns:a16="http://schemas.microsoft.com/office/drawing/2014/main" id="{1E5FD212-AD08-4F43-8FF0-513B6249D69C}"/>
              </a:ext>
            </a:extLst>
          </p:cNvPr>
          <p:cNvPicPr>
            <a:picLocks noChangeAspect="1"/>
          </p:cNvPicPr>
          <p:nvPr/>
        </p:nvPicPr>
        <p:blipFill>
          <a:blip r:embed="rId3"/>
          <a:stretch>
            <a:fillRect/>
          </a:stretch>
        </p:blipFill>
        <p:spPr>
          <a:xfrm>
            <a:off x="777414" y="1572109"/>
            <a:ext cx="5514975" cy="3676650"/>
          </a:xfrm>
          <a:prstGeom prst="rect">
            <a:avLst/>
          </a:prstGeom>
        </p:spPr>
      </p:pic>
      <p:pic>
        <p:nvPicPr>
          <p:cNvPr id="5" name="Picture 4">
            <a:extLst>
              <a:ext uri="{FF2B5EF4-FFF2-40B4-BE49-F238E27FC236}">
                <a16:creationId xmlns:a16="http://schemas.microsoft.com/office/drawing/2014/main" id="{D21DE6EC-BAA1-4106-8238-61F14650D3B3}"/>
              </a:ext>
            </a:extLst>
          </p:cNvPr>
          <p:cNvPicPr>
            <a:picLocks noChangeAspect="1"/>
          </p:cNvPicPr>
          <p:nvPr/>
        </p:nvPicPr>
        <p:blipFill>
          <a:blip r:embed="rId4"/>
          <a:stretch>
            <a:fillRect/>
          </a:stretch>
        </p:blipFill>
        <p:spPr>
          <a:xfrm>
            <a:off x="6172200" y="1616639"/>
            <a:ext cx="5105909" cy="3371366"/>
          </a:xfrm>
          <a:prstGeom prst="rect">
            <a:avLst/>
          </a:prstGeom>
        </p:spPr>
      </p:pic>
    </p:spTree>
    <p:extLst>
      <p:ext uri="{BB962C8B-B14F-4D97-AF65-F5344CB8AC3E}">
        <p14:creationId xmlns:p14="http://schemas.microsoft.com/office/powerpoint/2010/main" val="111252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444115" cy="980780"/>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3000" dirty="0">
                <a:solidFill>
                  <a:srgbClr val="002060"/>
                </a:solidFill>
                <a:latin typeface="Georgia" panose="02040502050405020303" pitchFamily="18" charset="0"/>
              </a:rPr>
              <a:t>Does population staying/not staying at home is related to surge in cases and deaths?</a:t>
            </a:r>
          </a:p>
        </p:txBody>
      </p:sp>
      <p:sp>
        <p:nvSpPr>
          <p:cNvPr id="22" name="Rectangle 21">
            <a:extLst>
              <a:ext uri="{FF2B5EF4-FFF2-40B4-BE49-F238E27FC236}">
                <a16:creationId xmlns:a16="http://schemas.microsoft.com/office/drawing/2014/main" id="{704549CC-A664-473F-A205-F20D774A02AD}"/>
              </a:ext>
            </a:extLst>
          </p:cNvPr>
          <p:cNvSpPr/>
          <p:nvPr/>
        </p:nvSpPr>
        <p:spPr>
          <a:xfrm>
            <a:off x="2438400" y="6061158"/>
            <a:ext cx="7046774" cy="551924"/>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Yes, they shows cause and effect relationship. When cases are rising population staying at home are also increasing and vice-versa.</a:t>
            </a:r>
          </a:p>
        </p:txBody>
      </p:sp>
      <p:pic>
        <p:nvPicPr>
          <p:cNvPr id="3" name="Picture 2">
            <a:extLst>
              <a:ext uri="{FF2B5EF4-FFF2-40B4-BE49-F238E27FC236}">
                <a16:creationId xmlns:a16="http://schemas.microsoft.com/office/drawing/2014/main" id="{1E5FD212-AD08-4F43-8FF0-513B6249D69C}"/>
              </a:ext>
            </a:extLst>
          </p:cNvPr>
          <p:cNvPicPr>
            <a:picLocks noChangeAspect="1"/>
          </p:cNvPicPr>
          <p:nvPr/>
        </p:nvPicPr>
        <p:blipFill>
          <a:blip r:embed="rId3"/>
          <a:stretch>
            <a:fillRect/>
          </a:stretch>
        </p:blipFill>
        <p:spPr>
          <a:xfrm>
            <a:off x="777414" y="1572109"/>
            <a:ext cx="5514975" cy="3676650"/>
          </a:xfrm>
          <a:prstGeom prst="rect">
            <a:avLst/>
          </a:prstGeom>
        </p:spPr>
      </p:pic>
      <p:pic>
        <p:nvPicPr>
          <p:cNvPr id="5" name="Picture 4">
            <a:extLst>
              <a:ext uri="{FF2B5EF4-FFF2-40B4-BE49-F238E27FC236}">
                <a16:creationId xmlns:a16="http://schemas.microsoft.com/office/drawing/2014/main" id="{D21DE6EC-BAA1-4106-8238-61F14650D3B3}"/>
              </a:ext>
            </a:extLst>
          </p:cNvPr>
          <p:cNvPicPr>
            <a:picLocks noChangeAspect="1"/>
          </p:cNvPicPr>
          <p:nvPr/>
        </p:nvPicPr>
        <p:blipFill>
          <a:blip r:embed="rId4"/>
          <a:stretch>
            <a:fillRect/>
          </a:stretch>
        </p:blipFill>
        <p:spPr>
          <a:xfrm>
            <a:off x="6172200" y="1616639"/>
            <a:ext cx="5105909" cy="3371366"/>
          </a:xfrm>
          <a:prstGeom prst="rect">
            <a:avLst/>
          </a:prstGeom>
        </p:spPr>
      </p:pic>
    </p:spTree>
    <p:extLst>
      <p:ext uri="{BB962C8B-B14F-4D97-AF65-F5344CB8AC3E}">
        <p14:creationId xmlns:p14="http://schemas.microsoft.com/office/powerpoint/2010/main" val="52944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4509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Data Wrangling</a:t>
            </a:r>
            <a:endParaRPr lang="en-US" sz="3200" dirty="0">
              <a:solidFill>
                <a:srgbClr val="002060"/>
              </a:solidFill>
              <a:latin typeface="Georgia" panose="02040502050405020303" pitchFamily="18" charset="0"/>
            </a:endParaRPr>
          </a:p>
        </p:txBody>
      </p:sp>
      <p:sp>
        <p:nvSpPr>
          <p:cNvPr id="14" name="TextBox 13">
            <a:extLst>
              <a:ext uri="{FF2B5EF4-FFF2-40B4-BE49-F238E27FC236}">
                <a16:creationId xmlns:a16="http://schemas.microsoft.com/office/drawing/2014/main" id="{3F5FA498-6EB7-4DF4-B951-D6585BAF415A}"/>
              </a:ext>
            </a:extLst>
          </p:cNvPr>
          <p:cNvSpPr txBox="1"/>
          <p:nvPr/>
        </p:nvSpPr>
        <p:spPr>
          <a:xfrm>
            <a:off x="8458366" y="1307775"/>
            <a:ext cx="3214515"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Handling of Missing Values</a:t>
            </a:r>
            <a:endParaRPr lang="en-US" sz="20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3076EDE4-87F9-4112-9930-514D4BF3B05A}"/>
              </a:ext>
            </a:extLst>
          </p:cNvPr>
          <p:cNvSpPr txBox="1"/>
          <p:nvPr/>
        </p:nvSpPr>
        <p:spPr>
          <a:xfrm>
            <a:off x="9134560" y="1918108"/>
            <a:ext cx="1918230" cy="323165"/>
          </a:xfrm>
          <a:prstGeom prst="rect">
            <a:avLst/>
          </a:prstGeom>
          <a:solidFill>
            <a:schemeClr val="accent2">
              <a:lumMod val="20000"/>
              <a:lumOff val="80000"/>
            </a:schemeClr>
          </a:solidFill>
        </p:spPr>
        <p:txBody>
          <a:bodyPr wrap="square">
            <a:spAutoFit/>
          </a:bodyPr>
          <a:lstStyle/>
          <a:p>
            <a:r>
              <a:rPr lang="en-US" sz="1500" dirty="0">
                <a:effectLst/>
                <a:latin typeface="Georgia" panose="02040502050405020303" pitchFamily="18" charset="0"/>
                <a:ea typeface="Calibri" panose="020F0502020204030204" pitchFamily="34" charset="0"/>
              </a:rPr>
              <a:t>No missing values</a:t>
            </a:r>
            <a:endParaRPr lang="en-US" sz="1500" dirty="0">
              <a:latin typeface="Georgia" panose="02040502050405020303" pitchFamily="18" charset="0"/>
            </a:endParaRPr>
          </a:p>
        </p:txBody>
      </p:sp>
      <p:sp>
        <p:nvSpPr>
          <p:cNvPr id="9" name="TextBox 8">
            <a:extLst>
              <a:ext uri="{FF2B5EF4-FFF2-40B4-BE49-F238E27FC236}">
                <a16:creationId xmlns:a16="http://schemas.microsoft.com/office/drawing/2014/main" id="{ABFBC6F2-ED2F-4DB5-94FC-D23499DB60F4}"/>
              </a:ext>
            </a:extLst>
          </p:cNvPr>
          <p:cNvSpPr txBox="1"/>
          <p:nvPr/>
        </p:nvSpPr>
        <p:spPr>
          <a:xfrm>
            <a:off x="709784" y="1329384"/>
            <a:ext cx="4281315" cy="477054"/>
          </a:xfrm>
          <a:prstGeom prst="rect">
            <a:avLst/>
          </a:prstGeom>
          <a:solidFill>
            <a:schemeClr val="accent6">
              <a:lumMod val="20000"/>
              <a:lumOff val="80000"/>
            </a:schemeClr>
          </a:solidFill>
        </p:spPr>
        <p:txBody>
          <a:bodyPr wrap="square">
            <a:spAutoFit/>
          </a:bodyPr>
          <a:lstStyle/>
          <a:p>
            <a:pPr>
              <a:spcAft>
                <a:spcPts val="2400"/>
              </a:spcAft>
            </a:pPr>
            <a:r>
              <a:rPr lang="en-US" sz="2500" dirty="0">
                <a:solidFill>
                  <a:schemeClr val="accent1">
                    <a:lumMod val="50000"/>
                  </a:schemeClr>
                </a:solidFill>
              </a:rPr>
              <a:t>Outliers: Cases and Deaths</a:t>
            </a:r>
          </a:p>
        </p:txBody>
      </p:sp>
      <p:sp>
        <p:nvSpPr>
          <p:cNvPr id="11" name="TextBox 10">
            <a:extLst>
              <a:ext uri="{FF2B5EF4-FFF2-40B4-BE49-F238E27FC236}">
                <a16:creationId xmlns:a16="http://schemas.microsoft.com/office/drawing/2014/main" id="{B2E0A836-227C-4F5D-9377-82AAAFAE98EA}"/>
              </a:ext>
            </a:extLst>
          </p:cNvPr>
          <p:cNvSpPr txBox="1"/>
          <p:nvPr/>
        </p:nvSpPr>
        <p:spPr>
          <a:xfrm>
            <a:off x="727505" y="1876071"/>
            <a:ext cx="7055528" cy="553998"/>
          </a:xfrm>
          <a:prstGeom prst="rect">
            <a:avLst/>
          </a:prstGeom>
          <a:solidFill>
            <a:schemeClr val="accent2">
              <a:lumMod val="20000"/>
              <a:lumOff val="80000"/>
            </a:schemeClr>
          </a:solidFill>
        </p:spPr>
        <p:txBody>
          <a:bodyPr wrap="square">
            <a:spAutoFit/>
          </a:bodyPr>
          <a:lstStyle/>
          <a:p>
            <a:pPr marL="285750" indent="-285750">
              <a:buFont typeface="Arial" panose="020B0604020202020204" pitchFamily="34" charset="0"/>
              <a:buChar char="•"/>
            </a:pPr>
            <a:r>
              <a:rPr lang="en-US" sz="1500" dirty="0">
                <a:effectLst/>
                <a:latin typeface="Georgia" panose="02040502050405020303" pitchFamily="18" charset="0"/>
                <a:ea typeface="Calibri" panose="020F0502020204030204" pitchFamily="34" charset="0"/>
              </a:rPr>
              <a:t>3 days rolling average of cases and deaths are used for modelling.</a:t>
            </a:r>
          </a:p>
          <a:p>
            <a:pPr marL="285750" indent="-285750">
              <a:buFont typeface="Arial" panose="020B0604020202020204" pitchFamily="34" charset="0"/>
              <a:buChar char="•"/>
            </a:pPr>
            <a:r>
              <a:rPr lang="en-US" sz="1500" dirty="0">
                <a:latin typeface="Georgia" panose="02040502050405020303" pitchFamily="18" charset="0"/>
                <a:ea typeface="Calibri" panose="020F0502020204030204" pitchFamily="34" charset="0"/>
              </a:rPr>
              <a:t>Extreme peak in deaths are replaced by the corresponding 10 days average.</a:t>
            </a:r>
            <a:endParaRPr lang="en-US" sz="1500" dirty="0">
              <a:latin typeface="Georgia" panose="02040502050405020303" pitchFamily="18" charset="0"/>
            </a:endParaRPr>
          </a:p>
        </p:txBody>
      </p:sp>
      <p:pic>
        <p:nvPicPr>
          <p:cNvPr id="13" name="Picture 12">
            <a:extLst>
              <a:ext uri="{FF2B5EF4-FFF2-40B4-BE49-F238E27FC236}">
                <a16:creationId xmlns:a16="http://schemas.microsoft.com/office/drawing/2014/main" id="{6CEBB35A-D374-43A6-93BB-E9B9243D4267}"/>
              </a:ext>
            </a:extLst>
          </p:cNvPr>
          <p:cNvPicPr>
            <a:picLocks noChangeAspect="1"/>
          </p:cNvPicPr>
          <p:nvPr/>
        </p:nvPicPr>
        <p:blipFill rotWithShape="1">
          <a:blip r:embed="rId3"/>
          <a:srcRect t="32445"/>
          <a:stretch/>
        </p:blipFill>
        <p:spPr>
          <a:xfrm>
            <a:off x="824084" y="2557530"/>
            <a:ext cx="4377895" cy="1785720"/>
          </a:xfrm>
          <a:prstGeom prst="rect">
            <a:avLst/>
          </a:prstGeom>
        </p:spPr>
      </p:pic>
      <p:pic>
        <p:nvPicPr>
          <p:cNvPr id="15" name="Picture 14">
            <a:extLst>
              <a:ext uri="{FF2B5EF4-FFF2-40B4-BE49-F238E27FC236}">
                <a16:creationId xmlns:a16="http://schemas.microsoft.com/office/drawing/2014/main" id="{83E4AE63-865A-4C16-BB73-1D13C16E952F}"/>
              </a:ext>
            </a:extLst>
          </p:cNvPr>
          <p:cNvPicPr>
            <a:picLocks noChangeAspect="1"/>
          </p:cNvPicPr>
          <p:nvPr/>
        </p:nvPicPr>
        <p:blipFill>
          <a:blip r:embed="rId4"/>
          <a:stretch>
            <a:fillRect/>
          </a:stretch>
        </p:blipFill>
        <p:spPr>
          <a:xfrm>
            <a:off x="5152360" y="2616295"/>
            <a:ext cx="4134758" cy="1854416"/>
          </a:xfrm>
          <a:prstGeom prst="rect">
            <a:avLst/>
          </a:prstGeom>
        </p:spPr>
      </p:pic>
      <p:pic>
        <p:nvPicPr>
          <p:cNvPr id="4" name="Picture 3">
            <a:extLst>
              <a:ext uri="{FF2B5EF4-FFF2-40B4-BE49-F238E27FC236}">
                <a16:creationId xmlns:a16="http://schemas.microsoft.com/office/drawing/2014/main" id="{AF962A86-9DDC-4CA3-A445-FD3571D159AF}"/>
              </a:ext>
            </a:extLst>
          </p:cNvPr>
          <p:cNvPicPr>
            <a:picLocks noChangeAspect="1"/>
          </p:cNvPicPr>
          <p:nvPr/>
        </p:nvPicPr>
        <p:blipFill>
          <a:blip r:embed="rId5"/>
          <a:stretch>
            <a:fillRect/>
          </a:stretch>
        </p:blipFill>
        <p:spPr>
          <a:xfrm>
            <a:off x="5189574" y="4759066"/>
            <a:ext cx="4537091" cy="2098934"/>
          </a:xfrm>
          <a:prstGeom prst="rect">
            <a:avLst/>
          </a:prstGeom>
        </p:spPr>
      </p:pic>
      <p:pic>
        <p:nvPicPr>
          <p:cNvPr id="6" name="Picture 5">
            <a:extLst>
              <a:ext uri="{FF2B5EF4-FFF2-40B4-BE49-F238E27FC236}">
                <a16:creationId xmlns:a16="http://schemas.microsoft.com/office/drawing/2014/main" id="{D8B6651A-7815-4F5E-936E-5023217D1363}"/>
              </a:ext>
            </a:extLst>
          </p:cNvPr>
          <p:cNvPicPr>
            <a:picLocks noChangeAspect="1"/>
          </p:cNvPicPr>
          <p:nvPr/>
        </p:nvPicPr>
        <p:blipFill>
          <a:blip r:embed="rId6"/>
          <a:stretch>
            <a:fillRect/>
          </a:stretch>
        </p:blipFill>
        <p:spPr>
          <a:xfrm>
            <a:off x="790905" y="4844097"/>
            <a:ext cx="4411074" cy="2013903"/>
          </a:xfrm>
          <a:prstGeom prst="rect">
            <a:avLst/>
          </a:prstGeom>
        </p:spPr>
      </p:pic>
      <p:sp>
        <p:nvSpPr>
          <p:cNvPr id="16" name="Rectangle 15">
            <a:extLst>
              <a:ext uri="{FF2B5EF4-FFF2-40B4-BE49-F238E27FC236}">
                <a16:creationId xmlns:a16="http://schemas.microsoft.com/office/drawing/2014/main" id="{9382CD0D-7D13-4D33-AF8A-AACDBAA24B81}"/>
              </a:ext>
            </a:extLst>
          </p:cNvPr>
          <p:cNvSpPr/>
          <p:nvPr/>
        </p:nvSpPr>
        <p:spPr>
          <a:xfrm>
            <a:off x="3686718" y="4061393"/>
            <a:ext cx="2608762" cy="36688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Before Averaging</a:t>
            </a:r>
          </a:p>
        </p:txBody>
      </p:sp>
      <p:sp>
        <p:nvSpPr>
          <p:cNvPr id="17" name="Rectangle 16">
            <a:extLst>
              <a:ext uri="{FF2B5EF4-FFF2-40B4-BE49-F238E27FC236}">
                <a16:creationId xmlns:a16="http://schemas.microsoft.com/office/drawing/2014/main" id="{A9362A8B-6760-491C-B9FB-388A502299D1}"/>
              </a:ext>
            </a:extLst>
          </p:cNvPr>
          <p:cNvSpPr/>
          <p:nvPr/>
        </p:nvSpPr>
        <p:spPr>
          <a:xfrm>
            <a:off x="4114800" y="6390390"/>
            <a:ext cx="2608762" cy="36688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After Averaging</a:t>
            </a:r>
          </a:p>
        </p:txBody>
      </p:sp>
    </p:spTree>
    <p:extLst>
      <p:ext uri="{BB962C8B-B14F-4D97-AF65-F5344CB8AC3E}">
        <p14:creationId xmlns:p14="http://schemas.microsoft.com/office/powerpoint/2010/main" val="3568257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1101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Feature Engineering</a:t>
            </a:r>
            <a:endParaRPr lang="en-US" sz="3200" dirty="0">
              <a:solidFill>
                <a:srgbClr val="002060"/>
              </a:solidFill>
              <a:latin typeface="Georgia" panose="02040502050405020303" pitchFamily="18" charset="0"/>
            </a:endParaRPr>
          </a:p>
        </p:txBody>
      </p:sp>
      <p:sp>
        <p:nvSpPr>
          <p:cNvPr id="17" name="TextBox 16">
            <a:extLst>
              <a:ext uri="{FF2B5EF4-FFF2-40B4-BE49-F238E27FC236}">
                <a16:creationId xmlns:a16="http://schemas.microsoft.com/office/drawing/2014/main" id="{6688B3DE-4E41-4EF5-9242-3E39DBDEC884}"/>
              </a:ext>
            </a:extLst>
          </p:cNvPr>
          <p:cNvSpPr txBox="1"/>
          <p:nvPr/>
        </p:nvSpPr>
        <p:spPr>
          <a:xfrm>
            <a:off x="388088" y="1612302"/>
            <a:ext cx="11506200" cy="2038250"/>
          </a:xfrm>
          <a:prstGeom prst="rect">
            <a:avLst/>
          </a:prstGeom>
          <a:noFill/>
        </p:spPr>
        <p:txBody>
          <a:bodyPr wrap="square">
            <a:spAutoFit/>
          </a:bodyPr>
          <a:lstStyle/>
          <a:p>
            <a:pPr algn="just">
              <a:lnSpc>
                <a:spcPct val="150000"/>
              </a:lnSpc>
            </a:pPr>
            <a:r>
              <a:rPr lang="en-US" sz="1600" b="1" dirty="0">
                <a:effectLst/>
                <a:latin typeface="Georgia" panose="02040502050405020303" pitchFamily="18" charset="0"/>
                <a:ea typeface="Calibri" panose="020F0502020204030204" pitchFamily="34" charset="0"/>
              </a:rPr>
              <a:t>Public Holidays/Covid related events:</a:t>
            </a:r>
          </a:p>
          <a:p>
            <a:pPr marL="628650" lvl="1" indent="-171450" algn="just">
              <a:lnSpc>
                <a:spcPct val="150000"/>
              </a:lnSpc>
              <a:buFont typeface="Arial" panose="020B0604020202020204" pitchFamily="34" charset="0"/>
              <a:buChar char="•"/>
            </a:pPr>
            <a:r>
              <a:rPr lang="en-US" sz="1400" dirty="0">
                <a:latin typeface="Georgia" panose="02040502050405020303" pitchFamily="18" charset="0"/>
              </a:rPr>
              <a:t>Boolean feature indicating whether the corresponding day is public holiday or not was extracted.</a:t>
            </a:r>
          </a:p>
          <a:p>
            <a:pPr marL="628650" lvl="1" indent="-171450" algn="just">
              <a:lnSpc>
                <a:spcPct val="150000"/>
              </a:lnSpc>
              <a:buFont typeface="Arial" panose="020B0604020202020204" pitchFamily="34" charset="0"/>
              <a:buChar char="•"/>
            </a:pPr>
            <a:r>
              <a:rPr lang="en-US" sz="1400" dirty="0">
                <a:latin typeface="Georgia" panose="02040502050405020303" pitchFamily="18" charset="0"/>
              </a:rPr>
              <a:t>Among public holidays, some of the holidays only contributed for the surge in cases, hence another feature ‘</a:t>
            </a:r>
            <a:r>
              <a:rPr lang="en-US" sz="1400" dirty="0" err="1">
                <a:latin typeface="Georgia" panose="02040502050405020303" pitchFamily="18" charset="0"/>
              </a:rPr>
              <a:t>holiday_surge_cases</a:t>
            </a:r>
            <a:r>
              <a:rPr lang="en-US" sz="1400" dirty="0">
                <a:latin typeface="Georgia" panose="02040502050405020303" pitchFamily="18" charset="0"/>
              </a:rPr>
              <a:t>’ was extracted. This feature was generated considering 14 days period after the selected public holiday.</a:t>
            </a:r>
          </a:p>
          <a:p>
            <a:pPr marL="628650" lvl="1" indent="-171450" algn="just">
              <a:lnSpc>
                <a:spcPct val="150000"/>
              </a:lnSpc>
              <a:buFont typeface="Arial" panose="020B0604020202020204" pitchFamily="34" charset="0"/>
              <a:buChar char="•"/>
            </a:pPr>
            <a:r>
              <a:rPr lang="en-US" sz="1400" dirty="0">
                <a:latin typeface="Georgia" panose="02040502050405020303" pitchFamily="18" charset="0"/>
              </a:rPr>
              <a:t> Various Boolean features were generated from various Covid related events such as: Stay home order, BLM protest, travel bans.</a:t>
            </a:r>
          </a:p>
          <a:p>
            <a:pPr marL="628650" lvl="1" indent="-171450" algn="just">
              <a:lnSpc>
                <a:spcPct val="150000"/>
              </a:lnSpc>
              <a:buFont typeface="Arial" panose="020B0604020202020204" pitchFamily="34" charset="0"/>
              <a:buChar char="•"/>
            </a:pPr>
            <a:r>
              <a:rPr lang="en-US" sz="1400" dirty="0">
                <a:latin typeface="Georgia" panose="02040502050405020303" pitchFamily="18" charset="0"/>
              </a:rPr>
              <a:t>Finally, days since various incidents such as outbreak, the public holidays and various events were extracted.</a:t>
            </a:r>
          </a:p>
        </p:txBody>
      </p:sp>
      <p:sp>
        <p:nvSpPr>
          <p:cNvPr id="18" name="TextBox 17">
            <a:extLst>
              <a:ext uri="{FF2B5EF4-FFF2-40B4-BE49-F238E27FC236}">
                <a16:creationId xmlns:a16="http://schemas.microsoft.com/office/drawing/2014/main" id="{6CC9D530-B02B-4929-A863-08735790A9D2}"/>
              </a:ext>
            </a:extLst>
          </p:cNvPr>
          <p:cNvSpPr txBox="1"/>
          <p:nvPr/>
        </p:nvSpPr>
        <p:spPr>
          <a:xfrm>
            <a:off x="762000" y="974667"/>
            <a:ext cx="3494103" cy="497957"/>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Georgia" panose="02040502050405020303" pitchFamily="18" charset="0"/>
                <a:ea typeface="Times New Roman" panose="02020603050405020304" pitchFamily="18" charset="0"/>
              </a:rPr>
              <a:t>Feature Engineering</a:t>
            </a:r>
            <a:endParaRPr lang="en-US" sz="2000" dirty="0">
              <a:effectLst/>
              <a:latin typeface="Georgia" panose="02040502050405020303"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AF454D56-43F5-4AFA-9D04-708CB006732A}"/>
              </a:ext>
            </a:extLst>
          </p:cNvPr>
          <p:cNvPicPr>
            <a:picLocks noChangeAspect="1"/>
          </p:cNvPicPr>
          <p:nvPr/>
        </p:nvPicPr>
        <p:blipFill>
          <a:blip r:embed="rId3"/>
          <a:stretch>
            <a:fillRect/>
          </a:stretch>
        </p:blipFill>
        <p:spPr>
          <a:xfrm>
            <a:off x="765544" y="3827479"/>
            <a:ext cx="10953471" cy="1418219"/>
          </a:xfrm>
          <a:prstGeom prst="rect">
            <a:avLst/>
          </a:prstGeom>
        </p:spPr>
      </p:pic>
      <p:pic>
        <p:nvPicPr>
          <p:cNvPr id="6" name="Picture 5">
            <a:extLst>
              <a:ext uri="{FF2B5EF4-FFF2-40B4-BE49-F238E27FC236}">
                <a16:creationId xmlns:a16="http://schemas.microsoft.com/office/drawing/2014/main" id="{440D5C33-790F-4853-B473-161B2A1A5BCE}"/>
              </a:ext>
            </a:extLst>
          </p:cNvPr>
          <p:cNvPicPr>
            <a:picLocks noChangeAspect="1"/>
          </p:cNvPicPr>
          <p:nvPr/>
        </p:nvPicPr>
        <p:blipFill>
          <a:blip r:embed="rId4"/>
          <a:stretch>
            <a:fillRect/>
          </a:stretch>
        </p:blipFill>
        <p:spPr>
          <a:xfrm>
            <a:off x="1998906" y="4612441"/>
            <a:ext cx="9895382" cy="1310836"/>
          </a:xfrm>
          <a:prstGeom prst="rect">
            <a:avLst/>
          </a:prstGeom>
        </p:spPr>
      </p:pic>
      <p:pic>
        <p:nvPicPr>
          <p:cNvPr id="9" name="Picture 8">
            <a:extLst>
              <a:ext uri="{FF2B5EF4-FFF2-40B4-BE49-F238E27FC236}">
                <a16:creationId xmlns:a16="http://schemas.microsoft.com/office/drawing/2014/main" id="{7FAD531D-E870-405A-9601-4F45CDCC07B0}"/>
              </a:ext>
            </a:extLst>
          </p:cNvPr>
          <p:cNvPicPr>
            <a:picLocks noChangeAspect="1"/>
          </p:cNvPicPr>
          <p:nvPr/>
        </p:nvPicPr>
        <p:blipFill rotWithShape="1">
          <a:blip r:embed="rId5"/>
          <a:srcRect r="26814"/>
          <a:stretch/>
        </p:blipFill>
        <p:spPr>
          <a:xfrm>
            <a:off x="7022304" y="5345257"/>
            <a:ext cx="4914515" cy="1373882"/>
          </a:xfrm>
          <a:prstGeom prst="rect">
            <a:avLst/>
          </a:prstGeom>
        </p:spPr>
      </p:pic>
    </p:spTree>
    <p:extLst>
      <p:ext uri="{BB962C8B-B14F-4D97-AF65-F5344CB8AC3E}">
        <p14:creationId xmlns:p14="http://schemas.microsoft.com/office/powerpoint/2010/main" val="1921441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61101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Feature Engineering</a:t>
            </a:r>
            <a:endParaRPr lang="en-US" sz="3200" dirty="0">
              <a:solidFill>
                <a:srgbClr val="002060"/>
              </a:solidFill>
              <a:latin typeface="Georgia" panose="02040502050405020303" pitchFamily="18" charset="0"/>
            </a:endParaRPr>
          </a:p>
        </p:txBody>
      </p:sp>
      <p:sp>
        <p:nvSpPr>
          <p:cNvPr id="17" name="TextBox 16">
            <a:extLst>
              <a:ext uri="{FF2B5EF4-FFF2-40B4-BE49-F238E27FC236}">
                <a16:creationId xmlns:a16="http://schemas.microsoft.com/office/drawing/2014/main" id="{6688B3DE-4E41-4EF5-9242-3E39DBDEC884}"/>
              </a:ext>
            </a:extLst>
          </p:cNvPr>
          <p:cNvSpPr txBox="1"/>
          <p:nvPr/>
        </p:nvSpPr>
        <p:spPr>
          <a:xfrm>
            <a:off x="381000" y="1512743"/>
            <a:ext cx="11506200" cy="1761251"/>
          </a:xfrm>
          <a:prstGeom prst="rect">
            <a:avLst/>
          </a:prstGeom>
          <a:noFill/>
        </p:spPr>
        <p:txBody>
          <a:bodyPr wrap="square">
            <a:spAutoFit/>
          </a:bodyPr>
          <a:lstStyle/>
          <a:p>
            <a:pPr algn="just">
              <a:lnSpc>
                <a:spcPct val="150000"/>
              </a:lnSpc>
            </a:pPr>
            <a:r>
              <a:rPr lang="en-US" sz="1600" b="1" dirty="0">
                <a:effectLst/>
                <a:latin typeface="Georgia" panose="02040502050405020303" pitchFamily="18" charset="0"/>
                <a:ea typeface="Calibri" panose="020F0502020204030204" pitchFamily="34" charset="0"/>
              </a:rPr>
              <a:t>Mobility:</a:t>
            </a:r>
          </a:p>
          <a:p>
            <a:pPr marL="628650" lvl="1" indent="-171450" algn="just">
              <a:lnSpc>
                <a:spcPct val="150000"/>
              </a:lnSpc>
              <a:buFont typeface="Arial" panose="020B0604020202020204" pitchFamily="34" charset="0"/>
              <a:buChar char="•"/>
            </a:pPr>
            <a:r>
              <a:rPr lang="en-US" sz="1400" dirty="0">
                <a:latin typeface="Georgia" panose="02040502050405020303" pitchFamily="18" charset="0"/>
              </a:rPr>
              <a:t>Ratio of the population staying and not staying home was extracted</a:t>
            </a:r>
          </a:p>
          <a:p>
            <a:pPr algn="just">
              <a:lnSpc>
                <a:spcPct val="150000"/>
              </a:lnSpc>
            </a:pPr>
            <a:r>
              <a:rPr lang="en-US" sz="1400" dirty="0">
                <a:latin typeface="Georgia" panose="02040502050405020303" pitchFamily="18" charset="0"/>
              </a:rPr>
              <a:t>The corresponding date was converted into Year, Month and Day.</a:t>
            </a:r>
          </a:p>
          <a:p>
            <a:pPr algn="just">
              <a:lnSpc>
                <a:spcPct val="150000"/>
              </a:lnSpc>
            </a:pPr>
            <a:r>
              <a:rPr lang="en-US" sz="1600" b="1" dirty="0">
                <a:latin typeface="Georgia" panose="02040502050405020303" pitchFamily="18" charset="0"/>
              </a:rPr>
              <a:t>Lagged_ feature:</a:t>
            </a:r>
          </a:p>
          <a:p>
            <a:pPr lvl="1" algn="just">
              <a:lnSpc>
                <a:spcPct val="150000"/>
              </a:lnSpc>
            </a:pPr>
            <a:r>
              <a:rPr lang="en-US" sz="1400" dirty="0">
                <a:latin typeface="Georgia" panose="02040502050405020303" pitchFamily="18" charset="0"/>
              </a:rPr>
              <a:t>14 days lagged value of all the all the features were extracted. </a:t>
            </a:r>
          </a:p>
        </p:txBody>
      </p:sp>
      <p:sp>
        <p:nvSpPr>
          <p:cNvPr id="18" name="TextBox 17">
            <a:extLst>
              <a:ext uri="{FF2B5EF4-FFF2-40B4-BE49-F238E27FC236}">
                <a16:creationId xmlns:a16="http://schemas.microsoft.com/office/drawing/2014/main" id="{6CC9D530-B02B-4929-A863-08735790A9D2}"/>
              </a:ext>
            </a:extLst>
          </p:cNvPr>
          <p:cNvSpPr txBox="1"/>
          <p:nvPr/>
        </p:nvSpPr>
        <p:spPr>
          <a:xfrm>
            <a:off x="762000" y="974667"/>
            <a:ext cx="3494103" cy="497957"/>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Georgia" panose="02040502050405020303" pitchFamily="18" charset="0"/>
                <a:ea typeface="Times New Roman" panose="02020603050405020304" pitchFamily="18" charset="0"/>
              </a:rPr>
              <a:t>Feature Engineering</a:t>
            </a:r>
            <a:endParaRPr lang="en-US" sz="2000" dirty="0">
              <a:effectLst/>
              <a:latin typeface="Georgia" panose="02040502050405020303"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513B1A7B-C2CE-43DF-9CA6-B85D2A7CDDA0}"/>
              </a:ext>
            </a:extLst>
          </p:cNvPr>
          <p:cNvSpPr txBox="1"/>
          <p:nvPr/>
        </p:nvSpPr>
        <p:spPr>
          <a:xfrm>
            <a:off x="595485" y="4672380"/>
            <a:ext cx="6019738" cy="1345753"/>
          </a:xfrm>
          <a:prstGeom prst="rect">
            <a:avLst/>
          </a:prstGeom>
          <a:noFill/>
        </p:spPr>
        <p:txBody>
          <a:bodyPr wrap="square">
            <a:spAutoFit/>
          </a:bodyPr>
          <a:lstStyle/>
          <a:p>
            <a:pPr marL="171450" lvl="1" indent="-171450">
              <a:lnSpc>
                <a:spcPct val="150000"/>
              </a:lnSpc>
              <a:buFont typeface="Arial" panose="020B0604020202020204" pitchFamily="34" charset="0"/>
              <a:buChar char="•"/>
            </a:pPr>
            <a:r>
              <a:rPr lang="en-US" sz="1400" dirty="0">
                <a:solidFill>
                  <a:srgbClr val="000000"/>
                </a:solidFill>
                <a:latin typeface="Georgia" panose="02040502050405020303" pitchFamily="18" charset="0"/>
                <a:ea typeface="Calibri" panose="020F0502020204030204" pitchFamily="34" charset="0"/>
              </a:rPr>
              <a:t>Finally, all the categorical features were replaced by the dummy variables and highly correlated features (</a:t>
            </a:r>
            <a:r>
              <a:rPr lang="en-US" sz="1400" dirty="0" err="1">
                <a:solidFill>
                  <a:srgbClr val="000000"/>
                </a:solidFill>
                <a:latin typeface="Georgia" panose="02040502050405020303" pitchFamily="18" charset="0"/>
                <a:ea typeface="Calibri" panose="020F0502020204030204" pitchFamily="34" charset="0"/>
              </a:rPr>
              <a:t>corr</a:t>
            </a:r>
            <a:r>
              <a:rPr lang="en-US" sz="1400" dirty="0">
                <a:solidFill>
                  <a:srgbClr val="000000"/>
                </a:solidFill>
                <a:latin typeface="Georgia" panose="02040502050405020303" pitchFamily="18" charset="0"/>
                <a:ea typeface="Calibri" panose="020F0502020204030204" pitchFamily="34" charset="0"/>
              </a:rPr>
              <a:t>&gt;0.98) were dropped.</a:t>
            </a:r>
          </a:p>
          <a:p>
            <a:pPr marL="171450" lvl="1" indent="-171450">
              <a:lnSpc>
                <a:spcPct val="150000"/>
              </a:lnSpc>
              <a:buFont typeface="Arial" panose="020B0604020202020204" pitchFamily="34" charset="0"/>
              <a:buChar char="•"/>
            </a:pPr>
            <a:r>
              <a:rPr lang="en-US" sz="1400" dirty="0">
                <a:solidFill>
                  <a:srgbClr val="000000"/>
                </a:solidFill>
                <a:effectLst/>
                <a:latin typeface="Georgia" panose="02040502050405020303" pitchFamily="18" charset="0"/>
                <a:ea typeface="Calibri" panose="020F0502020204030204" pitchFamily="34" charset="0"/>
              </a:rPr>
              <a:t>The final data frame consisted of 387 features.</a:t>
            </a:r>
            <a:endParaRPr lang="en-US" sz="1400" dirty="0">
              <a:latin typeface="Georgia" panose="02040502050405020303" pitchFamily="18" charset="0"/>
            </a:endParaRPr>
          </a:p>
          <a:p>
            <a:pPr lvl="1">
              <a:lnSpc>
                <a:spcPct val="150000"/>
              </a:lnSpc>
            </a:pPr>
            <a:endParaRPr lang="en-US" sz="1400" dirty="0">
              <a:latin typeface="Georgia" panose="02040502050405020303" pitchFamily="18" charset="0"/>
            </a:endParaRPr>
          </a:p>
        </p:txBody>
      </p:sp>
      <p:pic>
        <p:nvPicPr>
          <p:cNvPr id="11" name="Picture 10">
            <a:extLst>
              <a:ext uri="{FF2B5EF4-FFF2-40B4-BE49-F238E27FC236}">
                <a16:creationId xmlns:a16="http://schemas.microsoft.com/office/drawing/2014/main" id="{71C346B3-CA25-428E-8616-EA2C9095BFE8}"/>
              </a:ext>
            </a:extLst>
          </p:cNvPr>
          <p:cNvPicPr>
            <a:picLocks noChangeAspect="1"/>
          </p:cNvPicPr>
          <p:nvPr/>
        </p:nvPicPr>
        <p:blipFill>
          <a:blip r:embed="rId3"/>
          <a:stretch>
            <a:fillRect/>
          </a:stretch>
        </p:blipFill>
        <p:spPr>
          <a:xfrm>
            <a:off x="6767845" y="3357981"/>
            <a:ext cx="4585955" cy="2698083"/>
          </a:xfrm>
          <a:prstGeom prst="rect">
            <a:avLst/>
          </a:prstGeom>
        </p:spPr>
      </p:pic>
      <p:sp>
        <p:nvSpPr>
          <p:cNvPr id="8" name="TextBox 7">
            <a:extLst>
              <a:ext uri="{FF2B5EF4-FFF2-40B4-BE49-F238E27FC236}">
                <a16:creationId xmlns:a16="http://schemas.microsoft.com/office/drawing/2014/main" id="{EDC3B3EC-5A6F-45FA-955A-8999DAE8E1FF}"/>
              </a:ext>
            </a:extLst>
          </p:cNvPr>
          <p:cNvSpPr txBox="1"/>
          <p:nvPr/>
        </p:nvSpPr>
        <p:spPr>
          <a:xfrm>
            <a:off x="838200" y="4058079"/>
            <a:ext cx="2147715" cy="497957"/>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Georgia" panose="02040502050405020303" pitchFamily="18" charset="0"/>
                <a:ea typeface="Times New Roman" panose="02020603050405020304" pitchFamily="18" charset="0"/>
              </a:rPr>
              <a:t>Preprocessing</a:t>
            </a:r>
            <a:endParaRPr lang="en-US" sz="2000"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162336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11812299" y="-1010876"/>
            <a:ext cx="167003" cy="1004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E13A08F-F160-405D-99A8-5CA00857A14A}"/>
              </a:ext>
            </a:extLst>
          </p:cNvPr>
          <p:cNvSpPr txBox="1"/>
          <p:nvPr/>
        </p:nvSpPr>
        <p:spPr>
          <a:xfrm>
            <a:off x="304800" y="6024145"/>
            <a:ext cx="11674502" cy="846386"/>
          </a:xfrm>
          <a:prstGeom prst="rect">
            <a:avLst/>
          </a:prstGeom>
          <a:solidFill>
            <a:schemeClr val="accent6">
              <a:lumMod val="20000"/>
              <a:lumOff val="80000"/>
            </a:schemeClr>
          </a:solidFill>
        </p:spPr>
        <p:txBody>
          <a:bodyPr wrap="square" lIns="91440" tIns="0" rIns="91440" bIns="0" rtlCol="0">
            <a:spAutoFit/>
          </a:bodyPr>
          <a:lstStyle/>
          <a:p>
            <a:pPr>
              <a:spcAft>
                <a:spcPts val="1200"/>
              </a:spcAft>
            </a:pPr>
            <a:r>
              <a:rPr lang="en-US" sz="1500" dirty="0">
                <a:latin typeface="Georgia" panose="02040502050405020303" pitchFamily="18" charset="0"/>
              </a:rPr>
              <a:t>What major factors affects the rise in Covid-19 cases and deaths?</a:t>
            </a:r>
          </a:p>
          <a:p>
            <a:pPr>
              <a:spcAft>
                <a:spcPts val="2400"/>
              </a:spcAft>
            </a:pPr>
            <a:r>
              <a:rPr lang="en-US" sz="1500" dirty="0">
                <a:latin typeface="Georgia" panose="02040502050405020303" pitchFamily="18" charset="0"/>
              </a:rPr>
              <a:t>Can we predict Covid-19 cases and deaths for future to provide guidance to the corresponding authorities aiming to prepare them in advance? </a:t>
            </a:r>
            <a:endParaRPr lang="en-US" sz="1500" dirty="0">
              <a:solidFill>
                <a:srgbClr val="002060"/>
              </a:solidFill>
              <a:latin typeface="Georgia" panose="02040502050405020303" pitchFamily="18" charset="0"/>
            </a:endParaRPr>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35955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The Problem</a:t>
            </a:r>
            <a:endParaRPr lang="en-US" sz="3200" dirty="0">
              <a:solidFill>
                <a:srgbClr val="002060"/>
              </a:solidFill>
              <a:latin typeface="Georgia" panose="02040502050405020303" pitchFamily="18" charset="0"/>
            </a:endParaRPr>
          </a:p>
        </p:txBody>
      </p:sp>
      <p:sp>
        <p:nvSpPr>
          <p:cNvPr id="27" name="TextBox 26">
            <a:extLst>
              <a:ext uri="{FF2B5EF4-FFF2-40B4-BE49-F238E27FC236}">
                <a16:creationId xmlns:a16="http://schemas.microsoft.com/office/drawing/2014/main" id="{0CB40158-29AD-478D-AC18-4203F5443392}"/>
              </a:ext>
            </a:extLst>
          </p:cNvPr>
          <p:cNvSpPr txBox="1"/>
          <p:nvPr/>
        </p:nvSpPr>
        <p:spPr>
          <a:xfrm>
            <a:off x="2362200" y="5401369"/>
            <a:ext cx="7170476" cy="281520"/>
          </a:xfrm>
          <a:prstGeom prst="rect">
            <a:avLst/>
          </a:prstGeom>
          <a:solidFill>
            <a:schemeClr val="accent3">
              <a:lumMod val="40000"/>
              <a:lumOff val="60000"/>
            </a:schemeClr>
          </a:solidFill>
        </p:spPr>
        <p:txBody>
          <a:bodyPr wrap="square">
            <a:spAutoFit/>
          </a:bodyPr>
          <a:lstStyle/>
          <a:p>
            <a:pPr>
              <a:spcAft>
                <a:spcPts val="2400"/>
              </a:spcAft>
            </a:pPr>
            <a:r>
              <a:rPr lang="en-US" sz="1200" dirty="0">
                <a:latin typeface="Georgia" panose="02040502050405020303" pitchFamily="18" charset="0"/>
              </a:rPr>
              <a:t>Covid Cases and Deaths are uncontrolled even after 1 year after the outbreak. (Data as of 04/18/2021)</a:t>
            </a:r>
          </a:p>
        </p:txBody>
      </p:sp>
      <p:sp>
        <p:nvSpPr>
          <p:cNvPr id="28" name="TextBox 27">
            <a:extLst>
              <a:ext uri="{FF2B5EF4-FFF2-40B4-BE49-F238E27FC236}">
                <a16:creationId xmlns:a16="http://schemas.microsoft.com/office/drawing/2014/main" id="{227AD93C-4C9F-4CEC-956B-F70CB3BDA8CB}"/>
              </a:ext>
            </a:extLst>
          </p:cNvPr>
          <p:cNvSpPr txBox="1"/>
          <p:nvPr/>
        </p:nvSpPr>
        <p:spPr>
          <a:xfrm>
            <a:off x="8307464" y="4591294"/>
            <a:ext cx="3655562" cy="553998"/>
          </a:xfrm>
          <a:prstGeom prst="rect">
            <a:avLst/>
          </a:prstGeom>
          <a:solidFill>
            <a:schemeClr val="accent3">
              <a:lumMod val="40000"/>
              <a:lumOff val="60000"/>
            </a:schemeClr>
          </a:solidFill>
        </p:spPr>
        <p:txBody>
          <a:bodyPr wrap="square">
            <a:spAutoFit/>
          </a:bodyPr>
          <a:lstStyle/>
          <a:p>
            <a:pPr>
              <a:spcAft>
                <a:spcPts val="2400"/>
              </a:spcAft>
            </a:pPr>
            <a:r>
              <a:rPr lang="en-US" sz="1500" dirty="0">
                <a:latin typeface="Georgia" panose="02040502050405020303" pitchFamily="18" charset="0"/>
              </a:rPr>
              <a:t>In general, the mortgage application denial rate approx. 8%</a:t>
            </a:r>
          </a:p>
        </p:txBody>
      </p:sp>
      <p:grpSp>
        <p:nvGrpSpPr>
          <p:cNvPr id="21" name="Group 20">
            <a:extLst>
              <a:ext uri="{FF2B5EF4-FFF2-40B4-BE49-F238E27FC236}">
                <a16:creationId xmlns:a16="http://schemas.microsoft.com/office/drawing/2014/main" id="{045E3045-5C5C-4401-9E39-D44E55F52055}"/>
              </a:ext>
            </a:extLst>
          </p:cNvPr>
          <p:cNvGrpSpPr/>
          <p:nvPr/>
        </p:nvGrpSpPr>
        <p:grpSpPr>
          <a:xfrm>
            <a:off x="1218370" y="986296"/>
            <a:ext cx="5001886" cy="3032610"/>
            <a:chOff x="5867400" y="585440"/>
            <a:chExt cx="5692122" cy="3451095"/>
          </a:xfrm>
        </p:grpSpPr>
        <p:pic>
          <p:nvPicPr>
            <p:cNvPr id="6" name="Picture 5">
              <a:extLst>
                <a:ext uri="{FF2B5EF4-FFF2-40B4-BE49-F238E27FC236}">
                  <a16:creationId xmlns:a16="http://schemas.microsoft.com/office/drawing/2014/main" id="{4485ABB5-C149-4EBE-946B-171CD5BEB0FF}"/>
                </a:ext>
              </a:extLst>
            </p:cNvPr>
            <p:cNvPicPr>
              <a:picLocks noChangeAspect="1"/>
            </p:cNvPicPr>
            <p:nvPr/>
          </p:nvPicPr>
          <p:blipFill>
            <a:blip r:embed="rId3"/>
            <a:stretch>
              <a:fillRect/>
            </a:stretch>
          </p:blipFill>
          <p:spPr>
            <a:xfrm>
              <a:off x="5867400" y="1112142"/>
              <a:ext cx="5692122" cy="2924393"/>
            </a:xfrm>
            <a:prstGeom prst="rect">
              <a:avLst/>
            </a:prstGeom>
          </p:spPr>
        </p:pic>
        <p:pic>
          <p:nvPicPr>
            <p:cNvPr id="9" name="Picture 8">
              <a:extLst>
                <a:ext uri="{FF2B5EF4-FFF2-40B4-BE49-F238E27FC236}">
                  <a16:creationId xmlns:a16="http://schemas.microsoft.com/office/drawing/2014/main" id="{A54DC711-B426-4B4C-83E6-0B385E2D38B9}"/>
                </a:ext>
              </a:extLst>
            </p:cNvPr>
            <p:cNvPicPr>
              <a:picLocks noChangeAspect="1"/>
            </p:cNvPicPr>
            <p:nvPr/>
          </p:nvPicPr>
          <p:blipFill>
            <a:blip r:embed="rId4"/>
            <a:stretch>
              <a:fillRect/>
            </a:stretch>
          </p:blipFill>
          <p:spPr>
            <a:xfrm>
              <a:off x="7010400" y="585440"/>
              <a:ext cx="3200400" cy="544140"/>
            </a:xfrm>
            <a:prstGeom prst="rect">
              <a:avLst/>
            </a:prstGeom>
          </p:spPr>
        </p:pic>
      </p:grpSp>
      <p:grpSp>
        <p:nvGrpSpPr>
          <p:cNvPr id="17" name="Group 16">
            <a:extLst>
              <a:ext uri="{FF2B5EF4-FFF2-40B4-BE49-F238E27FC236}">
                <a16:creationId xmlns:a16="http://schemas.microsoft.com/office/drawing/2014/main" id="{D6AE5E9F-0871-4FD5-BF62-1360239376F9}"/>
              </a:ext>
            </a:extLst>
          </p:cNvPr>
          <p:cNvGrpSpPr/>
          <p:nvPr/>
        </p:nvGrpSpPr>
        <p:grpSpPr>
          <a:xfrm>
            <a:off x="6977830" y="724152"/>
            <a:ext cx="4800226" cy="3016090"/>
            <a:chOff x="942544" y="1317469"/>
            <a:chExt cx="4800226" cy="3016090"/>
          </a:xfrm>
        </p:grpSpPr>
        <p:pic>
          <p:nvPicPr>
            <p:cNvPr id="13" name="Picture 12">
              <a:extLst>
                <a:ext uri="{FF2B5EF4-FFF2-40B4-BE49-F238E27FC236}">
                  <a16:creationId xmlns:a16="http://schemas.microsoft.com/office/drawing/2014/main" id="{8989226E-A1CC-4561-914E-5EBA5E577AD3}"/>
                </a:ext>
              </a:extLst>
            </p:cNvPr>
            <p:cNvPicPr>
              <a:picLocks noChangeAspect="1"/>
            </p:cNvPicPr>
            <p:nvPr/>
          </p:nvPicPr>
          <p:blipFill>
            <a:blip r:embed="rId5"/>
            <a:stretch>
              <a:fillRect/>
            </a:stretch>
          </p:blipFill>
          <p:spPr>
            <a:xfrm>
              <a:off x="942544" y="1427172"/>
              <a:ext cx="4800226" cy="2906387"/>
            </a:xfrm>
            <a:prstGeom prst="rect">
              <a:avLst/>
            </a:prstGeom>
          </p:spPr>
        </p:pic>
        <p:pic>
          <p:nvPicPr>
            <p:cNvPr id="15" name="Picture 14">
              <a:extLst>
                <a:ext uri="{FF2B5EF4-FFF2-40B4-BE49-F238E27FC236}">
                  <a16:creationId xmlns:a16="http://schemas.microsoft.com/office/drawing/2014/main" id="{6A49BA8F-63DA-40EF-8A24-3B02D257A554}"/>
                </a:ext>
              </a:extLst>
            </p:cNvPr>
            <p:cNvPicPr>
              <a:picLocks noChangeAspect="1"/>
            </p:cNvPicPr>
            <p:nvPr/>
          </p:nvPicPr>
          <p:blipFill>
            <a:blip r:embed="rId6"/>
            <a:stretch>
              <a:fillRect/>
            </a:stretch>
          </p:blipFill>
          <p:spPr>
            <a:xfrm>
              <a:off x="1675313" y="1317469"/>
              <a:ext cx="3360401" cy="530590"/>
            </a:xfrm>
            <a:prstGeom prst="rect">
              <a:avLst/>
            </a:prstGeom>
          </p:spPr>
        </p:pic>
      </p:grpSp>
      <p:pic>
        <p:nvPicPr>
          <p:cNvPr id="26" name="Picture 25">
            <a:extLst>
              <a:ext uri="{FF2B5EF4-FFF2-40B4-BE49-F238E27FC236}">
                <a16:creationId xmlns:a16="http://schemas.microsoft.com/office/drawing/2014/main" id="{3BB0A176-D015-40C3-8F1C-418DBB650C75}"/>
              </a:ext>
            </a:extLst>
          </p:cNvPr>
          <p:cNvPicPr>
            <a:picLocks noChangeAspect="1"/>
          </p:cNvPicPr>
          <p:nvPr/>
        </p:nvPicPr>
        <p:blipFill>
          <a:blip r:embed="rId7"/>
          <a:stretch>
            <a:fillRect/>
          </a:stretch>
        </p:blipFill>
        <p:spPr>
          <a:xfrm>
            <a:off x="6927312" y="3167279"/>
            <a:ext cx="5035714" cy="1996979"/>
          </a:xfrm>
          <a:prstGeom prst="rect">
            <a:avLst/>
          </a:prstGeom>
        </p:spPr>
      </p:pic>
      <p:pic>
        <p:nvPicPr>
          <p:cNvPr id="4" name="Picture 3">
            <a:extLst>
              <a:ext uri="{FF2B5EF4-FFF2-40B4-BE49-F238E27FC236}">
                <a16:creationId xmlns:a16="http://schemas.microsoft.com/office/drawing/2014/main" id="{156566BD-2494-43B1-9173-1E932C17BFB0}"/>
              </a:ext>
            </a:extLst>
          </p:cNvPr>
          <p:cNvPicPr>
            <a:picLocks noChangeAspect="1"/>
          </p:cNvPicPr>
          <p:nvPr/>
        </p:nvPicPr>
        <p:blipFill>
          <a:blip r:embed="rId8"/>
          <a:stretch>
            <a:fillRect/>
          </a:stretch>
        </p:blipFill>
        <p:spPr>
          <a:xfrm>
            <a:off x="1205793" y="3408022"/>
            <a:ext cx="4551123" cy="1864351"/>
          </a:xfrm>
          <a:prstGeom prst="rect">
            <a:avLst/>
          </a:prstGeom>
        </p:spPr>
      </p:pic>
    </p:spTree>
    <p:extLst>
      <p:ext uri="{BB962C8B-B14F-4D97-AF65-F5344CB8AC3E}">
        <p14:creationId xmlns:p14="http://schemas.microsoft.com/office/powerpoint/2010/main" val="182211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Modelling</a:t>
            </a:r>
            <a:endParaRPr lang="en-US" sz="3200" dirty="0">
              <a:solidFill>
                <a:srgbClr val="002060"/>
              </a:solidFill>
              <a:latin typeface="Georgia" panose="02040502050405020303" pitchFamily="18" charset="0"/>
            </a:endParaRPr>
          </a:p>
        </p:txBody>
      </p:sp>
      <p:sp>
        <p:nvSpPr>
          <p:cNvPr id="17" name="TextBox 16">
            <a:extLst>
              <a:ext uri="{FF2B5EF4-FFF2-40B4-BE49-F238E27FC236}">
                <a16:creationId xmlns:a16="http://schemas.microsoft.com/office/drawing/2014/main" id="{6688B3DE-4E41-4EF5-9242-3E39DBDEC884}"/>
              </a:ext>
            </a:extLst>
          </p:cNvPr>
          <p:cNvSpPr txBox="1"/>
          <p:nvPr/>
        </p:nvSpPr>
        <p:spPr>
          <a:xfrm>
            <a:off x="669431" y="1623438"/>
            <a:ext cx="4505364" cy="396583"/>
          </a:xfrm>
          <a:prstGeom prst="rect">
            <a:avLst/>
          </a:prstGeom>
          <a:noFill/>
          <a:ln>
            <a:solidFill>
              <a:schemeClr val="tx2"/>
            </a:solidFill>
          </a:ln>
        </p:spPr>
        <p:txBody>
          <a:bodyPr wrap="square">
            <a:spAutoFit/>
          </a:bodyPr>
          <a:lstStyle/>
          <a:p>
            <a:pPr algn="just">
              <a:lnSpc>
                <a:spcPct val="150000"/>
              </a:lnSpc>
            </a:pPr>
            <a:r>
              <a:rPr lang="en-US" sz="1500" dirty="0">
                <a:effectLst/>
                <a:latin typeface="Georgia" panose="02040502050405020303" pitchFamily="18" charset="0"/>
                <a:ea typeface="Calibri" panose="020F0502020204030204" pitchFamily="34" charset="0"/>
              </a:rPr>
              <a:t>Type: Supervised Learning</a:t>
            </a:r>
          </a:p>
        </p:txBody>
      </p:sp>
      <p:sp>
        <p:nvSpPr>
          <p:cNvPr id="11" name="TextBox 10">
            <a:extLst>
              <a:ext uri="{FF2B5EF4-FFF2-40B4-BE49-F238E27FC236}">
                <a16:creationId xmlns:a16="http://schemas.microsoft.com/office/drawing/2014/main" id="{5F8C573A-BD79-476D-A826-B63A5B271255}"/>
              </a:ext>
            </a:extLst>
          </p:cNvPr>
          <p:cNvSpPr txBox="1"/>
          <p:nvPr/>
        </p:nvSpPr>
        <p:spPr>
          <a:xfrm>
            <a:off x="669431" y="755416"/>
            <a:ext cx="3521568" cy="599395"/>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500" b="1" dirty="0">
                <a:solidFill>
                  <a:srgbClr val="000000"/>
                </a:solidFill>
                <a:effectLst/>
                <a:latin typeface="Georgia" panose="02040502050405020303" pitchFamily="18" charset="0"/>
                <a:ea typeface="Times New Roman" panose="02020603050405020304" pitchFamily="18" charset="0"/>
              </a:rPr>
              <a:t>Modelling Overview</a:t>
            </a:r>
            <a:endParaRPr lang="en-US" sz="2500" dirty="0">
              <a:effectLst/>
              <a:latin typeface="Georgia" panose="02040502050405020303"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3BF4A4B2-973F-438F-B9C1-C909B92AAF5F}"/>
              </a:ext>
            </a:extLst>
          </p:cNvPr>
          <p:cNvSpPr txBox="1"/>
          <p:nvPr/>
        </p:nvSpPr>
        <p:spPr>
          <a:xfrm>
            <a:off x="669431" y="3298045"/>
            <a:ext cx="4521690" cy="1708160"/>
          </a:xfrm>
          <a:prstGeom prst="rect">
            <a:avLst/>
          </a:prstGeom>
          <a:noFill/>
          <a:ln>
            <a:solidFill>
              <a:schemeClr val="tx2"/>
            </a:solidFill>
          </a:ln>
        </p:spPr>
        <p:txBody>
          <a:bodyPr wrap="square">
            <a:spAutoFit/>
          </a:bodyPr>
          <a:lstStyle/>
          <a:p>
            <a:pPr algn="just">
              <a:lnSpc>
                <a:spcPct val="150000"/>
              </a:lnSpc>
            </a:pPr>
            <a:r>
              <a:rPr lang="en-US" sz="2000" b="1" dirty="0">
                <a:effectLst/>
                <a:latin typeface="Georgia" panose="02040502050405020303" pitchFamily="18" charset="0"/>
                <a:ea typeface="Calibri" panose="020F0502020204030204" pitchFamily="34" charset="0"/>
              </a:rPr>
              <a:t>Algorithms used:</a:t>
            </a:r>
          </a:p>
          <a:p>
            <a:pPr marL="285750" indent="-285750" algn="just">
              <a:buFont typeface="Arial" panose="020B0604020202020204" pitchFamily="34" charset="0"/>
              <a:buChar char="•"/>
            </a:pPr>
            <a:r>
              <a:rPr lang="en-US" sz="1500" dirty="0">
                <a:latin typeface="Georgia" panose="02040502050405020303" pitchFamily="18" charset="0"/>
                <a:ea typeface="Calibri" panose="020F0502020204030204" pitchFamily="34" charset="0"/>
              </a:rPr>
              <a:t>ARIMA/SARIMAX</a:t>
            </a:r>
          </a:p>
          <a:p>
            <a:pPr marL="285750" indent="-285750" algn="just">
              <a:buFont typeface="Arial" panose="020B0604020202020204" pitchFamily="34" charset="0"/>
              <a:buChar char="•"/>
            </a:pPr>
            <a:r>
              <a:rPr lang="en-US" sz="1500" dirty="0">
                <a:effectLst/>
                <a:latin typeface="Georgia" panose="02040502050405020303" pitchFamily="18" charset="0"/>
                <a:ea typeface="Calibri" panose="020F0502020204030204" pitchFamily="34" charset="0"/>
              </a:rPr>
              <a:t>Prophet</a:t>
            </a:r>
            <a:endParaRPr lang="en-US" sz="1500" dirty="0">
              <a:latin typeface="Georgia" panose="02040502050405020303" pitchFamily="18" charset="0"/>
              <a:ea typeface="Calibri" panose="020F0502020204030204" pitchFamily="34" charset="0"/>
            </a:endParaRPr>
          </a:p>
          <a:p>
            <a:pPr marL="285750" indent="-285750" algn="just">
              <a:buFont typeface="Arial" panose="020B0604020202020204" pitchFamily="34" charset="0"/>
              <a:buChar char="•"/>
            </a:pPr>
            <a:r>
              <a:rPr lang="en-US" sz="1500" dirty="0">
                <a:latin typeface="Georgia" panose="02040502050405020303" pitchFamily="18" charset="0"/>
                <a:ea typeface="Calibri" panose="020F0502020204030204" pitchFamily="34" charset="0"/>
              </a:rPr>
              <a:t>LSTM</a:t>
            </a:r>
          </a:p>
          <a:p>
            <a:pPr marL="285750" indent="-285750" algn="just">
              <a:buFont typeface="Arial" panose="020B0604020202020204" pitchFamily="34" charset="0"/>
              <a:buChar char="•"/>
            </a:pPr>
            <a:r>
              <a:rPr lang="en-US" sz="1500" dirty="0" err="1">
                <a:latin typeface="Georgia" panose="02040502050405020303" pitchFamily="18" charset="0"/>
                <a:ea typeface="Calibri" panose="020F0502020204030204" pitchFamily="34" charset="0"/>
              </a:rPr>
              <a:t>XGBoost</a:t>
            </a:r>
            <a:endParaRPr lang="en-US" sz="1500" dirty="0">
              <a:latin typeface="Georgia" panose="02040502050405020303" pitchFamily="18" charset="0"/>
              <a:ea typeface="Calibri" panose="020F0502020204030204" pitchFamily="34" charset="0"/>
            </a:endParaRPr>
          </a:p>
          <a:p>
            <a:pPr marL="285750" indent="-285750" algn="just">
              <a:buFont typeface="Arial" panose="020B0604020202020204" pitchFamily="34" charset="0"/>
              <a:buChar char="•"/>
            </a:pPr>
            <a:r>
              <a:rPr lang="en-US" sz="1500" dirty="0">
                <a:latin typeface="Georgia" panose="02040502050405020303" pitchFamily="18" charset="0"/>
                <a:ea typeface="Calibri" panose="020F0502020204030204" pitchFamily="34" charset="0"/>
              </a:rPr>
              <a:t>Light GBM</a:t>
            </a:r>
            <a:endParaRPr lang="en-US" sz="1500" dirty="0">
              <a:effectLst/>
              <a:latin typeface="Georgia" panose="02040502050405020303" pitchFamily="18" charset="0"/>
              <a:ea typeface="Calibri" panose="020F0502020204030204" pitchFamily="34" charset="0"/>
            </a:endParaRPr>
          </a:p>
        </p:txBody>
      </p:sp>
      <p:sp>
        <p:nvSpPr>
          <p:cNvPr id="19" name="TextBox 18">
            <a:extLst>
              <a:ext uri="{FF2B5EF4-FFF2-40B4-BE49-F238E27FC236}">
                <a16:creationId xmlns:a16="http://schemas.microsoft.com/office/drawing/2014/main" id="{DD499EFA-BADC-4DFA-BAC0-17F54E4CD78A}"/>
              </a:ext>
            </a:extLst>
          </p:cNvPr>
          <p:cNvSpPr txBox="1"/>
          <p:nvPr/>
        </p:nvSpPr>
        <p:spPr>
          <a:xfrm>
            <a:off x="5477430" y="1737728"/>
            <a:ext cx="6096000" cy="861774"/>
          </a:xfrm>
          <a:prstGeom prst="rect">
            <a:avLst/>
          </a:prstGeom>
          <a:noFill/>
          <a:ln>
            <a:solidFill>
              <a:schemeClr val="tx2"/>
            </a:solidFill>
          </a:ln>
        </p:spPr>
        <p:txBody>
          <a:bodyPr wrap="square">
            <a:spAutoFit/>
          </a:bodyPr>
          <a:lstStyle/>
          <a:p>
            <a:r>
              <a:rPr lang="en-US" sz="2000" b="1" dirty="0">
                <a:solidFill>
                  <a:srgbClr val="000000"/>
                </a:solidFill>
                <a:effectLst/>
                <a:latin typeface="Georgia" panose="02040502050405020303" pitchFamily="18" charset="0"/>
                <a:ea typeface="Calibri" panose="020F0502020204030204" pitchFamily="34" charset="0"/>
              </a:rPr>
              <a:t>Model Evaluation Metrices:</a:t>
            </a:r>
          </a:p>
          <a:p>
            <a:r>
              <a:rPr lang="en-US" sz="1500" dirty="0">
                <a:solidFill>
                  <a:srgbClr val="000000"/>
                </a:solidFill>
                <a:effectLst/>
                <a:latin typeface="Georgia" panose="02040502050405020303" pitchFamily="18" charset="0"/>
                <a:ea typeface="Calibri" panose="020F0502020204030204" pitchFamily="34" charset="0"/>
              </a:rPr>
              <a:t>Mean absolute percentage error (</a:t>
            </a:r>
            <a:r>
              <a:rPr lang="en-US" sz="1500" dirty="0" err="1">
                <a:solidFill>
                  <a:srgbClr val="000000"/>
                </a:solidFill>
                <a:effectLst/>
                <a:latin typeface="Georgia" panose="02040502050405020303" pitchFamily="18" charset="0"/>
                <a:ea typeface="Calibri" panose="020F0502020204030204" pitchFamily="34" charset="0"/>
              </a:rPr>
              <a:t>mape</a:t>
            </a:r>
            <a:r>
              <a:rPr lang="en-US" sz="1500" dirty="0">
                <a:solidFill>
                  <a:srgbClr val="000000"/>
                </a:solidFill>
                <a:effectLst/>
                <a:latin typeface="Georgia" panose="02040502050405020303" pitchFamily="18" charset="0"/>
                <a:ea typeface="Calibri" panose="020F0502020204030204" pitchFamily="34" charset="0"/>
              </a:rPr>
              <a:t>) as a primary model performance parameter.</a:t>
            </a:r>
            <a:endParaRPr lang="en-US" sz="1500" dirty="0">
              <a:latin typeface="Georgia" panose="02040502050405020303" pitchFamily="18" charset="0"/>
            </a:endParaRPr>
          </a:p>
        </p:txBody>
      </p:sp>
      <p:sp>
        <p:nvSpPr>
          <p:cNvPr id="21" name="TextBox 20">
            <a:extLst>
              <a:ext uri="{FF2B5EF4-FFF2-40B4-BE49-F238E27FC236}">
                <a16:creationId xmlns:a16="http://schemas.microsoft.com/office/drawing/2014/main" id="{78230A2F-4412-46BF-8BEF-8BEB235985EA}"/>
              </a:ext>
            </a:extLst>
          </p:cNvPr>
          <p:cNvSpPr txBox="1"/>
          <p:nvPr/>
        </p:nvSpPr>
        <p:spPr>
          <a:xfrm>
            <a:off x="5477430" y="3020969"/>
            <a:ext cx="6096000" cy="677108"/>
          </a:xfrm>
          <a:prstGeom prst="rect">
            <a:avLst/>
          </a:prstGeom>
          <a:noFill/>
          <a:ln>
            <a:solidFill>
              <a:schemeClr val="tx2"/>
            </a:solidFill>
          </a:ln>
        </p:spPr>
        <p:txBody>
          <a:bodyPr wrap="square">
            <a:spAutoFit/>
          </a:bodyPr>
          <a:lstStyle/>
          <a:p>
            <a:r>
              <a:rPr lang="en-US" sz="2000" b="1" dirty="0">
                <a:solidFill>
                  <a:srgbClr val="000000"/>
                </a:solidFill>
                <a:effectLst/>
                <a:latin typeface="Georgia" panose="02040502050405020303" pitchFamily="18" charset="0"/>
                <a:ea typeface="Calibri" panose="020F0502020204030204" pitchFamily="34" charset="0"/>
              </a:rPr>
              <a:t>Baseline Model:</a:t>
            </a:r>
          </a:p>
          <a:p>
            <a:r>
              <a:rPr lang="en-US" sz="1800" dirty="0">
                <a:solidFill>
                  <a:srgbClr val="000000"/>
                </a:solidFill>
                <a:effectLst/>
                <a:latin typeface="Times New Roman" panose="02020603050405020304" pitchFamily="18" charset="0"/>
                <a:ea typeface="Calibri" panose="020F0502020204030204" pitchFamily="34" charset="0"/>
              </a:rPr>
              <a:t> naïve average model</a:t>
            </a:r>
            <a:endParaRPr lang="en-US" sz="1500" dirty="0">
              <a:latin typeface="Georgia" panose="02040502050405020303" pitchFamily="18" charset="0"/>
            </a:endParaRPr>
          </a:p>
        </p:txBody>
      </p:sp>
      <p:sp>
        <p:nvSpPr>
          <p:cNvPr id="22" name="TextBox 21">
            <a:extLst>
              <a:ext uri="{FF2B5EF4-FFF2-40B4-BE49-F238E27FC236}">
                <a16:creationId xmlns:a16="http://schemas.microsoft.com/office/drawing/2014/main" id="{99ABC5E6-F01F-4FD2-9BDE-1EED6A2CC0DB}"/>
              </a:ext>
            </a:extLst>
          </p:cNvPr>
          <p:cNvSpPr txBox="1"/>
          <p:nvPr/>
        </p:nvSpPr>
        <p:spPr>
          <a:xfrm>
            <a:off x="5514514" y="3965816"/>
            <a:ext cx="3733800" cy="630942"/>
          </a:xfrm>
          <a:prstGeom prst="rect">
            <a:avLst/>
          </a:prstGeom>
          <a:noFill/>
          <a:ln>
            <a:solidFill>
              <a:schemeClr val="tx2"/>
            </a:solidFill>
          </a:ln>
        </p:spPr>
        <p:txBody>
          <a:bodyPr wrap="square">
            <a:spAutoFit/>
          </a:bodyPr>
          <a:lstStyle/>
          <a:p>
            <a:r>
              <a:rPr lang="en-US" sz="2000" b="1" dirty="0">
                <a:solidFill>
                  <a:srgbClr val="000000"/>
                </a:solidFill>
                <a:effectLst/>
                <a:latin typeface="Georgia" panose="02040502050405020303" pitchFamily="18" charset="0"/>
                <a:ea typeface="Calibri" panose="020F0502020204030204" pitchFamily="34" charset="0"/>
              </a:rPr>
              <a:t>Hyperparameter Tuning:</a:t>
            </a:r>
          </a:p>
          <a:p>
            <a:r>
              <a:rPr lang="en-US" sz="1500" dirty="0" err="1">
                <a:solidFill>
                  <a:srgbClr val="000000"/>
                </a:solidFill>
                <a:latin typeface="Georgia" panose="02040502050405020303" pitchFamily="18" charset="0"/>
              </a:rPr>
              <a:t>Auto_arima</a:t>
            </a:r>
            <a:r>
              <a:rPr lang="en-US" sz="1500" dirty="0">
                <a:solidFill>
                  <a:srgbClr val="000000"/>
                </a:solidFill>
                <a:latin typeface="Georgia" panose="02040502050405020303" pitchFamily="18" charset="0"/>
              </a:rPr>
              <a:t>, </a:t>
            </a:r>
            <a:r>
              <a:rPr lang="en-US" sz="1500" dirty="0" err="1">
                <a:solidFill>
                  <a:srgbClr val="000000"/>
                </a:solidFill>
                <a:latin typeface="Georgia" panose="02040502050405020303" pitchFamily="18" charset="0"/>
              </a:rPr>
              <a:t>RandomsearchCV</a:t>
            </a:r>
            <a:endParaRPr lang="en-US" sz="1500" dirty="0">
              <a:latin typeface="Georgia" panose="02040502050405020303" pitchFamily="18" charset="0"/>
            </a:endParaRPr>
          </a:p>
        </p:txBody>
      </p:sp>
      <p:sp>
        <p:nvSpPr>
          <p:cNvPr id="23" name="TextBox 22">
            <a:extLst>
              <a:ext uri="{FF2B5EF4-FFF2-40B4-BE49-F238E27FC236}">
                <a16:creationId xmlns:a16="http://schemas.microsoft.com/office/drawing/2014/main" id="{E3B0EAB1-8A0C-4A57-A1C7-DFF8AD4BB35A}"/>
              </a:ext>
            </a:extLst>
          </p:cNvPr>
          <p:cNvSpPr txBox="1"/>
          <p:nvPr/>
        </p:nvSpPr>
        <p:spPr>
          <a:xfrm>
            <a:off x="5471697" y="4937298"/>
            <a:ext cx="3067050" cy="630942"/>
          </a:xfrm>
          <a:prstGeom prst="rect">
            <a:avLst/>
          </a:prstGeom>
          <a:noFill/>
          <a:ln>
            <a:solidFill>
              <a:schemeClr val="tx2"/>
            </a:solidFill>
          </a:ln>
        </p:spPr>
        <p:txBody>
          <a:bodyPr wrap="square">
            <a:spAutoFit/>
          </a:bodyPr>
          <a:lstStyle/>
          <a:p>
            <a:r>
              <a:rPr lang="en-US" sz="2000" b="1" dirty="0">
                <a:solidFill>
                  <a:srgbClr val="000000"/>
                </a:solidFill>
                <a:effectLst/>
                <a:latin typeface="Times New Roman" panose="02020603050405020304" pitchFamily="18" charset="0"/>
                <a:ea typeface="Calibri" panose="020F0502020204030204" pitchFamily="34" charset="0"/>
              </a:rPr>
              <a:t>Feature Selection:</a:t>
            </a:r>
          </a:p>
          <a:p>
            <a:r>
              <a:rPr lang="en-US" sz="1500" dirty="0">
                <a:solidFill>
                  <a:srgbClr val="000000"/>
                </a:solidFill>
                <a:latin typeface="Times New Roman" panose="02020603050405020304" pitchFamily="18" charset="0"/>
              </a:rPr>
              <a:t>Feature importance</a:t>
            </a:r>
            <a:endParaRPr lang="en-US" sz="1500" dirty="0"/>
          </a:p>
        </p:txBody>
      </p:sp>
      <p:sp>
        <p:nvSpPr>
          <p:cNvPr id="24" name="TextBox 23">
            <a:extLst>
              <a:ext uri="{FF2B5EF4-FFF2-40B4-BE49-F238E27FC236}">
                <a16:creationId xmlns:a16="http://schemas.microsoft.com/office/drawing/2014/main" id="{06FA1E56-7563-49A9-9FFA-CE86C46153C9}"/>
              </a:ext>
            </a:extLst>
          </p:cNvPr>
          <p:cNvSpPr txBox="1"/>
          <p:nvPr/>
        </p:nvSpPr>
        <p:spPr>
          <a:xfrm>
            <a:off x="679001" y="2236139"/>
            <a:ext cx="4495794" cy="784830"/>
          </a:xfrm>
          <a:prstGeom prst="rect">
            <a:avLst/>
          </a:prstGeom>
          <a:noFill/>
          <a:ln>
            <a:solidFill>
              <a:schemeClr val="tx2"/>
            </a:solidFill>
          </a:ln>
        </p:spPr>
        <p:txBody>
          <a:bodyPr wrap="square">
            <a:spAutoFit/>
          </a:bodyPr>
          <a:lstStyle/>
          <a:p>
            <a:r>
              <a:rPr lang="en-US" sz="1500" dirty="0">
                <a:solidFill>
                  <a:srgbClr val="000000"/>
                </a:solidFill>
                <a:latin typeface="Georgia" panose="02040502050405020303" pitchFamily="18" charset="0"/>
                <a:ea typeface="Calibri" panose="020F0502020204030204" pitchFamily="34" charset="0"/>
              </a:rPr>
              <a:t>Th</a:t>
            </a:r>
            <a:r>
              <a:rPr lang="en-US" sz="1500" dirty="0">
                <a:solidFill>
                  <a:srgbClr val="000000"/>
                </a:solidFill>
                <a:effectLst/>
                <a:latin typeface="Georgia" panose="02040502050405020303" pitchFamily="18" charset="0"/>
                <a:ea typeface="Calibri" panose="020F0502020204030204" pitchFamily="34" charset="0"/>
              </a:rPr>
              <a:t>e dataset was divided into train and test set (</a:t>
            </a:r>
            <a:r>
              <a:rPr lang="en-US" sz="1500" dirty="0">
                <a:solidFill>
                  <a:srgbClr val="000000"/>
                </a:solidFill>
                <a:latin typeface="Georgia" panose="02040502050405020303" pitchFamily="18" charset="0"/>
                <a:ea typeface="Calibri" panose="020F0502020204030204" pitchFamily="34" charset="0"/>
              </a:rPr>
              <a:t>70</a:t>
            </a:r>
            <a:r>
              <a:rPr lang="en-US" sz="1500" dirty="0">
                <a:solidFill>
                  <a:srgbClr val="000000"/>
                </a:solidFill>
                <a:effectLst/>
                <a:latin typeface="Georgia" panose="02040502050405020303" pitchFamily="18" charset="0"/>
                <a:ea typeface="Calibri" panose="020F0502020204030204" pitchFamily="34" charset="0"/>
              </a:rPr>
              <a:t>/30), algorithm was trained into train data and the performance was tested on test data.</a:t>
            </a:r>
            <a:endParaRPr lang="en-US" sz="1500" dirty="0">
              <a:latin typeface="Georgia" panose="02040502050405020303" pitchFamily="18" charset="0"/>
            </a:endParaRPr>
          </a:p>
        </p:txBody>
      </p:sp>
    </p:spTree>
    <p:extLst>
      <p:ext uri="{BB962C8B-B14F-4D97-AF65-F5344CB8AC3E}">
        <p14:creationId xmlns:p14="http://schemas.microsoft.com/office/powerpoint/2010/main" val="834019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Model Comparisons</a:t>
            </a:r>
            <a:endParaRPr lang="en-US" sz="3200" dirty="0">
              <a:solidFill>
                <a:srgbClr val="002060"/>
              </a:solidFill>
              <a:latin typeface="Georgia" panose="02040502050405020303" pitchFamily="18" charset="0"/>
            </a:endParaRPr>
          </a:p>
        </p:txBody>
      </p:sp>
      <p:sp>
        <p:nvSpPr>
          <p:cNvPr id="11" name="TextBox 10">
            <a:extLst>
              <a:ext uri="{FF2B5EF4-FFF2-40B4-BE49-F238E27FC236}">
                <a16:creationId xmlns:a16="http://schemas.microsoft.com/office/drawing/2014/main" id="{5F8C573A-BD79-476D-A826-B63A5B271255}"/>
              </a:ext>
            </a:extLst>
          </p:cNvPr>
          <p:cNvSpPr txBox="1"/>
          <p:nvPr/>
        </p:nvSpPr>
        <p:spPr>
          <a:xfrm>
            <a:off x="595484" y="989325"/>
            <a:ext cx="6948315"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Selected Model Performance: </a:t>
            </a:r>
            <a:r>
              <a:rPr lang="en-US" sz="2000" b="1" dirty="0" err="1">
                <a:solidFill>
                  <a:srgbClr val="000000"/>
                </a:solidFill>
                <a:effectLst/>
                <a:latin typeface="Times New Roman" panose="02020603050405020304" pitchFamily="18" charset="0"/>
                <a:ea typeface="Times New Roman" panose="02020603050405020304" pitchFamily="18" charset="0"/>
              </a:rPr>
              <a:t>Cook_County</a:t>
            </a:r>
            <a:r>
              <a:rPr lang="en-US" sz="2000" b="1" dirty="0">
                <a:solidFill>
                  <a:srgbClr val="000000"/>
                </a:solidFill>
                <a:effectLst/>
                <a:latin typeface="Times New Roman" panose="02020603050405020304" pitchFamily="18" charset="0"/>
                <a:ea typeface="Times New Roman" panose="02020603050405020304" pitchFamily="18" charset="0"/>
              </a:rPr>
              <a:t> Illinois</a:t>
            </a:r>
            <a:endParaRPr lang="en-US" sz="20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ED253601-18EB-4DDB-A21D-B9217F9CCAD8}"/>
              </a:ext>
            </a:extLst>
          </p:cNvPr>
          <p:cNvPicPr>
            <a:picLocks noChangeAspect="1"/>
          </p:cNvPicPr>
          <p:nvPr/>
        </p:nvPicPr>
        <p:blipFill>
          <a:blip r:embed="rId3"/>
          <a:stretch>
            <a:fillRect/>
          </a:stretch>
        </p:blipFill>
        <p:spPr>
          <a:xfrm>
            <a:off x="806606" y="1627200"/>
            <a:ext cx="9843614" cy="4455837"/>
          </a:xfrm>
          <a:prstGeom prst="rect">
            <a:avLst/>
          </a:prstGeom>
        </p:spPr>
      </p:pic>
      <p:pic>
        <p:nvPicPr>
          <p:cNvPr id="6" name="Picture 5">
            <a:extLst>
              <a:ext uri="{FF2B5EF4-FFF2-40B4-BE49-F238E27FC236}">
                <a16:creationId xmlns:a16="http://schemas.microsoft.com/office/drawing/2014/main" id="{50C6182D-1A1E-4429-8B0A-586A4772928D}"/>
              </a:ext>
            </a:extLst>
          </p:cNvPr>
          <p:cNvPicPr>
            <a:picLocks noChangeAspect="1"/>
          </p:cNvPicPr>
          <p:nvPr/>
        </p:nvPicPr>
        <p:blipFill>
          <a:blip r:embed="rId4"/>
          <a:stretch>
            <a:fillRect/>
          </a:stretch>
        </p:blipFill>
        <p:spPr>
          <a:xfrm>
            <a:off x="7924800" y="2590800"/>
            <a:ext cx="3807620" cy="1143000"/>
          </a:xfrm>
          <a:prstGeom prst="rect">
            <a:avLst/>
          </a:prstGeom>
        </p:spPr>
      </p:pic>
      <p:sp>
        <p:nvSpPr>
          <p:cNvPr id="13" name="Rectangle 12">
            <a:extLst>
              <a:ext uri="{FF2B5EF4-FFF2-40B4-BE49-F238E27FC236}">
                <a16:creationId xmlns:a16="http://schemas.microsoft.com/office/drawing/2014/main" id="{44BE3E0C-8E8A-49A1-BD81-03F620C2ADA8}"/>
              </a:ext>
            </a:extLst>
          </p:cNvPr>
          <p:cNvSpPr/>
          <p:nvPr/>
        </p:nvSpPr>
        <p:spPr>
          <a:xfrm>
            <a:off x="10287000" y="3048000"/>
            <a:ext cx="609600" cy="381000"/>
          </a:xfrm>
          <a:prstGeom prst="rect">
            <a:avLst/>
          </a:prstGeom>
          <a:solidFill>
            <a:srgbClr val="FF0000">
              <a:alpha val="34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9801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Model Comparisons</a:t>
            </a:r>
            <a:endParaRPr lang="en-US" sz="3200" dirty="0">
              <a:solidFill>
                <a:srgbClr val="002060"/>
              </a:solidFill>
              <a:latin typeface="Georgia" panose="02040502050405020303" pitchFamily="18" charset="0"/>
            </a:endParaRPr>
          </a:p>
        </p:txBody>
      </p:sp>
      <p:sp>
        <p:nvSpPr>
          <p:cNvPr id="11" name="TextBox 10">
            <a:extLst>
              <a:ext uri="{FF2B5EF4-FFF2-40B4-BE49-F238E27FC236}">
                <a16:creationId xmlns:a16="http://schemas.microsoft.com/office/drawing/2014/main" id="{5F8C573A-BD79-476D-A826-B63A5B271255}"/>
              </a:ext>
            </a:extLst>
          </p:cNvPr>
          <p:cNvSpPr txBox="1"/>
          <p:nvPr/>
        </p:nvSpPr>
        <p:spPr>
          <a:xfrm>
            <a:off x="595485" y="989325"/>
            <a:ext cx="4281316"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Selected Model Performance: US</a:t>
            </a:r>
            <a:endParaRPr lang="en-US" sz="20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B602B28B-C3D2-4B47-94D7-70A3754CE23E}"/>
              </a:ext>
            </a:extLst>
          </p:cNvPr>
          <p:cNvPicPr>
            <a:picLocks noChangeAspect="1"/>
          </p:cNvPicPr>
          <p:nvPr/>
        </p:nvPicPr>
        <p:blipFill>
          <a:blip r:embed="rId3"/>
          <a:stretch>
            <a:fillRect/>
          </a:stretch>
        </p:blipFill>
        <p:spPr>
          <a:xfrm>
            <a:off x="459580" y="1779590"/>
            <a:ext cx="9762954" cy="4392610"/>
          </a:xfrm>
          <a:prstGeom prst="rect">
            <a:avLst/>
          </a:prstGeom>
        </p:spPr>
      </p:pic>
      <p:pic>
        <p:nvPicPr>
          <p:cNvPr id="8" name="Picture 7">
            <a:extLst>
              <a:ext uri="{FF2B5EF4-FFF2-40B4-BE49-F238E27FC236}">
                <a16:creationId xmlns:a16="http://schemas.microsoft.com/office/drawing/2014/main" id="{B91CC09B-C20A-41A6-AF00-CC4FF0FBB299}"/>
              </a:ext>
            </a:extLst>
          </p:cNvPr>
          <p:cNvPicPr>
            <a:picLocks noChangeAspect="1"/>
          </p:cNvPicPr>
          <p:nvPr/>
        </p:nvPicPr>
        <p:blipFill>
          <a:blip r:embed="rId4"/>
          <a:stretch>
            <a:fillRect/>
          </a:stretch>
        </p:blipFill>
        <p:spPr>
          <a:xfrm>
            <a:off x="7335136" y="3947972"/>
            <a:ext cx="4591050" cy="1367370"/>
          </a:xfrm>
          <a:prstGeom prst="rect">
            <a:avLst/>
          </a:prstGeom>
        </p:spPr>
      </p:pic>
      <p:sp>
        <p:nvSpPr>
          <p:cNvPr id="13" name="Rectangle 12">
            <a:extLst>
              <a:ext uri="{FF2B5EF4-FFF2-40B4-BE49-F238E27FC236}">
                <a16:creationId xmlns:a16="http://schemas.microsoft.com/office/drawing/2014/main" id="{44BE3E0C-8E8A-49A1-BD81-03F620C2ADA8}"/>
              </a:ext>
            </a:extLst>
          </p:cNvPr>
          <p:cNvSpPr/>
          <p:nvPr/>
        </p:nvSpPr>
        <p:spPr>
          <a:xfrm>
            <a:off x="10134600" y="4572000"/>
            <a:ext cx="627992" cy="480831"/>
          </a:xfrm>
          <a:prstGeom prst="rect">
            <a:avLst/>
          </a:prstGeom>
          <a:solidFill>
            <a:srgbClr val="FF0000">
              <a:alpha val="34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874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Future Predictions</a:t>
            </a:r>
            <a:endParaRPr lang="en-US" sz="3200" dirty="0">
              <a:solidFill>
                <a:srgbClr val="002060"/>
              </a:solidFill>
              <a:latin typeface="Georgia" panose="02040502050405020303" pitchFamily="18" charset="0"/>
            </a:endParaRPr>
          </a:p>
        </p:txBody>
      </p:sp>
      <p:sp>
        <p:nvSpPr>
          <p:cNvPr id="12" name="TextBox 11">
            <a:extLst>
              <a:ext uri="{FF2B5EF4-FFF2-40B4-BE49-F238E27FC236}">
                <a16:creationId xmlns:a16="http://schemas.microsoft.com/office/drawing/2014/main" id="{41CF4028-5F83-4082-919C-C13A114F7898}"/>
              </a:ext>
            </a:extLst>
          </p:cNvPr>
          <p:cNvSpPr txBox="1"/>
          <p:nvPr/>
        </p:nvSpPr>
        <p:spPr>
          <a:xfrm>
            <a:off x="8380512" y="1112702"/>
            <a:ext cx="1524000"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US-Cases</a:t>
            </a:r>
            <a:endParaRPr lang="en-US" sz="2000" dirty="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BF34A678-8C91-4C33-A89C-BBCCC68F21C7}"/>
              </a:ext>
            </a:extLst>
          </p:cNvPr>
          <p:cNvSpPr txBox="1"/>
          <p:nvPr/>
        </p:nvSpPr>
        <p:spPr>
          <a:xfrm>
            <a:off x="845381" y="1238981"/>
            <a:ext cx="2743200" cy="498663"/>
          </a:xfrm>
          <a:prstGeom prst="rect">
            <a:avLst/>
          </a:prstGeom>
          <a:solidFill>
            <a:schemeClr val="accent6">
              <a:lumMod val="20000"/>
              <a:lumOff val="80000"/>
            </a:schemeClr>
          </a:solidFill>
        </p:spPr>
        <p:txBody>
          <a:bodyPr wrap="square" tIns="0" bIns="91440">
            <a:spAutoFit/>
          </a:bodyPr>
          <a:lstStyle/>
          <a:p>
            <a:pPr marL="0" marR="0" algn="just" fontAlgn="base">
              <a:lnSpc>
                <a:spcPct val="150000"/>
              </a:lnSpc>
              <a:spcBef>
                <a:spcPts val="0"/>
              </a:spcBef>
              <a:spcAft>
                <a:spcPts val="0"/>
              </a:spcAft>
            </a:pPr>
            <a:r>
              <a:rPr lang="en-US" sz="2000" b="1" dirty="0" err="1">
                <a:solidFill>
                  <a:srgbClr val="000000"/>
                </a:solidFill>
                <a:latin typeface="Times New Roman" panose="02020603050405020304" pitchFamily="18" charset="0"/>
                <a:ea typeface="Times New Roman" panose="02020603050405020304" pitchFamily="18" charset="0"/>
              </a:rPr>
              <a:t>Cook_county</a:t>
            </a:r>
            <a:r>
              <a:rPr lang="en-US" sz="2000" b="1" dirty="0">
                <a:solidFill>
                  <a:srgbClr val="000000"/>
                </a:solidFill>
                <a:effectLst/>
                <a:latin typeface="Times New Roman" panose="02020603050405020304" pitchFamily="18" charset="0"/>
                <a:ea typeface="Times New Roman" panose="02020603050405020304" pitchFamily="18" charset="0"/>
              </a:rPr>
              <a:t>-Cases</a:t>
            </a:r>
            <a:endParaRPr lang="en-US" sz="20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E3D047C9-7FE7-4078-ABFA-ABDD11C4C5BD}"/>
              </a:ext>
            </a:extLst>
          </p:cNvPr>
          <p:cNvPicPr>
            <a:picLocks noChangeAspect="1"/>
          </p:cNvPicPr>
          <p:nvPr/>
        </p:nvPicPr>
        <p:blipFill>
          <a:blip r:embed="rId3"/>
          <a:stretch>
            <a:fillRect/>
          </a:stretch>
        </p:blipFill>
        <p:spPr>
          <a:xfrm>
            <a:off x="260074" y="1806614"/>
            <a:ext cx="4396404" cy="3146386"/>
          </a:xfrm>
          <a:prstGeom prst="rect">
            <a:avLst/>
          </a:prstGeom>
        </p:spPr>
      </p:pic>
      <p:pic>
        <p:nvPicPr>
          <p:cNvPr id="9" name="Picture 8">
            <a:extLst>
              <a:ext uri="{FF2B5EF4-FFF2-40B4-BE49-F238E27FC236}">
                <a16:creationId xmlns:a16="http://schemas.microsoft.com/office/drawing/2014/main" id="{83FB2132-8E12-4505-A249-EFB5DE383245}"/>
              </a:ext>
            </a:extLst>
          </p:cNvPr>
          <p:cNvPicPr>
            <a:picLocks noChangeAspect="1"/>
          </p:cNvPicPr>
          <p:nvPr/>
        </p:nvPicPr>
        <p:blipFill>
          <a:blip r:embed="rId4"/>
          <a:stretch>
            <a:fillRect/>
          </a:stretch>
        </p:blipFill>
        <p:spPr>
          <a:xfrm>
            <a:off x="7535524" y="1687845"/>
            <a:ext cx="5026224" cy="3482309"/>
          </a:xfrm>
          <a:prstGeom prst="rect">
            <a:avLst/>
          </a:prstGeom>
        </p:spPr>
      </p:pic>
      <p:pic>
        <p:nvPicPr>
          <p:cNvPr id="4" name="Picture 3">
            <a:extLst>
              <a:ext uri="{FF2B5EF4-FFF2-40B4-BE49-F238E27FC236}">
                <a16:creationId xmlns:a16="http://schemas.microsoft.com/office/drawing/2014/main" id="{08C895F1-E95F-4F0A-8DD5-C0DDDD3C5F17}"/>
              </a:ext>
            </a:extLst>
          </p:cNvPr>
          <p:cNvPicPr>
            <a:picLocks noChangeAspect="1"/>
          </p:cNvPicPr>
          <p:nvPr/>
        </p:nvPicPr>
        <p:blipFill>
          <a:blip r:embed="rId5"/>
          <a:stretch>
            <a:fillRect/>
          </a:stretch>
        </p:blipFill>
        <p:spPr>
          <a:xfrm>
            <a:off x="3752508" y="4038600"/>
            <a:ext cx="5053868" cy="2628827"/>
          </a:xfrm>
          <a:prstGeom prst="rect">
            <a:avLst/>
          </a:prstGeom>
        </p:spPr>
      </p:pic>
    </p:spTree>
    <p:extLst>
      <p:ext uri="{BB962C8B-B14F-4D97-AF65-F5344CB8AC3E}">
        <p14:creationId xmlns:p14="http://schemas.microsoft.com/office/powerpoint/2010/main" val="836180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Conclusions </a:t>
            </a:r>
            <a:endParaRPr lang="en-US" sz="3200" dirty="0">
              <a:solidFill>
                <a:srgbClr val="002060"/>
              </a:solidFill>
              <a:latin typeface="Georgia" panose="02040502050405020303" pitchFamily="18" charset="0"/>
            </a:endParaRPr>
          </a:p>
        </p:txBody>
      </p:sp>
      <p:sp>
        <p:nvSpPr>
          <p:cNvPr id="3" name="TextBox 2">
            <a:extLst>
              <a:ext uri="{FF2B5EF4-FFF2-40B4-BE49-F238E27FC236}">
                <a16:creationId xmlns:a16="http://schemas.microsoft.com/office/drawing/2014/main" id="{3AF8522F-A3DC-4EEB-852A-D6C9E7442805}"/>
              </a:ext>
            </a:extLst>
          </p:cNvPr>
          <p:cNvSpPr txBox="1"/>
          <p:nvPr/>
        </p:nvSpPr>
        <p:spPr>
          <a:xfrm>
            <a:off x="1059742" y="990600"/>
            <a:ext cx="10439400" cy="5463034"/>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300" dirty="0">
                <a:latin typeface="Georgia" panose="02040502050405020303" pitchFamily="18" charset="0"/>
              </a:rPr>
              <a:t>All sources of datasets contributed to the predictive power of the model. </a:t>
            </a:r>
          </a:p>
          <a:p>
            <a:pPr marL="285750" indent="-285750">
              <a:spcAft>
                <a:spcPts val="1200"/>
              </a:spcAft>
              <a:buFont typeface="Arial" panose="020B0604020202020204" pitchFamily="34" charset="0"/>
              <a:buChar char="•"/>
            </a:pPr>
            <a:r>
              <a:rPr lang="en-US" sz="2300" dirty="0">
                <a:latin typeface="Georgia" panose="02040502050405020303" pitchFamily="18" charset="0"/>
              </a:rPr>
              <a:t>Out of 5 supervised classification models, ARIMA model of  (3,1,4) yielded least error </a:t>
            </a:r>
            <a:r>
              <a:rPr lang="en-US" sz="2300" dirty="0" err="1">
                <a:latin typeface="Georgia" panose="02040502050405020303" pitchFamily="18" charset="0"/>
              </a:rPr>
              <a:t>mape</a:t>
            </a:r>
            <a:r>
              <a:rPr lang="en-US" sz="2300" dirty="0">
                <a:latin typeface="Georgia" panose="02040502050405020303" pitchFamily="18" charset="0"/>
              </a:rPr>
              <a:t>(0.22), however the trend of the cases are captured well by </a:t>
            </a:r>
            <a:r>
              <a:rPr lang="en-US" sz="2300" dirty="0" err="1">
                <a:latin typeface="Georgia" panose="02040502050405020303" pitchFamily="18" charset="0"/>
              </a:rPr>
              <a:t>XgBoost</a:t>
            </a:r>
            <a:r>
              <a:rPr lang="en-US" sz="2300" dirty="0">
                <a:latin typeface="Georgia" panose="02040502050405020303" pitchFamily="18" charset="0"/>
              </a:rPr>
              <a:t> (</a:t>
            </a:r>
            <a:r>
              <a:rPr lang="en-US" sz="2300" dirty="0" err="1">
                <a:latin typeface="Georgia" panose="02040502050405020303" pitchFamily="18" charset="0"/>
              </a:rPr>
              <a:t>mape</a:t>
            </a:r>
            <a:r>
              <a:rPr lang="en-US" sz="2300" dirty="0">
                <a:latin typeface="Georgia" panose="02040502050405020303" pitchFamily="18" charset="0"/>
              </a:rPr>
              <a:t> 0.25).</a:t>
            </a:r>
          </a:p>
          <a:p>
            <a:pPr marL="285750" indent="-285750">
              <a:spcAft>
                <a:spcPts val="1200"/>
              </a:spcAft>
              <a:buFont typeface="Arial" panose="020B0604020202020204" pitchFamily="34" charset="0"/>
              <a:buChar char="•"/>
            </a:pPr>
            <a:r>
              <a:rPr lang="en-US" sz="2300" dirty="0">
                <a:latin typeface="Georgia" panose="02040502050405020303" pitchFamily="18" charset="0"/>
              </a:rPr>
              <a:t>Predictions are better for total US cases, </a:t>
            </a:r>
            <a:r>
              <a:rPr lang="en-US" sz="2300" dirty="0" err="1">
                <a:latin typeface="Georgia" panose="02040502050405020303" pitchFamily="18" charset="0"/>
              </a:rPr>
              <a:t>mape</a:t>
            </a:r>
            <a:r>
              <a:rPr lang="en-US" sz="2300" dirty="0">
                <a:latin typeface="Georgia" panose="02040502050405020303" pitchFamily="18" charset="0"/>
              </a:rPr>
              <a:t>&lt;0.15. </a:t>
            </a:r>
          </a:p>
          <a:p>
            <a:pPr marL="285750" indent="-285750">
              <a:spcAft>
                <a:spcPts val="1200"/>
              </a:spcAft>
              <a:buFont typeface="Arial" panose="020B0604020202020204" pitchFamily="34" charset="0"/>
              <a:buChar char="•"/>
            </a:pPr>
            <a:r>
              <a:rPr lang="en-US" sz="2300" dirty="0">
                <a:latin typeface="Georgia" panose="02040502050405020303" pitchFamily="18" charset="0"/>
              </a:rPr>
              <a:t>Top factors that affect the cases are Days since outbreak, lag_14 cases, lag_14_holiday_surge_cases and stay home order.</a:t>
            </a:r>
          </a:p>
          <a:p>
            <a:pPr marL="285750" indent="-285750">
              <a:spcAft>
                <a:spcPts val="1200"/>
              </a:spcAft>
              <a:buFont typeface="Arial" panose="020B0604020202020204" pitchFamily="34" charset="0"/>
              <a:buChar char="•"/>
            </a:pPr>
            <a:r>
              <a:rPr lang="en-US" sz="2300" dirty="0">
                <a:latin typeface="Georgia" panose="02040502050405020303" pitchFamily="18" charset="0"/>
              </a:rPr>
              <a:t>Inferential analysis shows that the some of the public events/gatherings contributed for the case surge, however this surge is partly linked with the natural spread of the virus as well.</a:t>
            </a:r>
          </a:p>
          <a:p>
            <a:pPr marL="285750" indent="-285750">
              <a:spcAft>
                <a:spcPts val="1200"/>
              </a:spcAft>
              <a:buFont typeface="Arial" panose="020B0604020202020204" pitchFamily="34" charset="0"/>
              <a:buChar char="•"/>
            </a:pPr>
            <a:r>
              <a:rPr lang="en-US" sz="2300" dirty="0">
                <a:latin typeface="Georgia" panose="02040502050405020303" pitchFamily="18" charset="0"/>
              </a:rPr>
              <a:t>This project helps to predict the cases for the future 14 days effectively which might help to prepare early to contain the spread and also to save the lives of the people.</a:t>
            </a:r>
          </a:p>
        </p:txBody>
      </p:sp>
    </p:spTree>
    <p:extLst>
      <p:ext uri="{BB962C8B-B14F-4D97-AF65-F5344CB8AC3E}">
        <p14:creationId xmlns:p14="http://schemas.microsoft.com/office/powerpoint/2010/main" val="2351263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367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Suggested ideas for improvements</a:t>
            </a:r>
            <a:endParaRPr lang="en-US" sz="3200" dirty="0">
              <a:solidFill>
                <a:srgbClr val="002060"/>
              </a:solidFill>
              <a:latin typeface="Georgia" panose="02040502050405020303" pitchFamily="18" charset="0"/>
            </a:endParaRPr>
          </a:p>
        </p:txBody>
      </p:sp>
      <p:sp>
        <p:nvSpPr>
          <p:cNvPr id="4" name="TextBox 3">
            <a:extLst>
              <a:ext uri="{FF2B5EF4-FFF2-40B4-BE49-F238E27FC236}">
                <a16:creationId xmlns:a16="http://schemas.microsoft.com/office/drawing/2014/main" id="{02C52C5D-1B06-477B-BABD-916C164F6BA9}"/>
              </a:ext>
            </a:extLst>
          </p:cNvPr>
          <p:cNvSpPr txBox="1"/>
          <p:nvPr/>
        </p:nvSpPr>
        <p:spPr>
          <a:xfrm>
            <a:off x="609600" y="1330572"/>
            <a:ext cx="10972800" cy="5027851"/>
          </a:xfrm>
          <a:prstGeom prst="rect">
            <a:avLst/>
          </a:prstGeom>
          <a:noFill/>
        </p:spPr>
        <p:txBody>
          <a:bodyPr wrap="square">
            <a:spAutoFit/>
          </a:bodyPr>
          <a:lstStyle/>
          <a:p>
            <a:pPr marL="342900" indent="-342900" algn="just" fontAlgn="base">
              <a:lnSpc>
                <a:spcPct val="150000"/>
              </a:lnSpc>
              <a:buFont typeface="Symbol" panose="05050102010706020507" pitchFamily="18" charset="2"/>
              <a:buChar char=""/>
            </a:pPr>
            <a:r>
              <a:rPr lang="en-US" dirty="0">
                <a:solidFill>
                  <a:srgbClr val="000000"/>
                </a:solidFill>
                <a:latin typeface="Georgia" panose="02040502050405020303" pitchFamily="18" charset="0"/>
                <a:ea typeface="Times New Roman" panose="02020603050405020304" pitchFamily="18" charset="0"/>
              </a:rPr>
              <a:t>Many aspects of the virus are still unknown and new variants are evolving; hence we can add any further ideas and improve the model.</a:t>
            </a:r>
          </a:p>
          <a:p>
            <a:pPr marL="342900" indent="-342900" algn="just" fontAlgn="base">
              <a:lnSpc>
                <a:spcPct val="150000"/>
              </a:lnSpc>
              <a:buFont typeface="Symbol" panose="05050102010706020507" pitchFamily="18" charset="2"/>
              <a:buChar char=""/>
            </a:pPr>
            <a:r>
              <a:rPr lang="en-US" dirty="0">
                <a:solidFill>
                  <a:srgbClr val="000000"/>
                </a:solidFill>
                <a:latin typeface="Georgia" panose="02040502050405020303" pitchFamily="18" charset="0"/>
                <a:ea typeface="Times New Roman" panose="02020603050405020304" pitchFamily="18" charset="0"/>
              </a:rPr>
              <a:t>Some of the datasets like air traffic was not complete, and I was not able to obtain the daily data, hence the performance of the model will be definitely improved if complete data is incorporated.</a:t>
            </a:r>
          </a:p>
          <a:p>
            <a:pPr marL="342900" indent="-342900" algn="just" fontAlgn="base">
              <a:lnSpc>
                <a:spcPct val="150000"/>
              </a:lnSpc>
              <a:buFont typeface="Symbol" panose="05050102010706020507" pitchFamily="18" charset="2"/>
              <a:buChar char=""/>
            </a:pPr>
            <a:r>
              <a:rPr lang="en-US" dirty="0">
                <a:solidFill>
                  <a:srgbClr val="000000"/>
                </a:solidFill>
                <a:latin typeface="Georgia" panose="02040502050405020303" pitchFamily="18" charset="0"/>
                <a:ea typeface="Times New Roman" panose="02020603050405020304" pitchFamily="18" charset="0"/>
              </a:rPr>
              <a:t>S</a:t>
            </a:r>
            <a:r>
              <a:rPr lang="en-US" sz="1800" dirty="0">
                <a:solidFill>
                  <a:srgbClr val="000000"/>
                </a:solidFill>
                <a:effectLst/>
                <a:latin typeface="Georgia" panose="02040502050405020303" pitchFamily="18" charset="0"/>
                <a:ea typeface="Times New Roman" panose="02020603050405020304" pitchFamily="18" charset="0"/>
              </a:rPr>
              <a:t>ingle order of the generated features are included in the models, we can calculate interaction of the features and also to the higher order interaction. This will be computationally intense; however, the performance will be definitely improved.</a:t>
            </a:r>
            <a:endParaRPr lang="en-US" sz="1800" dirty="0">
              <a:effectLst/>
              <a:latin typeface="Georgia" panose="02040502050405020303" pitchFamily="18" charset="0"/>
              <a:ea typeface="Times New Roman" panose="02020603050405020304" pitchFamily="18" charset="0"/>
            </a:endParaRPr>
          </a:p>
          <a:p>
            <a:pPr marL="342900" marR="0" lvl="0" indent="-342900" algn="just" fontAlgn="base">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Georgia" panose="02040502050405020303" pitchFamily="18" charset="0"/>
                <a:ea typeface="Times New Roman" panose="02020603050405020304" pitchFamily="18" charset="0"/>
              </a:rPr>
              <a:t>Hyperparameter tuning has been done in the personal machine with the limited memory and computation power, the performance can be improved by utilizing cluster computing framework such as Apache Spark to better tune the hyperparameter.</a:t>
            </a:r>
          </a:p>
          <a:p>
            <a:pPr marL="342900" marR="0" lvl="0" indent="-342900" algn="just" fontAlgn="base">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Georgia" panose="02040502050405020303" pitchFamily="18" charset="0"/>
                <a:ea typeface="Times New Roman" panose="02020603050405020304" pitchFamily="18" charset="0"/>
              </a:rPr>
              <a:t>Performance of the model of total US can be improved by grouping the states </a:t>
            </a:r>
            <a:r>
              <a:rPr lang="en-US" dirty="0">
                <a:solidFill>
                  <a:srgbClr val="000000"/>
                </a:solidFill>
                <a:latin typeface="Georgia" panose="02040502050405020303" pitchFamily="18" charset="0"/>
                <a:ea typeface="Times New Roman" panose="02020603050405020304" pitchFamily="18" charset="0"/>
              </a:rPr>
              <a:t>showing similar trend and combined to predict US.</a:t>
            </a:r>
            <a:endParaRPr lang="en-US" sz="1800"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219076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A9913-E1D4-4D28-BF20-B6B7D24B42A9}"/>
              </a:ext>
            </a:extLst>
          </p:cNvPr>
          <p:cNvSpPr txBox="1">
            <a:spLocks/>
          </p:cNvSpPr>
          <p:nvPr/>
        </p:nvSpPr>
        <p:spPr>
          <a:xfrm>
            <a:off x="3048000" y="3123153"/>
            <a:ext cx="7010400"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Thank you.</a:t>
            </a:r>
            <a:endParaRPr lang="en-US" sz="3200" dirty="0">
              <a:solidFill>
                <a:srgbClr val="002060"/>
              </a:solidFill>
              <a:latin typeface="Georgia" panose="02040502050405020303" pitchFamily="18" charset="0"/>
            </a:endParaRPr>
          </a:p>
        </p:txBody>
      </p:sp>
    </p:spTree>
    <p:extLst>
      <p:ext uri="{BB962C8B-B14F-4D97-AF65-F5344CB8AC3E}">
        <p14:creationId xmlns:p14="http://schemas.microsoft.com/office/powerpoint/2010/main" val="54332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72531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Who might be benefitted?</a:t>
            </a:r>
            <a:endParaRPr lang="en-US" sz="3200" dirty="0">
              <a:solidFill>
                <a:srgbClr val="002060"/>
              </a:solidFill>
              <a:latin typeface="Georgia" panose="02040502050405020303" pitchFamily="18" charset="0"/>
            </a:endParaRPr>
          </a:p>
        </p:txBody>
      </p:sp>
      <p:sp>
        <p:nvSpPr>
          <p:cNvPr id="13" name="TextBox 12">
            <a:extLst>
              <a:ext uri="{FF2B5EF4-FFF2-40B4-BE49-F238E27FC236}">
                <a16:creationId xmlns:a16="http://schemas.microsoft.com/office/drawing/2014/main" id="{1AA67DEF-09C0-4EF8-B5D2-E011172F84DF}"/>
              </a:ext>
            </a:extLst>
          </p:cNvPr>
          <p:cNvSpPr txBox="1"/>
          <p:nvPr/>
        </p:nvSpPr>
        <p:spPr>
          <a:xfrm>
            <a:off x="457200" y="1297433"/>
            <a:ext cx="5257800" cy="400110"/>
          </a:xfrm>
          <a:prstGeom prst="rect">
            <a:avLst/>
          </a:prstGeom>
          <a:solidFill>
            <a:schemeClr val="accent6">
              <a:lumMod val="20000"/>
              <a:lumOff val="80000"/>
            </a:schemeClr>
          </a:solidFill>
        </p:spPr>
        <p:txBody>
          <a:bodyPr wrap="square">
            <a:spAutoFit/>
          </a:bodyPr>
          <a:lstStyle/>
          <a:p>
            <a:pPr>
              <a:spcAft>
                <a:spcPts val="2400"/>
              </a:spcAft>
            </a:pPr>
            <a:r>
              <a:rPr lang="en-US" sz="2000" dirty="0">
                <a:latin typeface="Georgia" panose="02040502050405020303" pitchFamily="18" charset="0"/>
              </a:rPr>
              <a:t>National/international Regulatory agencies</a:t>
            </a:r>
          </a:p>
        </p:txBody>
      </p:sp>
      <p:pic>
        <p:nvPicPr>
          <p:cNvPr id="3" name="Picture 2">
            <a:extLst>
              <a:ext uri="{FF2B5EF4-FFF2-40B4-BE49-F238E27FC236}">
                <a16:creationId xmlns:a16="http://schemas.microsoft.com/office/drawing/2014/main" id="{20BD4808-679D-4578-A61B-75BE7110EDF0}"/>
              </a:ext>
            </a:extLst>
          </p:cNvPr>
          <p:cNvPicPr>
            <a:picLocks noChangeAspect="1"/>
          </p:cNvPicPr>
          <p:nvPr/>
        </p:nvPicPr>
        <p:blipFill>
          <a:blip r:embed="rId3"/>
          <a:stretch>
            <a:fillRect/>
          </a:stretch>
        </p:blipFill>
        <p:spPr>
          <a:xfrm>
            <a:off x="838200" y="1928078"/>
            <a:ext cx="2747162" cy="1048808"/>
          </a:xfrm>
          <a:prstGeom prst="rect">
            <a:avLst/>
          </a:prstGeom>
        </p:spPr>
      </p:pic>
      <p:pic>
        <p:nvPicPr>
          <p:cNvPr id="8" name="Picture 7">
            <a:extLst>
              <a:ext uri="{FF2B5EF4-FFF2-40B4-BE49-F238E27FC236}">
                <a16:creationId xmlns:a16="http://schemas.microsoft.com/office/drawing/2014/main" id="{B2CBAEC3-36C8-4055-824C-2B2ADEA99D1A}"/>
              </a:ext>
            </a:extLst>
          </p:cNvPr>
          <p:cNvPicPr>
            <a:picLocks noChangeAspect="1"/>
          </p:cNvPicPr>
          <p:nvPr/>
        </p:nvPicPr>
        <p:blipFill>
          <a:blip r:embed="rId4"/>
          <a:stretch>
            <a:fillRect/>
          </a:stretch>
        </p:blipFill>
        <p:spPr>
          <a:xfrm>
            <a:off x="951510" y="3207421"/>
            <a:ext cx="2375141" cy="1094224"/>
          </a:xfrm>
          <a:prstGeom prst="rect">
            <a:avLst/>
          </a:prstGeom>
        </p:spPr>
      </p:pic>
      <p:pic>
        <p:nvPicPr>
          <p:cNvPr id="10" name="Picture 9">
            <a:extLst>
              <a:ext uri="{FF2B5EF4-FFF2-40B4-BE49-F238E27FC236}">
                <a16:creationId xmlns:a16="http://schemas.microsoft.com/office/drawing/2014/main" id="{60FBD26F-5DCE-428A-BE63-98B6DDF540D1}"/>
              </a:ext>
            </a:extLst>
          </p:cNvPr>
          <p:cNvPicPr>
            <a:picLocks noChangeAspect="1"/>
          </p:cNvPicPr>
          <p:nvPr/>
        </p:nvPicPr>
        <p:blipFill>
          <a:blip r:embed="rId5"/>
          <a:stretch>
            <a:fillRect/>
          </a:stretch>
        </p:blipFill>
        <p:spPr>
          <a:xfrm>
            <a:off x="958168" y="4608749"/>
            <a:ext cx="1800225" cy="907974"/>
          </a:xfrm>
          <a:prstGeom prst="rect">
            <a:avLst/>
          </a:prstGeom>
        </p:spPr>
      </p:pic>
      <p:sp>
        <p:nvSpPr>
          <p:cNvPr id="11" name="Rectangle 10">
            <a:extLst>
              <a:ext uri="{FF2B5EF4-FFF2-40B4-BE49-F238E27FC236}">
                <a16:creationId xmlns:a16="http://schemas.microsoft.com/office/drawing/2014/main" id="{FCA4191E-8706-45FD-AB50-3594DD95FCA1}"/>
              </a:ext>
            </a:extLst>
          </p:cNvPr>
          <p:cNvSpPr/>
          <p:nvPr/>
        </p:nvSpPr>
        <p:spPr>
          <a:xfrm>
            <a:off x="802081" y="5775647"/>
            <a:ext cx="2819400" cy="7620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latin typeface="Georgia" panose="02040502050405020303" pitchFamily="18" charset="0"/>
              </a:rPr>
              <a:t>State health governing bodies</a:t>
            </a:r>
          </a:p>
        </p:txBody>
      </p:sp>
      <p:sp>
        <p:nvSpPr>
          <p:cNvPr id="12" name="Oval 11">
            <a:extLst>
              <a:ext uri="{FF2B5EF4-FFF2-40B4-BE49-F238E27FC236}">
                <a16:creationId xmlns:a16="http://schemas.microsoft.com/office/drawing/2014/main" id="{42D08520-CA8F-4853-B3AE-3D99F97C94BB}"/>
              </a:ext>
            </a:extLst>
          </p:cNvPr>
          <p:cNvSpPr/>
          <p:nvPr/>
        </p:nvSpPr>
        <p:spPr>
          <a:xfrm>
            <a:off x="7086600" y="2917324"/>
            <a:ext cx="3886200" cy="1582295"/>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2400"/>
              </a:spcAft>
            </a:pPr>
            <a:r>
              <a:rPr lang="en-US" sz="3000" dirty="0">
                <a:latin typeface="Georgia" panose="02040502050405020303" pitchFamily="18" charset="0"/>
              </a:rPr>
              <a:t>Businessman and General Public </a:t>
            </a:r>
          </a:p>
        </p:txBody>
      </p:sp>
    </p:spTree>
    <p:extLst>
      <p:ext uri="{BB962C8B-B14F-4D97-AF65-F5344CB8AC3E}">
        <p14:creationId xmlns:p14="http://schemas.microsoft.com/office/powerpoint/2010/main" val="176168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444115" cy="1133180"/>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pPr algn="l"/>
            <a:r>
              <a:rPr lang="en-US" sz="3000" dirty="0">
                <a:solidFill>
                  <a:srgbClr val="002060"/>
                </a:solidFill>
                <a:latin typeface="Georgia" panose="02040502050405020303" pitchFamily="18" charset="0"/>
              </a:rPr>
              <a:t>Data Extraction:</a:t>
            </a:r>
          </a:p>
          <a:p>
            <a:pPr algn="l"/>
            <a:r>
              <a:rPr lang="en-US" sz="2500" dirty="0">
                <a:solidFill>
                  <a:schemeClr val="accent1">
                    <a:lumMod val="75000"/>
                  </a:schemeClr>
                </a:solidFill>
                <a:latin typeface="Georgia" panose="02040502050405020303" pitchFamily="18" charset="0"/>
              </a:rPr>
              <a:t>What factors might affect the surge in covid-19 cases and deaths?</a:t>
            </a:r>
          </a:p>
        </p:txBody>
      </p:sp>
      <p:grpSp>
        <p:nvGrpSpPr>
          <p:cNvPr id="5" name="Group 4">
            <a:extLst>
              <a:ext uri="{FF2B5EF4-FFF2-40B4-BE49-F238E27FC236}">
                <a16:creationId xmlns:a16="http://schemas.microsoft.com/office/drawing/2014/main" id="{0385FB98-D2C9-492B-8871-42AF6D14CD4F}"/>
              </a:ext>
            </a:extLst>
          </p:cNvPr>
          <p:cNvGrpSpPr/>
          <p:nvPr/>
        </p:nvGrpSpPr>
        <p:grpSpPr>
          <a:xfrm>
            <a:off x="1219200" y="4060809"/>
            <a:ext cx="2925536" cy="1390820"/>
            <a:chOff x="543033" y="3962400"/>
            <a:chExt cx="2925536" cy="1390820"/>
          </a:xfrm>
        </p:grpSpPr>
        <p:sp>
          <p:nvSpPr>
            <p:cNvPr id="10" name="Oval 9">
              <a:extLst>
                <a:ext uri="{FF2B5EF4-FFF2-40B4-BE49-F238E27FC236}">
                  <a16:creationId xmlns:a16="http://schemas.microsoft.com/office/drawing/2014/main" id="{1E7F95D1-185A-41E5-AF50-0E8DA847184B}"/>
                </a:ext>
              </a:extLst>
            </p:cNvPr>
            <p:cNvSpPr/>
            <p:nvPr/>
          </p:nvSpPr>
          <p:spPr>
            <a:xfrm>
              <a:off x="543033" y="3962400"/>
              <a:ext cx="2703248" cy="1064282"/>
            </a:xfrm>
            <a:prstGeom prst="ellipse">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Georgia" panose="02040502050405020303" pitchFamily="18" charset="0"/>
                </a:rPr>
                <a:t>Climate Data</a:t>
              </a:r>
            </a:p>
            <a:p>
              <a:pPr algn="ctr"/>
              <a:r>
                <a:rPr lang="en-US" sz="1500" dirty="0">
                  <a:solidFill>
                    <a:schemeClr val="tx1"/>
                  </a:solidFill>
                  <a:latin typeface="Georgia" panose="02040502050405020303" pitchFamily="18" charset="0"/>
                </a:rPr>
                <a:t>(</a:t>
              </a:r>
              <a:r>
                <a:rPr lang="en-US" sz="1500" dirty="0">
                  <a:solidFill>
                    <a:schemeClr val="tx1"/>
                  </a:solidFill>
                  <a:latin typeface="Georgia" panose="02040502050405020303" pitchFamily="18" charset="0"/>
                  <a:hlinkClick r:id="rId3"/>
                </a:rPr>
                <a:t>National Center for environmental information</a:t>
              </a:r>
              <a:r>
                <a:rPr lang="en-US" sz="1500" dirty="0">
                  <a:solidFill>
                    <a:schemeClr val="tx1"/>
                  </a:solidFill>
                  <a:latin typeface="Georgia" panose="02040502050405020303" pitchFamily="18" charset="0"/>
                </a:rPr>
                <a:t>)</a:t>
              </a:r>
            </a:p>
          </p:txBody>
        </p:sp>
        <p:pic>
          <p:nvPicPr>
            <p:cNvPr id="4" name="Picture 3">
              <a:extLst>
                <a:ext uri="{FF2B5EF4-FFF2-40B4-BE49-F238E27FC236}">
                  <a16:creationId xmlns:a16="http://schemas.microsoft.com/office/drawing/2014/main" id="{3584A4BF-A93B-44B7-B743-57C5A26DA94D}"/>
                </a:ext>
              </a:extLst>
            </p:cNvPr>
            <p:cNvPicPr>
              <a:picLocks noChangeAspect="1"/>
            </p:cNvPicPr>
            <p:nvPr/>
          </p:nvPicPr>
          <p:blipFill>
            <a:blip r:embed="rId4"/>
            <a:stretch>
              <a:fillRect/>
            </a:stretch>
          </p:blipFill>
          <p:spPr>
            <a:xfrm>
              <a:off x="696794" y="4953000"/>
              <a:ext cx="2771775" cy="400220"/>
            </a:xfrm>
            <a:prstGeom prst="rect">
              <a:avLst/>
            </a:prstGeom>
          </p:spPr>
        </p:pic>
      </p:grpSp>
      <p:grpSp>
        <p:nvGrpSpPr>
          <p:cNvPr id="9" name="Group 8">
            <a:extLst>
              <a:ext uri="{FF2B5EF4-FFF2-40B4-BE49-F238E27FC236}">
                <a16:creationId xmlns:a16="http://schemas.microsoft.com/office/drawing/2014/main" id="{22EB8961-EEDC-45A3-8AA6-E3841D0780EF}"/>
              </a:ext>
            </a:extLst>
          </p:cNvPr>
          <p:cNvGrpSpPr/>
          <p:nvPr/>
        </p:nvGrpSpPr>
        <p:grpSpPr>
          <a:xfrm>
            <a:off x="1236563" y="1843162"/>
            <a:ext cx="3044570" cy="1368342"/>
            <a:chOff x="412162" y="1793958"/>
            <a:chExt cx="3044570" cy="1368342"/>
          </a:xfrm>
        </p:grpSpPr>
        <p:sp>
          <p:nvSpPr>
            <p:cNvPr id="2" name="Oval 1">
              <a:extLst>
                <a:ext uri="{FF2B5EF4-FFF2-40B4-BE49-F238E27FC236}">
                  <a16:creationId xmlns:a16="http://schemas.microsoft.com/office/drawing/2014/main" id="{344208A7-9D5B-41B1-A6A2-F0D170050802}"/>
                </a:ext>
              </a:extLst>
            </p:cNvPr>
            <p:cNvSpPr/>
            <p:nvPr/>
          </p:nvSpPr>
          <p:spPr>
            <a:xfrm>
              <a:off x="412162" y="1793958"/>
              <a:ext cx="3044570" cy="1250005"/>
            </a:xfrm>
            <a:prstGeom prst="ellipse">
              <a:avLst/>
            </a:prstGeom>
            <a:solidFill>
              <a:schemeClr val="accent4">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Georgia" panose="02040502050405020303" pitchFamily="18" charset="0"/>
                </a:rPr>
                <a:t>Covid-19 Cases and deaths till now</a:t>
              </a:r>
            </a:p>
            <a:p>
              <a:pPr algn="ctr"/>
              <a:r>
                <a:rPr lang="en-US" sz="1500" dirty="0">
                  <a:solidFill>
                    <a:schemeClr val="tx1"/>
                  </a:solidFill>
                  <a:latin typeface="Georgia" panose="02040502050405020303" pitchFamily="18" charset="0"/>
                </a:rPr>
                <a:t>(</a:t>
              </a:r>
              <a:r>
                <a:rPr lang="en-US" sz="1500" dirty="0">
                  <a:solidFill>
                    <a:schemeClr val="tx1"/>
                  </a:solidFill>
                  <a:latin typeface="Georgia" panose="02040502050405020303" pitchFamily="18" charset="0"/>
                  <a:hlinkClick r:id="rId5"/>
                </a:rPr>
                <a:t>The New York Times</a:t>
              </a:r>
              <a:r>
                <a:rPr lang="en-US" sz="1500" dirty="0">
                  <a:solidFill>
                    <a:schemeClr val="tx1"/>
                  </a:solidFill>
                  <a:latin typeface="Georgia" panose="02040502050405020303" pitchFamily="18" charset="0"/>
                </a:rPr>
                <a:t>)</a:t>
              </a:r>
            </a:p>
          </p:txBody>
        </p:sp>
        <p:pic>
          <p:nvPicPr>
            <p:cNvPr id="8" name="Picture 7">
              <a:extLst>
                <a:ext uri="{FF2B5EF4-FFF2-40B4-BE49-F238E27FC236}">
                  <a16:creationId xmlns:a16="http://schemas.microsoft.com/office/drawing/2014/main" id="{27E649D3-C0F0-4FAB-81AA-CECF4595A767}"/>
                </a:ext>
              </a:extLst>
            </p:cNvPr>
            <p:cNvPicPr>
              <a:picLocks noChangeAspect="1"/>
            </p:cNvPicPr>
            <p:nvPr/>
          </p:nvPicPr>
          <p:blipFill>
            <a:blip r:embed="rId6"/>
            <a:stretch>
              <a:fillRect/>
            </a:stretch>
          </p:blipFill>
          <p:spPr>
            <a:xfrm>
              <a:off x="981947" y="2762250"/>
              <a:ext cx="1905000" cy="400050"/>
            </a:xfrm>
            <a:prstGeom prst="rect">
              <a:avLst/>
            </a:prstGeom>
          </p:spPr>
        </p:pic>
      </p:grpSp>
      <p:sp>
        <p:nvSpPr>
          <p:cNvPr id="23" name="Oval 22">
            <a:extLst>
              <a:ext uri="{FF2B5EF4-FFF2-40B4-BE49-F238E27FC236}">
                <a16:creationId xmlns:a16="http://schemas.microsoft.com/office/drawing/2014/main" id="{224F7B6B-A7A7-4FD3-970D-064C4F9304DF}"/>
              </a:ext>
            </a:extLst>
          </p:cNvPr>
          <p:cNvSpPr/>
          <p:nvPr/>
        </p:nvSpPr>
        <p:spPr>
          <a:xfrm>
            <a:off x="6270824" y="3801405"/>
            <a:ext cx="4695318" cy="1250004"/>
          </a:xfrm>
          <a:prstGeom prst="ellipse">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b="1" dirty="0">
                <a:solidFill>
                  <a:schemeClr val="tx1"/>
                </a:solidFill>
                <a:latin typeface="Georgia" panose="02040502050405020303" pitchFamily="18" charset="0"/>
              </a:rPr>
              <a:t>Public holidays, Various Events and Covid-19 Mitigation efforts </a:t>
            </a:r>
            <a:r>
              <a:rPr lang="en-US" sz="1500" dirty="0">
                <a:solidFill>
                  <a:schemeClr val="tx1"/>
                </a:solidFill>
                <a:latin typeface="Georgia" panose="02040502050405020303" pitchFamily="18" charset="0"/>
              </a:rPr>
              <a:t>(Various federal and statewide regulatory bodies)</a:t>
            </a:r>
          </a:p>
        </p:txBody>
      </p:sp>
      <p:grpSp>
        <p:nvGrpSpPr>
          <p:cNvPr id="14" name="Group 13">
            <a:extLst>
              <a:ext uri="{FF2B5EF4-FFF2-40B4-BE49-F238E27FC236}">
                <a16:creationId xmlns:a16="http://schemas.microsoft.com/office/drawing/2014/main" id="{9059AD99-4A64-43D5-B8BE-4DA7EB343BAF}"/>
              </a:ext>
            </a:extLst>
          </p:cNvPr>
          <p:cNvGrpSpPr/>
          <p:nvPr/>
        </p:nvGrpSpPr>
        <p:grpSpPr>
          <a:xfrm>
            <a:off x="6708077" y="2045364"/>
            <a:ext cx="3545154" cy="1180936"/>
            <a:chOff x="5137212" y="3429000"/>
            <a:chExt cx="3545154" cy="1180936"/>
          </a:xfrm>
        </p:grpSpPr>
        <p:sp>
          <p:nvSpPr>
            <p:cNvPr id="27" name="Oval 26">
              <a:extLst>
                <a:ext uri="{FF2B5EF4-FFF2-40B4-BE49-F238E27FC236}">
                  <a16:creationId xmlns:a16="http://schemas.microsoft.com/office/drawing/2014/main" id="{10322366-B773-44D9-86F4-B0C8240E283B}"/>
                </a:ext>
              </a:extLst>
            </p:cNvPr>
            <p:cNvSpPr/>
            <p:nvPr/>
          </p:nvSpPr>
          <p:spPr>
            <a:xfrm>
              <a:off x="5137212" y="3429000"/>
              <a:ext cx="3545154" cy="838200"/>
            </a:xfrm>
            <a:prstGeom prst="ellipse">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Georgia" panose="02040502050405020303" pitchFamily="18" charset="0"/>
                </a:rPr>
                <a:t>People’s Mobility Data (</a:t>
              </a:r>
              <a:r>
                <a:rPr lang="en-US" sz="1500" dirty="0">
                  <a:solidFill>
                    <a:schemeClr val="tx1"/>
                  </a:solidFill>
                  <a:latin typeface="Georgia" panose="02040502050405020303" pitchFamily="18" charset="0"/>
                  <a:hlinkClick r:id="rId7"/>
                </a:rPr>
                <a:t>U.S. Department of Transportation</a:t>
              </a:r>
              <a:r>
                <a:rPr lang="en-US" sz="1500" dirty="0">
                  <a:solidFill>
                    <a:schemeClr val="tx1"/>
                  </a:solidFill>
                  <a:latin typeface="Georgia" panose="02040502050405020303" pitchFamily="18" charset="0"/>
                </a:rPr>
                <a:t>)</a:t>
              </a:r>
            </a:p>
          </p:txBody>
        </p:sp>
        <p:pic>
          <p:nvPicPr>
            <p:cNvPr id="13" name="Picture 12">
              <a:extLst>
                <a:ext uri="{FF2B5EF4-FFF2-40B4-BE49-F238E27FC236}">
                  <a16:creationId xmlns:a16="http://schemas.microsoft.com/office/drawing/2014/main" id="{7F54B40E-4EF3-43F0-B608-6C6832507D65}"/>
                </a:ext>
              </a:extLst>
            </p:cNvPr>
            <p:cNvPicPr>
              <a:picLocks noChangeAspect="1"/>
            </p:cNvPicPr>
            <p:nvPr/>
          </p:nvPicPr>
          <p:blipFill>
            <a:blip r:embed="rId8"/>
            <a:stretch>
              <a:fillRect/>
            </a:stretch>
          </p:blipFill>
          <p:spPr>
            <a:xfrm>
              <a:off x="5943600" y="4267200"/>
              <a:ext cx="2253989" cy="342736"/>
            </a:xfrm>
            <a:prstGeom prst="rect">
              <a:avLst/>
            </a:prstGeom>
          </p:spPr>
        </p:pic>
      </p:grpSp>
    </p:spTree>
    <p:extLst>
      <p:ext uri="{BB962C8B-B14F-4D97-AF65-F5344CB8AC3E}">
        <p14:creationId xmlns:p14="http://schemas.microsoft.com/office/powerpoint/2010/main" val="177320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48909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Data Exploration:</a:t>
            </a:r>
            <a:endParaRPr lang="en-US" sz="3200" dirty="0">
              <a:solidFill>
                <a:srgbClr val="002060"/>
              </a:solidFill>
              <a:latin typeface="Georgia" panose="02040502050405020303" pitchFamily="18" charset="0"/>
            </a:endParaRPr>
          </a:p>
        </p:txBody>
      </p:sp>
      <p:sp>
        <p:nvSpPr>
          <p:cNvPr id="11" name="TextBox 10">
            <a:extLst>
              <a:ext uri="{FF2B5EF4-FFF2-40B4-BE49-F238E27FC236}">
                <a16:creationId xmlns:a16="http://schemas.microsoft.com/office/drawing/2014/main" id="{B2E9BC12-9E5B-4E55-8C32-3CC7C030EAC6}"/>
              </a:ext>
            </a:extLst>
          </p:cNvPr>
          <p:cNvSpPr txBox="1"/>
          <p:nvPr/>
        </p:nvSpPr>
        <p:spPr>
          <a:xfrm>
            <a:off x="565153" y="1043439"/>
            <a:ext cx="3740859" cy="784830"/>
          </a:xfrm>
          <a:prstGeom prst="rect">
            <a:avLst/>
          </a:prstGeom>
          <a:solidFill>
            <a:schemeClr val="accent6">
              <a:lumMod val="20000"/>
              <a:lumOff val="80000"/>
            </a:schemeClr>
          </a:solidFill>
        </p:spPr>
        <p:txBody>
          <a:bodyPr wrap="square">
            <a:spAutoFit/>
          </a:bodyPr>
          <a:lstStyle/>
          <a:p>
            <a:pPr algn="ctr">
              <a:spcAft>
                <a:spcPts val="2400"/>
              </a:spcAft>
            </a:pPr>
            <a:r>
              <a:rPr lang="en-US" sz="2500" dirty="0">
                <a:latin typeface="Georgia" panose="02040502050405020303" pitchFamily="18" charset="0"/>
              </a:rPr>
              <a:t>Primary Data:</a:t>
            </a:r>
            <a:r>
              <a:rPr lang="en-US" sz="2000" dirty="0">
                <a:latin typeface="Georgia" panose="02040502050405020303" pitchFamily="18" charset="0"/>
              </a:rPr>
              <a:t> Covid-19 Cases and Deaths</a:t>
            </a:r>
          </a:p>
        </p:txBody>
      </p:sp>
      <p:sp>
        <p:nvSpPr>
          <p:cNvPr id="15" name="TextBox 14">
            <a:extLst>
              <a:ext uri="{FF2B5EF4-FFF2-40B4-BE49-F238E27FC236}">
                <a16:creationId xmlns:a16="http://schemas.microsoft.com/office/drawing/2014/main" id="{5C3526A8-9CF4-49C3-8ED7-1D5FC75A9FC6}"/>
              </a:ext>
            </a:extLst>
          </p:cNvPr>
          <p:cNvSpPr txBox="1"/>
          <p:nvPr/>
        </p:nvSpPr>
        <p:spPr>
          <a:xfrm>
            <a:off x="565153" y="4448995"/>
            <a:ext cx="3812066" cy="1443729"/>
          </a:xfrm>
          <a:prstGeom prst="rect">
            <a:avLst/>
          </a:prstGeom>
          <a:solidFill>
            <a:schemeClr val="bg1"/>
          </a:solidFill>
        </p:spPr>
        <p:txBody>
          <a:bodyPr wrap="square">
            <a:spAutoFit/>
          </a:bodyPr>
          <a:lstStyle/>
          <a:p>
            <a:pPr marL="342900" marR="0" lvl="0" indent="-342900" algn="just" fontAlgn="base">
              <a:lnSpc>
                <a:spcPct val="150000"/>
              </a:lnSpc>
              <a:spcBef>
                <a:spcPts val="0"/>
              </a:spcBef>
              <a:spcAft>
                <a:spcPts val="0"/>
              </a:spcAft>
              <a:buFont typeface="Symbol" panose="05050102010706020507" pitchFamily="18" charset="2"/>
              <a:buChar char=""/>
            </a:pPr>
            <a:r>
              <a:rPr lang="en-US" sz="1200" dirty="0">
                <a:solidFill>
                  <a:srgbClr val="000000"/>
                </a:solidFill>
                <a:effectLst/>
                <a:latin typeface="Georgia" panose="02040502050405020303" pitchFamily="18" charset="0"/>
                <a:ea typeface="Times New Roman" panose="02020603050405020304" pitchFamily="18" charset="0"/>
              </a:rPr>
              <a:t>There is total 985343 rows representing the information of covid-19 cases, deaths </a:t>
            </a:r>
            <a:r>
              <a:rPr lang="en-US" sz="1200" dirty="0">
                <a:solidFill>
                  <a:srgbClr val="000000"/>
                </a:solidFill>
                <a:latin typeface="Georgia" panose="02040502050405020303" pitchFamily="18" charset="0"/>
                <a:ea typeface="Times New Roman" panose="02020603050405020304" pitchFamily="18" charset="0"/>
              </a:rPr>
              <a:t>from various counties of USA starting from 2020-01-24 to 2021-01-31.</a:t>
            </a:r>
            <a:endParaRPr lang="en-US" sz="1200" dirty="0">
              <a:effectLst/>
              <a:latin typeface="Georgia" panose="02040502050405020303" pitchFamily="18" charset="0"/>
              <a:ea typeface="Times New Roman" panose="02020603050405020304" pitchFamily="18" charset="0"/>
            </a:endParaRPr>
          </a:p>
          <a:p>
            <a:pPr marL="342900" marR="0" lvl="0" indent="-342900" algn="just" fontAlgn="base">
              <a:lnSpc>
                <a:spcPct val="150000"/>
              </a:lnSpc>
              <a:spcBef>
                <a:spcPts val="0"/>
              </a:spcBef>
              <a:spcAft>
                <a:spcPts val="0"/>
              </a:spcAft>
              <a:buFont typeface="Symbol" panose="05050102010706020507" pitchFamily="18" charset="2"/>
              <a:buChar char=""/>
            </a:pPr>
            <a:r>
              <a:rPr lang="en-US" sz="1200" dirty="0">
                <a:effectLst/>
                <a:latin typeface="Georgia" panose="02040502050405020303" pitchFamily="18" charset="0"/>
                <a:ea typeface="Calibri" panose="020F0502020204030204" pitchFamily="34" charset="0"/>
              </a:rPr>
              <a:t>No any missing values. </a:t>
            </a:r>
            <a:endParaRPr lang="en-US" sz="1200" dirty="0">
              <a:effectLst/>
              <a:latin typeface="Georgia" panose="02040502050405020303"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83CE8B73-029E-4821-B0C8-65F97A3F6C5E}"/>
              </a:ext>
            </a:extLst>
          </p:cNvPr>
          <p:cNvSpPr txBox="1"/>
          <p:nvPr/>
        </p:nvSpPr>
        <p:spPr>
          <a:xfrm>
            <a:off x="7069641" y="1169543"/>
            <a:ext cx="2974340" cy="523220"/>
          </a:xfrm>
          <a:prstGeom prst="rect">
            <a:avLst/>
          </a:prstGeom>
          <a:solidFill>
            <a:schemeClr val="accent6">
              <a:lumMod val="20000"/>
              <a:lumOff val="80000"/>
            </a:schemeClr>
          </a:solidFill>
        </p:spPr>
        <p:txBody>
          <a:bodyPr wrap="square">
            <a:spAutoFit/>
          </a:bodyPr>
          <a:lstStyle/>
          <a:p>
            <a:pPr>
              <a:spcAft>
                <a:spcPts val="2400"/>
              </a:spcAft>
            </a:pPr>
            <a:r>
              <a:rPr lang="en-US" sz="2800" dirty="0">
                <a:latin typeface="Georgia" panose="02040502050405020303" pitchFamily="18" charset="0"/>
              </a:rPr>
              <a:t>Additional Data:</a:t>
            </a:r>
          </a:p>
        </p:txBody>
      </p:sp>
      <p:pic>
        <p:nvPicPr>
          <p:cNvPr id="3" name="Picture 2">
            <a:extLst>
              <a:ext uri="{FF2B5EF4-FFF2-40B4-BE49-F238E27FC236}">
                <a16:creationId xmlns:a16="http://schemas.microsoft.com/office/drawing/2014/main" id="{318759A0-344F-40C8-97AA-4B65E4125BF7}"/>
              </a:ext>
            </a:extLst>
          </p:cNvPr>
          <p:cNvPicPr>
            <a:picLocks noChangeAspect="1"/>
          </p:cNvPicPr>
          <p:nvPr/>
        </p:nvPicPr>
        <p:blipFill>
          <a:blip r:embed="rId3"/>
          <a:stretch>
            <a:fillRect/>
          </a:stretch>
        </p:blipFill>
        <p:spPr>
          <a:xfrm>
            <a:off x="569095" y="1971029"/>
            <a:ext cx="3928771" cy="2269270"/>
          </a:xfrm>
          <a:prstGeom prst="rect">
            <a:avLst/>
          </a:prstGeom>
        </p:spPr>
      </p:pic>
      <p:pic>
        <p:nvPicPr>
          <p:cNvPr id="5" name="Picture 4">
            <a:extLst>
              <a:ext uri="{FF2B5EF4-FFF2-40B4-BE49-F238E27FC236}">
                <a16:creationId xmlns:a16="http://schemas.microsoft.com/office/drawing/2014/main" id="{22875FC6-0688-4A6F-A2ED-97A18326398D}"/>
              </a:ext>
            </a:extLst>
          </p:cNvPr>
          <p:cNvPicPr>
            <a:picLocks noChangeAspect="1"/>
          </p:cNvPicPr>
          <p:nvPr/>
        </p:nvPicPr>
        <p:blipFill>
          <a:blip r:embed="rId4"/>
          <a:stretch>
            <a:fillRect/>
          </a:stretch>
        </p:blipFill>
        <p:spPr>
          <a:xfrm>
            <a:off x="5239838" y="1907959"/>
            <a:ext cx="3659607" cy="1986868"/>
          </a:xfrm>
          <a:prstGeom prst="rect">
            <a:avLst/>
          </a:prstGeom>
        </p:spPr>
      </p:pic>
      <p:pic>
        <p:nvPicPr>
          <p:cNvPr id="8" name="Picture 7">
            <a:extLst>
              <a:ext uri="{FF2B5EF4-FFF2-40B4-BE49-F238E27FC236}">
                <a16:creationId xmlns:a16="http://schemas.microsoft.com/office/drawing/2014/main" id="{D9670749-A25C-4121-B2D5-D71EFE8AA79F}"/>
              </a:ext>
            </a:extLst>
          </p:cNvPr>
          <p:cNvPicPr>
            <a:picLocks noChangeAspect="1"/>
          </p:cNvPicPr>
          <p:nvPr/>
        </p:nvPicPr>
        <p:blipFill>
          <a:blip r:embed="rId5"/>
          <a:stretch>
            <a:fillRect/>
          </a:stretch>
        </p:blipFill>
        <p:spPr>
          <a:xfrm>
            <a:off x="9226538" y="2000300"/>
            <a:ext cx="2974340" cy="1802186"/>
          </a:xfrm>
          <a:prstGeom prst="rect">
            <a:avLst/>
          </a:prstGeom>
        </p:spPr>
      </p:pic>
      <p:pic>
        <p:nvPicPr>
          <p:cNvPr id="13" name="Picture 12">
            <a:extLst>
              <a:ext uri="{FF2B5EF4-FFF2-40B4-BE49-F238E27FC236}">
                <a16:creationId xmlns:a16="http://schemas.microsoft.com/office/drawing/2014/main" id="{95008EFB-AD22-4807-93A5-0916C1854599}"/>
              </a:ext>
            </a:extLst>
          </p:cNvPr>
          <p:cNvPicPr>
            <a:picLocks noChangeAspect="1"/>
          </p:cNvPicPr>
          <p:nvPr/>
        </p:nvPicPr>
        <p:blipFill rotWithShape="1">
          <a:blip r:embed="rId6"/>
          <a:srcRect r="11661"/>
          <a:stretch/>
        </p:blipFill>
        <p:spPr>
          <a:xfrm>
            <a:off x="7384320" y="4007487"/>
            <a:ext cx="4598412" cy="1592098"/>
          </a:xfrm>
          <a:prstGeom prst="rect">
            <a:avLst/>
          </a:prstGeom>
        </p:spPr>
      </p:pic>
      <p:pic>
        <p:nvPicPr>
          <p:cNvPr id="17" name="Picture 16">
            <a:extLst>
              <a:ext uri="{FF2B5EF4-FFF2-40B4-BE49-F238E27FC236}">
                <a16:creationId xmlns:a16="http://schemas.microsoft.com/office/drawing/2014/main" id="{8C04D6AB-925B-4420-A814-4B2EF177A4E2}"/>
              </a:ext>
            </a:extLst>
          </p:cNvPr>
          <p:cNvPicPr>
            <a:picLocks noChangeAspect="1"/>
          </p:cNvPicPr>
          <p:nvPr/>
        </p:nvPicPr>
        <p:blipFill>
          <a:blip r:embed="rId7"/>
          <a:stretch>
            <a:fillRect/>
          </a:stretch>
        </p:blipFill>
        <p:spPr>
          <a:xfrm>
            <a:off x="5271650" y="4448995"/>
            <a:ext cx="3300413" cy="2039990"/>
          </a:xfrm>
          <a:prstGeom prst="rect">
            <a:avLst/>
          </a:prstGeom>
        </p:spPr>
      </p:pic>
      <p:sp>
        <p:nvSpPr>
          <p:cNvPr id="18" name="Rectangle 17">
            <a:extLst>
              <a:ext uri="{FF2B5EF4-FFF2-40B4-BE49-F238E27FC236}">
                <a16:creationId xmlns:a16="http://schemas.microsoft.com/office/drawing/2014/main" id="{DCD377A9-9896-4C64-B16C-4C120065F5B4}"/>
              </a:ext>
            </a:extLst>
          </p:cNvPr>
          <p:cNvSpPr/>
          <p:nvPr/>
        </p:nvSpPr>
        <p:spPr>
          <a:xfrm rot="20695869">
            <a:off x="5960461" y="3158745"/>
            <a:ext cx="2608762" cy="36688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Public holidays/Celebrations</a:t>
            </a:r>
          </a:p>
        </p:txBody>
      </p:sp>
      <p:sp>
        <p:nvSpPr>
          <p:cNvPr id="21" name="Rectangle 20">
            <a:extLst>
              <a:ext uri="{FF2B5EF4-FFF2-40B4-BE49-F238E27FC236}">
                <a16:creationId xmlns:a16="http://schemas.microsoft.com/office/drawing/2014/main" id="{D30FA662-5FA7-484E-9534-2A52FBC12613}"/>
              </a:ext>
            </a:extLst>
          </p:cNvPr>
          <p:cNvSpPr/>
          <p:nvPr/>
        </p:nvSpPr>
        <p:spPr>
          <a:xfrm rot="20695869">
            <a:off x="9569234" y="3138516"/>
            <a:ext cx="1457766" cy="284532"/>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Weather</a:t>
            </a:r>
          </a:p>
        </p:txBody>
      </p:sp>
      <p:sp>
        <p:nvSpPr>
          <p:cNvPr id="22" name="Rectangle 21">
            <a:extLst>
              <a:ext uri="{FF2B5EF4-FFF2-40B4-BE49-F238E27FC236}">
                <a16:creationId xmlns:a16="http://schemas.microsoft.com/office/drawing/2014/main" id="{A063096A-721C-44C9-9F1C-58A97C4787E1}"/>
              </a:ext>
            </a:extLst>
          </p:cNvPr>
          <p:cNvSpPr/>
          <p:nvPr/>
        </p:nvSpPr>
        <p:spPr>
          <a:xfrm rot="20695869">
            <a:off x="9061126" y="4832803"/>
            <a:ext cx="1457766" cy="284532"/>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Mobility</a:t>
            </a:r>
          </a:p>
        </p:txBody>
      </p:sp>
      <p:sp>
        <p:nvSpPr>
          <p:cNvPr id="23" name="Rectangle 22">
            <a:extLst>
              <a:ext uri="{FF2B5EF4-FFF2-40B4-BE49-F238E27FC236}">
                <a16:creationId xmlns:a16="http://schemas.microsoft.com/office/drawing/2014/main" id="{55097889-C714-4A36-90D5-24506C85F0A6}"/>
              </a:ext>
            </a:extLst>
          </p:cNvPr>
          <p:cNvSpPr/>
          <p:nvPr/>
        </p:nvSpPr>
        <p:spPr>
          <a:xfrm rot="20695869">
            <a:off x="5761007" y="5731267"/>
            <a:ext cx="1457766" cy="284532"/>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err="1">
                <a:solidFill>
                  <a:srgbClr val="FF0000"/>
                </a:solidFill>
                <a:latin typeface="Georgia" panose="02040502050405020303" pitchFamily="18" charset="0"/>
              </a:rPr>
              <a:t>Air_Traffic</a:t>
            </a:r>
            <a:endParaRPr lang="en-US" sz="1500" dirty="0">
              <a:solidFill>
                <a:srgbClr val="FF0000"/>
              </a:solidFill>
              <a:latin typeface="Georgia" panose="02040502050405020303" pitchFamily="18" charset="0"/>
            </a:endParaRPr>
          </a:p>
        </p:txBody>
      </p:sp>
    </p:spTree>
    <p:extLst>
      <p:ext uri="{BB962C8B-B14F-4D97-AF65-F5344CB8AC3E}">
        <p14:creationId xmlns:p14="http://schemas.microsoft.com/office/powerpoint/2010/main" val="360567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97677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Covid-19 Cases/Deaths</a:t>
            </a:r>
            <a:endParaRPr lang="en-US" sz="3200" dirty="0">
              <a:solidFill>
                <a:srgbClr val="002060"/>
              </a:solidFill>
              <a:latin typeface="Georgia" panose="02040502050405020303" pitchFamily="18" charset="0"/>
            </a:endParaRPr>
          </a:p>
        </p:txBody>
      </p:sp>
      <p:grpSp>
        <p:nvGrpSpPr>
          <p:cNvPr id="9" name="Group 8">
            <a:extLst>
              <a:ext uri="{FF2B5EF4-FFF2-40B4-BE49-F238E27FC236}">
                <a16:creationId xmlns:a16="http://schemas.microsoft.com/office/drawing/2014/main" id="{88262D51-FF68-401F-B0F3-F039CA216FB4}"/>
              </a:ext>
            </a:extLst>
          </p:cNvPr>
          <p:cNvGrpSpPr/>
          <p:nvPr/>
        </p:nvGrpSpPr>
        <p:grpSpPr>
          <a:xfrm>
            <a:off x="1981200" y="1295400"/>
            <a:ext cx="3718660" cy="2467100"/>
            <a:chOff x="0" y="1371705"/>
            <a:chExt cx="5417794" cy="3594369"/>
          </a:xfrm>
        </p:grpSpPr>
        <p:grpSp>
          <p:nvGrpSpPr>
            <p:cNvPr id="17" name="Group 16">
              <a:extLst>
                <a:ext uri="{FF2B5EF4-FFF2-40B4-BE49-F238E27FC236}">
                  <a16:creationId xmlns:a16="http://schemas.microsoft.com/office/drawing/2014/main" id="{849B302C-0F76-4BA4-B0F6-B18B5C89843C}"/>
                </a:ext>
              </a:extLst>
            </p:cNvPr>
            <p:cNvGrpSpPr/>
            <p:nvPr/>
          </p:nvGrpSpPr>
          <p:grpSpPr>
            <a:xfrm>
              <a:off x="0" y="1371705"/>
              <a:ext cx="4653379" cy="3594369"/>
              <a:chOff x="0" y="1371705"/>
              <a:chExt cx="4653379" cy="3594369"/>
            </a:xfrm>
          </p:grpSpPr>
          <p:pic>
            <p:nvPicPr>
              <p:cNvPr id="22" name="Picture 21">
                <a:extLst>
                  <a:ext uri="{FF2B5EF4-FFF2-40B4-BE49-F238E27FC236}">
                    <a16:creationId xmlns:a16="http://schemas.microsoft.com/office/drawing/2014/main" id="{B9B621EC-6C01-439A-B3BF-B40A2A13FB9A}"/>
                  </a:ext>
                </a:extLst>
              </p:cNvPr>
              <p:cNvPicPr>
                <a:picLocks noChangeAspect="1"/>
              </p:cNvPicPr>
              <p:nvPr/>
            </p:nvPicPr>
            <p:blipFill rotWithShape="1">
              <a:blip r:embed="rId3"/>
              <a:srcRect l="1" r="62539" b="90425"/>
              <a:stretch/>
            </p:blipFill>
            <p:spPr>
              <a:xfrm>
                <a:off x="0" y="1371705"/>
                <a:ext cx="4567135" cy="393969"/>
              </a:xfrm>
              <a:prstGeom prst="rect">
                <a:avLst/>
              </a:prstGeom>
            </p:spPr>
          </p:pic>
          <p:pic>
            <p:nvPicPr>
              <p:cNvPr id="24" name="Picture 23">
                <a:extLst>
                  <a:ext uri="{FF2B5EF4-FFF2-40B4-BE49-F238E27FC236}">
                    <a16:creationId xmlns:a16="http://schemas.microsoft.com/office/drawing/2014/main" id="{B6EB54C6-5BEE-4BFF-A945-D31B9DC62437}"/>
                  </a:ext>
                </a:extLst>
              </p:cNvPr>
              <p:cNvPicPr>
                <a:picLocks noChangeAspect="1"/>
              </p:cNvPicPr>
              <p:nvPr/>
            </p:nvPicPr>
            <p:blipFill rotWithShape="1">
              <a:blip r:embed="rId3"/>
              <a:srcRect l="26875" t="12961" r="35000" b="9257"/>
              <a:stretch/>
            </p:blipFill>
            <p:spPr>
              <a:xfrm>
                <a:off x="5179" y="1765674"/>
                <a:ext cx="4648200" cy="3200400"/>
              </a:xfrm>
              <a:prstGeom prst="rect">
                <a:avLst/>
              </a:prstGeom>
            </p:spPr>
          </p:pic>
        </p:grpSp>
        <p:pic>
          <p:nvPicPr>
            <p:cNvPr id="3" name="Picture 2">
              <a:extLst>
                <a:ext uri="{FF2B5EF4-FFF2-40B4-BE49-F238E27FC236}">
                  <a16:creationId xmlns:a16="http://schemas.microsoft.com/office/drawing/2014/main" id="{8FC89622-6F5F-477B-B807-EAAF8025D315}"/>
                </a:ext>
              </a:extLst>
            </p:cNvPr>
            <p:cNvPicPr>
              <a:picLocks noChangeAspect="1"/>
            </p:cNvPicPr>
            <p:nvPr/>
          </p:nvPicPr>
          <p:blipFill rotWithShape="1">
            <a:blip r:embed="rId3"/>
            <a:srcRect l="90625" t="14813" r="1875" b="11109"/>
            <a:stretch/>
          </p:blipFill>
          <p:spPr>
            <a:xfrm>
              <a:off x="4503394" y="1725518"/>
              <a:ext cx="914400" cy="3048000"/>
            </a:xfrm>
            <a:prstGeom prst="rect">
              <a:avLst/>
            </a:prstGeom>
          </p:spPr>
        </p:pic>
      </p:grpSp>
      <p:sp>
        <p:nvSpPr>
          <p:cNvPr id="26" name="TextBox 25">
            <a:extLst>
              <a:ext uri="{FF2B5EF4-FFF2-40B4-BE49-F238E27FC236}">
                <a16:creationId xmlns:a16="http://schemas.microsoft.com/office/drawing/2014/main" id="{D00FAC3A-01E8-4DFB-8BE6-6DB68E9F76F7}"/>
              </a:ext>
            </a:extLst>
          </p:cNvPr>
          <p:cNvSpPr txBox="1"/>
          <p:nvPr/>
        </p:nvSpPr>
        <p:spPr>
          <a:xfrm>
            <a:off x="2396612" y="3686271"/>
            <a:ext cx="6795486" cy="461665"/>
          </a:xfrm>
          <a:prstGeom prst="rect">
            <a:avLst/>
          </a:prstGeom>
          <a:noFill/>
        </p:spPr>
        <p:txBody>
          <a:bodyPr wrap="square">
            <a:spAutoFit/>
          </a:bodyPr>
          <a:lstStyle/>
          <a:p>
            <a:pPr algn="ctr"/>
            <a:r>
              <a:rPr lang="en-US" sz="1200" b="1" i="0" dirty="0">
                <a:solidFill>
                  <a:srgbClr val="212121"/>
                </a:solidFill>
                <a:effectLst/>
                <a:latin typeface="Georgia" panose="02040502050405020303" pitchFamily="18" charset="0"/>
              </a:rPr>
              <a:t>Majority of confirmed cases and deaths corresponds to the California, Texas, Florida, New York and Illinois.</a:t>
            </a:r>
            <a:endParaRPr lang="en-US" sz="1200" dirty="0">
              <a:latin typeface="Georgia" panose="02040502050405020303" pitchFamily="18" charset="0"/>
            </a:endParaRPr>
          </a:p>
        </p:txBody>
      </p:sp>
      <p:grpSp>
        <p:nvGrpSpPr>
          <p:cNvPr id="16" name="Group 15">
            <a:extLst>
              <a:ext uri="{FF2B5EF4-FFF2-40B4-BE49-F238E27FC236}">
                <a16:creationId xmlns:a16="http://schemas.microsoft.com/office/drawing/2014/main" id="{36728AF3-10E2-44F1-A7B0-6C653BC5C518}"/>
              </a:ext>
            </a:extLst>
          </p:cNvPr>
          <p:cNvGrpSpPr/>
          <p:nvPr/>
        </p:nvGrpSpPr>
        <p:grpSpPr>
          <a:xfrm>
            <a:off x="5965778" y="1356830"/>
            <a:ext cx="3679452" cy="2312549"/>
            <a:chOff x="6248400" y="1210809"/>
            <a:chExt cx="5511408" cy="3463940"/>
          </a:xfrm>
        </p:grpSpPr>
        <p:pic>
          <p:nvPicPr>
            <p:cNvPr id="12" name="Picture 11">
              <a:extLst>
                <a:ext uri="{FF2B5EF4-FFF2-40B4-BE49-F238E27FC236}">
                  <a16:creationId xmlns:a16="http://schemas.microsoft.com/office/drawing/2014/main" id="{41091E5F-78E3-4C28-A6CB-F23062153019}"/>
                </a:ext>
              </a:extLst>
            </p:cNvPr>
            <p:cNvPicPr>
              <a:picLocks noChangeAspect="1"/>
            </p:cNvPicPr>
            <p:nvPr/>
          </p:nvPicPr>
          <p:blipFill rotWithShape="1">
            <a:blip r:embed="rId4"/>
            <a:srcRect l="1875" t="2092" r="66031" b="88236"/>
            <a:stretch/>
          </p:blipFill>
          <p:spPr>
            <a:xfrm>
              <a:off x="6616042" y="1210809"/>
              <a:ext cx="3912916" cy="379553"/>
            </a:xfrm>
            <a:prstGeom prst="rect">
              <a:avLst/>
            </a:prstGeom>
          </p:spPr>
        </p:pic>
        <p:grpSp>
          <p:nvGrpSpPr>
            <p:cNvPr id="28" name="Group 27">
              <a:extLst>
                <a:ext uri="{FF2B5EF4-FFF2-40B4-BE49-F238E27FC236}">
                  <a16:creationId xmlns:a16="http://schemas.microsoft.com/office/drawing/2014/main" id="{AE7B6EEB-0406-43DC-8BD8-0690382E8A10}"/>
                </a:ext>
              </a:extLst>
            </p:cNvPr>
            <p:cNvGrpSpPr/>
            <p:nvPr/>
          </p:nvGrpSpPr>
          <p:grpSpPr>
            <a:xfrm>
              <a:off x="6248400" y="1591597"/>
              <a:ext cx="5511408" cy="3083152"/>
              <a:chOff x="6604392" y="2098448"/>
              <a:chExt cx="5511408" cy="3083152"/>
            </a:xfrm>
          </p:grpSpPr>
          <p:pic>
            <p:nvPicPr>
              <p:cNvPr id="29" name="Picture 28">
                <a:extLst>
                  <a:ext uri="{FF2B5EF4-FFF2-40B4-BE49-F238E27FC236}">
                    <a16:creationId xmlns:a16="http://schemas.microsoft.com/office/drawing/2014/main" id="{1C651F1E-1D5B-415C-8674-2B86DA10142B}"/>
                  </a:ext>
                </a:extLst>
              </p:cNvPr>
              <p:cNvPicPr>
                <a:picLocks noChangeAspect="1"/>
              </p:cNvPicPr>
              <p:nvPr/>
            </p:nvPicPr>
            <p:blipFill rotWithShape="1">
              <a:blip r:embed="rId4"/>
              <a:srcRect l="27501" t="17557" r="34374" b="6305"/>
              <a:stretch/>
            </p:blipFill>
            <p:spPr>
              <a:xfrm>
                <a:off x="6604392" y="2098448"/>
                <a:ext cx="4648200" cy="2987839"/>
              </a:xfrm>
              <a:prstGeom prst="rect">
                <a:avLst/>
              </a:prstGeom>
            </p:spPr>
          </p:pic>
          <p:pic>
            <p:nvPicPr>
              <p:cNvPr id="30" name="Picture 29">
                <a:extLst>
                  <a:ext uri="{FF2B5EF4-FFF2-40B4-BE49-F238E27FC236}">
                    <a16:creationId xmlns:a16="http://schemas.microsoft.com/office/drawing/2014/main" id="{5ED8E756-0B62-4FE0-B59A-F6D18A5FA07B}"/>
                  </a:ext>
                </a:extLst>
              </p:cNvPr>
              <p:cNvPicPr>
                <a:picLocks noChangeAspect="1"/>
              </p:cNvPicPr>
              <p:nvPr/>
            </p:nvPicPr>
            <p:blipFill rotWithShape="1">
              <a:blip r:embed="rId4"/>
              <a:srcRect l="91875" t="16990" r="625" b="5339"/>
              <a:stretch/>
            </p:blipFill>
            <p:spPr>
              <a:xfrm>
                <a:off x="11201400" y="2133600"/>
                <a:ext cx="914400" cy="3048000"/>
              </a:xfrm>
              <a:prstGeom prst="rect">
                <a:avLst/>
              </a:prstGeom>
            </p:spPr>
          </p:pic>
        </p:grpSp>
      </p:grpSp>
      <p:pic>
        <p:nvPicPr>
          <p:cNvPr id="36" name="Picture 35">
            <a:extLst>
              <a:ext uri="{FF2B5EF4-FFF2-40B4-BE49-F238E27FC236}">
                <a16:creationId xmlns:a16="http://schemas.microsoft.com/office/drawing/2014/main" id="{86C5288B-5093-493E-93B4-94CA21381042}"/>
              </a:ext>
            </a:extLst>
          </p:cNvPr>
          <p:cNvPicPr>
            <a:picLocks noChangeAspect="1"/>
          </p:cNvPicPr>
          <p:nvPr/>
        </p:nvPicPr>
        <p:blipFill>
          <a:blip r:embed="rId5"/>
          <a:stretch>
            <a:fillRect/>
          </a:stretch>
        </p:blipFill>
        <p:spPr>
          <a:xfrm>
            <a:off x="3276600" y="4116331"/>
            <a:ext cx="3866988" cy="2451348"/>
          </a:xfrm>
          <a:prstGeom prst="rect">
            <a:avLst/>
          </a:prstGeom>
        </p:spPr>
      </p:pic>
      <p:cxnSp>
        <p:nvCxnSpPr>
          <p:cNvPr id="38" name="Straight Arrow Connector 37">
            <a:extLst>
              <a:ext uri="{FF2B5EF4-FFF2-40B4-BE49-F238E27FC236}">
                <a16:creationId xmlns:a16="http://schemas.microsoft.com/office/drawing/2014/main" id="{6FB0B545-C1A3-4E99-A042-169F6E1CACEE}"/>
              </a:ext>
            </a:extLst>
          </p:cNvPr>
          <p:cNvCxnSpPr>
            <a:cxnSpLocks/>
          </p:cNvCxnSpPr>
          <p:nvPr/>
        </p:nvCxnSpPr>
        <p:spPr>
          <a:xfrm>
            <a:off x="3996815" y="2555552"/>
            <a:ext cx="212446" cy="1592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9445E767-E931-45D9-AA61-A30023615D4E}"/>
              </a:ext>
            </a:extLst>
          </p:cNvPr>
          <p:cNvCxnSpPr>
            <a:cxnSpLocks/>
          </p:cNvCxnSpPr>
          <p:nvPr/>
        </p:nvCxnSpPr>
        <p:spPr>
          <a:xfrm flipH="1">
            <a:off x="7044812" y="2584292"/>
            <a:ext cx="762000" cy="15636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1ABA2EBE-D693-4529-8764-83C5A1C5E965}"/>
              </a:ext>
            </a:extLst>
          </p:cNvPr>
          <p:cNvSpPr txBox="1"/>
          <p:nvPr/>
        </p:nvSpPr>
        <p:spPr>
          <a:xfrm>
            <a:off x="2209800" y="6431936"/>
            <a:ext cx="5521839" cy="276999"/>
          </a:xfrm>
          <a:prstGeom prst="rect">
            <a:avLst/>
          </a:prstGeom>
          <a:noFill/>
        </p:spPr>
        <p:txBody>
          <a:bodyPr wrap="square">
            <a:spAutoFit/>
          </a:bodyPr>
          <a:lstStyle/>
          <a:p>
            <a:pPr algn="ctr"/>
            <a:r>
              <a:rPr lang="en-US" sz="1200" b="1" i="0" dirty="0">
                <a:solidFill>
                  <a:srgbClr val="212121"/>
                </a:solidFill>
                <a:effectLst/>
                <a:latin typeface="Georgia" panose="02040502050405020303" pitchFamily="18" charset="0"/>
              </a:rPr>
              <a:t>Majority of confirmed cases in </a:t>
            </a:r>
            <a:r>
              <a:rPr lang="en-US" sz="1200" b="1" dirty="0">
                <a:solidFill>
                  <a:srgbClr val="212121"/>
                </a:solidFill>
                <a:latin typeface="Georgia" panose="02040502050405020303" pitchFamily="18" charset="0"/>
              </a:rPr>
              <a:t>Illinois corresponds to Cook County.</a:t>
            </a:r>
            <a:endParaRPr lang="en-US" sz="1200" dirty="0">
              <a:latin typeface="Georgia" panose="02040502050405020303" pitchFamily="18" charset="0"/>
            </a:endParaRPr>
          </a:p>
        </p:txBody>
      </p:sp>
    </p:spTree>
    <p:extLst>
      <p:ext uri="{BB962C8B-B14F-4D97-AF65-F5344CB8AC3E}">
        <p14:creationId xmlns:p14="http://schemas.microsoft.com/office/powerpoint/2010/main" val="186817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8795711"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Covid-19 Cases/Deaths</a:t>
            </a:r>
            <a:endParaRPr lang="en-US" sz="3200" dirty="0">
              <a:solidFill>
                <a:srgbClr val="002060"/>
              </a:solidFill>
              <a:latin typeface="Georgia" panose="02040502050405020303" pitchFamily="18" charset="0"/>
            </a:endParaRPr>
          </a:p>
        </p:txBody>
      </p:sp>
      <p:pic>
        <p:nvPicPr>
          <p:cNvPr id="6" name="Picture 5">
            <a:extLst>
              <a:ext uri="{FF2B5EF4-FFF2-40B4-BE49-F238E27FC236}">
                <a16:creationId xmlns:a16="http://schemas.microsoft.com/office/drawing/2014/main" id="{11615EA7-8F11-44B6-AFE2-E3F96F0278B1}"/>
              </a:ext>
            </a:extLst>
          </p:cNvPr>
          <p:cNvPicPr>
            <a:picLocks noChangeAspect="1"/>
          </p:cNvPicPr>
          <p:nvPr/>
        </p:nvPicPr>
        <p:blipFill>
          <a:blip r:embed="rId3"/>
          <a:stretch>
            <a:fillRect/>
          </a:stretch>
        </p:blipFill>
        <p:spPr>
          <a:xfrm>
            <a:off x="838200" y="1097178"/>
            <a:ext cx="5486400" cy="2351315"/>
          </a:xfrm>
          <a:prstGeom prst="rect">
            <a:avLst/>
          </a:prstGeom>
        </p:spPr>
      </p:pic>
      <p:pic>
        <p:nvPicPr>
          <p:cNvPr id="10" name="Picture 9">
            <a:extLst>
              <a:ext uri="{FF2B5EF4-FFF2-40B4-BE49-F238E27FC236}">
                <a16:creationId xmlns:a16="http://schemas.microsoft.com/office/drawing/2014/main" id="{F873581E-C300-41ED-9DB3-FE987B141E24}"/>
              </a:ext>
            </a:extLst>
          </p:cNvPr>
          <p:cNvPicPr>
            <a:picLocks noChangeAspect="1"/>
          </p:cNvPicPr>
          <p:nvPr/>
        </p:nvPicPr>
        <p:blipFill>
          <a:blip r:embed="rId4"/>
          <a:stretch>
            <a:fillRect/>
          </a:stretch>
        </p:blipFill>
        <p:spPr>
          <a:xfrm>
            <a:off x="873642" y="3684140"/>
            <a:ext cx="5567907" cy="2477463"/>
          </a:xfrm>
          <a:prstGeom prst="rect">
            <a:avLst/>
          </a:prstGeom>
        </p:spPr>
      </p:pic>
      <p:pic>
        <p:nvPicPr>
          <p:cNvPr id="13" name="Picture 12">
            <a:extLst>
              <a:ext uri="{FF2B5EF4-FFF2-40B4-BE49-F238E27FC236}">
                <a16:creationId xmlns:a16="http://schemas.microsoft.com/office/drawing/2014/main" id="{8219F225-5111-4613-80C7-159A3341FF51}"/>
              </a:ext>
            </a:extLst>
          </p:cNvPr>
          <p:cNvPicPr>
            <a:picLocks noChangeAspect="1"/>
          </p:cNvPicPr>
          <p:nvPr/>
        </p:nvPicPr>
        <p:blipFill rotWithShape="1">
          <a:blip r:embed="rId5"/>
          <a:srcRect t="32445"/>
          <a:stretch/>
        </p:blipFill>
        <p:spPr>
          <a:xfrm>
            <a:off x="6324599" y="1132572"/>
            <a:ext cx="5629951" cy="2296427"/>
          </a:xfrm>
          <a:prstGeom prst="rect">
            <a:avLst/>
          </a:prstGeom>
        </p:spPr>
      </p:pic>
      <p:pic>
        <p:nvPicPr>
          <p:cNvPr id="15" name="Picture 14">
            <a:extLst>
              <a:ext uri="{FF2B5EF4-FFF2-40B4-BE49-F238E27FC236}">
                <a16:creationId xmlns:a16="http://schemas.microsoft.com/office/drawing/2014/main" id="{9B4B1F19-D3AA-4E24-AA6D-B162D783C643}"/>
              </a:ext>
            </a:extLst>
          </p:cNvPr>
          <p:cNvPicPr>
            <a:picLocks noChangeAspect="1"/>
          </p:cNvPicPr>
          <p:nvPr/>
        </p:nvPicPr>
        <p:blipFill>
          <a:blip r:embed="rId6"/>
          <a:stretch>
            <a:fillRect/>
          </a:stretch>
        </p:blipFill>
        <p:spPr>
          <a:xfrm>
            <a:off x="6441549" y="3687683"/>
            <a:ext cx="5326590" cy="2388946"/>
          </a:xfrm>
          <a:prstGeom prst="rect">
            <a:avLst/>
          </a:prstGeom>
        </p:spPr>
      </p:pic>
      <p:sp>
        <p:nvSpPr>
          <p:cNvPr id="19" name="Rectangle 18">
            <a:extLst>
              <a:ext uri="{FF2B5EF4-FFF2-40B4-BE49-F238E27FC236}">
                <a16:creationId xmlns:a16="http://schemas.microsoft.com/office/drawing/2014/main" id="{19BA055E-07A4-44BC-8958-DB64EEE263DE}"/>
              </a:ext>
            </a:extLst>
          </p:cNvPr>
          <p:cNvSpPr/>
          <p:nvPr/>
        </p:nvSpPr>
        <p:spPr>
          <a:xfrm>
            <a:off x="832692" y="6335313"/>
            <a:ext cx="10701339" cy="457977"/>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rgbClr val="000000"/>
                </a:solidFill>
                <a:effectLst/>
                <a:latin typeface="Georgia" panose="02040502050405020303" pitchFamily="18" charset="0"/>
              </a:rPr>
              <a:t>Cases and Deaths are still alarming, there are several spikes in the data, hence the moving average will be used for further analysis</a:t>
            </a:r>
            <a:endParaRPr lang="en-US" sz="1400" dirty="0"/>
          </a:p>
        </p:txBody>
      </p:sp>
    </p:spTree>
    <p:extLst>
      <p:ext uri="{BB962C8B-B14F-4D97-AF65-F5344CB8AC3E}">
        <p14:creationId xmlns:p14="http://schemas.microsoft.com/office/powerpoint/2010/main" val="121601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8795711"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Covid-19 Cases/Deaths</a:t>
            </a:r>
            <a:endParaRPr lang="en-US" sz="3200" dirty="0">
              <a:solidFill>
                <a:srgbClr val="002060"/>
              </a:solidFill>
              <a:latin typeface="Georgia" panose="02040502050405020303" pitchFamily="18" charset="0"/>
            </a:endParaRPr>
          </a:p>
        </p:txBody>
      </p:sp>
      <p:pic>
        <p:nvPicPr>
          <p:cNvPr id="32" name="Picture 31">
            <a:extLst>
              <a:ext uri="{FF2B5EF4-FFF2-40B4-BE49-F238E27FC236}">
                <a16:creationId xmlns:a16="http://schemas.microsoft.com/office/drawing/2014/main" id="{319AB889-ACB3-4882-AAF6-6BCB28FF4D9B}"/>
              </a:ext>
            </a:extLst>
          </p:cNvPr>
          <p:cNvPicPr>
            <a:picLocks noChangeAspect="1"/>
          </p:cNvPicPr>
          <p:nvPr/>
        </p:nvPicPr>
        <p:blipFill>
          <a:blip r:embed="rId3"/>
          <a:stretch>
            <a:fillRect/>
          </a:stretch>
        </p:blipFill>
        <p:spPr>
          <a:xfrm>
            <a:off x="1066800" y="1033656"/>
            <a:ext cx="5468889" cy="2875830"/>
          </a:xfrm>
          <a:prstGeom prst="rect">
            <a:avLst/>
          </a:prstGeom>
        </p:spPr>
      </p:pic>
      <p:pic>
        <p:nvPicPr>
          <p:cNvPr id="34" name="Picture 33">
            <a:extLst>
              <a:ext uri="{FF2B5EF4-FFF2-40B4-BE49-F238E27FC236}">
                <a16:creationId xmlns:a16="http://schemas.microsoft.com/office/drawing/2014/main" id="{60FF7C67-8E45-4DA8-A985-6CD3C5CE518B}"/>
              </a:ext>
            </a:extLst>
          </p:cNvPr>
          <p:cNvPicPr>
            <a:picLocks noChangeAspect="1"/>
          </p:cNvPicPr>
          <p:nvPr/>
        </p:nvPicPr>
        <p:blipFill>
          <a:blip r:embed="rId4"/>
          <a:stretch>
            <a:fillRect/>
          </a:stretch>
        </p:blipFill>
        <p:spPr>
          <a:xfrm>
            <a:off x="998593" y="3986421"/>
            <a:ext cx="5537096" cy="2895600"/>
          </a:xfrm>
          <a:prstGeom prst="rect">
            <a:avLst/>
          </a:prstGeom>
        </p:spPr>
      </p:pic>
      <p:pic>
        <p:nvPicPr>
          <p:cNvPr id="4" name="Picture 3">
            <a:extLst>
              <a:ext uri="{FF2B5EF4-FFF2-40B4-BE49-F238E27FC236}">
                <a16:creationId xmlns:a16="http://schemas.microsoft.com/office/drawing/2014/main" id="{15FF9EC9-D065-4724-85C8-87D38E5788B0}"/>
              </a:ext>
            </a:extLst>
          </p:cNvPr>
          <p:cNvPicPr>
            <a:picLocks noChangeAspect="1"/>
          </p:cNvPicPr>
          <p:nvPr/>
        </p:nvPicPr>
        <p:blipFill>
          <a:blip r:embed="rId5"/>
          <a:stretch>
            <a:fillRect/>
          </a:stretch>
        </p:blipFill>
        <p:spPr>
          <a:xfrm>
            <a:off x="6535689" y="978043"/>
            <a:ext cx="5383744" cy="2671762"/>
          </a:xfrm>
          <a:prstGeom prst="rect">
            <a:avLst/>
          </a:prstGeom>
        </p:spPr>
      </p:pic>
      <p:pic>
        <p:nvPicPr>
          <p:cNvPr id="6" name="Picture 5">
            <a:extLst>
              <a:ext uri="{FF2B5EF4-FFF2-40B4-BE49-F238E27FC236}">
                <a16:creationId xmlns:a16="http://schemas.microsoft.com/office/drawing/2014/main" id="{7D8BF913-B98C-4D0A-8458-F18D3C6638FE}"/>
              </a:ext>
            </a:extLst>
          </p:cNvPr>
          <p:cNvPicPr>
            <a:picLocks noChangeAspect="1"/>
          </p:cNvPicPr>
          <p:nvPr/>
        </p:nvPicPr>
        <p:blipFill>
          <a:blip r:embed="rId6"/>
          <a:stretch>
            <a:fillRect/>
          </a:stretch>
        </p:blipFill>
        <p:spPr>
          <a:xfrm>
            <a:off x="6571815" y="3867018"/>
            <a:ext cx="5347618" cy="2755720"/>
          </a:xfrm>
          <a:prstGeom prst="rect">
            <a:avLst/>
          </a:prstGeom>
        </p:spPr>
      </p:pic>
    </p:spTree>
    <p:extLst>
      <p:ext uri="{BB962C8B-B14F-4D97-AF65-F5344CB8AC3E}">
        <p14:creationId xmlns:p14="http://schemas.microsoft.com/office/powerpoint/2010/main" val="173730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7AB0C0-D84C-46C5-95EB-17B4658BC5B6}"/>
              </a:ext>
            </a:extLst>
          </p:cNvPr>
          <p:cNvSpPr/>
          <p:nvPr/>
        </p:nvSpPr>
        <p:spPr>
          <a:xfrm>
            <a:off x="9391196" y="520880"/>
            <a:ext cx="398812" cy="2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3A9913-E1D4-4D28-BF20-B6B7D24B42A9}"/>
              </a:ext>
            </a:extLst>
          </p:cNvPr>
          <p:cNvSpPr txBox="1">
            <a:spLocks/>
          </p:cNvSpPr>
          <p:nvPr/>
        </p:nvSpPr>
        <p:spPr>
          <a:xfrm>
            <a:off x="595485" y="238420"/>
            <a:ext cx="11215515" cy="611693"/>
          </a:xfrm>
          <a:prstGeom prst="rect">
            <a:avLst/>
          </a:prstGeom>
          <a:solidFill>
            <a:schemeClr val="bg1"/>
          </a:solidFill>
        </p:spPr>
        <p:txBody>
          <a:bodyPr>
            <a:noAutofit/>
          </a:bodyPr>
          <a:lstStyle>
            <a:lvl1pPr algn="ctr" defTabSz="914400" rtl="0" eaLnBrk="1" latinLnBrk="0" hangingPunct="1">
              <a:lnSpc>
                <a:spcPct val="90000"/>
              </a:lnSpc>
              <a:spcBef>
                <a:spcPct val="0"/>
              </a:spcBef>
              <a:buNone/>
              <a:defRPr sz="4400" b="1" i="0" kern="1200">
                <a:solidFill>
                  <a:srgbClr val="E01D35"/>
                </a:solidFill>
                <a:latin typeface="Arial" charset="0"/>
                <a:ea typeface="Arial" charset="0"/>
                <a:cs typeface="Arial" charset="0"/>
              </a:defRPr>
            </a:lvl1pPr>
          </a:lstStyle>
          <a:p>
            <a:r>
              <a:rPr lang="en-US" sz="4000" dirty="0">
                <a:solidFill>
                  <a:srgbClr val="002060"/>
                </a:solidFill>
                <a:latin typeface="Georgia" panose="02040502050405020303" pitchFamily="18" charset="0"/>
              </a:rPr>
              <a:t>EDA: Does public holidays contributed for surge in cases and deaths</a:t>
            </a:r>
            <a:endParaRPr lang="en-US" sz="3200" dirty="0">
              <a:solidFill>
                <a:srgbClr val="002060"/>
              </a:solidFill>
              <a:latin typeface="Georgia" panose="02040502050405020303" pitchFamily="18" charset="0"/>
            </a:endParaRPr>
          </a:p>
        </p:txBody>
      </p:sp>
      <p:sp>
        <p:nvSpPr>
          <p:cNvPr id="22" name="Rectangle 21">
            <a:extLst>
              <a:ext uri="{FF2B5EF4-FFF2-40B4-BE49-F238E27FC236}">
                <a16:creationId xmlns:a16="http://schemas.microsoft.com/office/drawing/2014/main" id="{704549CC-A664-473F-A205-F20D774A02AD}"/>
              </a:ext>
            </a:extLst>
          </p:cNvPr>
          <p:cNvSpPr/>
          <p:nvPr/>
        </p:nvSpPr>
        <p:spPr>
          <a:xfrm>
            <a:off x="1593142" y="6372698"/>
            <a:ext cx="9220200" cy="36688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FF0000"/>
                </a:solidFill>
                <a:latin typeface="Georgia" panose="02040502050405020303" pitchFamily="18" charset="0"/>
              </a:rPr>
              <a:t>Not all holidays are contributing for surge in cases and deaths, Let’s dive into individual day/event?</a:t>
            </a:r>
          </a:p>
        </p:txBody>
      </p:sp>
      <p:pic>
        <p:nvPicPr>
          <p:cNvPr id="6" name="Picture 5">
            <a:extLst>
              <a:ext uri="{FF2B5EF4-FFF2-40B4-BE49-F238E27FC236}">
                <a16:creationId xmlns:a16="http://schemas.microsoft.com/office/drawing/2014/main" id="{D71668E9-F54B-4A14-A931-A916AF71DCDE}"/>
              </a:ext>
            </a:extLst>
          </p:cNvPr>
          <p:cNvPicPr>
            <a:picLocks noChangeAspect="1"/>
          </p:cNvPicPr>
          <p:nvPr/>
        </p:nvPicPr>
        <p:blipFill>
          <a:blip r:embed="rId3"/>
          <a:stretch>
            <a:fillRect/>
          </a:stretch>
        </p:blipFill>
        <p:spPr>
          <a:xfrm>
            <a:off x="6925330" y="1659279"/>
            <a:ext cx="5348288" cy="2250448"/>
          </a:xfrm>
          <a:prstGeom prst="rect">
            <a:avLst/>
          </a:prstGeom>
        </p:spPr>
      </p:pic>
      <p:pic>
        <p:nvPicPr>
          <p:cNvPr id="9" name="Picture 8">
            <a:extLst>
              <a:ext uri="{FF2B5EF4-FFF2-40B4-BE49-F238E27FC236}">
                <a16:creationId xmlns:a16="http://schemas.microsoft.com/office/drawing/2014/main" id="{DC95E163-DEE1-4DCE-8D1C-7D776A80FDD2}"/>
              </a:ext>
            </a:extLst>
          </p:cNvPr>
          <p:cNvPicPr>
            <a:picLocks noChangeAspect="1"/>
          </p:cNvPicPr>
          <p:nvPr/>
        </p:nvPicPr>
        <p:blipFill>
          <a:blip r:embed="rId4"/>
          <a:stretch>
            <a:fillRect/>
          </a:stretch>
        </p:blipFill>
        <p:spPr>
          <a:xfrm>
            <a:off x="7037902" y="3946667"/>
            <a:ext cx="5105400" cy="2173941"/>
          </a:xfrm>
          <a:prstGeom prst="rect">
            <a:avLst/>
          </a:prstGeom>
        </p:spPr>
      </p:pic>
      <p:pic>
        <p:nvPicPr>
          <p:cNvPr id="11" name="Picture 10">
            <a:extLst>
              <a:ext uri="{FF2B5EF4-FFF2-40B4-BE49-F238E27FC236}">
                <a16:creationId xmlns:a16="http://schemas.microsoft.com/office/drawing/2014/main" id="{9A9A43D9-5BF5-4B75-934D-9A678B7BB458}"/>
              </a:ext>
            </a:extLst>
          </p:cNvPr>
          <p:cNvPicPr>
            <a:picLocks noChangeAspect="1"/>
          </p:cNvPicPr>
          <p:nvPr/>
        </p:nvPicPr>
        <p:blipFill>
          <a:blip r:embed="rId5"/>
          <a:stretch>
            <a:fillRect/>
          </a:stretch>
        </p:blipFill>
        <p:spPr>
          <a:xfrm>
            <a:off x="1170542" y="1438230"/>
            <a:ext cx="5660258" cy="2352758"/>
          </a:xfrm>
          <a:prstGeom prst="rect">
            <a:avLst/>
          </a:prstGeom>
        </p:spPr>
      </p:pic>
      <p:pic>
        <p:nvPicPr>
          <p:cNvPr id="17" name="Picture 16">
            <a:extLst>
              <a:ext uri="{FF2B5EF4-FFF2-40B4-BE49-F238E27FC236}">
                <a16:creationId xmlns:a16="http://schemas.microsoft.com/office/drawing/2014/main" id="{A281DB19-B85C-40D9-9BB5-27BEABE599EF}"/>
              </a:ext>
            </a:extLst>
          </p:cNvPr>
          <p:cNvPicPr>
            <a:picLocks noChangeAspect="1"/>
          </p:cNvPicPr>
          <p:nvPr/>
        </p:nvPicPr>
        <p:blipFill>
          <a:blip r:embed="rId6"/>
          <a:stretch>
            <a:fillRect/>
          </a:stretch>
        </p:blipFill>
        <p:spPr>
          <a:xfrm>
            <a:off x="1143000" y="3775674"/>
            <a:ext cx="5660258" cy="2400730"/>
          </a:xfrm>
          <a:prstGeom prst="rect">
            <a:avLst/>
          </a:prstGeom>
        </p:spPr>
      </p:pic>
    </p:spTree>
    <p:extLst>
      <p:ext uri="{BB962C8B-B14F-4D97-AF65-F5344CB8AC3E}">
        <p14:creationId xmlns:p14="http://schemas.microsoft.com/office/powerpoint/2010/main" val="3612187127"/>
      </p:ext>
    </p:extLst>
  </p:cSld>
  <p:clrMapOvr>
    <a:masterClrMapping/>
  </p:clrMapOvr>
</p:sld>
</file>

<file path=ppt/theme/theme1.xml><?xml version="1.0" encoding="utf-8"?>
<a:theme xmlns:a="http://schemas.openxmlformats.org/drawingml/2006/main" name="1_presentation_16x9">
  <a:themeElements>
    <a:clrScheme name="JCESR">
      <a:dk1>
        <a:sysClr val="windowText" lastClr="000000"/>
      </a:dk1>
      <a:lt1>
        <a:sysClr val="window" lastClr="FFFFFF"/>
      </a:lt1>
      <a:dk2>
        <a:srgbClr val="44546A"/>
      </a:dk2>
      <a:lt2>
        <a:srgbClr val="E7E6E6"/>
      </a:lt2>
      <a:accent1>
        <a:srgbClr val="304E93"/>
      </a:accent1>
      <a:accent2>
        <a:srgbClr val="0085C2"/>
      </a:accent2>
      <a:accent3>
        <a:srgbClr val="79B60D"/>
      </a:accent3>
      <a:accent4>
        <a:srgbClr val="F1A433"/>
      </a:accent4>
      <a:accent5>
        <a:srgbClr val="FADA11"/>
      </a:accent5>
      <a:accent6>
        <a:srgbClr val="BFBFBF"/>
      </a:accent6>
      <a:hlink>
        <a:srgbClr val="C490AA"/>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CESR_template 16x9.potx" id="{C8C9409A-CF3F-4813-90C7-7798C9C5DEE0}" vid="{45D8A3C8-F693-4F81-9012-E016EB228C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JCESR_template 16x9 (1)</Template>
  <TotalTime>9551</TotalTime>
  <Words>1259</Words>
  <Application>Microsoft Office PowerPoint</Application>
  <PresentationFormat>Widescreen</PresentationFormat>
  <Paragraphs>120</Paragraphs>
  <Slides>26</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Georgia</vt:lpstr>
      <vt:lpstr>Symbol</vt:lpstr>
      <vt:lpstr>Times New Roman</vt:lpstr>
      <vt:lpstr>Wingdings</vt:lpstr>
      <vt:lpstr>1_presentation_16x9</vt:lpstr>
      <vt:lpstr>   Predicting Covid-19 Cases and Deaths in USA: A ML Regression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 Microscopy Characterization of Cathodes for Multivalent Batteries</dc:title>
  <dc:creator>Prakash Parajuli</dc:creator>
  <cp:lastModifiedBy>Parajuli, Prakash</cp:lastModifiedBy>
  <cp:revision>226</cp:revision>
  <dcterms:created xsi:type="dcterms:W3CDTF">2020-04-02T17:44:03Z</dcterms:created>
  <dcterms:modified xsi:type="dcterms:W3CDTF">2021-04-30T20:20:27Z</dcterms:modified>
</cp:coreProperties>
</file>