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25"/>
  </p:notesMasterIdLst>
  <p:sldIdLst>
    <p:sldId id="256" r:id="rId2"/>
    <p:sldId id="257" r:id="rId3"/>
    <p:sldId id="1766" r:id="rId4"/>
    <p:sldId id="1767" r:id="rId5"/>
    <p:sldId id="1768" r:id="rId6"/>
    <p:sldId id="1769" r:id="rId7"/>
    <p:sldId id="1770" r:id="rId8"/>
    <p:sldId id="1771" r:id="rId9"/>
    <p:sldId id="1772" r:id="rId10"/>
    <p:sldId id="1775" r:id="rId11"/>
    <p:sldId id="1777" r:id="rId12"/>
    <p:sldId id="1789" r:id="rId13"/>
    <p:sldId id="1788" r:id="rId14"/>
    <p:sldId id="1774" r:id="rId15"/>
    <p:sldId id="1776" r:id="rId16"/>
    <p:sldId id="1785" r:id="rId17"/>
    <p:sldId id="1778" r:id="rId18"/>
    <p:sldId id="1779" r:id="rId19"/>
    <p:sldId id="1781" r:id="rId20"/>
    <p:sldId id="1787" r:id="rId21"/>
    <p:sldId id="1783" r:id="rId22"/>
    <p:sldId id="1784" r:id="rId23"/>
    <p:sldId id="17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145294"/>
    <a:srgbClr val="FF33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7444" autoAdjust="0"/>
  </p:normalViewPr>
  <p:slideViewPr>
    <p:cSldViewPr>
      <p:cViewPr varScale="1">
        <p:scale>
          <a:sx n="86" d="100"/>
          <a:sy n="86" d="100"/>
        </p:scale>
        <p:origin x="552" y="58"/>
      </p:cViewPr>
      <p:guideLst>
        <p:guide orient="horz" pos="2160"/>
        <p:guide pos="3840"/>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D5FBD-E4E2-47A0-AE10-7ECDD16540A7}" type="datetimeFigureOut">
              <a:rPr lang="en-US" smtClean="0"/>
              <a:t>6/8/2021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B0116-AF65-4C23-8603-2E18EDBC0FB4}" type="slidenum">
              <a:rPr lang="en-US" smtClean="0"/>
              <a:t>‹#›</a:t>
            </a:fld>
            <a:endParaRPr lang="en-US"/>
          </a:p>
        </p:txBody>
      </p:sp>
    </p:spTree>
    <p:extLst>
      <p:ext uri="{BB962C8B-B14F-4D97-AF65-F5344CB8AC3E}">
        <p14:creationId xmlns:p14="http://schemas.microsoft.com/office/powerpoint/2010/main" val="230800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df48e864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gdf48e864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282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4621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07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065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6350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359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2108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623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7110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752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17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3786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624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514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2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48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709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66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802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612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172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1670812"/>
            <a:ext cx="8077198" cy="2743200"/>
          </a:xfrm>
          <a:solidFill>
            <a:schemeClr val="accent1"/>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70812"/>
            <a:ext cx="319619" cy="2743200"/>
          </a:xfrm>
          <a:solidFill>
            <a:schemeClr val="accent4"/>
          </a:solidFill>
        </p:spPr>
        <p:txBody>
          <a:bodyPr bIns="0" anchor="b"/>
          <a:lstStyle>
            <a:lvl1pPr marL="0" indent="0">
              <a:buNone/>
              <a:defRPr sz="100">
                <a:solidFill>
                  <a:schemeClr val="bg2"/>
                </a:solidFill>
              </a:defRPr>
            </a:lvl1pPr>
          </a:lstStyle>
          <a:p>
            <a:pPr lvl="0"/>
            <a:r>
              <a:rPr lang="en-US" dirty="0"/>
              <a:t>  </a:t>
            </a:r>
          </a:p>
        </p:txBody>
      </p:sp>
    </p:spTree>
    <p:extLst>
      <p:ext uri="{BB962C8B-B14F-4D97-AF65-F5344CB8AC3E}">
        <p14:creationId xmlns:p14="http://schemas.microsoft.com/office/powerpoint/2010/main" val="3847720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010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979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97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4385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77838"/>
            <a:ext cx="11163868" cy="828948"/>
          </a:xfrm>
          <a:prstGeom prst="rect">
            <a:avLst/>
          </a:prstGeom>
        </p:spPr>
        <p:txBody>
          <a:bodyPr vert="horz" lIns="0" tIns="0" rIns="0" bIns="0" rtlCol="0" anchor="t" anchorCtr="0">
            <a:noAutofit/>
          </a:bodyPr>
          <a:lstStyle/>
          <a:p>
            <a:r>
              <a:rPr lang="en-US" dirty="0"/>
              <a:t>Headline In All Caps 28pt </a:t>
            </a:r>
            <a:br>
              <a:rPr lang="en-US" dirty="0"/>
            </a:br>
            <a:r>
              <a:rPr lang="en-US" dirty="0"/>
              <a:t>Preferred As One Or Two Lines</a:t>
            </a:r>
          </a:p>
        </p:txBody>
      </p:sp>
      <p:sp>
        <p:nvSpPr>
          <p:cNvPr id="3" name="Text Placeholder 2"/>
          <p:cNvSpPr>
            <a:spLocks noGrp="1"/>
          </p:cNvSpPr>
          <p:nvPr>
            <p:ph type="body" idx="1"/>
          </p:nvPr>
        </p:nvSpPr>
        <p:spPr>
          <a:xfrm>
            <a:off x="609603" y="1858436"/>
            <a:ext cx="11163868" cy="442277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Rectangle 48"/>
          <p:cNvSpPr/>
          <p:nvPr/>
        </p:nvSpPr>
        <p:spPr>
          <a:xfrm>
            <a:off x="0" y="-3"/>
            <a:ext cx="304800" cy="6858003"/>
          </a:xfrm>
          <a:prstGeom prst="rect">
            <a:avLst/>
          </a:prstGeom>
          <a:solidFill>
            <a:schemeClr val="accent4"/>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2661308200"/>
      </p:ext>
    </p:extLst>
  </p:cSld>
  <p:clrMap bg1="lt1" tx1="dk1" bg2="lt2" tx2="dk2" accent1="accent1" accent2="accent2" accent3="accent3" accent4="accent4" accent5="accent5" accent6="accent6" hlink="hlink" folHlink="folHlink"/>
  <p:sldLayoutIdLst>
    <p:sldLayoutId id="2147483672" r:id="rId1"/>
    <p:sldLayoutId id="2147483670" r:id="rId2"/>
    <p:sldLayoutId id="2147483673" r:id="rId3"/>
    <p:sldLayoutId id="2147483674" r:id="rId4"/>
    <p:sldLayoutId id="2147483676"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5000"/>
        </a:lnSpc>
        <a:spcBef>
          <a:spcPct val="0"/>
        </a:spcBef>
        <a:buNone/>
        <a:defRPr sz="2800" b="1" i="0" kern="1200" cap="none" baseline="0">
          <a:solidFill>
            <a:schemeClr val="tx1"/>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home-credit-default-risk/data"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 y="741534"/>
            <a:ext cx="11965710" cy="2362201"/>
          </a:xfrm>
        </p:spPr>
        <p:txBody>
          <a:bodyPr lIns="0" rIns="0">
            <a:noAutofit/>
          </a:bodyPr>
          <a:lstStyle/>
          <a:p>
            <a:pPr marL="0" marR="0" algn="ctr" fontAlgn="base">
              <a:lnSpc>
                <a:spcPct val="150000"/>
              </a:lnSpc>
              <a:spcBef>
                <a:spcPts val="0"/>
              </a:spcBef>
              <a:spcAft>
                <a:spcPts val="600"/>
              </a:spcAft>
            </a:pPr>
            <a:r>
              <a:rPr lang="en-US" sz="3600" b="1" dirty="0">
                <a:effectLst/>
                <a:latin typeface="Georgia" panose="02040502050405020303" pitchFamily="18" charset="0"/>
                <a:ea typeface="Times New Roman" panose="02020603050405020304" pitchFamily="18" charset="0"/>
              </a:rPr>
              <a:t>    </a:t>
            </a:r>
            <a:r>
              <a:rPr lang="en-US" sz="3800" b="1" dirty="0">
                <a:effectLst/>
                <a:latin typeface="Georgia" panose="02040502050405020303" pitchFamily="18" charset="0"/>
                <a:ea typeface="Times New Roman" panose="02020603050405020304" pitchFamily="18" charset="0"/>
              </a:rPr>
              <a:t>Predicting Mortgage Loan Repayment Ability: </a:t>
            </a:r>
            <a:br>
              <a:rPr lang="en-US" sz="4000" b="1" dirty="0">
                <a:effectLst/>
                <a:latin typeface="Georgia" panose="02040502050405020303" pitchFamily="18" charset="0"/>
                <a:ea typeface="Times New Roman" panose="02020603050405020304" pitchFamily="18" charset="0"/>
              </a:rPr>
            </a:br>
            <a:r>
              <a:rPr lang="en-US" b="1" dirty="0">
                <a:effectLst/>
                <a:latin typeface="Georgia" panose="02040502050405020303" pitchFamily="18" charset="0"/>
                <a:ea typeface="Times New Roman" panose="02020603050405020304" pitchFamily="18" charset="0"/>
              </a:rPr>
              <a:t>A ML Classification Project</a:t>
            </a:r>
            <a:endParaRPr lang="en-US" dirty="0">
              <a:effectLst/>
              <a:latin typeface="Georgia" panose="02040502050405020303" pitchFamily="18" charset="0"/>
              <a:ea typeface="Times New Roman" panose="02020603050405020304" pitchFamily="18" charset="0"/>
            </a:endParaRPr>
          </a:p>
        </p:txBody>
      </p:sp>
      <p:sp>
        <p:nvSpPr>
          <p:cNvPr id="3" name="Text Placeholder 2"/>
          <p:cNvSpPr>
            <a:spLocks noGrp="1"/>
          </p:cNvSpPr>
          <p:nvPr>
            <p:ph type="body" sz="quarter" idx="12"/>
          </p:nvPr>
        </p:nvSpPr>
        <p:spPr>
          <a:xfrm>
            <a:off x="39255" y="741534"/>
            <a:ext cx="319619" cy="2362200"/>
          </a:xfrm>
        </p:spPr>
        <p:txBody>
          <a:bodyPr/>
          <a:lstStyle/>
          <a:p>
            <a:endParaRPr lang="en-US" dirty="0"/>
          </a:p>
        </p:txBody>
      </p:sp>
      <p:sp>
        <p:nvSpPr>
          <p:cNvPr id="9" name="Text Placeholder 8"/>
          <p:cNvSpPr>
            <a:spLocks noGrp="1"/>
          </p:cNvSpPr>
          <p:nvPr>
            <p:ph type="body" sz="quarter" idx="4294967295"/>
          </p:nvPr>
        </p:nvSpPr>
        <p:spPr>
          <a:xfrm>
            <a:off x="2667000" y="3579860"/>
            <a:ext cx="5760720" cy="882609"/>
          </a:xfrm>
        </p:spPr>
        <p:txBody>
          <a:bodyPr/>
          <a:lstStyle/>
          <a:p>
            <a:pPr marL="0" indent="0" algn="ctr">
              <a:spcBef>
                <a:spcPts val="1800"/>
              </a:spcBef>
              <a:buNone/>
            </a:pPr>
            <a:r>
              <a:rPr lang="en-US" sz="2800" b="1" dirty="0">
                <a:latin typeface="Georgia" panose="02040502050405020303" pitchFamily="18" charset="0"/>
              </a:rPr>
              <a:t>Prakash Parajuli, PhD</a:t>
            </a:r>
          </a:p>
          <a:p>
            <a:pPr marL="0" indent="0" algn="ctr">
              <a:lnSpc>
                <a:spcPct val="90000"/>
              </a:lnSpc>
              <a:spcBef>
                <a:spcPts val="1800"/>
              </a:spcBef>
              <a:buNone/>
            </a:pPr>
            <a:r>
              <a:rPr lang="en-US" sz="1600" b="1" dirty="0">
                <a:latin typeface="Georgia" panose="02040502050405020303" pitchFamily="18" charset="0"/>
              </a:rPr>
              <a:t>Data Science Capstone Project, 2021</a:t>
            </a:r>
          </a:p>
        </p:txBody>
      </p:sp>
      <p:pic>
        <p:nvPicPr>
          <p:cNvPr id="1026" name="Picture 2" descr="Springboard">
            <a:extLst>
              <a:ext uri="{FF2B5EF4-FFF2-40B4-BE49-F238E27FC236}">
                <a16:creationId xmlns:a16="http://schemas.microsoft.com/office/drawing/2014/main" id="{609B8435-1850-4B53-AE58-45D0632C97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00" t="21341" r="2002" b="16000"/>
          <a:stretch/>
        </p:blipFill>
        <p:spPr bwMode="auto">
          <a:xfrm>
            <a:off x="4876800" y="5257800"/>
            <a:ext cx="1752600" cy="3813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573187BD-DECE-46A0-9165-79C6A87598F6}"/>
              </a:ext>
            </a:extLst>
          </p:cNvPr>
          <p:cNvSpPr txBox="1">
            <a:spLocks/>
          </p:cNvSpPr>
          <p:nvPr/>
        </p:nvSpPr>
        <p:spPr>
          <a:xfrm>
            <a:off x="159809" y="5867400"/>
            <a:ext cx="3162300" cy="533400"/>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buFont typeface="Wingdings" pitchFamily="2" charset="2"/>
              <a:buNone/>
            </a:pPr>
            <a:r>
              <a:rPr lang="en-US" sz="1500" b="1" dirty="0">
                <a:latin typeface="Georgia" panose="02040502050405020303" pitchFamily="18" charset="0"/>
              </a:rPr>
              <a:t>Thanks to Springboard Mentor:</a:t>
            </a:r>
          </a:p>
          <a:p>
            <a:pPr marL="0" indent="0" algn="ctr">
              <a:lnSpc>
                <a:spcPct val="90000"/>
              </a:lnSpc>
              <a:buFont typeface="Wingdings" pitchFamily="2" charset="2"/>
              <a:buNone/>
            </a:pPr>
            <a:r>
              <a:rPr lang="en-US" sz="1500" b="1" dirty="0">
                <a:latin typeface="Georgia" panose="02040502050405020303" pitchFamily="18" charset="0"/>
              </a:rPr>
              <a:t>Ajith Kumar</a:t>
            </a:r>
          </a:p>
        </p:txBody>
      </p:sp>
      <p:grpSp>
        <p:nvGrpSpPr>
          <p:cNvPr id="18" name="Group 17">
            <a:extLst>
              <a:ext uri="{FF2B5EF4-FFF2-40B4-BE49-F238E27FC236}">
                <a16:creationId xmlns:a16="http://schemas.microsoft.com/office/drawing/2014/main" id="{1493C0D0-7646-4B86-B440-3BAF6471D61B}"/>
              </a:ext>
            </a:extLst>
          </p:cNvPr>
          <p:cNvGrpSpPr/>
          <p:nvPr/>
        </p:nvGrpSpPr>
        <p:grpSpPr>
          <a:xfrm>
            <a:off x="9113504" y="2286000"/>
            <a:ext cx="3078496" cy="2082856"/>
            <a:chOff x="9159233" y="911716"/>
            <a:chExt cx="3078496" cy="2082856"/>
          </a:xfrm>
        </p:grpSpPr>
        <p:grpSp>
          <p:nvGrpSpPr>
            <p:cNvPr id="15" name="Group 14">
              <a:extLst>
                <a:ext uri="{FF2B5EF4-FFF2-40B4-BE49-F238E27FC236}">
                  <a16:creationId xmlns:a16="http://schemas.microsoft.com/office/drawing/2014/main" id="{AEBDF482-16F3-4C70-B72C-1B6ED1A46882}"/>
                </a:ext>
              </a:extLst>
            </p:cNvPr>
            <p:cNvGrpSpPr/>
            <p:nvPr/>
          </p:nvGrpSpPr>
          <p:grpSpPr>
            <a:xfrm>
              <a:off x="9159233" y="911716"/>
              <a:ext cx="3078496" cy="1986191"/>
              <a:chOff x="9113504" y="909409"/>
              <a:chExt cx="3078496" cy="1986191"/>
            </a:xfrm>
          </p:grpSpPr>
          <p:pic>
            <p:nvPicPr>
              <p:cNvPr id="12" name="Picture 11">
                <a:extLst>
                  <a:ext uri="{FF2B5EF4-FFF2-40B4-BE49-F238E27FC236}">
                    <a16:creationId xmlns:a16="http://schemas.microsoft.com/office/drawing/2014/main" id="{7139A300-8D6D-448A-A127-D667059F71AB}"/>
                  </a:ext>
                </a:extLst>
              </p:cNvPr>
              <p:cNvPicPr/>
              <p:nvPr/>
            </p:nvPicPr>
            <p:blipFill rotWithShape="1">
              <a:blip r:embed="rId3" cstate="print">
                <a:extLst>
                  <a:ext uri="{28A0092B-C50C-407E-A947-70E740481C1C}">
                    <a14:useLocalDpi xmlns:a14="http://schemas.microsoft.com/office/drawing/2010/main" val="0"/>
                  </a:ext>
                </a:extLst>
              </a:blip>
              <a:srcRect l="15389" r="7663" b="17774"/>
              <a:stretch/>
            </p:blipFill>
            <p:spPr bwMode="auto">
              <a:xfrm>
                <a:off x="9144000" y="909409"/>
                <a:ext cx="3048000" cy="1986191"/>
              </a:xfrm>
              <a:prstGeom prst="rect">
                <a:avLst/>
              </a:prstGeom>
              <a:noFill/>
              <a:ln>
                <a:noFill/>
              </a:ln>
            </p:spPr>
          </p:pic>
          <p:sp>
            <p:nvSpPr>
              <p:cNvPr id="8" name="Rectangle 7">
                <a:extLst>
                  <a:ext uri="{FF2B5EF4-FFF2-40B4-BE49-F238E27FC236}">
                    <a16:creationId xmlns:a16="http://schemas.microsoft.com/office/drawing/2014/main" id="{06E9E90F-6FB5-4FB7-BAB0-3885640BBD4E}"/>
                  </a:ext>
                </a:extLst>
              </p:cNvPr>
              <p:cNvSpPr/>
              <p:nvPr/>
            </p:nvSpPr>
            <p:spPr>
              <a:xfrm>
                <a:off x="9113504" y="938354"/>
                <a:ext cx="731533" cy="381001"/>
              </a:xfrm>
              <a:prstGeom prst="rect">
                <a:avLst/>
              </a:prstGeom>
              <a:solidFill>
                <a:srgbClr val="1452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 Placeholder 8">
              <a:extLst>
                <a:ext uri="{FF2B5EF4-FFF2-40B4-BE49-F238E27FC236}">
                  <a16:creationId xmlns:a16="http://schemas.microsoft.com/office/drawing/2014/main" id="{02CCEB71-8656-43E7-86B5-AC5464497232}"/>
                </a:ext>
              </a:extLst>
            </p:cNvPr>
            <p:cNvSpPr txBox="1">
              <a:spLocks/>
            </p:cNvSpPr>
            <p:nvPr/>
          </p:nvSpPr>
          <p:spPr>
            <a:xfrm>
              <a:off x="9525000" y="2806380"/>
              <a:ext cx="2506965" cy="188192"/>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buFont typeface="Wingdings" pitchFamily="2" charset="2"/>
                <a:buNone/>
              </a:pPr>
              <a:r>
                <a:rPr lang="en-US" sz="1300" b="1" i="1" dirty="0">
                  <a:latin typeface="Georgia" panose="02040502050405020303" pitchFamily="18" charset="0"/>
                </a:rPr>
                <a:t>Mortgage Loan Process….</a:t>
              </a:r>
            </a:p>
          </p:txBody>
        </p:sp>
      </p:grpSp>
    </p:spTree>
    <p:extLst>
      <p:ext uri="{BB962C8B-B14F-4D97-AF65-F5344CB8AC3E}">
        <p14:creationId xmlns:p14="http://schemas.microsoft.com/office/powerpoint/2010/main" val="2651744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595485" y="989325"/>
            <a:ext cx="7557915" cy="60029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Times New Roman" panose="02020603050405020304" pitchFamily="18" charset="0"/>
                <a:ea typeface="Times New Roman" panose="02020603050405020304" pitchFamily="18" charset="0"/>
              </a:rPr>
              <a:t>Weight of Evidence/Information Value of the features</a:t>
            </a:r>
            <a:endParaRPr lang="en-US" sz="25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9E829642-7D75-479D-8A15-1503382E0127}"/>
              </a:ext>
            </a:extLst>
          </p:cNvPr>
          <p:cNvGraphicFramePr>
            <a:graphicFrameLocks noGrp="1"/>
          </p:cNvGraphicFramePr>
          <p:nvPr>
            <p:extLst>
              <p:ext uri="{D42A27DB-BD31-4B8C-83A1-F6EECF244321}">
                <p14:modId xmlns:p14="http://schemas.microsoft.com/office/powerpoint/2010/main" val="2059302"/>
              </p:ext>
            </p:extLst>
          </p:nvPr>
        </p:nvGraphicFramePr>
        <p:xfrm>
          <a:off x="2362200" y="2019313"/>
          <a:ext cx="3657600" cy="1047684"/>
        </p:xfrm>
        <a:graphic>
          <a:graphicData uri="http://schemas.openxmlformats.org/drawingml/2006/table">
            <a:tbl>
              <a:tblPr firstRow="1" firstCol="1" bandRow="1">
                <a:tableStyleId>{17292A2E-F333-43FB-9621-5CBBE7FDCDCB}</a:tableStyleId>
              </a:tblPr>
              <a:tblGrid>
                <a:gridCol w="1555705">
                  <a:extLst>
                    <a:ext uri="{9D8B030D-6E8A-4147-A177-3AD203B41FA5}">
                      <a16:colId xmlns:a16="http://schemas.microsoft.com/office/drawing/2014/main" val="3621920921"/>
                    </a:ext>
                  </a:extLst>
                </a:gridCol>
                <a:gridCol w="2101895">
                  <a:extLst>
                    <a:ext uri="{9D8B030D-6E8A-4147-A177-3AD203B41FA5}">
                      <a16:colId xmlns:a16="http://schemas.microsoft.com/office/drawing/2014/main" val="3243679637"/>
                    </a:ext>
                  </a:extLst>
                </a:gridCol>
              </a:tblGrid>
              <a:tr h="0">
                <a:tc>
                  <a:txBody>
                    <a:bodyPr/>
                    <a:lstStyle/>
                    <a:p>
                      <a:pPr marL="0" marR="0" algn="l">
                        <a:lnSpc>
                          <a:spcPts val="1425"/>
                        </a:lnSpc>
                        <a:spcBef>
                          <a:spcPts val="0"/>
                        </a:spcBef>
                        <a:spcAft>
                          <a:spcPts val="0"/>
                        </a:spcAft>
                      </a:pPr>
                      <a:r>
                        <a:rPr lang="en-US" sz="1100">
                          <a:effectLst/>
                        </a:rPr>
                        <a:t>Information Value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Variable Predictiveness</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2963997"/>
                  </a:ext>
                </a:extLst>
              </a:tr>
              <a:tr h="0">
                <a:tc>
                  <a:txBody>
                    <a:bodyPr/>
                    <a:lstStyle/>
                    <a:p>
                      <a:pPr marL="0" marR="0" algn="l">
                        <a:lnSpc>
                          <a:spcPts val="1425"/>
                        </a:lnSpc>
                        <a:spcBef>
                          <a:spcPts val="0"/>
                        </a:spcBef>
                        <a:spcAft>
                          <a:spcPts val="0"/>
                        </a:spcAft>
                      </a:pPr>
                      <a:r>
                        <a:rPr lang="en-US" sz="1100">
                          <a:effectLst/>
                        </a:rPr>
                        <a:t>Less than 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Not useful for prediction</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5722960"/>
                  </a:ext>
                </a:extLst>
              </a:tr>
              <a:tr h="0">
                <a:tc>
                  <a:txBody>
                    <a:bodyPr/>
                    <a:lstStyle/>
                    <a:p>
                      <a:pPr marL="0" marR="0" algn="l">
                        <a:lnSpc>
                          <a:spcPts val="1425"/>
                        </a:lnSpc>
                        <a:spcBef>
                          <a:spcPts val="0"/>
                        </a:spcBef>
                        <a:spcAft>
                          <a:spcPts val="0"/>
                        </a:spcAft>
                      </a:pPr>
                      <a:r>
                        <a:rPr lang="en-US" sz="1100">
                          <a:effectLst/>
                        </a:rPr>
                        <a:t>0.02 to 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Weak predictive Power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56890985"/>
                  </a:ext>
                </a:extLst>
              </a:tr>
              <a:tr h="0">
                <a:tc>
                  <a:txBody>
                    <a:bodyPr/>
                    <a:lstStyle/>
                    <a:p>
                      <a:pPr marL="0" marR="0" algn="l">
                        <a:lnSpc>
                          <a:spcPts val="1425"/>
                        </a:lnSpc>
                        <a:spcBef>
                          <a:spcPts val="0"/>
                        </a:spcBef>
                        <a:spcAft>
                          <a:spcPts val="0"/>
                        </a:spcAft>
                      </a:pPr>
                      <a:r>
                        <a:rPr lang="en-US" sz="1100">
                          <a:effectLst/>
                        </a:rPr>
                        <a:t> 0.1 to 0.3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Medium predictive Power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06205590"/>
                  </a:ext>
                </a:extLst>
              </a:tr>
              <a:tr h="0">
                <a:tc>
                  <a:txBody>
                    <a:bodyPr/>
                    <a:lstStyle/>
                    <a:p>
                      <a:pPr marL="0" marR="0" algn="l">
                        <a:lnSpc>
                          <a:spcPts val="1425"/>
                        </a:lnSpc>
                        <a:spcBef>
                          <a:spcPts val="0"/>
                        </a:spcBef>
                        <a:spcAft>
                          <a:spcPts val="0"/>
                        </a:spcAft>
                      </a:pPr>
                      <a:r>
                        <a:rPr lang="en-US" sz="1100">
                          <a:effectLst/>
                        </a:rPr>
                        <a:t> 0.3 to 0.5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Strong predictive Power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74775268"/>
                  </a:ext>
                </a:extLst>
              </a:tr>
              <a:tr h="218054">
                <a:tc>
                  <a:txBody>
                    <a:bodyPr/>
                    <a:lstStyle/>
                    <a:p>
                      <a:pPr marL="0" marR="0" algn="l">
                        <a:lnSpc>
                          <a:spcPts val="1425"/>
                        </a:lnSpc>
                        <a:spcBef>
                          <a:spcPts val="0"/>
                        </a:spcBef>
                        <a:spcAft>
                          <a:spcPts val="0"/>
                        </a:spcAft>
                      </a:pPr>
                      <a:r>
                        <a:rPr lang="en-US" sz="1100">
                          <a:effectLst/>
                        </a:rPr>
                        <a:t> &gt;0.5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Suspicious Predictive Power</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414379"/>
                  </a:ext>
                </a:extLst>
              </a:tr>
            </a:tbl>
          </a:graphicData>
        </a:graphic>
      </p:graphicFrame>
      <p:pic>
        <p:nvPicPr>
          <p:cNvPr id="9" name="Picture 8">
            <a:extLst>
              <a:ext uri="{FF2B5EF4-FFF2-40B4-BE49-F238E27FC236}">
                <a16:creationId xmlns:a16="http://schemas.microsoft.com/office/drawing/2014/main" id="{AA2DF242-98FD-4017-94CD-0D1F7AC29A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5485" y="3284200"/>
            <a:ext cx="7169315" cy="2049800"/>
          </a:xfrm>
          <a:prstGeom prst="rect">
            <a:avLst/>
          </a:prstGeom>
          <a:noFill/>
          <a:ln>
            <a:noFill/>
          </a:ln>
        </p:spPr>
      </p:pic>
      <p:pic>
        <p:nvPicPr>
          <p:cNvPr id="11" name="Picture 10">
            <a:extLst>
              <a:ext uri="{FF2B5EF4-FFF2-40B4-BE49-F238E27FC236}">
                <a16:creationId xmlns:a16="http://schemas.microsoft.com/office/drawing/2014/main" id="{6F400B6B-877F-47E7-BD4D-9FCFE78E137F}"/>
              </a:ext>
            </a:extLst>
          </p:cNvPr>
          <p:cNvPicPr/>
          <p:nvPr/>
        </p:nvPicPr>
        <p:blipFill rotWithShape="1">
          <a:blip r:embed="rId4">
            <a:extLst>
              <a:ext uri="{28A0092B-C50C-407E-A947-70E740481C1C}">
                <a14:useLocalDpi xmlns:a14="http://schemas.microsoft.com/office/drawing/2010/main" val="0"/>
              </a:ext>
            </a:extLst>
          </a:blip>
          <a:srcRect l="48716"/>
          <a:stretch/>
        </p:blipFill>
        <p:spPr bwMode="auto">
          <a:xfrm>
            <a:off x="8382000" y="4191000"/>
            <a:ext cx="3678056" cy="2049800"/>
          </a:xfrm>
          <a:prstGeom prst="rect">
            <a:avLst/>
          </a:prstGeom>
          <a:noFill/>
          <a:ln>
            <a:noFill/>
          </a:ln>
        </p:spPr>
      </p:pic>
      <p:pic>
        <p:nvPicPr>
          <p:cNvPr id="12" name="Picture 11">
            <a:extLst>
              <a:ext uri="{FF2B5EF4-FFF2-40B4-BE49-F238E27FC236}">
                <a16:creationId xmlns:a16="http://schemas.microsoft.com/office/drawing/2014/main" id="{D7A68D2C-4E80-4BB6-9936-8C999D8A3140}"/>
              </a:ext>
            </a:extLst>
          </p:cNvPr>
          <p:cNvPicPr/>
          <p:nvPr/>
        </p:nvPicPr>
        <p:blipFill rotWithShape="1">
          <a:blip r:embed="rId4">
            <a:extLst>
              <a:ext uri="{28A0092B-C50C-407E-A947-70E740481C1C}">
                <a14:useLocalDpi xmlns:a14="http://schemas.microsoft.com/office/drawing/2010/main" val="0"/>
              </a:ext>
            </a:extLst>
          </a:blip>
          <a:srcRect l="59" r="51225"/>
          <a:stretch/>
        </p:blipFill>
        <p:spPr bwMode="auto">
          <a:xfrm>
            <a:off x="8179740" y="1752600"/>
            <a:ext cx="3880316" cy="2276475"/>
          </a:xfrm>
          <a:prstGeom prst="rect">
            <a:avLst/>
          </a:prstGeom>
          <a:noFill/>
          <a:ln>
            <a:noFill/>
          </a:ln>
        </p:spPr>
      </p:pic>
      <p:sp>
        <p:nvSpPr>
          <p:cNvPr id="15" name="TextBox 14">
            <a:extLst>
              <a:ext uri="{FF2B5EF4-FFF2-40B4-BE49-F238E27FC236}">
                <a16:creationId xmlns:a16="http://schemas.microsoft.com/office/drawing/2014/main" id="{84F4404C-D15E-460E-BA02-919D97B7C30D}"/>
              </a:ext>
            </a:extLst>
          </p:cNvPr>
          <p:cNvSpPr txBox="1"/>
          <p:nvPr/>
        </p:nvSpPr>
        <p:spPr>
          <a:xfrm>
            <a:off x="395737" y="5779135"/>
            <a:ext cx="7938915" cy="923330"/>
          </a:xfrm>
          <a:prstGeom prst="rect">
            <a:avLst/>
          </a:prstGeom>
          <a:solidFill>
            <a:srgbClr val="FF7C80"/>
          </a:solidFill>
        </p:spPr>
        <p:txBody>
          <a:bodyPr wrap="square">
            <a:spAutoFit/>
          </a:bodyPr>
          <a:lstStyle/>
          <a:p>
            <a:r>
              <a:rPr lang="en-US" sz="1800" dirty="0">
                <a:solidFill>
                  <a:srgbClr val="000000"/>
                </a:solidFill>
                <a:effectLst/>
                <a:latin typeface="Times New Roman" panose="02020603050405020304" pitchFamily="18" charset="0"/>
                <a:ea typeface="Calibri" panose="020F0502020204030204" pitchFamily="34" charset="0"/>
              </a:rPr>
              <a:t>Features: External_source_1 and External_source_3 shows a highly distinct distribution for two classes. These features might be suspicious and needs attention during modelling.</a:t>
            </a:r>
            <a:endParaRPr lang="en-US" dirty="0"/>
          </a:p>
        </p:txBody>
      </p:sp>
    </p:spTree>
    <p:extLst>
      <p:ext uri="{BB962C8B-B14F-4D97-AF65-F5344CB8AC3E}">
        <p14:creationId xmlns:p14="http://schemas.microsoft.com/office/powerpoint/2010/main" val="46950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595485" y="989325"/>
            <a:ext cx="3214515" cy="60029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Times New Roman" panose="02020603050405020304" pitchFamily="18" charset="0"/>
                <a:ea typeface="Times New Roman" panose="02020603050405020304" pitchFamily="18" charset="0"/>
              </a:rPr>
              <a:t>Chi Square Test</a:t>
            </a:r>
            <a:endParaRPr lang="en-US" sz="25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4F4404C-D15E-460E-BA02-919D97B7C30D}"/>
              </a:ext>
            </a:extLst>
          </p:cNvPr>
          <p:cNvSpPr txBox="1"/>
          <p:nvPr/>
        </p:nvSpPr>
        <p:spPr>
          <a:xfrm>
            <a:off x="585960" y="5973249"/>
            <a:ext cx="11291716"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Calibri" panose="020F0502020204030204" pitchFamily="34" charset="0"/>
              </a:rPr>
              <a:t>Chi-square test and Information value are in agreement showing features with medium/weak predicting power shows chi square association with Target. </a:t>
            </a:r>
            <a:endParaRPr lang="en-US" dirty="0"/>
          </a:p>
        </p:txBody>
      </p:sp>
      <p:pic>
        <p:nvPicPr>
          <p:cNvPr id="10" name="Picture 9">
            <a:extLst>
              <a:ext uri="{FF2B5EF4-FFF2-40B4-BE49-F238E27FC236}">
                <a16:creationId xmlns:a16="http://schemas.microsoft.com/office/drawing/2014/main" id="{96C8A32F-2964-42D4-9FD7-CAAFBC767670}"/>
              </a:ext>
            </a:extLst>
          </p:cNvPr>
          <p:cNvPicPr/>
          <p:nvPr/>
        </p:nvPicPr>
        <p:blipFill rotWithShape="1">
          <a:blip r:embed="rId3">
            <a:extLst>
              <a:ext uri="{28A0092B-C50C-407E-A947-70E740481C1C}">
                <a14:useLocalDpi xmlns:a14="http://schemas.microsoft.com/office/drawing/2010/main" val="0"/>
              </a:ext>
            </a:extLst>
          </a:blip>
          <a:srcRect t="7197" r="6061"/>
          <a:stretch/>
        </p:blipFill>
        <p:spPr bwMode="auto">
          <a:xfrm>
            <a:off x="2362200" y="1933055"/>
            <a:ext cx="5613261" cy="36967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685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D104EEB-F3C3-4952-977E-0F89CB6EEBC1}"/>
              </a:ext>
            </a:extLst>
          </p:cNvPr>
          <p:cNvPicPr>
            <a:picLocks noChangeAspect="1"/>
          </p:cNvPicPr>
          <p:nvPr/>
        </p:nvPicPr>
        <p:blipFill>
          <a:blip r:embed="rId3"/>
          <a:stretch>
            <a:fillRect/>
          </a:stretch>
        </p:blipFill>
        <p:spPr>
          <a:xfrm>
            <a:off x="392194" y="1843028"/>
            <a:ext cx="4848225" cy="3438525"/>
          </a:xfrm>
          <a:prstGeom prst="rect">
            <a:avLst/>
          </a:prstGeom>
        </p:spPr>
      </p:pic>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b="1" dirty="0">
                <a:solidFill>
                  <a:srgbClr val="002060"/>
                </a:solidFill>
                <a:effectLst/>
                <a:latin typeface="Georgia" panose="02040502050405020303" pitchFamily="18" charset="0"/>
                <a:ea typeface="Times New Roman" panose="02020603050405020304" pitchFamily="18" charset="0"/>
              </a:rPr>
              <a:t>Chi Square Test</a:t>
            </a:r>
            <a:endParaRPr lang="en-US" sz="4000" dirty="0">
              <a:solidFill>
                <a:srgbClr val="002060"/>
              </a:solidFill>
              <a:effectLst/>
              <a:latin typeface="Georgia" panose="02040502050405020303"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ACF0419A-A3F7-4AEC-8059-24CD9434835D}"/>
              </a:ext>
            </a:extLst>
          </p:cNvPr>
          <p:cNvSpPr txBox="1"/>
          <p:nvPr/>
        </p:nvSpPr>
        <p:spPr>
          <a:xfrm>
            <a:off x="362796" y="1314028"/>
            <a:ext cx="5181600"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gender affect loan repayment ability?</a:t>
            </a:r>
          </a:p>
        </p:txBody>
      </p:sp>
      <p:sp>
        <p:nvSpPr>
          <p:cNvPr id="21" name="TextBox 20">
            <a:extLst>
              <a:ext uri="{FF2B5EF4-FFF2-40B4-BE49-F238E27FC236}">
                <a16:creationId xmlns:a16="http://schemas.microsoft.com/office/drawing/2014/main" id="{4FBA4A77-D0A0-4EFB-8BF5-316FE5F19AE5}"/>
              </a:ext>
            </a:extLst>
          </p:cNvPr>
          <p:cNvSpPr txBox="1"/>
          <p:nvPr/>
        </p:nvSpPr>
        <p:spPr>
          <a:xfrm rot="19902601">
            <a:off x="2149004" y="2935508"/>
            <a:ext cx="1637365"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pic>
        <p:nvPicPr>
          <p:cNvPr id="8" name="Picture 7">
            <a:extLst>
              <a:ext uri="{FF2B5EF4-FFF2-40B4-BE49-F238E27FC236}">
                <a16:creationId xmlns:a16="http://schemas.microsoft.com/office/drawing/2014/main" id="{DBA752B7-29CE-4B64-BC0F-EE0941578CE3}"/>
              </a:ext>
            </a:extLst>
          </p:cNvPr>
          <p:cNvPicPr>
            <a:picLocks noChangeAspect="1"/>
          </p:cNvPicPr>
          <p:nvPr/>
        </p:nvPicPr>
        <p:blipFill>
          <a:blip r:embed="rId4"/>
          <a:stretch>
            <a:fillRect/>
          </a:stretch>
        </p:blipFill>
        <p:spPr>
          <a:xfrm>
            <a:off x="6992198" y="1828800"/>
            <a:ext cx="3825485" cy="2766363"/>
          </a:xfrm>
          <a:prstGeom prst="rect">
            <a:avLst/>
          </a:prstGeom>
        </p:spPr>
      </p:pic>
      <p:sp>
        <p:nvSpPr>
          <p:cNvPr id="25" name="TextBox 24">
            <a:extLst>
              <a:ext uri="{FF2B5EF4-FFF2-40B4-BE49-F238E27FC236}">
                <a16:creationId xmlns:a16="http://schemas.microsoft.com/office/drawing/2014/main" id="{0849D344-F09A-48CA-8B4D-5298E4A7EC14}"/>
              </a:ext>
            </a:extLst>
          </p:cNvPr>
          <p:cNvSpPr txBox="1"/>
          <p:nvPr/>
        </p:nvSpPr>
        <p:spPr>
          <a:xfrm>
            <a:off x="6768462" y="3833279"/>
            <a:ext cx="4567135"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Applicant with academic degree have a greater chance to repay loan.</a:t>
            </a:r>
          </a:p>
        </p:txBody>
      </p:sp>
      <p:sp>
        <p:nvSpPr>
          <p:cNvPr id="23" name="TextBox 22">
            <a:extLst>
              <a:ext uri="{FF2B5EF4-FFF2-40B4-BE49-F238E27FC236}">
                <a16:creationId xmlns:a16="http://schemas.microsoft.com/office/drawing/2014/main" id="{961CC78A-335C-492D-9635-5714A5E449CF}"/>
              </a:ext>
            </a:extLst>
          </p:cNvPr>
          <p:cNvSpPr txBox="1"/>
          <p:nvPr/>
        </p:nvSpPr>
        <p:spPr>
          <a:xfrm>
            <a:off x="5940678" y="1343147"/>
            <a:ext cx="6246006"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Education degree affect loan repayment ability?</a:t>
            </a:r>
          </a:p>
        </p:txBody>
      </p:sp>
      <p:sp>
        <p:nvSpPr>
          <p:cNvPr id="24" name="TextBox 23">
            <a:extLst>
              <a:ext uri="{FF2B5EF4-FFF2-40B4-BE49-F238E27FC236}">
                <a16:creationId xmlns:a16="http://schemas.microsoft.com/office/drawing/2014/main" id="{D2DDE5F0-9202-45FD-A67D-A37C5A65E94D}"/>
              </a:ext>
            </a:extLst>
          </p:cNvPr>
          <p:cNvSpPr txBox="1"/>
          <p:nvPr/>
        </p:nvSpPr>
        <p:spPr>
          <a:xfrm>
            <a:off x="839022" y="5303970"/>
            <a:ext cx="5028378"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b="0" i="0" dirty="0">
                <a:solidFill>
                  <a:srgbClr val="000000"/>
                </a:solidFill>
                <a:effectLst/>
                <a:latin typeface="Georgia" panose="02040502050405020303" pitchFamily="18" charset="0"/>
              </a:rPr>
              <a:t>9.780256e-01, </a:t>
            </a:r>
            <a:r>
              <a:rPr lang="en-US" sz="1600" b="1" i="0" dirty="0">
                <a:solidFill>
                  <a:srgbClr val="000000"/>
                </a:solidFill>
                <a:effectLst/>
                <a:latin typeface="Georgia" panose="02040502050405020303" pitchFamily="18" charset="0"/>
              </a:rPr>
              <a:t>Accepted Null hypothesis</a:t>
            </a:r>
            <a:endParaRPr lang="en-US" sz="1500" b="1" dirty="0">
              <a:solidFill>
                <a:srgbClr val="C00000"/>
              </a:solidFill>
              <a:latin typeface="Georgia" panose="02040502050405020303" pitchFamily="18" charset="0"/>
            </a:endParaRPr>
          </a:p>
        </p:txBody>
      </p:sp>
      <p:sp>
        <p:nvSpPr>
          <p:cNvPr id="26" name="TextBox 25">
            <a:extLst>
              <a:ext uri="{FF2B5EF4-FFF2-40B4-BE49-F238E27FC236}">
                <a16:creationId xmlns:a16="http://schemas.microsoft.com/office/drawing/2014/main" id="{E8C12FC2-5448-4577-8A7F-D954073F1FFE}"/>
              </a:ext>
            </a:extLst>
          </p:cNvPr>
          <p:cNvSpPr txBox="1"/>
          <p:nvPr/>
        </p:nvSpPr>
        <p:spPr>
          <a:xfrm>
            <a:off x="6699342" y="4737347"/>
            <a:ext cx="5100464"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dirty="0">
                <a:effectLst/>
              </a:rPr>
              <a:t>2.447681e-219</a:t>
            </a:r>
            <a:r>
              <a:rPr lang="en-US" sz="1600" b="0" i="0" dirty="0">
                <a:solidFill>
                  <a:srgbClr val="000000"/>
                </a:solidFill>
                <a:effectLst/>
                <a:latin typeface="Georgia" panose="02040502050405020303" pitchFamily="18" charset="0"/>
              </a:rPr>
              <a:t>, </a:t>
            </a:r>
            <a:r>
              <a:rPr lang="en-US" sz="1600" b="1" i="0" dirty="0">
                <a:solidFill>
                  <a:srgbClr val="000000"/>
                </a:solidFill>
                <a:effectLst/>
                <a:latin typeface="Georgia" panose="02040502050405020303" pitchFamily="18" charset="0"/>
              </a:rPr>
              <a:t>Rejected Null hypothesis</a:t>
            </a:r>
            <a:endParaRPr lang="en-US" sz="1500" b="1" dirty="0">
              <a:solidFill>
                <a:srgbClr val="C00000"/>
              </a:solidFill>
              <a:latin typeface="Georgia" panose="02040502050405020303" pitchFamily="18" charset="0"/>
            </a:endParaRPr>
          </a:p>
        </p:txBody>
      </p:sp>
    </p:spTree>
    <p:extLst>
      <p:ext uri="{BB962C8B-B14F-4D97-AF65-F5344CB8AC3E}">
        <p14:creationId xmlns:p14="http://schemas.microsoft.com/office/powerpoint/2010/main" val="181849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2FD9DEE-810A-4960-96A7-892921881604}"/>
              </a:ext>
            </a:extLst>
          </p:cNvPr>
          <p:cNvGrpSpPr/>
          <p:nvPr/>
        </p:nvGrpSpPr>
        <p:grpSpPr>
          <a:xfrm>
            <a:off x="6797273" y="1490310"/>
            <a:ext cx="4102676" cy="2793174"/>
            <a:chOff x="0" y="0"/>
            <a:chExt cx="4038600" cy="2749608"/>
          </a:xfrm>
        </p:grpSpPr>
        <p:pic>
          <p:nvPicPr>
            <p:cNvPr id="27" name="Picture 26">
              <a:extLst>
                <a:ext uri="{FF2B5EF4-FFF2-40B4-BE49-F238E27FC236}">
                  <a16:creationId xmlns:a16="http://schemas.microsoft.com/office/drawing/2014/main" id="{E6685129-4FA0-4E0B-9115-73EE68229E01}"/>
                </a:ext>
              </a:extLst>
            </p:cNvPr>
            <p:cNvPicPr>
              <a:picLocks noChangeAspect="1"/>
            </p:cNvPicPr>
            <p:nvPr/>
          </p:nvPicPr>
          <p:blipFill rotWithShape="1">
            <a:blip r:embed="rId3">
              <a:extLst>
                <a:ext uri="{28A0092B-C50C-407E-A947-70E740481C1C}">
                  <a14:useLocalDpi xmlns:a14="http://schemas.microsoft.com/office/drawing/2010/main" val="0"/>
                </a:ext>
              </a:extLst>
            </a:blip>
            <a:srcRect l="1388" t="1" b="1894"/>
            <a:stretch/>
          </p:blipFill>
          <p:spPr bwMode="auto">
            <a:xfrm>
              <a:off x="0" y="145473"/>
              <a:ext cx="3927475" cy="2604135"/>
            </a:xfrm>
            <a:prstGeom prst="rect">
              <a:avLst/>
            </a:prstGeom>
            <a:noFill/>
            <a:ln>
              <a:noFill/>
            </a:ln>
            <a:extLst>
              <a:ext uri="{53640926-AAD7-44D8-BBD7-CCE9431645EC}">
                <a14:shadowObscured xmlns:a14="http://schemas.microsoft.com/office/drawing/2010/main"/>
              </a:ext>
            </a:extLst>
          </p:spPr>
        </p:pic>
        <p:sp>
          <p:nvSpPr>
            <p:cNvPr id="28" name="Rectangle 27">
              <a:extLst>
                <a:ext uri="{FF2B5EF4-FFF2-40B4-BE49-F238E27FC236}">
                  <a16:creationId xmlns:a16="http://schemas.microsoft.com/office/drawing/2014/main" id="{976AC4A0-5076-4E1F-BE74-C57A42925EAE}"/>
                </a:ext>
              </a:extLst>
            </p:cNvPr>
            <p:cNvSpPr/>
            <p:nvPr/>
          </p:nvSpPr>
          <p:spPr>
            <a:xfrm>
              <a:off x="0" y="0"/>
              <a:ext cx="4038600" cy="242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 name="Group 14">
            <a:extLst>
              <a:ext uri="{FF2B5EF4-FFF2-40B4-BE49-F238E27FC236}">
                <a16:creationId xmlns:a16="http://schemas.microsoft.com/office/drawing/2014/main" id="{C9538019-9D70-4428-B0B3-6B1226BBBDEA}"/>
              </a:ext>
            </a:extLst>
          </p:cNvPr>
          <p:cNvGrpSpPr/>
          <p:nvPr/>
        </p:nvGrpSpPr>
        <p:grpSpPr>
          <a:xfrm>
            <a:off x="931512" y="1427056"/>
            <a:ext cx="4029781" cy="2793174"/>
            <a:chOff x="0" y="0"/>
            <a:chExt cx="4488815" cy="3111500"/>
          </a:xfrm>
        </p:grpSpPr>
        <p:pic>
          <p:nvPicPr>
            <p:cNvPr id="16" name="Picture 15">
              <a:extLst>
                <a:ext uri="{FF2B5EF4-FFF2-40B4-BE49-F238E27FC236}">
                  <a16:creationId xmlns:a16="http://schemas.microsoft.com/office/drawing/2014/main" id="{32CCDD69-4330-426A-840C-DE9B82C22F7C}"/>
                </a:ext>
              </a:extLst>
            </p:cNvPr>
            <p:cNvPicPr>
              <a:picLocks noChangeAspect="1"/>
            </p:cNvPicPr>
            <p:nvPr/>
          </p:nvPicPr>
          <p:blipFill rotWithShape="1">
            <a:blip r:embed="rId4">
              <a:extLst>
                <a:ext uri="{28A0092B-C50C-407E-A947-70E740481C1C}">
                  <a14:useLocalDpi xmlns:a14="http://schemas.microsoft.com/office/drawing/2010/main" val="0"/>
                </a:ext>
              </a:extLst>
            </a:blip>
            <a:srcRect t="-6060" b="2083"/>
            <a:stretch/>
          </p:blipFill>
          <p:spPr bwMode="auto">
            <a:xfrm>
              <a:off x="0" y="0"/>
              <a:ext cx="4488815" cy="3111500"/>
            </a:xfrm>
            <a:prstGeom prst="rect">
              <a:avLst/>
            </a:prstGeom>
            <a:noFill/>
            <a:ln>
              <a:noFill/>
            </a:ln>
            <a:extLst>
              <a:ext uri="{53640926-AAD7-44D8-BBD7-CCE9431645EC}">
                <a14:shadowObscured xmlns:a14="http://schemas.microsoft.com/office/drawing/2010/main"/>
              </a:ext>
            </a:extLst>
          </p:spPr>
        </p:pic>
        <p:sp>
          <p:nvSpPr>
            <p:cNvPr id="24" name="Rectangle 23">
              <a:extLst>
                <a:ext uri="{FF2B5EF4-FFF2-40B4-BE49-F238E27FC236}">
                  <a16:creationId xmlns:a16="http://schemas.microsoft.com/office/drawing/2014/main" id="{F4AA69BE-1D3E-4797-8A41-558645C27E79}"/>
                </a:ext>
              </a:extLst>
            </p:cNvPr>
            <p:cNvSpPr/>
            <p:nvPr/>
          </p:nvSpPr>
          <p:spPr>
            <a:xfrm>
              <a:off x="1336963" y="131619"/>
              <a:ext cx="1898073"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1B6DBE-11A5-4ECD-AD60-343E28AEA3C2}"/>
              </a:ext>
            </a:extLst>
          </p:cNvPr>
          <p:cNvSpPr txBox="1"/>
          <p:nvPr/>
        </p:nvSpPr>
        <p:spPr>
          <a:xfrm>
            <a:off x="1414391" y="4283484"/>
            <a:ext cx="3279949"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lower income applicant has greater chance of loan default.</a:t>
            </a:r>
          </a:p>
        </p:txBody>
      </p:sp>
      <p:sp>
        <p:nvSpPr>
          <p:cNvPr id="19" name="TextBox 18">
            <a:extLst>
              <a:ext uri="{FF2B5EF4-FFF2-40B4-BE49-F238E27FC236}">
                <a16:creationId xmlns:a16="http://schemas.microsoft.com/office/drawing/2014/main" id="{ACF0419A-A3F7-4AEC-8059-24CD9434835D}"/>
              </a:ext>
            </a:extLst>
          </p:cNvPr>
          <p:cNvSpPr txBox="1"/>
          <p:nvPr/>
        </p:nvSpPr>
        <p:spPr>
          <a:xfrm>
            <a:off x="6794964" y="1143808"/>
            <a:ext cx="4341848"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latin typeface="Georgia" panose="02040502050405020303" pitchFamily="18" charset="0"/>
              </a:rPr>
              <a:t>Does info of the building residing by applicant affect loan repayment ability?</a:t>
            </a: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6"/>
            <a:ext cx="4724400"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rPr>
              <a:t>Does income of a client affect loan repayment ability?</a:t>
            </a:r>
          </a:p>
        </p:txBody>
      </p:sp>
      <p:sp>
        <p:nvSpPr>
          <p:cNvPr id="32" name="TextBox 31">
            <a:extLst>
              <a:ext uri="{FF2B5EF4-FFF2-40B4-BE49-F238E27FC236}">
                <a16:creationId xmlns:a16="http://schemas.microsoft.com/office/drawing/2014/main" id="{A662048E-E7EE-4676-8676-FDE5869B2C92}"/>
              </a:ext>
            </a:extLst>
          </p:cNvPr>
          <p:cNvSpPr txBox="1"/>
          <p:nvPr/>
        </p:nvSpPr>
        <p:spPr>
          <a:xfrm rot="19902601">
            <a:off x="7700994" y="3012450"/>
            <a:ext cx="1687214"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sp>
        <p:nvSpPr>
          <p:cNvPr id="18" name="Title 1">
            <a:extLst>
              <a:ext uri="{FF2B5EF4-FFF2-40B4-BE49-F238E27FC236}">
                <a16:creationId xmlns:a16="http://schemas.microsoft.com/office/drawing/2014/main" id="{AD0DC60F-E27E-42A5-8337-ACA84F0DB1A7}"/>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b="1" dirty="0">
                <a:solidFill>
                  <a:srgbClr val="002060"/>
                </a:solidFill>
                <a:effectLst/>
                <a:latin typeface="Georgia" panose="02040502050405020303" pitchFamily="18" charset="0"/>
                <a:ea typeface="Times New Roman" panose="02020603050405020304" pitchFamily="18" charset="0"/>
              </a:rPr>
              <a:t>Chi Square Test</a:t>
            </a:r>
            <a:endParaRPr lang="en-US" sz="4000" dirty="0">
              <a:solidFill>
                <a:srgbClr val="002060"/>
              </a:solidFill>
              <a:effectLst/>
              <a:latin typeface="Georgia" panose="02040502050405020303" pitchFamily="18" charset="0"/>
              <a:ea typeface="Times New Roman" panose="02020603050405020304" pitchFamily="18" charset="0"/>
            </a:endParaRPr>
          </a:p>
        </p:txBody>
      </p:sp>
      <p:sp>
        <p:nvSpPr>
          <p:cNvPr id="21" name="TextBox 20">
            <a:extLst>
              <a:ext uri="{FF2B5EF4-FFF2-40B4-BE49-F238E27FC236}">
                <a16:creationId xmlns:a16="http://schemas.microsoft.com/office/drawing/2014/main" id="{D4ECE0B2-090C-4E6D-97E0-A9C4111578F8}"/>
              </a:ext>
            </a:extLst>
          </p:cNvPr>
          <p:cNvSpPr txBox="1"/>
          <p:nvPr/>
        </p:nvSpPr>
        <p:spPr>
          <a:xfrm>
            <a:off x="6451699" y="4448152"/>
            <a:ext cx="5028378"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dirty="0">
                <a:solidFill>
                  <a:srgbClr val="000000"/>
                </a:solidFill>
                <a:latin typeface="Georgia" panose="02040502050405020303" pitchFamily="18" charset="0"/>
              </a:rPr>
              <a:t>0.02004</a:t>
            </a:r>
            <a:r>
              <a:rPr lang="en-US" sz="1600" b="0" i="0" dirty="0">
                <a:solidFill>
                  <a:srgbClr val="000000"/>
                </a:solidFill>
                <a:effectLst/>
                <a:latin typeface="Georgia" panose="02040502050405020303" pitchFamily="18" charset="0"/>
              </a:rPr>
              <a:t>, </a:t>
            </a:r>
            <a:r>
              <a:rPr lang="en-US" sz="1600" b="1" i="0" dirty="0">
                <a:solidFill>
                  <a:srgbClr val="000000"/>
                </a:solidFill>
                <a:effectLst/>
                <a:latin typeface="Georgia" panose="02040502050405020303" pitchFamily="18" charset="0"/>
              </a:rPr>
              <a:t>Accepted Null hypothesis</a:t>
            </a:r>
            <a:endParaRPr lang="en-US" sz="1500" b="1" dirty="0">
              <a:solidFill>
                <a:srgbClr val="C00000"/>
              </a:solidFill>
              <a:latin typeface="Georgia" panose="02040502050405020303" pitchFamily="18" charset="0"/>
            </a:endParaRPr>
          </a:p>
        </p:txBody>
      </p:sp>
      <p:sp>
        <p:nvSpPr>
          <p:cNvPr id="22" name="TextBox 21">
            <a:extLst>
              <a:ext uri="{FF2B5EF4-FFF2-40B4-BE49-F238E27FC236}">
                <a16:creationId xmlns:a16="http://schemas.microsoft.com/office/drawing/2014/main" id="{C6EE5F0A-6ED5-4711-A5F9-A23685B6C27E}"/>
              </a:ext>
            </a:extLst>
          </p:cNvPr>
          <p:cNvSpPr txBox="1"/>
          <p:nvPr/>
        </p:nvSpPr>
        <p:spPr>
          <a:xfrm>
            <a:off x="931512" y="5092390"/>
            <a:ext cx="5100464"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b="0" i="0" dirty="0">
                <a:solidFill>
                  <a:srgbClr val="000000"/>
                </a:solidFill>
                <a:effectLst/>
                <a:latin typeface="Helvetica Neue"/>
              </a:rPr>
              <a:t>7.022957e-45</a:t>
            </a:r>
            <a:r>
              <a:rPr lang="en-US" sz="1600" b="0" i="0" dirty="0">
                <a:solidFill>
                  <a:srgbClr val="000000"/>
                </a:solidFill>
                <a:effectLst/>
                <a:latin typeface="Georgia" panose="02040502050405020303" pitchFamily="18" charset="0"/>
              </a:rPr>
              <a:t>, </a:t>
            </a:r>
            <a:r>
              <a:rPr lang="en-US" sz="1600" b="1" i="0" dirty="0">
                <a:solidFill>
                  <a:srgbClr val="000000"/>
                </a:solidFill>
                <a:effectLst/>
                <a:latin typeface="Georgia" panose="02040502050405020303" pitchFamily="18" charset="0"/>
              </a:rPr>
              <a:t>Rejected Null hypothesis</a:t>
            </a:r>
            <a:endParaRPr lang="en-US" sz="1500" b="1" dirty="0">
              <a:solidFill>
                <a:srgbClr val="C00000"/>
              </a:solidFill>
              <a:latin typeface="Georgia" panose="02040502050405020303" pitchFamily="18" charset="0"/>
            </a:endParaRPr>
          </a:p>
        </p:txBody>
      </p:sp>
    </p:spTree>
    <p:extLst>
      <p:ext uri="{BB962C8B-B14F-4D97-AF65-F5344CB8AC3E}">
        <p14:creationId xmlns:p14="http://schemas.microsoft.com/office/powerpoint/2010/main" val="407450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7"/>
            <a:ext cx="5419235" cy="477054"/>
          </a:xfrm>
          <a:prstGeom prst="rect">
            <a:avLst/>
          </a:prstGeom>
          <a:solidFill>
            <a:schemeClr val="accent6">
              <a:lumMod val="20000"/>
              <a:lumOff val="80000"/>
            </a:schemeClr>
          </a:solidFill>
        </p:spPr>
        <p:txBody>
          <a:bodyPr wrap="square">
            <a:spAutoFit/>
          </a:bodyPr>
          <a:lstStyle/>
          <a:p>
            <a:pPr>
              <a:spcAft>
                <a:spcPts val="2400"/>
              </a:spcAft>
            </a:pPr>
            <a:r>
              <a:rPr lang="en-US" sz="2500" dirty="0">
                <a:solidFill>
                  <a:schemeClr val="accent1">
                    <a:lumMod val="50000"/>
                  </a:schemeClr>
                </a:solidFill>
              </a:rPr>
              <a:t>Outliers: Randomly selected features</a:t>
            </a:r>
          </a:p>
        </p:txBody>
      </p:sp>
      <p:grpSp>
        <p:nvGrpSpPr>
          <p:cNvPr id="16" name="Group 15">
            <a:extLst>
              <a:ext uri="{FF2B5EF4-FFF2-40B4-BE49-F238E27FC236}">
                <a16:creationId xmlns:a16="http://schemas.microsoft.com/office/drawing/2014/main" id="{6A01C47C-FEE7-4841-BE81-B02A0E2EB0B7}"/>
              </a:ext>
            </a:extLst>
          </p:cNvPr>
          <p:cNvGrpSpPr/>
          <p:nvPr/>
        </p:nvGrpSpPr>
        <p:grpSpPr>
          <a:xfrm>
            <a:off x="2819400" y="1731351"/>
            <a:ext cx="5943600" cy="4028418"/>
            <a:chOff x="0" y="0"/>
            <a:chExt cx="3868420" cy="2621915"/>
          </a:xfrm>
        </p:grpSpPr>
        <p:pic>
          <p:nvPicPr>
            <p:cNvPr id="19" name="Picture 18">
              <a:extLst>
                <a:ext uri="{FF2B5EF4-FFF2-40B4-BE49-F238E27FC236}">
                  <a16:creationId xmlns:a16="http://schemas.microsoft.com/office/drawing/2014/main" id="{2EEF4C3C-345F-40EE-A5AD-E171605653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4450"/>
              <a:ext cx="3868420" cy="2577465"/>
            </a:xfrm>
            <a:prstGeom prst="rect">
              <a:avLst/>
            </a:prstGeom>
            <a:noFill/>
            <a:ln>
              <a:noFill/>
            </a:ln>
          </p:spPr>
        </p:pic>
        <p:sp>
          <p:nvSpPr>
            <p:cNvPr id="20" name="Rectangle: Rounded Corners 19">
              <a:extLst>
                <a:ext uri="{FF2B5EF4-FFF2-40B4-BE49-F238E27FC236}">
                  <a16:creationId xmlns:a16="http://schemas.microsoft.com/office/drawing/2014/main" id="{A6E6B152-AFF1-4F15-A371-A1E416E4FE6A}"/>
                </a:ext>
              </a:extLst>
            </p:cNvPr>
            <p:cNvSpPr/>
            <p:nvPr/>
          </p:nvSpPr>
          <p:spPr>
            <a:xfrm>
              <a:off x="685800" y="0"/>
              <a:ext cx="2520950" cy="133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1" name="TextBox 20">
            <a:extLst>
              <a:ext uri="{FF2B5EF4-FFF2-40B4-BE49-F238E27FC236}">
                <a16:creationId xmlns:a16="http://schemas.microsoft.com/office/drawing/2014/main" id="{D2A93577-E24C-4572-9B7C-CF70314A3B11}"/>
              </a:ext>
            </a:extLst>
          </p:cNvPr>
          <p:cNvSpPr txBox="1"/>
          <p:nvPr/>
        </p:nvSpPr>
        <p:spPr>
          <a:xfrm>
            <a:off x="1828800" y="6287537"/>
            <a:ext cx="7162800" cy="323165"/>
          </a:xfrm>
          <a:prstGeom prst="rect">
            <a:avLst/>
          </a:prstGeom>
          <a:noFill/>
        </p:spPr>
        <p:txBody>
          <a:bodyPr wrap="square">
            <a:spAutoFit/>
          </a:bodyPr>
          <a:lstStyle/>
          <a:p>
            <a:pPr>
              <a:spcAft>
                <a:spcPts val="2400"/>
              </a:spcAft>
            </a:pPr>
            <a:r>
              <a:rPr lang="en-US" sz="1500" dirty="0"/>
              <a:t>There are extremely large number of outliers, needs attention during Wrangling.</a:t>
            </a:r>
          </a:p>
        </p:txBody>
      </p:sp>
    </p:spTree>
    <p:extLst>
      <p:ext uri="{BB962C8B-B14F-4D97-AF65-F5344CB8AC3E}">
        <p14:creationId xmlns:p14="http://schemas.microsoft.com/office/powerpoint/2010/main" val="173817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Wrangling and Feature Engineering</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595485" y="989325"/>
            <a:ext cx="3214515"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Handling of Missing Values</a:t>
            </a:r>
            <a:endParaRPr lang="en-US" sz="2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3076EDE4-87F9-4112-9930-514D4BF3B05A}"/>
              </a:ext>
            </a:extLst>
          </p:cNvPr>
          <p:cNvSpPr txBox="1"/>
          <p:nvPr/>
        </p:nvSpPr>
        <p:spPr>
          <a:xfrm>
            <a:off x="2795608" y="1769245"/>
            <a:ext cx="5945895" cy="323165"/>
          </a:xfrm>
          <a:prstGeom prst="rect">
            <a:avLst/>
          </a:prstGeom>
          <a:solidFill>
            <a:schemeClr val="accent2">
              <a:lumMod val="20000"/>
              <a:lumOff val="80000"/>
            </a:schemeClr>
          </a:solidFill>
        </p:spPr>
        <p:txBody>
          <a:bodyPr wrap="square">
            <a:spAutoFit/>
          </a:bodyPr>
          <a:lstStyle/>
          <a:p>
            <a:r>
              <a:rPr lang="en-US" sz="1500" dirty="0">
                <a:effectLst/>
                <a:latin typeface="Georgia" panose="02040502050405020303" pitchFamily="18" charset="0"/>
                <a:ea typeface="Calibri" panose="020F0502020204030204" pitchFamily="34" charset="0"/>
              </a:rPr>
              <a:t>Missing values were imputed by exploring each feature in detail.</a:t>
            </a:r>
            <a:endParaRPr lang="en-US" sz="1500" dirty="0">
              <a:latin typeface="Georgia" panose="02040502050405020303" pitchFamily="18" charset="0"/>
            </a:endParaRPr>
          </a:p>
        </p:txBody>
      </p:sp>
      <p:sp>
        <p:nvSpPr>
          <p:cNvPr id="13" name="TextBox 12">
            <a:extLst>
              <a:ext uri="{FF2B5EF4-FFF2-40B4-BE49-F238E27FC236}">
                <a16:creationId xmlns:a16="http://schemas.microsoft.com/office/drawing/2014/main" id="{52F06905-A4FE-4790-B631-D8B9B6D0A345}"/>
              </a:ext>
            </a:extLst>
          </p:cNvPr>
          <p:cNvSpPr txBox="1"/>
          <p:nvPr/>
        </p:nvSpPr>
        <p:spPr>
          <a:xfrm>
            <a:off x="942884" y="2363974"/>
            <a:ext cx="4574295" cy="1969770"/>
          </a:xfrm>
          <a:prstGeom prst="rect">
            <a:avLst/>
          </a:prstGeom>
          <a:noFill/>
        </p:spPr>
        <p:txBody>
          <a:bodyPr wrap="square">
            <a:spAutoFit/>
          </a:bodyPr>
          <a:lstStyle/>
          <a:p>
            <a:r>
              <a:rPr lang="en-US" dirty="0">
                <a:effectLst/>
                <a:latin typeface="Georgia" panose="02040502050405020303" pitchFamily="18" charset="0"/>
                <a:ea typeface="Calibri" panose="020F0502020204030204" pitchFamily="34" charset="0"/>
              </a:rPr>
              <a:t>Categorical Features</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a:t>
            </a:r>
            <a:r>
              <a:rPr lang="en-US" sz="1300" dirty="0" err="1">
                <a:effectLst/>
                <a:latin typeface="Georgia" panose="02040502050405020303" pitchFamily="18" charset="0"/>
                <a:ea typeface="Calibri" panose="020F0502020204030204" pitchFamily="34" charset="0"/>
              </a:rPr>
              <a:t>Name_Type_Suite</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Occupation_type</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Housetype_mode</a:t>
            </a:r>
            <a:r>
              <a:rPr lang="en-US" sz="1300" dirty="0">
                <a:effectLst/>
                <a:latin typeface="Georgia" panose="02040502050405020303" pitchFamily="18" charset="0"/>
                <a:ea typeface="Calibri" panose="020F0502020204030204" pitchFamily="34" charset="0"/>
              </a:rPr>
              <a:t>’ were imputed by </a:t>
            </a:r>
            <a:r>
              <a:rPr lang="en-US" sz="1300" b="1" dirty="0">
                <a:effectLst/>
                <a:latin typeface="Georgia" panose="02040502050405020303" pitchFamily="18" charset="0"/>
                <a:ea typeface="Calibri" panose="020F0502020204030204" pitchFamily="34" charset="0"/>
              </a:rPr>
              <a:t>‘Unknown’</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Some features have pre unidentified clients, those missing values were imputed by the corresponding values such as: the missing values of ‘</a:t>
            </a:r>
            <a:r>
              <a:rPr lang="en-US" sz="1300" dirty="0" err="1">
                <a:effectLst/>
                <a:latin typeface="Georgia" panose="02040502050405020303" pitchFamily="18" charset="0"/>
                <a:ea typeface="Calibri" panose="020F0502020204030204" pitchFamily="34" charset="0"/>
              </a:rPr>
              <a:t>fondkappermont</a:t>
            </a:r>
            <a:r>
              <a:rPr lang="en-US" sz="1300" dirty="0">
                <a:effectLst/>
                <a:latin typeface="Georgia" panose="02040502050405020303" pitchFamily="18" charset="0"/>
                <a:ea typeface="Calibri" panose="020F0502020204030204" pitchFamily="34" charset="0"/>
              </a:rPr>
              <a:t> _mode’ was imputed as </a:t>
            </a:r>
            <a:r>
              <a:rPr lang="en-US" sz="1300" b="1" dirty="0">
                <a:effectLst/>
                <a:latin typeface="Georgia" panose="02040502050405020303" pitchFamily="18" charset="0"/>
                <a:ea typeface="Calibri" panose="020F0502020204030204" pitchFamily="34" charset="0"/>
              </a:rPr>
              <a:t>‘not specified’</a:t>
            </a:r>
          </a:p>
          <a:p>
            <a:pPr marL="285750" indent="-285750">
              <a:buFont typeface="Arial" panose="020B0604020202020204" pitchFamily="34" charset="0"/>
              <a:buChar char="•"/>
            </a:pPr>
            <a:r>
              <a:rPr lang="en-US" sz="1300" dirty="0">
                <a:latin typeface="Georgia" panose="02040502050405020303" pitchFamily="18" charset="0"/>
                <a:ea typeface="Calibri" panose="020F0502020204030204" pitchFamily="34" charset="0"/>
              </a:rPr>
              <a:t>S</a:t>
            </a:r>
            <a:r>
              <a:rPr lang="en-US" sz="1300" dirty="0">
                <a:effectLst/>
                <a:latin typeface="Georgia" panose="02040502050405020303" pitchFamily="18" charset="0"/>
                <a:ea typeface="Calibri" panose="020F0502020204030204" pitchFamily="34" charset="0"/>
              </a:rPr>
              <a:t>ome features are imputed by the </a:t>
            </a:r>
            <a:r>
              <a:rPr lang="en-US" sz="1300" b="1" dirty="0">
                <a:effectLst/>
                <a:latin typeface="Georgia" panose="02040502050405020303" pitchFamily="18" charset="0"/>
                <a:ea typeface="Calibri" panose="020F0502020204030204" pitchFamily="34" charset="0"/>
              </a:rPr>
              <a:t>most frequent value.</a:t>
            </a:r>
            <a:endParaRPr lang="en-US" sz="1300" dirty="0">
              <a:latin typeface="Georgia" panose="02040502050405020303" pitchFamily="18" charset="0"/>
            </a:endParaRPr>
          </a:p>
        </p:txBody>
      </p:sp>
      <p:sp>
        <p:nvSpPr>
          <p:cNvPr id="16" name="TextBox 15">
            <a:extLst>
              <a:ext uri="{FF2B5EF4-FFF2-40B4-BE49-F238E27FC236}">
                <a16:creationId xmlns:a16="http://schemas.microsoft.com/office/drawing/2014/main" id="{9DEBEA3E-3357-4C8F-8315-888FD117D9AA}"/>
              </a:ext>
            </a:extLst>
          </p:cNvPr>
          <p:cNvSpPr txBox="1"/>
          <p:nvPr/>
        </p:nvSpPr>
        <p:spPr>
          <a:xfrm>
            <a:off x="6553200" y="2363974"/>
            <a:ext cx="4429873" cy="1969770"/>
          </a:xfrm>
          <a:prstGeom prst="rect">
            <a:avLst/>
          </a:prstGeom>
          <a:noFill/>
        </p:spPr>
        <p:txBody>
          <a:bodyPr wrap="square">
            <a:spAutoFit/>
          </a:bodyPr>
          <a:lstStyle/>
          <a:p>
            <a:r>
              <a:rPr lang="en-US" dirty="0">
                <a:latin typeface="Georgia" panose="02040502050405020303" pitchFamily="18" charset="0"/>
                <a:ea typeface="Calibri" panose="020F0502020204030204" pitchFamily="34" charset="0"/>
              </a:rPr>
              <a:t>Numerical </a:t>
            </a:r>
            <a:r>
              <a:rPr lang="en-US" dirty="0">
                <a:effectLst/>
                <a:latin typeface="Georgia" panose="02040502050405020303" pitchFamily="18" charset="0"/>
                <a:ea typeface="Calibri" panose="020F0502020204030204" pitchFamily="34" charset="0"/>
              </a:rPr>
              <a:t>Features</a:t>
            </a:r>
          </a:p>
          <a:p>
            <a:r>
              <a:rPr lang="en-US" sz="1300" dirty="0">
                <a:effectLst/>
                <a:latin typeface="Georgia" panose="02040502050405020303" pitchFamily="18" charset="0"/>
                <a:ea typeface="Calibri" panose="020F0502020204030204" pitchFamily="34" charset="0"/>
              </a:rPr>
              <a:t>Missing value of the numerical features were imputed by </a:t>
            </a:r>
            <a:r>
              <a:rPr lang="en-US" sz="1300" b="1" dirty="0">
                <a:effectLst/>
                <a:latin typeface="Georgia" panose="02040502050405020303" pitchFamily="18" charset="0"/>
                <a:ea typeface="Calibri" panose="020F0502020204030204" pitchFamily="34" charset="0"/>
              </a:rPr>
              <a:t>mean and zero </a:t>
            </a:r>
            <a:r>
              <a:rPr lang="en-US" sz="1300" dirty="0">
                <a:effectLst/>
                <a:latin typeface="Georgia" panose="02040502050405020303" pitchFamily="18" charset="0"/>
                <a:ea typeface="Calibri" panose="020F0502020204030204" pitchFamily="34" charset="0"/>
              </a:rPr>
              <a:t>based on their distribution and nature.</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a:t>
            </a:r>
            <a:r>
              <a:rPr lang="en-US" sz="1300" dirty="0" err="1">
                <a:effectLst/>
                <a:latin typeface="Georgia" panose="02040502050405020303" pitchFamily="18" charset="0"/>
                <a:ea typeface="Calibri" panose="020F0502020204030204" pitchFamily="34" charset="0"/>
              </a:rPr>
              <a:t>Own_Car_Age</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Amt_Req_Credit_Bureau</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Days_Last_Phone</a:t>
            </a:r>
            <a:r>
              <a:rPr lang="en-US" sz="1300" dirty="0">
                <a:effectLst/>
                <a:latin typeface="Georgia" panose="02040502050405020303" pitchFamily="18" charset="0"/>
                <a:ea typeface="Calibri" panose="020F0502020204030204" pitchFamily="34" charset="0"/>
              </a:rPr>
              <a:t>_ Change’ was imputed by </a:t>
            </a:r>
            <a:r>
              <a:rPr lang="en-US" sz="1300" b="1" dirty="0">
                <a:effectLst/>
                <a:latin typeface="Georgia" panose="02040502050405020303" pitchFamily="18" charset="0"/>
                <a:ea typeface="Calibri" panose="020F0502020204030204" pitchFamily="34" charset="0"/>
              </a:rPr>
              <a:t>Zero</a:t>
            </a:r>
            <a:r>
              <a:rPr lang="en-US" sz="1300" dirty="0">
                <a:effectLst/>
                <a:latin typeface="Georgia" panose="02040502050405020303" pitchFamily="18" charset="0"/>
                <a:ea typeface="Calibri" panose="020F0502020204030204" pitchFamily="34" charset="0"/>
              </a:rPr>
              <a:t>.</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normalized information of the building where the applicant lives such as the average, median and mode of the various features, External sources_1,2,3 are imputed by </a:t>
            </a:r>
            <a:r>
              <a:rPr lang="en-US" sz="1300" b="1" dirty="0">
                <a:effectLst/>
                <a:latin typeface="Georgia" panose="02040502050405020303" pitchFamily="18" charset="0"/>
                <a:ea typeface="Calibri" panose="020F0502020204030204" pitchFamily="34" charset="0"/>
              </a:rPr>
              <a:t>mean</a:t>
            </a:r>
            <a:r>
              <a:rPr lang="en-US" sz="1300" dirty="0">
                <a:effectLst/>
                <a:latin typeface="Georgia" panose="02040502050405020303" pitchFamily="18" charset="0"/>
                <a:ea typeface="Calibri" panose="020F0502020204030204" pitchFamily="34" charset="0"/>
              </a:rPr>
              <a:t>.</a:t>
            </a:r>
            <a:endParaRPr lang="en-US" sz="1300" dirty="0">
              <a:latin typeface="Georgia" panose="02040502050405020303" pitchFamily="18" charset="0"/>
            </a:endParaRPr>
          </a:p>
        </p:txBody>
      </p:sp>
      <p:pic>
        <p:nvPicPr>
          <p:cNvPr id="28" name="Picture 27">
            <a:extLst>
              <a:ext uri="{FF2B5EF4-FFF2-40B4-BE49-F238E27FC236}">
                <a16:creationId xmlns:a16="http://schemas.microsoft.com/office/drawing/2014/main" id="{E1DC4C88-2C62-44B6-8694-3DA18B82F482}"/>
              </a:ext>
            </a:extLst>
          </p:cNvPr>
          <p:cNvPicPr>
            <a:picLocks noChangeAspect="1"/>
          </p:cNvPicPr>
          <p:nvPr/>
        </p:nvPicPr>
        <p:blipFill>
          <a:blip r:embed="rId3"/>
          <a:stretch>
            <a:fillRect/>
          </a:stretch>
        </p:blipFill>
        <p:spPr>
          <a:xfrm>
            <a:off x="6066408" y="4853964"/>
            <a:ext cx="5962968" cy="1115375"/>
          </a:xfrm>
          <a:prstGeom prst="rect">
            <a:avLst/>
          </a:prstGeom>
        </p:spPr>
      </p:pic>
      <p:pic>
        <p:nvPicPr>
          <p:cNvPr id="30" name="Picture 29">
            <a:extLst>
              <a:ext uri="{FF2B5EF4-FFF2-40B4-BE49-F238E27FC236}">
                <a16:creationId xmlns:a16="http://schemas.microsoft.com/office/drawing/2014/main" id="{E27FC034-A1F9-43B5-8293-88A4FE43DB0D}"/>
              </a:ext>
            </a:extLst>
          </p:cNvPr>
          <p:cNvPicPr>
            <a:picLocks noChangeAspect="1"/>
          </p:cNvPicPr>
          <p:nvPr/>
        </p:nvPicPr>
        <p:blipFill>
          <a:blip r:embed="rId4"/>
          <a:stretch>
            <a:fillRect/>
          </a:stretch>
        </p:blipFill>
        <p:spPr>
          <a:xfrm>
            <a:off x="672570" y="4800472"/>
            <a:ext cx="5114925" cy="1360352"/>
          </a:xfrm>
          <a:prstGeom prst="rect">
            <a:avLst/>
          </a:prstGeom>
        </p:spPr>
      </p:pic>
    </p:spTree>
    <p:extLst>
      <p:ext uri="{BB962C8B-B14F-4D97-AF65-F5344CB8AC3E}">
        <p14:creationId xmlns:p14="http://schemas.microsoft.com/office/powerpoint/2010/main" val="356825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Wrangling and Feature Engineering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381000" y="1512743"/>
            <a:ext cx="9829800" cy="2397836"/>
          </a:xfrm>
          <a:prstGeom prst="rect">
            <a:avLst/>
          </a:prstGeom>
          <a:noFill/>
        </p:spPr>
        <p:txBody>
          <a:bodyPr wrap="square">
            <a:spAutoFit/>
          </a:bodyPr>
          <a:lstStyle/>
          <a:p>
            <a:pPr marL="628650" lvl="1" indent="-171450" algn="just">
              <a:lnSpc>
                <a:spcPct val="150000"/>
              </a:lnSpc>
              <a:spcAft>
                <a:spcPts val="1200"/>
              </a:spcAft>
              <a:buFont typeface="Arial" panose="020B0604020202020204" pitchFamily="34" charset="0"/>
              <a:buChar char="•"/>
            </a:pPr>
            <a:r>
              <a:rPr lang="en-US" sz="1200" dirty="0">
                <a:effectLst/>
                <a:latin typeface="Georgia" panose="02040502050405020303" pitchFamily="18" charset="0"/>
                <a:ea typeface="Calibri" panose="020F0502020204030204" pitchFamily="34" charset="0"/>
              </a:rPr>
              <a:t>Some of the numerical features of application dataset  such as the no. of children, </a:t>
            </a:r>
            <a:r>
              <a:rPr lang="en-US" sz="1200" b="1" dirty="0">
                <a:effectLst/>
                <a:latin typeface="Georgia" panose="02040502050405020303" pitchFamily="18" charset="0"/>
                <a:ea typeface="Calibri" panose="020F0502020204030204" pitchFamily="34" charset="0"/>
              </a:rPr>
              <a:t>‘CNT_CHILDREN’, </a:t>
            </a:r>
            <a:r>
              <a:rPr lang="en-US" sz="1200" dirty="0">
                <a:effectLst/>
                <a:latin typeface="Georgia" panose="02040502050405020303" pitchFamily="18" charset="0"/>
                <a:ea typeface="Calibri" panose="020F0502020204030204" pitchFamily="34" charset="0"/>
              </a:rPr>
              <a:t>no. of family members, </a:t>
            </a:r>
            <a:r>
              <a:rPr lang="en-US" sz="1200" b="1" dirty="0">
                <a:effectLst/>
                <a:latin typeface="Georgia" panose="02040502050405020303" pitchFamily="18" charset="0"/>
                <a:ea typeface="Calibri" panose="020F0502020204030204" pitchFamily="34" charset="0"/>
              </a:rPr>
              <a:t>‘CNT_FAMILY’ </a:t>
            </a:r>
            <a:r>
              <a:rPr lang="en-US" sz="1200" dirty="0">
                <a:effectLst/>
                <a:latin typeface="Georgia" panose="02040502050405020303" pitchFamily="18" charset="0"/>
                <a:ea typeface="Calibri" panose="020F0502020204030204" pitchFamily="34" charset="0"/>
              </a:rPr>
              <a:t>are masked by the optimum highest number, </a:t>
            </a:r>
            <a:r>
              <a:rPr lang="en-US" sz="1200" b="1" dirty="0">
                <a:effectLst/>
                <a:latin typeface="Georgia" panose="02040502050405020303" pitchFamily="18" charset="0"/>
                <a:ea typeface="Calibri" panose="020F0502020204030204" pitchFamily="34" charset="0"/>
              </a:rPr>
              <a:t>for children &gt;7 and for family members &gt;10</a:t>
            </a:r>
            <a:r>
              <a:rPr lang="en-US" sz="1200" dirty="0">
                <a:effectLst/>
                <a:latin typeface="Georgia" panose="02040502050405020303" pitchFamily="18" charset="0"/>
                <a:ea typeface="Calibri" panose="020F0502020204030204" pitchFamily="34" charset="0"/>
              </a:rPr>
              <a:t>, were grouped together and finally the features were converted into categorical features.</a:t>
            </a:r>
          </a:p>
          <a:p>
            <a:pPr lvl="1" algn="just">
              <a:lnSpc>
                <a:spcPct val="150000"/>
              </a:lnSpc>
              <a:spcAft>
                <a:spcPts val="1200"/>
              </a:spcAft>
            </a:pPr>
            <a:endParaRPr lang="en-US" sz="1200" dirty="0">
              <a:latin typeface="Georgia" panose="02040502050405020303" pitchFamily="18" charset="0"/>
              <a:ea typeface="Calibri" panose="020F0502020204030204" pitchFamily="34" charset="0"/>
            </a:endParaRPr>
          </a:p>
          <a:p>
            <a:pPr algn="just">
              <a:lnSpc>
                <a:spcPct val="150000"/>
              </a:lnSpc>
            </a:pPr>
            <a:r>
              <a:rPr lang="en-US" sz="1600" b="1" dirty="0">
                <a:effectLst/>
                <a:latin typeface="Georgia" panose="02040502050405020303" pitchFamily="18" charset="0"/>
                <a:ea typeface="Calibri" panose="020F0502020204030204" pitchFamily="34" charset="0"/>
                <a:cs typeface="Times New Roman" panose="02020603050405020304" pitchFamily="18" charset="0"/>
              </a:rPr>
              <a:t>Additional Datasets:</a:t>
            </a:r>
          </a:p>
          <a:p>
            <a:pPr marL="628650" lvl="1" indent="-171450" algn="just">
              <a:lnSpc>
                <a:spcPct val="150000"/>
              </a:lnSpc>
              <a:buFont typeface="Arial" panose="020B0604020202020204" pitchFamily="34" charset="0"/>
              <a:buChar char="•"/>
            </a:pPr>
            <a:r>
              <a:rPr lang="en-US" sz="1200" dirty="0">
                <a:latin typeface="Georgia" panose="02040502050405020303" pitchFamily="18" charset="0"/>
                <a:cs typeface="Times New Roman" panose="02020603050405020304" pitchFamily="18" charset="0"/>
              </a:rPr>
              <a:t>For categorical features; count of each category and  mode. </a:t>
            </a:r>
          </a:p>
          <a:p>
            <a:pPr marL="628650" lvl="1" indent="-171450" algn="just">
              <a:lnSpc>
                <a:spcPct val="150000"/>
              </a:lnSpc>
              <a:buFont typeface="Arial" panose="020B0604020202020204" pitchFamily="34" charset="0"/>
              <a:buChar char="•"/>
            </a:pPr>
            <a:r>
              <a:rPr lang="en-US" sz="1200" dirty="0">
                <a:latin typeface="Georgia" panose="02040502050405020303" pitchFamily="18" charset="0"/>
                <a:cs typeface="Times New Roman" panose="02020603050405020304" pitchFamily="18" charset="0"/>
              </a:rPr>
              <a:t>For numerical features; aggregate values (mean, median, maximum, minimum, sum, standard deviation and variance).</a:t>
            </a:r>
          </a:p>
        </p:txBody>
      </p:sp>
      <p:sp>
        <p:nvSpPr>
          <p:cNvPr id="18" name="TextBox 17">
            <a:extLst>
              <a:ext uri="{FF2B5EF4-FFF2-40B4-BE49-F238E27FC236}">
                <a16:creationId xmlns:a16="http://schemas.microsoft.com/office/drawing/2014/main" id="{6CC9D530-B02B-4929-A863-08735790A9D2}"/>
              </a:ext>
            </a:extLst>
          </p:cNvPr>
          <p:cNvSpPr txBox="1"/>
          <p:nvPr/>
        </p:nvSpPr>
        <p:spPr>
          <a:xfrm>
            <a:off x="762000" y="974667"/>
            <a:ext cx="3494103"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Feature Engineering</a:t>
            </a:r>
            <a:endParaRPr lang="en-US" sz="2000" dirty="0">
              <a:effectLst/>
              <a:latin typeface="Georgia" panose="02040502050405020303"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513B1A7B-C2CE-43DF-9CA6-B85D2A7CDDA0}"/>
              </a:ext>
            </a:extLst>
          </p:cNvPr>
          <p:cNvSpPr txBox="1"/>
          <p:nvPr/>
        </p:nvSpPr>
        <p:spPr>
          <a:xfrm>
            <a:off x="457200" y="4335536"/>
            <a:ext cx="4648200" cy="1720727"/>
          </a:xfrm>
          <a:prstGeom prst="rect">
            <a:avLst/>
          </a:prstGeom>
          <a:noFill/>
        </p:spPr>
        <p:txBody>
          <a:bodyPr wrap="square">
            <a:spAutoFit/>
          </a:bodyPr>
          <a:lstStyle/>
          <a:p>
            <a:pPr marL="628650" lvl="1" indent="-171450" algn="just">
              <a:lnSpc>
                <a:spcPct val="150000"/>
              </a:lnSpc>
              <a:buFont typeface="Arial" panose="020B0604020202020204" pitchFamily="34" charset="0"/>
              <a:buChar char="•"/>
            </a:pPr>
            <a:r>
              <a:rPr lang="en-US" sz="1200" dirty="0">
                <a:solidFill>
                  <a:srgbClr val="000000"/>
                </a:solidFill>
                <a:latin typeface="Georgia" panose="02040502050405020303" pitchFamily="18" charset="0"/>
                <a:ea typeface="Calibri" panose="020F0502020204030204" pitchFamily="34" charset="0"/>
              </a:rPr>
              <a:t>Finally, all the categorical features were replaced by the </a:t>
            </a:r>
            <a:r>
              <a:rPr lang="en-US" sz="1200" b="1" dirty="0">
                <a:solidFill>
                  <a:srgbClr val="000000"/>
                </a:solidFill>
                <a:latin typeface="Georgia" panose="02040502050405020303" pitchFamily="18" charset="0"/>
                <a:ea typeface="Calibri" panose="020F0502020204030204" pitchFamily="34" charset="0"/>
              </a:rPr>
              <a:t>dummy variables and </a:t>
            </a:r>
            <a:r>
              <a:rPr lang="en-US" sz="1200" b="1" dirty="0">
                <a:solidFill>
                  <a:srgbClr val="000000"/>
                </a:solidFill>
                <a:effectLst/>
                <a:latin typeface="Georgia" panose="02040502050405020303" pitchFamily="18" charset="0"/>
                <a:ea typeface="Calibri" panose="020F0502020204030204" pitchFamily="34" charset="0"/>
              </a:rPr>
              <a:t>the highly collinear (</a:t>
            </a:r>
            <a:r>
              <a:rPr lang="en-US" sz="1200" b="1" dirty="0" err="1">
                <a:solidFill>
                  <a:srgbClr val="000000"/>
                </a:solidFill>
                <a:effectLst/>
                <a:latin typeface="Georgia" panose="02040502050405020303" pitchFamily="18" charset="0"/>
                <a:ea typeface="Calibri" panose="020F0502020204030204" pitchFamily="34" charset="0"/>
              </a:rPr>
              <a:t>corr</a:t>
            </a:r>
            <a:r>
              <a:rPr lang="en-US" sz="1200" b="1" dirty="0">
                <a:solidFill>
                  <a:srgbClr val="000000"/>
                </a:solidFill>
                <a:effectLst/>
                <a:latin typeface="Georgia" panose="02040502050405020303" pitchFamily="18" charset="0"/>
                <a:ea typeface="Calibri" panose="020F0502020204030204" pitchFamily="34" charset="0"/>
              </a:rPr>
              <a:t> &gt;98) features were removed</a:t>
            </a:r>
            <a:r>
              <a:rPr lang="en-US" sz="1200" b="1" dirty="0">
                <a:solidFill>
                  <a:srgbClr val="000000"/>
                </a:solidFill>
                <a:latin typeface="Georgia" panose="02040502050405020303" pitchFamily="18" charset="0"/>
                <a:ea typeface="Calibri" panose="020F0502020204030204" pitchFamily="34" charset="0"/>
              </a:rPr>
              <a:t>.</a:t>
            </a:r>
          </a:p>
          <a:p>
            <a:pPr marL="628650" lvl="1" indent="-171450" algn="just">
              <a:lnSpc>
                <a:spcPct val="150000"/>
              </a:lnSpc>
              <a:buFont typeface="Arial" panose="020B0604020202020204" pitchFamily="34" charset="0"/>
              <a:buChar char="•"/>
            </a:pPr>
            <a:r>
              <a:rPr lang="en-US" sz="1200" dirty="0">
                <a:solidFill>
                  <a:srgbClr val="000000"/>
                </a:solidFill>
                <a:effectLst/>
                <a:latin typeface="Georgia" panose="02040502050405020303" pitchFamily="18" charset="0"/>
                <a:ea typeface="Calibri" panose="020F0502020204030204" pitchFamily="34" charset="0"/>
              </a:rPr>
              <a:t>The final data frame consisted of 528 features and 307216 entries.</a:t>
            </a:r>
            <a:endParaRPr lang="en-US" sz="1200" dirty="0">
              <a:latin typeface="Georgia" panose="02040502050405020303" pitchFamily="18" charset="0"/>
            </a:endParaRPr>
          </a:p>
          <a:p>
            <a:pPr lvl="1" algn="just">
              <a:lnSpc>
                <a:spcPct val="150000"/>
              </a:lnSpc>
            </a:pPr>
            <a:endParaRPr lang="en-US" sz="1200" dirty="0">
              <a:latin typeface="Georgia" panose="02040502050405020303" pitchFamily="18" charset="0"/>
            </a:endParaRPr>
          </a:p>
        </p:txBody>
      </p:sp>
      <p:pic>
        <p:nvPicPr>
          <p:cNvPr id="4" name="Picture 3">
            <a:extLst>
              <a:ext uri="{FF2B5EF4-FFF2-40B4-BE49-F238E27FC236}">
                <a16:creationId xmlns:a16="http://schemas.microsoft.com/office/drawing/2014/main" id="{5D8C01C5-6EE2-45FF-9A8B-16424FAAC703}"/>
              </a:ext>
            </a:extLst>
          </p:cNvPr>
          <p:cNvPicPr>
            <a:picLocks noChangeAspect="1"/>
          </p:cNvPicPr>
          <p:nvPr/>
        </p:nvPicPr>
        <p:blipFill rotWithShape="1">
          <a:blip r:embed="rId3"/>
          <a:srcRect b="27996"/>
          <a:stretch/>
        </p:blipFill>
        <p:spPr>
          <a:xfrm>
            <a:off x="5634037" y="4333764"/>
            <a:ext cx="6557963" cy="2022986"/>
          </a:xfrm>
          <a:prstGeom prst="rect">
            <a:avLst/>
          </a:prstGeom>
        </p:spPr>
      </p:pic>
    </p:spTree>
    <p:extLst>
      <p:ext uri="{BB962C8B-B14F-4D97-AF65-F5344CB8AC3E}">
        <p14:creationId xmlns:p14="http://schemas.microsoft.com/office/powerpoint/2010/main" val="162336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Modelling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669431" y="1623438"/>
            <a:ext cx="4505364" cy="396583"/>
          </a:xfrm>
          <a:prstGeom prst="rect">
            <a:avLst/>
          </a:prstGeom>
          <a:noFill/>
          <a:ln>
            <a:solidFill>
              <a:schemeClr val="tx2"/>
            </a:solidFill>
          </a:ln>
        </p:spPr>
        <p:txBody>
          <a:bodyPr wrap="square">
            <a:spAutoFit/>
          </a:bodyPr>
          <a:lstStyle/>
          <a:p>
            <a:pPr algn="just">
              <a:lnSpc>
                <a:spcPct val="150000"/>
              </a:lnSpc>
            </a:pPr>
            <a:r>
              <a:rPr lang="en-US" sz="1500" dirty="0">
                <a:effectLst/>
                <a:latin typeface="Georgia" panose="02040502050405020303" pitchFamily="18" charset="0"/>
                <a:ea typeface="Calibri" panose="020F0502020204030204" pitchFamily="34" charset="0"/>
              </a:rPr>
              <a:t>Type: Supervised Learning</a:t>
            </a:r>
          </a:p>
        </p:txBody>
      </p:sp>
      <p:sp>
        <p:nvSpPr>
          <p:cNvPr id="11" name="TextBox 10">
            <a:extLst>
              <a:ext uri="{FF2B5EF4-FFF2-40B4-BE49-F238E27FC236}">
                <a16:creationId xmlns:a16="http://schemas.microsoft.com/office/drawing/2014/main" id="{5F8C573A-BD79-476D-A826-B63A5B271255}"/>
              </a:ext>
            </a:extLst>
          </p:cNvPr>
          <p:cNvSpPr txBox="1"/>
          <p:nvPr/>
        </p:nvSpPr>
        <p:spPr>
          <a:xfrm>
            <a:off x="669431" y="755416"/>
            <a:ext cx="3521568" cy="599395"/>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Georgia" panose="02040502050405020303" pitchFamily="18" charset="0"/>
                <a:ea typeface="Times New Roman" panose="02020603050405020304" pitchFamily="18" charset="0"/>
              </a:rPr>
              <a:t>Modelling Overview</a:t>
            </a:r>
            <a:endParaRPr lang="en-US" sz="2500" dirty="0">
              <a:effectLst/>
              <a:latin typeface="Georgia" panose="02040502050405020303"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AA36F80-27E7-402D-B670-F16E229068CA}"/>
              </a:ext>
            </a:extLst>
          </p:cNvPr>
          <p:cNvSpPr txBox="1"/>
          <p:nvPr/>
        </p:nvSpPr>
        <p:spPr>
          <a:xfrm>
            <a:off x="679000" y="4637217"/>
            <a:ext cx="4512121" cy="1246495"/>
          </a:xfrm>
          <a:prstGeom prst="rect">
            <a:avLst/>
          </a:prstGeom>
          <a:noFill/>
          <a:ln>
            <a:solidFill>
              <a:schemeClr val="tx2"/>
            </a:solidFill>
          </a:ln>
        </p:spPr>
        <p:txBody>
          <a:bodyPr wrap="square">
            <a:spAutoFit/>
          </a:bodyPr>
          <a:lstStyle/>
          <a:p>
            <a:pPr algn="just">
              <a:lnSpc>
                <a:spcPct val="150000"/>
              </a:lnSpc>
            </a:pPr>
            <a:r>
              <a:rPr lang="en-US" sz="2000" b="1" dirty="0">
                <a:effectLst/>
                <a:latin typeface="Georgia" panose="02040502050405020303" pitchFamily="18" charset="0"/>
                <a:ea typeface="Calibri" panose="020F0502020204030204" pitchFamily="34" charset="0"/>
              </a:rPr>
              <a:t>Class imbalance:</a:t>
            </a:r>
          </a:p>
          <a:p>
            <a:pPr algn="just"/>
            <a:r>
              <a:rPr lang="en-US" sz="1500" dirty="0">
                <a:effectLst/>
                <a:latin typeface="Georgia" panose="02040502050405020303" pitchFamily="18" charset="0"/>
                <a:ea typeface="Calibri" panose="020F0502020204030204" pitchFamily="34" charset="0"/>
              </a:rPr>
              <a:t>Resampling by SMOTE and implemented Weighted Model</a:t>
            </a:r>
            <a:r>
              <a:rPr lang="en-US" sz="1500" dirty="0">
                <a:latin typeface="Georgia" panose="02040502050405020303" pitchFamily="18" charset="0"/>
                <a:ea typeface="Calibri" panose="020F0502020204030204" pitchFamily="34" charset="0"/>
              </a:rPr>
              <a:t>; Weighted model performed better than SMOTE </a:t>
            </a:r>
            <a:endParaRPr lang="en-US" sz="1500" dirty="0">
              <a:effectLst/>
              <a:latin typeface="Georgia" panose="02040502050405020303" pitchFamily="18" charset="0"/>
              <a:ea typeface="Calibri" panose="020F0502020204030204" pitchFamily="34" charset="0"/>
            </a:endParaRPr>
          </a:p>
        </p:txBody>
      </p:sp>
      <p:sp>
        <p:nvSpPr>
          <p:cNvPr id="15" name="TextBox 14">
            <a:extLst>
              <a:ext uri="{FF2B5EF4-FFF2-40B4-BE49-F238E27FC236}">
                <a16:creationId xmlns:a16="http://schemas.microsoft.com/office/drawing/2014/main" id="{3BF4A4B2-973F-438F-B9C1-C909B92AAF5F}"/>
              </a:ext>
            </a:extLst>
          </p:cNvPr>
          <p:cNvSpPr txBox="1"/>
          <p:nvPr/>
        </p:nvSpPr>
        <p:spPr>
          <a:xfrm>
            <a:off x="669431" y="3298045"/>
            <a:ext cx="4521690" cy="1246495"/>
          </a:xfrm>
          <a:prstGeom prst="rect">
            <a:avLst/>
          </a:prstGeom>
          <a:noFill/>
          <a:ln>
            <a:solidFill>
              <a:schemeClr val="tx2"/>
            </a:solidFill>
          </a:ln>
        </p:spPr>
        <p:txBody>
          <a:bodyPr wrap="square">
            <a:spAutoFit/>
          </a:bodyPr>
          <a:lstStyle/>
          <a:p>
            <a:pPr algn="just">
              <a:lnSpc>
                <a:spcPct val="150000"/>
              </a:lnSpc>
            </a:pPr>
            <a:r>
              <a:rPr lang="en-US" sz="2000" b="1" dirty="0">
                <a:effectLst/>
                <a:latin typeface="Georgia" panose="02040502050405020303" pitchFamily="18" charset="0"/>
                <a:ea typeface="Calibri" panose="020F0502020204030204" pitchFamily="34" charset="0"/>
              </a:rPr>
              <a:t>Algorithms used:</a:t>
            </a: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Logistic Regression/Regularized LR</a:t>
            </a:r>
          </a:p>
          <a:p>
            <a:pPr marL="285750" indent="-285750" algn="just">
              <a:buFont typeface="Arial" panose="020B0604020202020204" pitchFamily="34" charset="0"/>
              <a:buChar char="•"/>
            </a:pPr>
            <a:r>
              <a:rPr lang="en-US" sz="1500" dirty="0">
                <a:effectLst/>
                <a:latin typeface="Georgia" panose="02040502050405020303" pitchFamily="18" charset="0"/>
                <a:ea typeface="Calibri" panose="020F0502020204030204" pitchFamily="34" charset="0"/>
              </a:rPr>
              <a:t>Decision Tree/</a:t>
            </a:r>
            <a:r>
              <a:rPr lang="en-US" sz="1500" dirty="0">
                <a:latin typeface="Georgia" panose="02040502050405020303" pitchFamily="18" charset="0"/>
                <a:ea typeface="Calibri" panose="020F0502020204030204" pitchFamily="34" charset="0"/>
              </a:rPr>
              <a:t>Random Forest</a:t>
            </a: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AdaBoost/</a:t>
            </a:r>
            <a:r>
              <a:rPr lang="en-US" sz="1500" dirty="0" err="1">
                <a:latin typeface="Georgia" panose="02040502050405020303" pitchFamily="18" charset="0"/>
                <a:ea typeface="Calibri" panose="020F0502020204030204" pitchFamily="34" charset="0"/>
              </a:rPr>
              <a:t>XgBoost</a:t>
            </a:r>
            <a:r>
              <a:rPr lang="en-US" sz="1500" dirty="0">
                <a:latin typeface="Georgia" panose="02040502050405020303" pitchFamily="18" charset="0"/>
                <a:ea typeface="Calibri" panose="020F0502020204030204" pitchFamily="34" charset="0"/>
              </a:rPr>
              <a:t>/Light GBM</a:t>
            </a:r>
            <a:endParaRPr lang="en-US" sz="1500" dirty="0">
              <a:effectLst/>
              <a:latin typeface="Georgia" panose="02040502050405020303" pitchFamily="18" charset="0"/>
              <a:ea typeface="Calibri" panose="020F0502020204030204" pitchFamily="34" charset="0"/>
            </a:endParaRPr>
          </a:p>
        </p:txBody>
      </p:sp>
      <p:sp>
        <p:nvSpPr>
          <p:cNvPr id="19" name="TextBox 18">
            <a:extLst>
              <a:ext uri="{FF2B5EF4-FFF2-40B4-BE49-F238E27FC236}">
                <a16:creationId xmlns:a16="http://schemas.microsoft.com/office/drawing/2014/main" id="{DD499EFA-BADC-4DFA-BAC0-17F54E4CD78A}"/>
              </a:ext>
            </a:extLst>
          </p:cNvPr>
          <p:cNvSpPr txBox="1"/>
          <p:nvPr/>
        </p:nvSpPr>
        <p:spPr>
          <a:xfrm>
            <a:off x="5477430" y="1737728"/>
            <a:ext cx="6096000" cy="861774"/>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Model Evaluation Metrices:</a:t>
            </a:r>
          </a:p>
          <a:p>
            <a:r>
              <a:rPr lang="en-US" sz="1500" dirty="0">
                <a:solidFill>
                  <a:srgbClr val="000000"/>
                </a:solidFill>
                <a:effectLst/>
                <a:latin typeface="Georgia" panose="02040502050405020303" pitchFamily="18" charset="0"/>
                <a:ea typeface="Calibri" panose="020F0502020204030204" pitchFamily="34" charset="0"/>
              </a:rPr>
              <a:t>ROC_AUC as a primary model performance parameter keeping the reasonable score for precision and recall for both classes.</a:t>
            </a:r>
            <a:endParaRPr lang="en-US" sz="1500" dirty="0">
              <a:latin typeface="Georgia" panose="02040502050405020303" pitchFamily="18" charset="0"/>
            </a:endParaRPr>
          </a:p>
        </p:txBody>
      </p:sp>
      <p:sp>
        <p:nvSpPr>
          <p:cNvPr id="21" name="TextBox 20">
            <a:extLst>
              <a:ext uri="{FF2B5EF4-FFF2-40B4-BE49-F238E27FC236}">
                <a16:creationId xmlns:a16="http://schemas.microsoft.com/office/drawing/2014/main" id="{78230A2F-4412-46BF-8BEF-8BEB235985EA}"/>
              </a:ext>
            </a:extLst>
          </p:cNvPr>
          <p:cNvSpPr txBox="1"/>
          <p:nvPr/>
        </p:nvSpPr>
        <p:spPr>
          <a:xfrm>
            <a:off x="5477430" y="3020969"/>
            <a:ext cx="6096000" cy="861774"/>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Baseline Model:</a:t>
            </a:r>
          </a:p>
          <a:p>
            <a:r>
              <a:rPr lang="en-US" sz="1500" dirty="0">
                <a:solidFill>
                  <a:srgbClr val="000000"/>
                </a:solidFill>
                <a:latin typeface="Georgia" panose="02040502050405020303" pitchFamily="18" charset="0"/>
                <a:ea typeface="Calibri" panose="020F0502020204030204" pitchFamily="34" charset="0"/>
              </a:rPr>
              <a:t>A</a:t>
            </a:r>
            <a:r>
              <a:rPr lang="en-US" sz="1500" dirty="0">
                <a:solidFill>
                  <a:srgbClr val="000000"/>
                </a:solidFill>
                <a:effectLst/>
                <a:latin typeface="Georgia" panose="02040502050405020303" pitchFamily="18" charset="0"/>
                <a:ea typeface="Calibri" panose="020F0502020204030204" pitchFamily="34" charset="0"/>
              </a:rPr>
              <a:t> slightly higher performing model than ideal baseline, Logistic regression model trained on application dataset as a baseline model.</a:t>
            </a:r>
            <a:endParaRPr lang="en-US" sz="1500" dirty="0">
              <a:latin typeface="Georgia" panose="02040502050405020303" pitchFamily="18" charset="0"/>
            </a:endParaRPr>
          </a:p>
        </p:txBody>
      </p:sp>
      <p:sp>
        <p:nvSpPr>
          <p:cNvPr id="22" name="TextBox 21">
            <a:extLst>
              <a:ext uri="{FF2B5EF4-FFF2-40B4-BE49-F238E27FC236}">
                <a16:creationId xmlns:a16="http://schemas.microsoft.com/office/drawing/2014/main" id="{99ABC5E6-F01F-4FD2-9BDE-1EED6A2CC0DB}"/>
              </a:ext>
            </a:extLst>
          </p:cNvPr>
          <p:cNvSpPr txBox="1"/>
          <p:nvPr/>
        </p:nvSpPr>
        <p:spPr>
          <a:xfrm>
            <a:off x="5477430" y="4133097"/>
            <a:ext cx="3733800" cy="630942"/>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Hyperparameter Tuning:</a:t>
            </a:r>
          </a:p>
          <a:p>
            <a:r>
              <a:rPr lang="en-US" sz="1500" dirty="0" err="1">
                <a:solidFill>
                  <a:srgbClr val="000000"/>
                </a:solidFill>
                <a:latin typeface="Georgia" panose="02040502050405020303" pitchFamily="18" charset="0"/>
              </a:rPr>
              <a:t>GridsearchCV</a:t>
            </a:r>
            <a:r>
              <a:rPr lang="en-US" sz="1500" dirty="0">
                <a:solidFill>
                  <a:srgbClr val="000000"/>
                </a:solidFill>
                <a:latin typeface="Georgia" panose="02040502050405020303" pitchFamily="18" charset="0"/>
              </a:rPr>
              <a:t>/</a:t>
            </a:r>
            <a:r>
              <a:rPr lang="en-US" sz="1500" dirty="0" err="1">
                <a:solidFill>
                  <a:srgbClr val="000000"/>
                </a:solidFill>
                <a:latin typeface="Georgia" panose="02040502050405020303" pitchFamily="18" charset="0"/>
              </a:rPr>
              <a:t>RandomsearchCV</a:t>
            </a:r>
            <a:endParaRPr lang="en-US" sz="1500" dirty="0">
              <a:latin typeface="Georgia" panose="02040502050405020303" pitchFamily="18" charset="0"/>
            </a:endParaRPr>
          </a:p>
        </p:txBody>
      </p:sp>
      <p:sp>
        <p:nvSpPr>
          <p:cNvPr id="23" name="TextBox 22">
            <a:extLst>
              <a:ext uri="{FF2B5EF4-FFF2-40B4-BE49-F238E27FC236}">
                <a16:creationId xmlns:a16="http://schemas.microsoft.com/office/drawing/2014/main" id="{E3B0EAB1-8A0C-4A57-A1C7-DFF8AD4BB35A}"/>
              </a:ext>
            </a:extLst>
          </p:cNvPr>
          <p:cNvSpPr txBox="1"/>
          <p:nvPr/>
        </p:nvSpPr>
        <p:spPr>
          <a:xfrm>
            <a:off x="5471697" y="4937298"/>
            <a:ext cx="3067050" cy="630942"/>
          </a:xfrm>
          <a:prstGeom prst="rect">
            <a:avLst/>
          </a:prstGeom>
          <a:noFill/>
          <a:ln>
            <a:solidFill>
              <a:schemeClr val="tx2"/>
            </a:solidFill>
          </a:ln>
        </p:spPr>
        <p:txBody>
          <a:bodyPr wrap="square">
            <a:spAutoFit/>
          </a:bodyPr>
          <a:lstStyle/>
          <a:p>
            <a:r>
              <a:rPr lang="en-US" sz="2000" b="1" dirty="0">
                <a:solidFill>
                  <a:srgbClr val="000000"/>
                </a:solidFill>
                <a:effectLst/>
                <a:latin typeface="Times New Roman" panose="02020603050405020304" pitchFamily="18" charset="0"/>
                <a:ea typeface="Calibri" panose="020F0502020204030204" pitchFamily="34" charset="0"/>
              </a:rPr>
              <a:t>Feature Selection:</a:t>
            </a:r>
          </a:p>
          <a:p>
            <a:r>
              <a:rPr lang="en-US" sz="1500" dirty="0">
                <a:solidFill>
                  <a:srgbClr val="000000"/>
                </a:solidFill>
                <a:latin typeface="Times New Roman" panose="02020603050405020304" pitchFamily="18" charset="0"/>
              </a:rPr>
              <a:t>Feature importance /RFECV</a:t>
            </a:r>
            <a:endParaRPr lang="en-US" sz="1500" dirty="0"/>
          </a:p>
        </p:txBody>
      </p:sp>
      <p:sp>
        <p:nvSpPr>
          <p:cNvPr id="24" name="TextBox 23">
            <a:extLst>
              <a:ext uri="{FF2B5EF4-FFF2-40B4-BE49-F238E27FC236}">
                <a16:creationId xmlns:a16="http://schemas.microsoft.com/office/drawing/2014/main" id="{06FA1E56-7563-49A9-9FFA-CE86C46153C9}"/>
              </a:ext>
            </a:extLst>
          </p:cNvPr>
          <p:cNvSpPr txBox="1"/>
          <p:nvPr/>
        </p:nvSpPr>
        <p:spPr>
          <a:xfrm>
            <a:off x="679001" y="2236139"/>
            <a:ext cx="4495794" cy="784830"/>
          </a:xfrm>
          <a:prstGeom prst="rect">
            <a:avLst/>
          </a:prstGeom>
          <a:noFill/>
          <a:ln>
            <a:solidFill>
              <a:schemeClr val="tx2"/>
            </a:solidFill>
          </a:ln>
        </p:spPr>
        <p:txBody>
          <a:bodyPr wrap="square">
            <a:spAutoFit/>
          </a:bodyPr>
          <a:lstStyle/>
          <a:p>
            <a:r>
              <a:rPr lang="en-US" sz="1500" dirty="0">
                <a:solidFill>
                  <a:srgbClr val="000000"/>
                </a:solidFill>
                <a:latin typeface="Georgia" panose="02040502050405020303" pitchFamily="18" charset="0"/>
                <a:ea typeface="Calibri" panose="020F0502020204030204" pitchFamily="34" charset="0"/>
              </a:rPr>
              <a:t>Th</a:t>
            </a:r>
            <a:r>
              <a:rPr lang="en-US" sz="1500" dirty="0">
                <a:solidFill>
                  <a:srgbClr val="000000"/>
                </a:solidFill>
                <a:effectLst/>
                <a:latin typeface="Georgia" panose="02040502050405020303" pitchFamily="18" charset="0"/>
                <a:ea typeface="Calibri" panose="020F0502020204030204" pitchFamily="34" charset="0"/>
              </a:rPr>
              <a:t>e dataset was divided into train and test set (80/20), algorithm was trained into train data and the performance was tested on test data.</a:t>
            </a:r>
            <a:endParaRPr lang="en-US" sz="1500" dirty="0">
              <a:latin typeface="Georgia" panose="02040502050405020303" pitchFamily="18" charset="0"/>
            </a:endParaRPr>
          </a:p>
        </p:txBody>
      </p:sp>
    </p:spTree>
    <p:extLst>
      <p:ext uri="{BB962C8B-B14F-4D97-AF65-F5344CB8AC3E}">
        <p14:creationId xmlns:p14="http://schemas.microsoft.com/office/powerpoint/2010/main" val="834019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a:t>
            </a:r>
            <a:r>
              <a:rPr lang="en-US" sz="4000" dirty="0" err="1">
                <a:solidFill>
                  <a:srgbClr val="002060"/>
                </a:solidFill>
                <a:latin typeface="Georgia" panose="02040502050405020303" pitchFamily="18" charset="0"/>
              </a:rPr>
              <a:t>comparisions</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595485" y="989325"/>
            <a:ext cx="4076700"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Preliminary Model Performance</a:t>
            </a:r>
            <a:endParaRPr lang="en-US" sz="2000"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1B237F6B-C203-4549-B2A8-1AFF7EE1CD5C}"/>
              </a:ext>
            </a:extLst>
          </p:cNvPr>
          <p:cNvPicPr/>
          <p:nvPr/>
        </p:nvPicPr>
        <p:blipFill rotWithShape="1">
          <a:blip r:embed="rId3">
            <a:extLst>
              <a:ext uri="{28A0092B-C50C-407E-A947-70E740481C1C}">
                <a14:useLocalDpi xmlns:a14="http://schemas.microsoft.com/office/drawing/2010/main" val="0"/>
              </a:ext>
            </a:extLst>
          </a:blip>
          <a:srcRect l="2941" r="3476"/>
          <a:stretch/>
        </p:blipFill>
        <p:spPr bwMode="auto">
          <a:xfrm>
            <a:off x="6263166" y="1238656"/>
            <a:ext cx="5140827" cy="2602072"/>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20E5A347-9498-4FF0-93A6-BF60E94267BF}"/>
              </a:ext>
            </a:extLst>
          </p:cNvPr>
          <p:cNvPicPr>
            <a:picLocks noChangeAspect="1"/>
          </p:cNvPicPr>
          <p:nvPr/>
        </p:nvPicPr>
        <p:blipFill>
          <a:blip r:embed="rId4"/>
          <a:stretch>
            <a:fillRect/>
          </a:stretch>
        </p:blipFill>
        <p:spPr>
          <a:xfrm>
            <a:off x="1066800" y="1565679"/>
            <a:ext cx="4419600" cy="3309221"/>
          </a:xfrm>
          <a:prstGeom prst="rect">
            <a:avLst/>
          </a:prstGeom>
        </p:spPr>
      </p:pic>
      <p:pic>
        <p:nvPicPr>
          <p:cNvPr id="6" name="Picture 5">
            <a:extLst>
              <a:ext uri="{FF2B5EF4-FFF2-40B4-BE49-F238E27FC236}">
                <a16:creationId xmlns:a16="http://schemas.microsoft.com/office/drawing/2014/main" id="{E99D949D-6583-472D-8273-1F62018F7015}"/>
              </a:ext>
            </a:extLst>
          </p:cNvPr>
          <p:cNvPicPr>
            <a:picLocks noChangeAspect="1"/>
          </p:cNvPicPr>
          <p:nvPr/>
        </p:nvPicPr>
        <p:blipFill rotWithShape="1">
          <a:blip r:embed="rId5"/>
          <a:srcRect l="3234" r="2239"/>
          <a:stretch/>
        </p:blipFill>
        <p:spPr>
          <a:xfrm>
            <a:off x="6263166" y="3811831"/>
            <a:ext cx="5395434" cy="2825504"/>
          </a:xfrm>
          <a:prstGeom prst="rect">
            <a:avLst/>
          </a:prstGeom>
        </p:spPr>
      </p:pic>
      <p:sp>
        <p:nvSpPr>
          <p:cNvPr id="3" name="Rectangle 2">
            <a:extLst>
              <a:ext uri="{FF2B5EF4-FFF2-40B4-BE49-F238E27FC236}">
                <a16:creationId xmlns:a16="http://schemas.microsoft.com/office/drawing/2014/main" id="{627B77EC-DE76-48C9-91DB-F8A6CEAE6DF6}"/>
              </a:ext>
            </a:extLst>
          </p:cNvPr>
          <p:cNvSpPr/>
          <p:nvPr/>
        </p:nvSpPr>
        <p:spPr>
          <a:xfrm>
            <a:off x="762000" y="5486400"/>
            <a:ext cx="5334000" cy="611693"/>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500" dirty="0">
                <a:solidFill>
                  <a:srgbClr val="000000"/>
                </a:solidFill>
                <a:effectLst/>
                <a:latin typeface="Georgia" panose="02040502050405020303" pitchFamily="18" charset="0"/>
                <a:ea typeface="Times New Roman" panose="02020603050405020304" pitchFamily="18" charset="0"/>
              </a:rPr>
              <a:t>External sources are suspicious; possibility of target leakage.</a:t>
            </a:r>
            <a:br>
              <a:rPr lang="en-US" sz="1500" dirty="0">
                <a:solidFill>
                  <a:srgbClr val="000000"/>
                </a:solidFill>
                <a:effectLst/>
                <a:latin typeface="Georgia" panose="02040502050405020303" pitchFamily="18" charset="0"/>
                <a:ea typeface="Times New Roman" panose="02020603050405020304" pitchFamily="18" charset="0"/>
              </a:rPr>
            </a:br>
            <a:r>
              <a:rPr lang="en-US" sz="1500" dirty="0">
                <a:solidFill>
                  <a:srgbClr val="000000"/>
                </a:solidFill>
                <a:effectLst/>
                <a:latin typeface="Georgia" panose="02040502050405020303" pitchFamily="18" charset="0"/>
                <a:ea typeface="Times New Roman" panose="02020603050405020304" pitchFamily="18" charset="0"/>
              </a:rPr>
              <a:t>Hence, I decided to </a:t>
            </a:r>
            <a:r>
              <a:rPr lang="en-US" sz="1500" b="1" dirty="0">
                <a:solidFill>
                  <a:srgbClr val="000000"/>
                </a:solidFill>
                <a:effectLst/>
                <a:latin typeface="Georgia" panose="02040502050405020303" pitchFamily="18" charset="0"/>
                <a:ea typeface="Times New Roman" panose="02020603050405020304" pitchFamily="18" charset="0"/>
              </a:rPr>
              <a:t>exclude these external sources</a:t>
            </a:r>
            <a:r>
              <a:rPr lang="en-US" sz="1500" dirty="0">
                <a:solidFill>
                  <a:srgbClr val="000000"/>
                </a:solidFill>
                <a:effectLst/>
                <a:latin typeface="Georgia" panose="02040502050405020303" pitchFamily="18" charset="0"/>
                <a:ea typeface="Times New Roman" panose="02020603050405020304" pitchFamily="18" charset="0"/>
              </a:rPr>
              <a:t>.</a:t>
            </a:r>
            <a:endParaRPr lang="en-US" sz="15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61980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Final Model</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1589548" y="891140"/>
            <a:ext cx="2597151"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Model Performance</a:t>
            </a:r>
            <a:endParaRPr lang="en-US" sz="2000" dirty="0">
              <a:effectLst/>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AE1BA24D-A016-41C5-9BCA-7AA683F609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11904"/>
            <a:ext cx="4679949" cy="2342524"/>
          </a:xfrm>
          <a:prstGeom prst="rect">
            <a:avLst/>
          </a:prstGeom>
          <a:noFill/>
          <a:ln>
            <a:noFill/>
          </a:ln>
        </p:spPr>
      </p:pic>
      <p:sp>
        <p:nvSpPr>
          <p:cNvPr id="18" name="TextBox 17">
            <a:extLst>
              <a:ext uri="{FF2B5EF4-FFF2-40B4-BE49-F238E27FC236}">
                <a16:creationId xmlns:a16="http://schemas.microsoft.com/office/drawing/2014/main" id="{339BBC77-BA9F-4F2C-BD8E-204B8686BCF4}"/>
              </a:ext>
            </a:extLst>
          </p:cNvPr>
          <p:cNvSpPr txBox="1"/>
          <p:nvPr/>
        </p:nvSpPr>
        <p:spPr>
          <a:xfrm>
            <a:off x="5943600" y="990600"/>
            <a:ext cx="5638799"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Best Model after hyperparameter tuning: LGBM</a:t>
            </a:r>
            <a:endParaRPr lang="en-US"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E99EF89-AD9A-4067-9122-C62B9A86D6B8}"/>
              </a:ext>
            </a:extLst>
          </p:cNvPr>
          <p:cNvPicPr>
            <a:picLocks noChangeAspect="1"/>
          </p:cNvPicPr>
          <p:nvPr/>
        </p:nvPicPr>
        <p:blipFill>
          <a:blip r:embed="rId4"/>
          <a:stretch>
            <a:fillRect/>
          </a:stretch>
        </p:blipFill>
        <p:spPr>
          <a:xfrm>
            <a:off x="1143000" y="1338679"/>
            <a:ext cx="3810000" cy="2451454"/>
          </a:xfrm>
          <a:prstGeom prst="rect">
            <a:avLst/>
          </a:prstGeom>
        </p:spPr>
      </p:pic>
      <p:sp>
        <p:nvSpPr>
          <p:cNvPr id="9" name="Rectangle 8">
            <a:extLst>
              <a:ext uri="{FF2B5EF4-FFF2-40B4-BE49-F238E27FC236}">
                <a16:creationId xmlns:a16="http://schemas.microsoft.com/office/drawing/2014/main" id="{63DAE021-88CE-4A93-995C-646D96FB6360}"/>
              </a:ext>
            </a:extLst>
          </p:cNvPr>
          <p:cNvSpPr/>
          <p:nvPr/>
        </p:nvSpPr>
        <p:spPr>
          <a:xfrm>
            <a:off x="1708951" y="2684460"/>
            <a:ext cx="2781300" cy="43278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Georgia" panose="02040502050405020303" pitchFamily="18" charset="0"/>
              </a:rPr>
              <a:t>L1 regularized LR and LGBM performed better.</a:t>
            </a:r>
          </a:p>
        </p:txBody>
      </p:sp>
      <p:sp>
        <p:nvSpPr>
          <p:cNvPr id="16" name="TextBox 15">
            <a:extLst>
              <a:ext uri="{FF2B5EF4-FFF2-40B4-BE49-F238E27FC236}">
                <a16:creationId xmlns:a16="http://schemas.microsoft.com/office/drawing/2014/main" id="{474007A9-2BD6-4915-A330-077BAFB427C3}"/>
              </a:ext>
            </a:extLst>
          </p:cNvPr>
          <p:cNvSpPr txBox="1"/>
          <p:nvPr/>
        </p:nvSpPr>
        <p:spPr>
          <a:xfrm>
            <a:off x="2231255" y="3954535"/>
            <a:ext cx="3200400" cy="457369"/>
          </a:xfrm>
          <a:prstGeom prst="rect">
            <a:avLst/>
          </a:prstGeom>
          <a:solidFill>
            <a:schemeClr val="accent6">
              <a:lumMod val="20000"/>
              <a:lumOff val="80000"/>
            </a:schemeClr>
          </a:solidFill>
        </p:spPr>
        <p:txBody>
          <a:bodyPr wrap="square" tIns="0" bIns="91440">
            <a:spAutoFit/>
          </a:bodyPr>
          <a:lstStyle/>
          <a:p>
            <a:pPr marL="0" marR="0" fontAlgn="base">
              <a:lnSpc>
                <a:spcPct val="150000"/>
              </a:lnSpc>
              <a:spcBef>
                <a:spcPts val="0"/>
              </a:spcBef>
              <a:spcAft>
                <a:spcPts val="0"/>
              </a:spcAft>
            </a:pPr>
            <a:r>
              <a:rPr lang="en-US" b="1" dirty="0">
                <a:solidFill>
                  <a:srgbClr val="000000"/>
                </a:solidFill>
                <a:effectLst/>
                <a:latin typeface="Georgia" panose="02040502050405020303" pitchFamily="18" charset="0"/>
                <a:ea typeface="Times New Roman" panose="02020603050405020304" pitchFamily="18" charset="0"/>
              </a:rPr>
              <a:t>Most important features:</a:t>
            </a:r>
            <a:endParaRPr lang="en-US" dirty="0">
              <a:effectLst/>
              <a:latin typeface="Georgia" panose="02040502050405020303" pitchFamily="18" charset="0"/>
              <a:ea typeface="Times New Roman" panose="02020603050405020304" pitchFamily="18" charset="0"/>
            </a:endParaRPr>
          </a:p>
        </p:txBody>
      </p:sp>
      <p:pic>
        <p:nvPicPr>
          <p:cNvPr id="20" name="Picture 19">
            <a:extLst>
              <a:ext uri="{FF2B5EF4-FFF2-40B4-BE49-F238E27FC236}">
                <a16:creationId xmlns:a16="http://schemas.microsoft.com/office/drawing/2014/main" id="{F0809127-978B-4AE7-A3E5-63CC5936A603}"/>
              </a:ext>
            </a:extLst>
          </p:cNvPr>
          <p:cNvPicPr>
            <a:picLocks noChangeAspect="1"/>
          </p:cNvPicPr>
          <p:nvPr/>
        </p:nvPicPr>
        <p:blipFill>
          <a:blip r:embed="rId5"/>
          <a:stretch>
            <a:fillRect/>
          </a:stretch>
        </p:blipFill>
        <p:spPr>
          <a:xfrm>
            <a:off x="7086600" y="1742049"/>
            <a:ext cx="3100526" cy="2308015"/>
          </a:xfrm>
          <a:prstGeom prst="rect">
            <a:avLst/>
          </a:prstGeom>
        </p:spPr>
      </p:pic>
      <p:sp>
        <p:nvSpPr>
          <p:cNvPr id="22" name="Rectangle 21">
            <a:extLst>
              <a:ext uri="{FF2B5EF4-FFF2-40B4-BE49-F238E27FC236}">
                <a16:creationId xmlns:a16="http://schemas.microsoft.com/office/drawing/2014/main" id="{D764C232-EC6B-4A65-A695-18233BF27180}"/>
              </a:ext>
            </a:extLst>
          </p:cNvPr>
          <p:cNvSpPr/>
          <p:nvPr/>
        </p:nvSpPr>
        <p:spPr>
          <a:xfrm>
            <a:off x="8534400" y="3200400"/>
            <a:ext cx="1371600" cy="2715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Georgia" panose="02040502050405020303" pitchFamily="18" charset="0"/>
              </a:rPr>
              <a:t>ROC_AUC=0.754</a:t>
            </a:r>
          </a:p>
        </p:txBody>
      </p:sp>
      <p:sp>
        <p:nvSpPr>
          <p:cNvPr id="23" name="TextBox 22">
            <a:extLst>
              <a:ext uri="{FF2B5EF4-FFF2-40B4-BE49-F238E27FC236}">
                <a16:creationId xmlns:a16="http://schemas.microsoft.com/office/drawing/2014/main" id="{D948EE6D-226E-4732-B9E4-849BC092C6CA}"/>
              </a:ext>
            </a:extLst>
          </p:cNvPr>
          <p:cNvSpPr txBox="1"/>
          <p:nvPr/>
        </p:nvSpPr>
        <p:spPr>
          <a:xfrm>
            <a:off x="6629400" y="4032693"/>
            <a:ext cx="4495800" cy="39658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1500" b="1" dirty="0">
                <a:solidFill>
                  <a:srgbClr val="000000"/>
                </a:solidFill>
                <a:effectLst/>
                <a:latin typeface="Georgia" panose="02040502050405020303" pitchFamily="18" charset="0"/>
                <a:ea typeface="Times New Roman" panose="02020603050405020304" pitchFamily="18" charset="0"/>
              </a:rPr>
              <a:t>Classification Report and Confusion Matrix</a:t>
            </a:r>
            <a:endParaRPr lang="en-US" sz="1500" dirty="0">
              <a:effectLst/>
              <a:latin typeface="Georgia" panose="02040502050405020303" pitchFamily="18" charset="0"/>
              <a:ea typeface="Times New Roman" panose="02020603050405020304" pitchFamily="18" charset="0"/>
            </a:endParaRPr>
          </a:p>
        </p:txBody>
      </p:sp>
      <p:pic>
        <p:nvPicPr>
          <p:cNvPr id="25" name="Picture 24">
            <a:extLst>
              <a:ext uri="{FF2B5EF4-FFF2-40B4-BE49-F238E27FC236}">
                <a16:creationId xmlns:a16="http://schemas.microsoft.com/office/drawing/2014/main" id="{21671B52-93F0-48B9-A37A-9C7ACA8CB3EE}"/>
              </a:ext>
            </a:extLst>
          </p:cNvPr>
          <p:cNvPicPr>
            <a:picLocks noChangeAspect="1"/>
          </p:cNvPicPr>
          <p:nvPr/>
        </p:nvPicPr>
        <p:blipFill>
          <a:blip r:embed="rId6"/>
          <a:stretch>
            <a:fillRect/>
          </a:stretch>
        </p:blipFill>
        <p:spPr>
          <a:xfrm>
            <a:off x="1143000" y="4470347"/>
            <a:ext cx="5079758" cy="2323913"/>
          </a:xfrm>
          <a:prstGeom prst="rect">
            <a:avLst/>
          </a:prstGeom>
        </p:spPr>
      </p:pic>
    </p:spTree>
    <p:extLst>
      <p:ext uri="{BB962C8B-B14F-4D97-AF65-F5344CB8AC3E}">
        <p14:creationId xmlns:p14="http://schemas.microsoft.com/office/powerpoint/2010/main" val="21152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gdf48e864f7_0_0"/>
          <p:cNvSpPr txBox="1"/>
          <p:nvPr/>
        </p:nvSpPr>
        <p:spPr>
          <a:xfrm>
            <a:off x="595485" y="238420"/>
            <a:ext cx="11367900" cy="6117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060"/>
              </a:buClr>
              <a:buSzPts val="4000"/>
              <a:buFont typeface="Georgia"/>
              <a:buNone/>
            </a:pPr>
            <a:r>
              <a:rPr lang="en-US" sz="4000" b="1" dirty="0">
                <a:solidFill>
                  <a:srgbClr val="002060"/>
                </a:solidFill>
                <a:latin typeface="Georgia"/>
                <a:ea typeface="Georgia"/>
                <a:cs typeface="Georgia"/>
                <a:sym typeface="Georgia"/>
              </a:rPr>
              <a:t>Project Overview</a:t>
            </a:r>
            <a:endParaRPr sz="3200" b="1" i="0" dirty="0">
              <a:solidFill>
                <a:srgbClr val="002060"/>
              </a:solidFill>
              <a:latin typeface="Georgia"/>
              <a:ea typeface="Georgia"/>
              <a:cs typeface="Georgia"/>
              <a:sym typeface="Georgia"/>
            </a:endParaRPr>
          </a:p>
        </p:txBody>
      </p:sp>
      <p:sp>
        <p:nvSpPr>
          <p:cNvPr id="39" name="Google Shape;39;gdf48e864f7_0_0"/>
          <p:cNvSpPr txBox="1"/>
          <p:nvPr/>
        </p:nvSpPr>
        <p:spPr>
          <a:xfrm>
            <a:off x="381000" y="1287303"/>
            <a:ext cx="2012100" cy="738649"/>
          </a:xfrm>
          <a:prstGeom prst="rect">
            <a:avLst/>
          </a:prstGeom>
          <a:solidFill>
            <a:srgbClr val="F2F2F2"/>
          </a:solidFill>
          <a:ln>
            <a:noFill/>
          </a:ln>
        </p:spPr>
        <p:txBody>
          <a:bodyPr spcFirstLastPara="1" wrap="square" lIns="91425" tIns="0" rIns="91425" bIns="91425" anchor="t" anchorCtr="0">
            <a:spAutoFit/>
          </a:bodyPr>
          <a:lstStyle/>
          <a:p>
            <a:pPr marL="0" marR="0" lvl="0" indent="0" rtl="0">
              <a:lnSpc>
                <a:spcPct val="150000"/>
              </a:lnSpc>
              <a:spcBef>
                <a:spcPts val="0"/>
              </a:spcBef>
              <a:spcAft>
                <a:spcPts val="0"/>
              </a:spcAft>
              <a:buNone/>
            </a:pPr>
            <a:r>
              <a:rPr lang="en-US" sz="2800" b="1" dirty="0">
                <a:latin typeface="Georgia"/>
                <a:ea typeface="Georgia"/>
                <a:cs typeface="Georgia"/>
                <a:sym typeface="Georgia"/>
              </a:rPr>
              <a:t>Problem: </a:t>
            </a:r>
            <a:endParaRPr sz="2800" dirty="0">
              <a:solidFill>
                <a:schemeClr val="dk1"/>
              </a:solidFill>
              <a:latin typeface="Georgia"/>
              <a:ea typeface="Georgia"/>
              <a:cs typeface="Georgia"/>
              <a:sym typeface="Georgia"/>
            </a:endParaRPr>
          </a:p>
        </p:txBody>
      </p:sp>
      <p:sp>
        <p:nvSpPr>
          <p:cNvPr id="40" name="Google Shape;40;gdf48e864f7_0_0"/>
          <p:cNvSpPr txBox="1"/>
          <p:nvPr/>
        </p:nvSpPr>
        <p:spPr>
          <a:xfrm>
            <a:off x="2498288" y="1150238"/>
            <a:ext cx="9477000" cy="762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sz="1500" dirty="0">
                <a:solidFill>
                  <a:schemeClr val="dk1"/>
                </a:solidFill>
                <a:latin typeface="Georgia"/>
                <a:ea typeface="Georgia"/>
                <a:cs typeface="Georgia"/>
                <a:sym typeface="Georgia"/>
              </a:rPr>
              <a:t>What major factors determine the mortgage loan repayment ability? Can we predict the client’s repayment    abilities by employing the various features of the client’s rather than solely depend on credit histories? </a:t>
            </a:r>
            <a:endParaRPr sz="1500" dirty="0">
              <a:solidFill>
                <a:schemeClr val="dk1"/>
              </a:solidFill>
              <a:latin typeface="Georgia"/>
              <a:ea typeface="Georgia"/>
              <a:cs typeface="Georgia"/>
              <a:sym typeface="Georgia"/>
            </a:endParaRPr>
          </a:p>
        </p:txBody>
      </p:sp>
      <p:sp>
        <p:nvSpPr>
          <p:cNvPr id="41" name="Google Shape;41;gdf48e864f7_0_0"/>
          <p:cNvSpPr txBox="1"/>
          <p:nvPr/>
        </p:nvSpPr>
        <p:spPr>
          <a:xfrm>
            <a:off x="515040" y="2268945"/>
            <a:ext cx="2012100" cy="738649"/>
          </a:xfrm>
          <a:prstGeom prst="rect">
            <a:avLst/>
          </a:prstGeom>
          <a:solidFill>
            <a:srgbClr val="F2F2F2"/>
          </a:solidFill>
          <a:ln>
            <a:noFill/>
          </a:ln>
        </p:spPr>
        <p:txBody>
          <a:bodyPr spcFirstLastPara="1" wrap="square" lIns="91425" tIns="0" rIns="91425" bIns="91425" anchor="t" anchorCtr="0">
            <a:spAutoFit/>
          </a:bodyPr>
          <a:lstStyle/>
          <a:p>
            <a:pPr marL="0" marR="0" lvl="0" indent="0" rtl="0">
              <a:lnSpc>
                <a:spcPct val="150000"/>
              </a:lnSpc>
              <a:spcBef>
                <a:spcPts val="0"/>
              </a:spcBef>
              <a:spcAft>
                <a:spcPts val="0"/>
              </a:spcAft>
              <a:buNone/>
            </a:pPr>
            <a:r>
              <a:rPr lang="en-US" sz="2800" b="1" dirty="0">
                <a:latin typeface="Georgia"/>
                <a:ea typeface="Georgia"/>
                <a:cs typeface="Georgia"/>
                <a:sym typeface="Georgia"/>
              </a:rPr>
              <a:t>Datasets</a:t>
            </a:r>
            <a:endParaRPr sz="2800" dirty="0">
              <a:solidFill>
                <a:schemeClr val="dk1"/>
              </a:solidFill>
              <a:latin typeface="Georgia"/>
              <a:ea typeface="Georgia"/>
              <a:cs typeface="Georgia"/>
              <a:sym typeface="Georgia"/>
            </a:endParaRPr>
          </a:p>
        </p:txBody>
      </p:sp>
      <p:sp>
        <p:nvSpPr>
          <p:cNvPr id="42" name="Google Shape;42;gdf48e864f7_0_0"/>
          <p:cNvSpPr txBox="1"/>
          <p:nvPr/>
        </p:nvSpPr>
        <p:spPr>
          <a:xfrm>
            <a:off x="2559691" y="2227717"/>
            <a:ext cx="7699678" cy="869438"/>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US" sz="1500" dirty="0">
                <a:solidFill>
                  <a:srgbClr val="24292E"/>
                </a:solidFill>
                <a:highlight>
                  <a:srgbClr val="FFFFFF"/>
                </a:highlight>
                <a:latin typeface="Georgia" panose="02040502050405020303" pitchFamily="18" charset="0"/>
              </a:rPr>
              <a:t>Application,  Bureau, Bureau Balance, Credit Card Balance, Installments Payments, Pos_cash_balances, Previous application</a:t>
            </a:r>
            <a:endParaRPr sz="1500" dirty="0">
              <a:solidFill>
                <a:schemeClr val="dk1"/>
              </a:solidFill>
              <a:latin typeface="Georgia" panose="02040502050405020303" pitchFamily="18" charset="0"/>
              <a:ea typeface="Georgia"/>
              <a:cs typeface="Georgia"/>
              <a:sym typeface="Georgia"/>
            </a:endParaRPr>
          </a:p>
        </p:txBody>
      </p:sp>
      <p:sp>
        <p:nvSpPr>
          <p:cNvPr id="43" name="Google Shape;43;gdf48e864f7_0_0"/>
          <p:cNvSpPr txBox="1"/>
          <p:nvPr/>
        </p:nvSpPr>
        <p:spPr>
          <a:xfrm>
            <a:off x="528593" y="3516235"/>
            <a:ext cx="4681483" cy="1015648"/>
          </a:xfrm>
          <a:prstGeom prst="rect">
            <a:avLst/>
          </a:prstGeom>
          <a:solidFill>
            <a:srgbClr val="F2F2F2"/>
          </a:solidFill>
          <a:ln>
            <a:noFill/>
          </a:ln>
        </p:spPr>
        <p:txBody>
          <a:bodyPr spcFirstLastPara="1" wrap="square" lIns="91425" tIns="0" rIns="91425" bIns="91425" anchor="t" anchorCtr="0">
            <a:spAutoFit/>
          </a:bodyPr>
          <a:lstStyle/>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Data Wrangling, EDA (inferential statistics), Feature engineering,</a:t>
            </a:r>
            <a:endParaRPr sz="2000" b="1" dirty="0">
              <a:solidFill>
                <a:schemeClr val="dk1"/>
              </a:solidFill>
              <a:latin typeface="Georgia"/>
              <a:ea typeface="Georgia"/>
              <a:cs typeface="Georgia"/>
              <a:sym typeface="Georgia"/>
            </a:endParaRPr>
          </a:p>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 and Preprocessing</a:t>
            </a:r>
            <a:endParaRPr sz="2000" b="1" dirty="0">
              <a:latin typeface="Georgia"/>
              <a:ea typeface="Georgia"/>
              <a:cs typeface="Georgia"/>
              <a:sym typeface="Georgia"/>
            </a:endParaRPr>
          </a:p>
        </p:txBody>
      </p:sp>
      <p:sp>
        <p:nvSpPr>
          <p:cNvPr id="45" name="Google Shape;45;gdf48e864f7_0_0"/>
          <p:cNvSpPr txBox="1"/>
          <p:nvPr/>
        </p:nvSpPr>
        <p:spPr>
          <a:xfrm>
            <a:off x="452157" y="5036650"/>
            <a:ext cx="5276160" cy="1015648"/>
          </a:xfrm>
          <a:prstGeom prst="rect">
            <a:avLst/>
          </a:prstGeom>
          <a:solidFill>
            <a:srgbClr val="F2F2F2"/>
          </a:solidFill>
          <a:ln>
            <a:noFill/>
          </a:ln>
        </p:spPr>
        <p:txBody>
          <a:bodyPr spcFirstLastPara="1" wrap="square" lIns="91425" tIns="0" rIns="91425" bIns="91425" anchor="t" anchorCtr="0">
            <a:spAutoFit/>
          </a:bodyPr>
          <a:lstStyle/>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Supervised Classification Algorithms /Evaluation (ROC_AUC)/ Hyperparameter tuning </a:t>
            </a:r>
            <a:endParaRPr sz="2000" b="1" dirty="0">
              <a:latin typeface="Georgia"/>
              <a:ea typeface="Georgia"/>
              <a:cs typeface="Georgia"/>
              <a:sym typeface="Georgia"/>
            </a:endParaRPr>
          </a:p>
        </p:txBody>
      </p:sp>
      <p:grpSp>
        <p:nvGrpSpPr>
          <p:cNvPr id="2" name="Group 1">
            <a:extLst>
              <a:ext uri="{FF2B5EF4-FFF2-40B4-BE49-F238E27FC236}">
                <a16:creationId xmlns:a16="http://schemas.microsoft.com/office/drawing/2014/main" id="{976CCF16-DDC2-49FD-8B2D-2EDE0DF000B1}"/>
              </a:ext>
            </a:extLst>
          </p:cNvPr>
          <p:cNvGrpSpPr/>
          <p:nvPr/>
        </p:nvGrpSpPr>
        <p:grpSpPr>
          <a:xfrm>
            <a:off x="5943600" y="3357643"/>
            <a:ext cx="5845568" cy="2927494"/>
            <a:chOff x="6035215" y="3409370"/>
            <a:chExt cx="5845568" cy="2927494"/>
          </a:xfrm>
        </p:grpSpPr>
        <p:pic>
          <p:nvPicPr>
            <p:cNvPr id="3" name="Picture 2" descr="Chart, bar chart&#10;&#10;Description automatically generated">
              <a:extLst>
                <a:ext uri="{FF2B5EF4-FFF2-40B4-BE49-F238E27FC236}">
                  <a16:creationId xmlns:a16="http://schemas.microsoft.com/office/drawing/2014/main" id="{624CC021-1F38-4297-BBC9-2321D5A20FE8}"/>
                </a:ext>
              </a:extLst>
            </p:cNvPr>
            <p:cNvPicPr>
              <a:picLocks noChangeAspect="1"/>
            </p:cNvPicPr>
            <p:nvPr/>
          </p:nvPicPr>
          <p:blipFill>
            <a:blip r:embed="rId3"/>
            <a:stretch>
              <a:fillRect/>
            </a:stretch>
          </p:blipFill>
          <p:spPr>
            <a:xfrm>
              <a:off x="6035215" y="3682375"/>
              <a:ext cx="5845568" cy="2654489"/>
            </a:xfrm>
            <a:prstGeom prst="rect">
              <a:avLst/>
            </a:prstGeom>
          </p:spPr>
        </p:pic>
        <p:sp>
          <p:nvSpPr>
            <p:cNvPr id="36" name="Google Shape;45;gdf48e864f7_0_0">
              <a:extLst>
                <a:ext uri="{FF2B5EF4-FFF2-40B4-BE49-F238E27FC236}">
                  <a16:creationId xmlns:a16="http://schemas.microsoft.com/office/drawing/2014/main" id="{7149848D-F043-4331-B68D-EA5359D1487C}"/>
                </a:ext>
              </a:extLst>
            </p:cNvPr>
            <p:cNvSpPr txBox="1"/>
            <p:nvPr/>
          </p:nvSpPr>
          <p:spPr>
            <a:xfrm>
              <a:off x="6656507" y="3409370"/>
              <a:ext cx="5098515" cy="400094"/>
            </a:xfrm>
            <a:prstGeom prst="rect">
              <a:avLst/>
            </a:prstGeom>
            <a:solidFill>
              <a:srgbClr val="F2F2F2"/>
            </a:solidFill>
            <a:ln>
              <a:noFill/>
            </a:ln>
          </p:spPr>
          <p:txBody>
            <a:bodyPr spcFirstLastPara="1" wrap="square" lIns="91425" tIns="0" rIns="91425" bIns="91425" anchor="t" anchorCtr="0">
              <a:spAutoFit/>
            </a:bodyPr>
            <a:lstStyle/>
            <a:p>
              <a:pPr marL="0" lvl="0" indent="0" algn="l" rtl="0">
                <a:spcBef>
                  <a:spcPts val="0"/>
                </a:spcBef>
                <a:spcAft>
                  <a:spcPts val="0"/>
                </a:spcAft>
                <a:buSzPts val="1100"/>
                <a:buNone/>
              </a:pPr>
              <a:r>
                <a:rPr lang="en-US" sz="2000" b="1" dirty="0">
                  <a:solidFill>
                    <a:schemeClr val="dk1"/>
                  </a:solidFill>
                  <a:latin typeface="Georgia"/>
                  <a:ea typeface="Georgia"/>
                  <a:cs typeface="Georgia"/>
                  <a:sym typeface="Georgia"/>
                </a:rPr>
                <a:t>Business Strategy</a:t>
              </a:r>
              <a:endParaRPr sz="2000" b="1" dirty="0">
                <a:latin typeface="Georgia"/>
                <a:ea typeface="Georgia"/>
                <a:cs typeface="Georgia"/>
                <a:sym typeface="Georgia"/>
              </a:endParaRPr>
            </a:p>
          </p:txBody>
        </p:sp>
      </p:grpSp>
      <p:sp>
        <p:nvSpPr>
          <p:cNvPr id="47" name="TextBox 46">
            <a:extLst>
              <a:ext uri="{FF2B5EF4-FFF2-40B4-BE49-F238E27FC236}">
                <a16:creationId xmlns:a16="http://schemas.microsoft.com/office/drawing/2014/main" id="{06C845B4-1468-442C-BCD6-6F201DAB9FCC}"/>
              </a:ext>
            </a:extLst>
          </p:cNvPr>
          <p:cNvSpPr txBox="1"/>
          <p:nvPr/>
        </p:nvSpPr>
        <p:spPr>
          <a:xfrm>
            <a:off x="4800600" y="6221567"/>
            <a:ext cx="7240571" cy="553998"/>
          </a:xfrm>
          <a:prstGeom prst="rect">
            <a:avLst/>
          </a:prstGeom>
          <a:noFill/>
        </p:spPr>
        <p:txBody>
          <a:bodyPr wrap="square">
            <a:spAutoFit/>
          </a:bodyPr>
          <a:lstStyle/>
          <a:p>
            <a:pPr algn="ctr"/>
            <a:r>
              <a:rPr lang="en-US" sz="1500" dirty="0">
                <a:solidFill>
                  <a:srgbClr val="24292E"/>
                </a:solidFill>
                <a:latin typeface="Georgia" panose="02040502050405020303" pitchFamily="18" charset="0"/>
                <a:cs typeface="Times New Roman" panose="02020603050405020304" pitchFamily="18" charset="0"/>
              </a:rPr>
              <a:t>A</a:t>
            </a:r>
            <a:r>
              <a:rPr lang="en-US" sz="1500" b="0" i="0" dirty="0">
                <a:solidFill>
                  <a:srgbClr val="24292E"/>
                </a:solidFill>
                <a:effectLst/>
                <a:latin typeface="Georgia" panose="02040502050405020303" pitchFamily="18" charset="0"/>
                <a:cs typeface="Times New Roman" panose="02020603050405020304" pitchFamily="18" charset="0"/>
              </a:rPr>
              <a:t>pplicants lying on the last tier can be completely declined and on second tier can be handled manually and all others can be blindly approved.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0D94AD-0E32-4910-8BE2-0C1510758F4E}"/>
              </a:ext>
            </a:extLst>
          </p:cNvPr>
          <p:cNvPicPr>
            <a:picLocks noChangeAspect="1"/>
          </p:cNvPicPr>
          <p:nvPr/>
        </p:nvPicPr>
        <p:blipFill>
          <a:blip r:embed="rId3"/>
          <a:stretch>
            <a:fillRect/>
          </a:stretch>
        </p:blipFill>
        <p:spPr>
          <a:xfrm>
            <a:off x="1474181" y="1028640"/>
            <a:ext cx="8778832" cy="3989644"/>
          </a:xfrm>
          <a:prstGeom prst="rect">
            <a:avLst/>
          </a:prstGeom>
        </p:spPr>
      </p:pic>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Usage: Possible Recommendation</a:t>
            </a:r>
            <a:endParaRPr lang="en-US" sz="3200" dirty="0">
              <a:solidFill>
                <a:srgbClr val="002060"/>
              </a:solidFill>
              <a:latin typeface="Georgia" panose="02040502050405020303" pitchFamily="18" charset="0"/>
            </a:endParaRPr>
          </a:p>
        </p:txBody>
      </p:sp>
      <p:sp>
        <p:nvSpPr>
          <p:cNvPr id="19" name="TextBox 18">
            <a:extLst>
              <a:ext uri="{FF2B5EF4-FFF2-40B4-BE49-F238E27FC236}">
                <a16:creationId xmlns:a16="http://schemas.microsoft.com/office/drawing/2014/main" id="{23857A95-C152-42B2-A1FD-D6E9494D8ED1}"/>
              </a:ext>
            </a:extLst>
          </p:cNvPr>
          <p:cNvSpPr txBox="1"/>
          <p:nvPr/>
        </p:nvSpPr>
        <p:spPr>
          <a:xfrm>
            <a:off x="552588" y="5131811"/>
            <a:ext cx="5181600" cy="1246495"/>
          </a:xfrm>
          <a:prstGeom prst="rect">
            <a:avLst/>
          </a:prstGeom>
          <a:noFill/>
        </p:spPr>
        <p:txBody>
          <a:bodyPr wrap="square">
            <a:spAutoFit/>
          </a:bodyPr>
          <a:lstStyle/>
          <a:p>
            <a:r>
              <a:rPr lang="en-US" sz="1500" b="1" dirty="0">
                <a:latin typeface="Georgia" panose="02040502050405020303" pitchFamily="18" charset="0"/>
              </a:rPr>
              <a:t>Summary:</a:t>
            </a:r>
          </a:p>
          <a:p>
            <a:pPr marL="285750" indent="-285750">
              <a:buFont typeface="Arial" panose="020B0604020202020204" pitchFamily="34" charset="0"/>
              <a:buChar char="•"/>
            </a:pPr>
            <a:r>
              <a:rPr lang="en-US" sz="1500" dirty="0">
                <a:latin typeface="Georgia" panose="02040502050405020303" pitchFamily="18" charset="0"/>
              </a:rPr>
              <a:t>33% of bad accounts getting captured in bottom decile</a:t>
            </a:r>
          </a:p>
          <a:p>
            <a:pPr marL="285750" indent="-285750">
              <a:buFont typeface="Arial" panose="020B0604020202020204" pitchFamily="34" charset="0"/>
              <a:buChar char="•"/>
            </a:pPr>
            <a:r>
              <a:rPr lang="en-US" sz="1500" dirty="0">
                <a:latin typeface="Georgia" panose="02040502050405020303" pitchFamily="18" charset="0"/>
              </a:rPr>
              <a:t>8% of good accounts being tagged as bad - FPR </a:t>
            </a:r>
          </a:p>
          <a:p>
            <a:pPr marL="285750" indent="-285750">
              <a:buFont typeface="Arial" panose="020B0604020202020204" pitchFamily="34" charset="0"/>
              <a:buChar char="•"/>
            </a:pPr>
            <a:r>
              <a:rPr lang="en-US" sz="1500" dirty="0">
                <a:latin typeface="Georgia" panose="02040502050405020303" pitchFamily="18" charset="0"/>
              </a:rPr>
              <a:t>52% of bad accounts getting capture in tier 9 and tier 10 with FPR of 17%</a:t>
            </a:r>
          </a:p>
        </p:txBody>
      </p:sp>
      <p:sp>
        <p:nvSpPr>
          <p:cNvPr id="22" name="TextBox 21">
            <a:extLst>
              <a:ext uri="{FF2B5EF4-FFF2-40B4-BE49-F238E27FC236}">
                <a16:creationId xmlns:a16="http://schemas.microsoft.com/office/drawing/2014/main" id="{2864A9C4-4F04-4B8C-BA68-F12A36CE9977}"/>
              </a:ext>
            </a:extLst>
          </p:cNvPr>
          <p:cNvSpPr txBox="1"/>
          <p:nvPr/>
        </p:nvSpPr>
        <p:spPr>
          <a:xfrm>
            <a:off x="6096000" y="5016394"/>
            <a:ext cx="6262456" cy="1477328"/>
          </a:xfrm>
          <a:prstGeom prst="rect">
            <a:avLst/>
          </a:prstGeom>
          <a:noFill/>
        </p:spPr>
        <p:txBody>
          <a:bodyPr wrap="square">
            <a:spAutoFit/>
          </a:bodyPr>
          <a:lstStyle/>
          <a:p>
            <a:pPr marL="0" algn="l" rtl="0" eaLnBrk="1" fontAlgn="b" latinLnBrk="0" hangingPunct="1">
              <a:spcBef>
                <a:spcPts val="0"/>
              </a:spcBef>
              <a:spcAft>
                <a:spcPts val="0"/>
              </a:spcAft>
            </a:pPr>
            <a:r>
              <a:rPr lang="en-US" sz="1500" b="1" i="0" u="none" strike="noStrike" kern="1200" dirty="0">
                <a:solidFill>
                  <a:srgbClr val="000000"/>
                </a:solidFill>
                <a:effectLst/>
                <a:latin typeface="Georgia" panose="02040502050405020303" pitchFamily="18" charset="0"/>
              </a:rPr>
              <a:t>Suggested strategy:</a:t>
            </a:r>
            <a:endParaRPr lang="en-US" sz="1500" b="1" i="0" u="none" strike="noStrike" dirty="0">
              <a:effectLst/>
              <a:latin typeface="Georgia" panose="02040502050405020303"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500" b="0" i="0" u="none" strike="noStrike" kern="1200" dirty="0">
                <a:solidFill>
                  <a:srgbClr val="000000"/>
                </a:solidFill>
                <a:effectLst/>
                <a:latin typeface="Georgia" panose="02040502050405020303" pitchFamily="18" charset="0"/>
              </a:rPr>
              <a:t>Decline customers for tier 10 but incurring opportunity cost or volumes from 8% of the good account</a:t>
            </a:r>
          </a:p>
          <a:p>
            <a:pPr marL="285750" indent="-285750" algn="l" rtl="0" eaLnBrk="1" fontAlgn="t" latinLnBrk="0" hangingPunct="1">
              <a:spcBef>
                <a:spcPts val="0"/>
              </a:spcBef>
              <a:spcAft>
                <a:spcPts val="0"/>
              </a:spcAft>
              <a:buFont typeface="Arial" panose="020B0604020202020204" pitchFamily="34" charset="0"/>
              <a:buChar char="•"/>
            </a:pPr>
            <a:r>
              <a:rPr lang="en-US" sz="1500" b="0" i="0" u="none" strike="noStrike" kern="1200" dirty="0">
                <a:solidFill>
                  <a:srgbClr val="000000"/>
                </a:solidFill>
                <a:effectLst/>
                <a:latin typeface="Georgia" panose="02040502050405020303" pitchFamily="18" charset="0"/>
              </a:rPr>
              <a:t>Decline customers from tier 10 and manually verification of accounts in tier 9 - this would effectively block 52% of bad accounts and also leaving opportunity to the 9% in tier 9.</a:t>
            </a:r>
            <a:endParaRPr lang="en-US" sz="1500" b="0" i="0" u="none" strike="noStrike" dirty="0">
              <a:effectLst/>
              <a:latin typeface="Georgia" panose="02040502050405020303" pitchFamily="18" charset="0"/>
            </a:endParaRPr>
          </a:p>
        </p:txBody>
      </p:sp>
      <p:grpSp>
        <p:nvGrpSpPr>
          <p:cNvPr id="3" name="Group 2">
            <a:extLst>
              <a:ext uri="{FF2B5EF4-FFF2-40B4-BE49-F238E27FC236}">
                <a16:creationId xmlns:a16="http://schemas.microsoft.com/office/drawing/2014/main" id="{B782093E-FC64-4B30-99BB-D55E534E3EC5}"/>
              </a:ext>
            </a:extLst>
          </p:cNvPr>
          <p:cNvGrpSpPr/>
          <p:nvPr/>
        </p:nvGrpSpPr>
        <p:grpSpPr>
          <a:xfrm>
            <a:off x="2061859" y="1191078"/>
            <a:ext cx="8133632" cy="3101637"/>
            <a:chOff x="2061859" y="1191078"/>
            <a:chExt cx="8133632" cy="3101637"/>
          </a:xfrm>
        </p:grpSpPr>
        <p:sp>
          <p:nvSpPr>
            <p:cNvPr id="2" name="TextBox 1">
              <a:extLst>
                <a:ext uri="{FF2B5EF4-FFF2-40B4-BE49-F238E27FC236}">
                  <a16:creationId xmlns:a16="http://schemas.microsoft.com/office/drawing/2014/main" id="{11631914-EFBC-4BCE-803C-C44A2A9C7147}"/>
                </a:ext>
              </a:extLst>
            </p:cNvPr>
            <p:cNvSpPr txBox="1"/>
            <p:nvPr/>
          </p:nvSpPr>
          <p:spPr>
            <a:xfrm>
              <a:off x="2061859" y="3168482"/>
              <a:ext cx="508922" cy="292388"/>
            </a:xfrm>
            <a:prstGeom prst="rect">
              <a:avLst/>
            </a:prstGeom>
            <a:noFill/>
          </p:spPr>
          <p:txBody>
            <a:bodyPr wrap="none" rtlCol="0">
              <a:spAutoFit/>
            </a:bodyPr>
            <a:lstStyle/>
            <a:p>
              <a:r>
                <a:rPr lang="en-US" sz="1300" b="1" dirty="0">
                  <a:solidFill>
                    <a:srgbClr val="002060"/>
                  </a:solidFill>
                  <a:latin typeface="+mj-lt"/>
                </a:rPr>
                <a:t>11%</a:t>
              </a:r>
            </a:p>
          </p:txBody>
        </p:sp>
        <p:sp>
          <p:nvSpPr>
            <p:cNvPr id="8" name="TextBox 7">
              <a:extLst>
                <a:ext uri="{FF2B5EF4-FFF2-40B4-BE49-F238E27FC236}">
                  <a16:creationId xmlns:a16="http://schemas.microsoft.com/office/drawing/2014/main" id="{437ADD48-AF6A-4483-9B41-E0F558B2594F}"/>
                </a:ext>
              </a:extLst>
            </p:cNvPr>
            <p:cNvSpPr txBox="1"/>
            <p:nvPr/>
          </p:nvSpPr>
          <p:spPr>
            <a:xfrm>
              <a:off x="2423461" y="4000327"/>
              <a:ext cx="425116" cy="292388"/>
            </a:xfrm>
            <a:prstGeom prst="rect">
              <a:avLst/>
            </a:prstGeom>
            <a:noFill/>
          </p:spPr>
          <p:txBody>
            <a:bodyPr wrap="none" rtlCol="0">
              <a:spAutoFit/>
            </a:bodyPr>
            <a:lstStyle/>
            <a:p>
              <a:r>
                <a:rPr lang="en-US" sz="1300" b="1" dirty="0">
                  <a:solidFill>
                    <a:srgbClr val="002060"/>
                  </a:solidFill>
                  <a:latin typeface="+mj-lt"/>
                </a:rPr>
                <a:t>2%</a:t>
              </a:r>
            </a:p>
          </p:txBody>
        </p:sp>
        <p:sp>
          <p:nvSpPr>
            <p:cNvPr id="9" name="TextBox 8">
              <a:extLst>
                <a:ext uri="{FF2B5EF4-FFF2-40B4-BE49-F238E27FC236}">
                  <a16:creationId xmlns:a16="http://schemas.microsoft.com/office/drawing/2014/main" id="{CDB6C5B8-7D50-464C-A3FE-FCF15D952C1F}"/>
                </a:ext>
              </a:extLst>
            </p:cNvPr>
            <p:cNvSpPr txBox="1"/>
            <p:nvPr/>
          </p:nvSpPr>
          <p:spPr>
            <a:xfrm>
              <a:off x="2888927" y="3200400"/>
              <a:ext cx="508922" cy="292388"/>
            </a:xfrm>
            <a:prstGeom prst="rect">
              <a:avLst/>
            </a:prstGeom>
            <a:noFill/>
          </p:spPr>
          <p:txBody>
            <a:bodyPr wrap="none" rtlCol="0">
              <a:spAutoFit/>
            </a:bodyPr>
            <a:lstStyle/>
            <a:p>
              <a:r>
                <a:rPr lang="en-US" sz="1300" b="1" dirty="0">
                  <a:solidFill>
                    <a:srgbClr val="002060"/>
                  </a:solidFill>
                  <a:latin typeface="+mj-lt"/>
                </a:rPr>
                <a:t>11%</a:t>
              </a:r>
            </a:p>
          </p:txBody>
        </p:sp>
        <p:sp>
          <p:nvSpPr>
            <p:cNvPr id="10" name="TextBox 9">
              <a:extLst>
                <a:ext uri="{FF2B5EF4-FFF2-40B4-BE49-F238E27FC236}">
                  <a16:creationId xmlns:a16="http://schemas.microsoft.com/office/drawing/2014/main" id="{389872B9-FC0A-4630-BD00-4FAB2053F421}"/>
                </a:ext>
              </a:extLst>
            </p:cNvPr>
            <p:cNvSpPr txBox="1"/>
            <p:nvPr/>
          </p:nvSpPr>
          <p:spPr>
            <a:xfrm>
              <a:off x="3255759" y="4000327"/>
              <a:ext cx="425116" cy="292388"/>
            </a:xfrm>
            <a:prstGeom prst="rect">
              <a:avLst/>
            </a:prstGeom>
            <a:noFill/>
          </p:spPr>
          <p:txBody>
            <a:bodyPr wrap="none" rtlCol="0">
              <a:spAutoFit/>
            </a:bodyPr>
            <a:lstStyle/>
            <a:p>
              <a:r>
                <a:rPr lang="en-US" sz="1300" b="1" dirty="0">
                  <a:solidFill>
                    <a:srgbClr val="002060"/>
                  </a:solidFill>
                  <a:latin typeface="+mj-lt"/>
                </a:rPr>
                <a:t>2%</a:t>
              </a:r>
            </a:p>
          </p:txBody>
        </p:sp>
        <p:sp>
          <p:nvSpPr>
            <p:cNvPr id="11" name="TextBox 10">
              <a:extLst>
                <a:ext uri="{FF2B5EF4-FFF2-40B4-BE49-F238E27FC236}">
                  <a16:creationId xmlns:a16="http://schemas.microsoft.com/office/drawing/2014/main" id="{8D579C50-C6E4-474F-BD0D-F75232647D0E}"/>
                </a:ext>
              </a:extLst>
            </p:cNvPr>
            <p:cNvSpPr txBox="1"/>
            <p:nvPr/>
          </p:nvSpPr>
          <p:spPr>
            <a:xfrm>
              <a:off x="3733800" y="3200400"/>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12" name="TextBox 11">
              <a:extLst>
                <a:ext uri="{FF2B5EF4-FFF2-40B4-BE49-F238E27FC236}">
                  <a16:creationId xmlns:a16="http://schemas.microsoft.com/office/drawing/2014/main" id="{99C301F0-8B3D-4C5E-AE3B-80C880B9F635}"/>
                </a:ext>
              </a:extLst>
            </p:cNvPr>
            <p:cNvSpPr txBox="1"/>
            <p:nvPr/>
          </p:nvSpPr>
          <p:spPr>
            <a:xfrm>
              <a:off x="4038600" y="3854133"/>
              <a:ext cx="425116" cy="292388"/>
            </a:xfrm>
            <a:prstGeom prst="rect">
              <a:avLst/>
            </a:prstGeom>
            <a:noFill/>
          </p:spPr>
          <p:txBody>
            <a:bodyPr wrap="none" rtlCol="0">
              <a:spAutoFit/>
            </a:bodyPr>
            <a:lstStyle/>
            <a:p>
              <a:r>
                <a:rPr lang="en-US" sz="1300" b="1" dirty="0">
                  <a:solidFill>
                    <a:srgbClr val="002060"/>
                  </a:solidFill>
                  <a:latin typeface="+mj-lt"/>
                </a:rPr>
                <a:t>4%</a:t>
              </a:r>
            </a:p>
          </p:txBody>
        </p:sp>
        <p:sp>
          <p:nvSpPr>
            <p:cNvPr id="13" name="TextBox 12">
              <a:extLst>
                <a:ext uri="{FF2B5EF4-FFF2-40B4-BE49-F238E27FC236}">
                  <a16:creationId xmlns:a16="http://schemas.microsoft.com/office/drawing/2014/main" id="{132C5BBC-D078-42D5-8E5F-74492D504974}"/>
                </a:ext>
              </a:extLst>
            </p:cNvPr>
            <p:cNvSpPr txBox="1"/>
            <p:nvPr/>
          </p:nvSpPr>
          <p:spPr>
            <a:xfrm>
              <a:off x="4553273" y="3200400"/>
              <a:ext cx="508922" cy="292388"/>
            </a:xfrm>
            <a:prstGeom prst="rect">
              <a:avLst/>
            </a:prstGeom>
            <a:noFill/>
          </p:spPr>
          <p:txBody>
            <a:bodyPr wrap="none" rtlCol="0">
              <a:spAutoFit/>
            </a:bodyPr>
            <a:lstStyle/>
            <a:p>
              <a:r>
                <a:rPr lang="en-US" sz="1300" b="1" dirty="0">
                  <a:solidFill>
                    <a:srgbClr val="002060"/>
                  </a:solidFill>
                  <a:latin typeface="+mj-lt"/>
                </a:rPr>
                <a:t>11%</a:t>
              </a:r>
            </a:p>
          </p:txBody>
        </p:sp>
        <p:sp>
          <p:nvSpPr>
            <p:cNvPr id="14" name="TextBox 13">
              <a:extLst>
                <a:ext uri="{FF2B5EF4-FFF2-40B4-BE49-F238E27FC236}">
                  <a16:creationId xmlns:a16="http://schemas.microsoft.com/office/drawing/2014/main" id="{0303FC1B-F278-4D70-A887-FE003CD32AC7}"/>
                </a:ext>
              </a:extLst>
            </p:cNvPr>
            <p:cNvSpPr txBox="1"/>
            <p:nvPr/>
          </p:nvSpPr>
          <p:spPr>
            <a:xfrm>
              <a:off x="4864499" y="3735631"/>
              <a:ext cx="425116" cy="292388"/>
            </a:xfrm>
            <a:prstGeom prst="rect">
              <a:avLst/>
            </a:prstGeom>
            <a:noFill/>
          </p:spPr>
          <p:txBody>
            <a:bodyPr wrap="none" rtlCol="0">
              <a:spAutoFit/>
            </a:bodyPr>
            <a:lstStyle/>
            <a:p>
              <a:r>
                <a:rPr lang="en-US" sz="1300" b="1" dirty="0">
                  <a:solidFill>
                    <a:srgbClr val="002060"/>
                  </a:solidFill>
                  <a:latin typeface="+mj-lt"/>
                </a:rPr>
                <a:t>5%</a:t>
              </a:r>
            </a:p>
          </p:txBody>
        </p:sp>
        <p:sp>
          <p:nvSpPr>
            <p:cNvPr id="15" name="TextBox 14">
              <a:extLst>
                <a:ext uri="{FF2B5EF4-FFF2-40B4-BE49-F238E27FC236}">
                  <a16:creationId xmlns:a16="http://schemas.microsoft.com/office/drawing/2014/main" id="{32815B8B-B536-49A1-8C59-4E290498A022}"/>
                </a:ext>
              </a:extLst>
            </p:cNvPr>
            <p:cNvSpPr txBox="1"/>
            <p:nvPr/>
          </p:nvSpPr>
          <p:spPr>
            <a:xfrm>
              <a:off x="5334000" y="3200400"/>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16" name="TextBox 15">
              <a:extLst>
                <a:ext uri="{FF2B5EF4-FFF2-40B4-BE49-F238E27FC236}">
                  <a16:creationId xmlns:a16="http://schemas.microsoft.com/office/drawing/2014/main" id="{EE0DB1BA-01D6-4EA2-B740-894BD5F50FE0}"/>
                </a:ext>
              </a:extLst>
            </p:cNvPr>
            <p:cNvSpPr txBox="1"/>
            <p:nvPr/>
          </p:nvSpPr>
          <p:spPr>
            <a:xfrm>
              <a:off x="5651039" y="3669425"/>
              <a:ext cx="425116" cy="292388"/>
            </a:xfrm>
            <a:prstGeom prst="rect">
              <a:avLst/>
            </a:prstGeom>
            <a:noFill/>
          </p:spPr>
          <p:txBody>
            <a:bodyPr wrap="none" rtlCol="0">
              <a:spAutoFit/>
            </a:bodyPr>
            <a:lstStyle/>
            <a:p>
              <a:r>
                <a:rPr lang="en-US" sz="1300" b="1" dirty="0">
                  <a:solidFill>
                    <a:srgbClr val="002060"/>
                  </a:solidFill>
                  <a:latin typeface="+mj-lt"/>
                </a:rPr>
                <a:t>6%</a:t>
              </a:r>
            </a:p>
          </p:txBody>
        </p:sp>
        <p:sp>
          <p:nvSpPr>
            <p:cNvPr id="17" name="TextBox 16">
              <a:extLst>
                <a:ext uri="{FF2B5EF4-FFF2-40B4-BE49-F238E27FC236}">
                  <a16:creationId xmlns:a16="http://schemas.microsoft.com/office/drawing/2014/main" id="{E9CB6CCB-C4A0-4EE3-908D-E644D7682DA1}"/>
                </a:ext>
              </a:extLst>
            </p:cNvPr>
            <p:cNvSpPr txBox="1"/>
            <p:nvPr/>
          </p:nvSpPr>
          <p:spPr>
            <a:xfrm>
              <a:off x="6143292" y="3244706"/>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18" name="TextBox 17">
              <a:extLst>
                <a:ext uri="{FF2B5EF4-FFF2-40B4-BE49-F238E27FC236}">
                  <a16:creationId xmlns:a16="http://schemas.microsoft.com/office/drawing/2014/main" id="{D9EC5044-41A9-477F-BEFF-5A2790162F53}"/>
                </a:ext>
              </a:extLst>
            </p:cNvPr>
            <p:cNvSpPr txBox="1"/>
            <p:nvPr/>
          </p:nvSpPr>
          <p:spPr>
            <a:xfrm>
              <a:off x="6490799" y="3492788"/>
              <a:ext cx="425116" cy="292388"/>
            </a:xfrm>
            <a:prstGeom prst="rect">
              <a:avLst/>
            </a:prstGeom>
            <a:noFill/>
          </p:spPr>
          <p:txBody>
            <a:bodyPr wrap="none" rtlCol="0">
              <a:spAutoFit/>
            </a:bodyPr>
            <a:lstStyle/>
            <a:p>
              <a:r>
                <a:rPr lang="en-US" sz="1300" b="1" dirty="0">
                  <a:solidFill>
                    <a:srgbClr val="002060"/>
                  </a:solidFill>
                  <a:latin typeface="+mj-lt"/>
                </a:rPr>
                <a:t>7%</a:t>
              </a:r>
            </a:p>
          </p:txBody>
        </p:sp>
        <p:sp>
          <p:nvSpPr>
            <p:cNvPr id="20" name="TextBox 19">
              <a:extLst>
                <a:ext uri="{FF2B5EF4-FFF2-40B4-BE49-F238E27FC236}">
                  <a16:creationId xmlns:a16="http://schemas.microsoft.com/office/drawing/2014/main" id="{355C720A-E5F3-4470-9EC1-D4CB155CCE75}"/>
                </a:ext>
              </a:extLst>
            </p:cNvPr>
            <p:cNvSpPr txBox="1"/>
            <p:nvPr/>
          </p:nvSpPr>
          <p:spPr>
            <a:xfrm>
              <a:off x="8075003" y="2970862"/>
              <a:ext cx="518091" cy="292388"/>
            </a:xfrm>
            <a:prstGeom prst="rect">
              <a:avLst/>
            </a:prstGeom>
            <a:noFill/>
          </p:spPr>
          <p:txBody>
            <a:bodyPr wrap="none" rtlCol="0">
              <a:spAutoFit/>
            </a:bodyPr>
            <a:lstStyle/>
            <a:p>
              <a:r>
                <a:rPr lang="en-US" sz="1300" b="1" dirty="0">
                  <a:solidFill>
                    <a:srgbClr val="002060"/>
                  </a:solidFill>
                  <a:latin typeface="+mj-lt"/>
                </a:rPr>
                <a:t>14%</a:t>
              </a:r>
            </a:p>
          </p:txBody>
        </p:sp>
        <p:sp>
          <p:nvSpPr>
            <p:cNvPr id="21" name="TextBox 20">
              <a:extLst>
                <a:ext uri="{FF2B5EF4-FFF2-40B4-BE49-F238E27FC236}">
                  <a16:creationId xmlns:a16="http://schemas.microsoft.com/office/drawing/2014/main" id="{4B9AF15C-0E3C-43A8-BAAF-3DE5FF21B37C}"/>
                </a:ext>
              </a:extLst>
            </p:cNvPr>
            <p:cNvSpPr txBox="1"/>
            <p:nvPr/>
          </p:nvSpPr>
          <p:spPr>
            <a:xfrm>
              <a:off x="8534400" y="3289012"/>
              <a:ext cx="425116" cy="292388"/>
            </a:xfrm>
            <a:prstGeom prst="rect">
              <a:avLst/>
            </a:prstGeom>
            <a:noFill/>
          </p:spPr>
          <p:txBody>
            <a:bodyPr wrap="none" rtlCol="0">
              <a:spAutoFit/>
            </a:bodyPr>
            <a:lstStyle/>
            <a:p>
              <a:r>
                <a:rPr lang="en-US" sz="1300" b="1" dirty="0">
                  <a:solidFill>
                    <a:srgbClr val="002060"/>
                  </a:solidFill>
                  <a:latin typeface="+mj-lt"/>
                </a:rPr>
                <a:t>9%</a:t>
              </a:r>
            </a:p>
          </p:txBody>
        </p:sp>
        <p:sp>
          <p:nvSpPr>
            <p:cNvPr id="23" name="TextBox 22">
              <a:extLst>
                <a:ext uri="{FF2B5EF4-FFF2-40B4-BE49-F238E27FC236}">
                  <a16:creationId xmlns:a16="http://schemas.microsoft.com/office/drawing/2014/main" id="{18DBC5DA-F759-4B0A-AAA8-8D2CF8474077}"/>
                </a:ext>
              </a:extLst>
            </p:cNvPr>
            <p:cNvSpPr txBox="1"/>
            <p:nvPr/>
          </p:nvSpPr>
          <p:spPr>
            <a:xfrm>
              <a:off x="7705392" y="3239943"/>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25" name="TextBox 24">
              <a:extLst>
                <a:ext uri="{FF2B5EF4-FFF2-40B4-BE49-F238E27FC236}">
                  <a16:creationId xmlns:a16="http://schemas.microsoft.com/office/drawing/2014/main" id="{F0C9D6E6-C38A-48BB-9F22-7436D18BED30}"/>
                </a:ext>
              </a:extLst>
            </p:cNvPr>
            <p:cNvSpPr txBox="1"/>
            <p:nvPr/>
          </p:nvSpPr>
          <p:spPr>
            <a:xfrm>
              <a:off x="7261814" y="3239943"/>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26" name="TextBox 25">
              <a:extLst>
                <a:ext uri="{FF2B5EF4-FFF2-40B4-BE49-F238E27FC236}">
                  <a16:creationId xmlns:a16="http://schemas.microsoft.com/office/drawing/2014/main" id="{FB68B765-8B53-474C-9A88-6A00B25A72BB}"/>
                </a:ext>
              </a:extLst>
            </p:cNvPr>
            <p:cNvSpPr txBox="1"/>
            <p:nvPr/>
          </p:nvSpPr>
          <p:spPr>
            <a:xfrm>
              <a:off x="6929788" y="3239943"/>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27" name="TextBox 26">
              <a:extLst>
                <a:ext uri="{FF2B5EF4-FFF2-40B4-BE49-F238E27FC236}">
                  <a16:creationId xmlns:a16="http://schemas.microsoft.com/office/drawing/2014/main" id="{8B5AD346-5965-482F-8E74-5E5EE9BA4E5A}"/>
                </a:ext>
              </a:extLst>
            </p:cNvPr>
            <p:cNvSpPr txBox="1"/>
            <p:nvPr/>
          </p:nvSpPr>
          <p:spPr>
            <a:xfrm>
              <a:off x="8839200" y="2438400"/>
              <a:ext cx="518091" cy="292388"/>
            </a:xfrm>
            <a:prstGeom prst="rect">
              <a:avLst/>
            </a:prstGeom>
            <a:noFill/>
          </p:spPr>
          <p:txBody>
            <a:bodyPr wrap="none" rtlCol="0">
              <a:spAutoFit/>
            </a:bodyPr>
            <a:lstStyle/>
            <a:p>
              <a:r>
                <a:rPr lang="en-US" sz="1300" b="1" dirty="0">
                  <a:solidFill>
                    <a:srgbClr val="002060"/>
                  </a:solidFill>
                  <a:latin typeface="+mj-lt"/>
                </a:rPr>
                <a:t>18%</a:t>
              </a:r>
            </a:p>
          </p:txBody>
        </p:sp>
        <p:sp>
          <p:nvSpPr>
            <p:cNvPr id="28" name="TextBox 27">
              <a:extLst>
                <a:ext uri="{FF2B5EF4-FFF2-40B4-BE49-F238E27FC236}">
                  <a16:creationId xmlns:a16="http://schemas.microsoft.com/office/drawing/2014/main" id="{AEFB458D-32FD-40BD-8716-C932EAC95FDB}"/>
                </a:ext>
              </a:extLst>
            </p:cNvPr>
            <p:cNvSpPr txBox="1"/>
            <p:nvPr/>
          </p:nvSpPr>
          <p:spPr>
            <a:xfrm>
              <a:off x="9382442" y="3470014"/>
              <a:ext cx="425116" cy="292388"/>
            </a:xfrm>
            <a:prstGeom prst="rect">
              <a:avLst/>
            </a:prstGeom>
            <a:noFill/>
          </p:spPr>
          <p:txBody>
            <a:bodyPr wrap="none" rtlCol="0">
              <a:spAutoFit/>
            </a:bodyPr>
            <a:lstStyle/>
            <a:p>
              <a:r>
                <a:rPr lang="en-US" sz="1300" b="1" dirty="0">
                  <a:solidFill>
                    <a:srgbClr val="002060"/>
                  </a:solidFill>
                  <a:latin typeface="+mj-lt"/>
                </a:rPr>
                <a:t>8%</a:t>
              </a:r>
            </a:p>
          </p:txBody>
        </p:sp>
        <p:sp>
          <p:nvSpPr>
            <p:cNvPr id="29" name="TextBox 28">
              <a:extLst>
                <a:ext uri="{FF2B5EF4-FFF2-40B4-BE49-F238E27FC236}">
                  <a16:creationId xmlns:a16="http://schemas.microsoft.com/office/drawing/2014/main" id="{5AE24C6B-8E19-40B8-901A-B34BF6ECC7A8}"/>
                </a:ext>
              </a:extLst>
            </p:cNvPr>
            <p:cNvSpPr txBox="1"/>
            <p:nvPr/>
          </p:nvSpPr>
          <p:spPr>
            <a:xfrm>
              <a:off x="9677400" y="1191078"/>
              <a:ext cx="518091" cy="292388"/>
            </a:xfrm>
            <a:prstGeom prst="rect">
              <a:avLst/>
            </a:prstGeom>
            <a:noFill/>
          </p:spPr>
          <p:txBody>
            <a:bodyPr wrap="none" rtlCol="0">
              <a:spAutoFit/>
            </a:bodyPr>
            <a:lstStyle/>
            <a:p>
              <a:r>
                <a:rPr lang="en-US" sz="1300" b="1" dirty="0">
                  <a:solidFill>
                    <a:srgbClr val="002060"/>
                  </a:solidFill>
                  <a:latin typeface="+mj-lt"/>
                </a:rPr>
                <a:t>33%</a:t>
              </a:r>
            </a:p>
          </p:txBody>
        </p:sp>
      </p:grpSp>
    </p:spTree>
    <p:extLst>
      <p:ext uri="{BB962C8B-B14F-4D97-AF65-F5344CB8AC3E}">
        <p14:creationId xmlns:p14="http://schemas.microsoft.com/office/powerpoint/2010/main" val="115790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Conclusions </a:t>
            </a:r>
            <a:endParaRPr lang="en-US" sz="3200" dirty="0">
              <a:solidFill>
                <a:srgbClr val="002060"/>
              </a:solidFill>
              <a:latin typeface="Georgia" panose="02040502050405020303" pitchFamily="18" charset="0"/>
            </a:endParaRPr>
          </a:p>
        </p:txBody>
      </p:sp>
      <p:sp>
        <p:nvSpPr>
          <p:cNvPr id="3" name="TextBox 2">
            <a:extLst>
              <a:ext uri="{FF2B5EF4-FFF2-40B4-BE49-F238E27FC236}">
                <a16:creationId xmlns:a16="http://schemas.microsoft.com/office/drawing/2014/main" id="{3AF8522F-A3DC-4EEB-852A-D6C9E7442805}"/>
              </a:ext>
            </a:extLst>
          </p:cNvPr>
          <p:cNvSpPr txBox="1"/>
          <p:nvPr/>
        </p:nvSpPr>
        <p:spPr>
          <a:xfrm>
            <a:off x="1066800" y="1219200"/>
            <a:ext cx="9906000" cy="546303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300" dirty="0">
                <a:latin typeface="Georgia" panose="02040502050405020303" pitchFamily="18" charset="0"/>
              </a:rPr>
              <a:t>All sources of datasets contributed to the predictive power of the model. </a:t>
            </a:r>
          </a:p>
          <a:p>
            <a:pPr marL="285750" indent="-285750">
              <a:spcAft>
                <a:spcPts val="1200"/>
              </a:spcAft>
              <a:buFont typeface="Arial" panose="020B0604020202020204" pitchFamily="34" charset="0"/>
              <a:buChar char="•"/>
            </a:pPr>
            <a:r>
              <a:rPr lang="en-US" sz="2300" dirty="0">
                <a:latin typeface="Georgia" panose="02040502050405020303" pitchFamily="18" charset="0"/>
              </a:rPr>
              <a:t>Model performance scores are exceptionally high with three features External Sources 1,2,3; these features are not clearly explained and also contains higher fraction of missing values. Hence, I excluded these features for modelling.  </a:t>
            </a:r>
          </a:p>
          <a:p>
            <a:pPr marL="285750" indent="-285750">
              <a:spcAft>
                <a:spcPts val="1200"/>
              </a:spcAft>
              <a:buFont typeface="Arial" panose="020B0604020202020204" pitchFamily="34" charset="0"/>
              <a:buChar char="•"/>
            </a:pPr>
            <a:r>
              <a:rPr lang="en-US" sz="2300" dirty="0">
                <a:latin typeface="Georgia" panose="02040502050405020303" pitchFamily="18" charset="0"/>
              </a:rPr>
              <a:t>Out of 6 supervised classification models, Light GBM provided the best results, ROC_AUC 0.75.</a:t>
            </a:r>
          </a:p>
          <a:p>
            <a:pPr marL="285750" indent="-285750">
              <a:spcAft>
                <a:spcPts val="1200"/>
              </a:spcAft>
              <a:buFont typeface="Arial" panose="020B0604020202020204" pitchFamily="34" charset="0"/>
              <a:buChar char="•"/>
            </a:pPr>
            <a:r>
              <a:rPr lang="en-US" sz="2300" dirty="0">
                <a:latin typeface="Georgia" panose="02040502050405020303" pitchFamily="18" charset="0"/>
              </a:rPr>
              <a:t>Top factors that affect the loan repayment ability are: </a:t>
            </a:r>
            <a:r>
              <a:rPr lang="en-US" sz="2300" dirty="0" err="1">
                <a:latin typeface="Georgia" panose="02040502050405020303" pitchFamily="18" charset="0"/>
              </a:rPr>
              <a:t>Amount_Credit</a:t>
            </a:r>
            <a:r>
              <a:rPr lang="en-US" sz="2300" dirty="0">
                <a:latin typeface="Georgia" panose="02040502050405020303" pitchFamily="18" charset="0"/>
              </a:rPr>
              <a:t>, </a:t>
            </a:r>
            <a:r>
              <a:rPr lang="en-US" sz="2300" dirty="0" err="1">
                <a:latin typeface="Georgia" panose="02040502050405020303" pitchFamily="18" charset="0"/>
              </a:rPr>
              <a:t>Amount_Annuity</a:t>
            </a:r>
            <a:r>
              <a:rPr lang="en-US" sz="2300" dirty="0">
                <a:latin typeface="Georgia" panose="02040502050405020303" pitchFamily="18" charset="0"/>
              </a:rPr>
              <a:t>, Installment payment amount and days phone change.</a:t>
            </a:r>
          </a:p>
          <a:p>
            <a:pPr marL="285750" indent="-285750">
              <a:spcAft>
                <a:spcPts val="1200"/>
              </a:spcAft>
              <a:buFont typeface="Arial" panose="020B0604020202020204" pitchFamily="34" charset="0"/>
              <a:buChar char="•"/>
            </a:pPr>
            <a:r>
              <a:rPr lang="en-US" sz="2300" dirty="0">
                <a:latin typeface="Georgia" panose="02040502050405020303" pitchFamily="18" charset="0"/>
              </a:rPr>
              <a:t>Based on the business perspective, applicants lying on the last tier can be completely declined and on second tier can be handled manually and all other applicants can be </a:t>
            </a:r>
            <a:r>
              <a:rPr lang="en-US" sz="2300">
                <a:latin typeface="Georgia" panose="02040502050405020303" pitchFamily="18" charset="0"/>
              </a:rPr>
              <a:t>blindly approved. </a:t>
            </a:r>
            <a:endParaRPr lang="en-US" sz="2300" dirty="0">
              <a:latin typeface="Georgia" panose="02040502050405020303" pitchFamily="18" charset="0"/>
            </a:endParaRPr>
          </a:p>
          <a:p>
            <a:pPr marL="285750" indent="-285750">
              <a:spcAft>
                <a:spcPts val="1200"/>
              </a:spcAft>
              <a:buFont typeface="Arial" panose="020B0604020202020204" pitchFamily="34" charset="0"/>
              <a:buChar char="•"/>
            </a:pPr>
            <a:r>
              <a:rPr lang="en-US" sz="2300" dirty="0">
                <a:latin typeface="Georgia" panose="02040502050405020303" pitchFamily="18" charset="0"/>
              </a:rPr>
              <a:t>With more ideas and efforts, model performance can be improved.</a:t>
            </a:r>
          </a:p>
        </p:txBody>
      </p:sp>
    </p:spTree>
    <p:extLst>
      <p:ext uri="{BB962C8B-B14F-4D97-AF65-F5344CB8AC3E}">
        <p14:creationId xmlns:p14="http://schemas.microsoft.com/office/powerpoint/2010/main" val="235126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Suggested ideas for improvements</a:t>
            </a:r>
            <a:endParaRPr lang="en-US" sz="3200" dirty="0">
              <a:solidFill>
                <a:srgbClr val="002060"/>
              </a:solidFill>
              <a:latin typeface="Georgia" panose="02040502050405020303" pitchFamily="18" charset="0"/>
            </a:endParaRPr>
          </a:p>
        </p:txBody>
      </p:sp>
      <p:sp>
        <p:nvSpPr>
          <p:cNvPr id="4" name="TextBox 3">
            <a:extLst>
              <a:ext uri="{FF2B5EF4-FFF2-40B4-BE49-F238E27FC236}">
                <a16:creationId xmlns:a16="http://schemas.microsoft.com/office/drawing/2014/main" id="{02C52C5D-1B06-477B-BABD-916C164F6BA9}"/>
              </a:ext>
            </a:extLst>
          </p:cNvPr>
          <p:cNvSpPr txBox="1"/>
          <p:nvPr/>
        </p:nvSpPr>
        <p:spPr>
          <a:xfrm>
            <a:off x="457200" y="1330220"/>
            <a:ext cx="11506200" cy="5258684"/>
          </a:xfrm>
          <a:prstGeom prst="rect">
            <a:avLst/>
          </a:prstGeom>
          <a:noFill/>
        </p:spPr>
        <p:txBody>
          <a:bodyPr wrap="square">
            <a:spAutoFit/>
          </a:bodyPr>
          <a:lstStyle/>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Three features: External sources are not known clearly. If these features can be used in the model after careful reviewing the data, the performance of the model will definitely improve.</a:t>
            </a:r>
            <a:endParaRPr lang="en-US"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From additional features I generated a common aggregated data from the numerical features, and count and most repeated value from categorical features, we can work more to generate many more features by combining those aggregated values and also by calculating interaction of the features and also to the higher order interaction. This will be computationally intense; however, the performance will be definitely improved.</a:t>
            </a:r>
          </a:p>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Precession and recall of the class can be tuned based on the interest of the organization by tuning the probability threshold (0.5 by default).</a:t>
            </a:r>
            <a:endParaRPr lang="en-US"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Hyperparameter tuning has been done in the personal machine with the limited memory and computation power, the performance can be improved by utilizing cluster computing framework such as Apache Spark to better tune the hyperparameter.</a:t>
            </a:r>
            <a:endParaRPr lang="en-US"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19076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3048000" y="3123153"/>
            <a:ext cx="7010400"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Thank you.</a:t>
            </a:r>
            <a:endParaRPr lang="en-US" sz="3200" dirty="0">
              <a:solidFill>
                <a:srgbClr val="002060"/>
              </a:solidFill>
              <a:latin typeface="Georgia" panose="02040502050405020303" pitchFamily="18" charset="0"/>
            </a:endParaRPr>
          </a:p>
        </p:txBody>
      </p:sp>
    </p:spTree>
    <p:extLst>
      <p:ext uri="{BB962C8B-B14F-4D97-AF65-F5344CB8AC3E}">
        <p14:creationId xmlns:p14="http://schemas.microsoft.com/office/powerpoint/2010/main" val="5433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13A08F-F160-405D-99A8-5CA00857A14A}"/>
              </a:ext>
            </a:extLst>
          </p:cNvPr>
          <p:cNvSpPr txBox="1"/>
          <p:nvPr/>
        </p:nvSpPr>
        <p:spPr>
          <a:xfrm>
            <a:off x="526342" y="5683630"/>
            <a:ext cx="11139315" cy="1000274"/>
          </a:xfrm>
          <a:prstGeom prst="rect">
            <a:avLst/>
          </a:prstGeom>
          <a:solidFill>
            <a:schemeClr val="accent6">
              <a:lumMod val="20000"/>
              <a:lumOff val="80000"/>
            </a:schemeClr>
          </a:solidFill>
        </p:spPr>
        <p:txBody>
          <a:bodyPr wrap="square" lIns="91440" tIns="0" rIns="91440" bIns="0" rtlCol="0">
            <a:spAutoFit/>
          </a:bodyPr>
          <a:lstStyle/>
          <a:p>
            <a:pPr>
              <a:spcAft>
                <a:spcPts val="2400"/>
              </a:spcAft>
            </a:pPr>
            <a:r>
              <a:rPr lang="en-US" sz="1500" dirty="0">
                <a:latin typeface="Georgia" panose="02040502050405020303" pitchFamily="18" charset="0"/>
              </a:rPr>
              <a:t>What major factors determine the mortgage loan repayment ability?</a:t>
            </a:r>
          </a:p>
          <a:p>
            <a:pPr>
              <a:spcAft>
                <a:spcPts val="2400"/>
              </a:spcAft>
            </a:pPr>
            <a:r>
              <a:rPr lang="en-US" sz="1500" dirty="0">
                <a:latin typeface="Georgia" panose="02040502050405020303" pitchFamily="18" charset="0"/>
              </a:rPr>
              <a:t>Can we predict the client’s repayment abilities by employing the various features of the client’s such as: employment, financial status, family status, education and many more rather than solely depend on credit histories? </a:t>
            </a:r>
            <a:endParaRPr lang="en-US" sz="1500" dirty="0">
              <a:solidFill>
                <a:srgbClr val="002060"/>
              </a:solidFill>
              <a:latin typeface="Georgia" panose="02040502050405020303" pitchFamily="18" charset="0"/>
            </a:endParaRPr>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359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The Problem</a:t>
            </a:r>
            <a:endParaRPr lang="en-US" sz="3200" dirty="0">
              <a:solidFill>
                <a:srgbClr val="002060"/>
              </a:solidFill>
              <a:latin typeface="Georgia" panose="02040502050405020303" pitchFamily="18" charset="0"/>
            </a:endParaRPr>
          </a:p>
        </p:txBody>
      </p:sp>
      <p:grpSp>
        <p:nvGrpSpPr>
          <p:cNvPr id="19" name="Group 18">
            <a:extLst>
              <a:ext uri="{FF2B5EF4-FFF2-40B4-BE49-F238E27FC236}">
                <a16:creationId xmlns:a16="http://schemas.microsoft.com/office/drawing/2014/main" id="{BEAB5217-BE1F-4F6B-9CB0-0B96DC362202}"/>
              </a:ext>
            </a:extLst>
          </p:cNvPr>
          <p:cNvGrpSpPr/>
          <p:nvPr/>
        </p:nvGrpSpPr>
        <p:grpSpPr>
          <a:xfrm>
            <a:off x="420543" y="1295400"/>
            <a:ext cx="7715250" cy="3257550"/>
            <a:chOff x="457200" y="2095009"/>
            <a:chExt cx="7715250" cy="3257550"/>
          </a:xfrm>
        </p:grpSpPr>
        <p:pic>
          <p:nvPicPr>
            <p:cNvPr id="16" name="Picture 15">
              <a:extLst>
                <a:ext uri="{FF2B5EF4-FFF2-40B4-BE49-F238E27FC236}">
                  <a16:creationId xmlns:a16="http://schemas.microsoft.com/office/drawing/2014/main" id="{C76624E7-028B-44D6-B6FC-78F033409F0B}"/>
                </a:ext>
              </a:extLst>
            </p:cNvPr>
            <p:cNvPicPr>
              <a:picLocks noChangeAspect="1"/>
            </p:cNvPicPr>
            <p:nvPr/>
          </p:nvPicPr>
          <p:blipFill>
            <a:blip r:embed="rId3"/>
            <a:stretch>
              <a:fillRect/>
            </a:stretch>
          </p:blipFill>
          <p:spPr>
            <a:xfrm>
              <a:off x="685800" y="2095009"/>
              <a:ext cx="7486650" cy="3257550"/>
            </a:xfrm>
            <a:prstGeom prst="rect">
              <a:avLst/>
            </a:prstGeom>
          </p:spPr>
        </p:pic>
        <p:pic>
          <p:nvPicPr>
            <p:cNvPr id="18" name="Picture 17">
              <a:extLst>
                <a:ext uri="{FF2B5EF4-FFF2-40B4-BE49-F238E27FC236}">
                  <a16:creationId xmlns:a16="http://schemas.microsoft.com/office/drawing/2014/main" id="{64D131B5-A602-4D67-8AAC-31D931024FAF}"/>
                </a:ext>
              </a:extLst>
            </p:cNvPr>
            <p:cNvPicPr>
              <a:picLocks noChangeAspect="1"/>
            </p:cNvPicPr>
            <p:nvPr/>
          </p:nvPicPr>
          <p:blipFill>
            <a:blip r:embed="rId4"/>
            <a:stretch>
              <a:fillRect/>
            </a:stretch>
          </p:blipFill>
          <p:spPr>
            <a:xfrm>
              <a:off x="457200" y="2202859"/>
              <a:ext cx="1568980" cy="694834"/>
            </a:xfrm>
            <a:prstGeom prst="rect">
              <a:avLst/>
            </a:prstGeom>
          </p:spPr>
        </p:pic>
      </p:grpSp>
      <p:grpSp>
        <p:nvGrpSpPr>
          <p:cNvPr id="25" name="Group 24">
            <a:extLst>
              <a:ext uri="{FF2B5EF4-FFF2-40B4-BE49-F238E27FC236}">
                <a16:creationId xmlns:a16="http://schemas.microsoft.com/office/drawing/2014/main" id="{8E5397B6-0DEB-409B-BD05-7E88AFC93025}"/>
              </a:ext>
            </a:extLst>
          </p:cNvPr>
          <p:cNvGrpSpPr/>
          <p:nvPr/>
        </p:nvGrpSpPr>
        <p:grpSpPr>
          <a:xfrm>
            <a:off x="7924800" y="1600199"/>
            <a:ext cx="4162425" cy="3105885"/>
            <a:chOff x="8077200" y="1668314"/>
            <a:chExt cx="3732357" cy="2784980"/>
          </a:xfrm>
        </p:grpSpPr>
        <p:pic>
          <p:nvPicPr>
            <p:cNvPr id="22" name="Picture 21">
              <a:extLst>
                <a:ext uri="{FF2B5EF4-FFF2-40B4-BE49-F238E27FC236}">
                  <a16:creationId xmlns:a16="http://schemas.microsoft.com/office/drawing/2014/main" id="{F27D9AFC-706A-48B2-AD3B-ECADF98DAD61}"/>
                </a:ext>
              </a:extLst>
            </p:cNvPr>
            <p:cNvPicPr>
              <a:picLocks noChangeAspect="1"/>
            </p:cNvPicPr>
            <p:nvPr/>
          </p:nvPicPr>
          <p:blipFill>
            <a:blip r:embed="rId5"/>
            <a:stretch>
              <a:fillRect/>
            </a:stretch>
          </p:blipFill>
          <p:spPr>
            <a:xfrm>
              <a:off x="8077200" y="1929526"/>
              <a:ext cx="3655561" cy="2523768"/>
            </a:xfrm>
            <a:prstGeom prst="rect">
              <a:avLst/>
            </a:prstGeom>
          </p:spPr>
        </p:pic>
        <p:pic>
          <p:nvPicPr>
            <p:cNvPr id="24" name="Picture 23">
              <a:extLst>
                <a:ext uri="{FF2B5EF4-FFF2-40B4-BE49-F238E27FC236}">
                  <a16:creationId xmlns:a16="http://schemas.microsoft.com/office/drawing/2014/main" id="{4377E1A6-49F0-4129-9A81-BFF7CE2708AF}"/>
                </a:ext>
              </a:extLst>
            </p:cNvPr>
            <p:cNvPicPr>
              <a:picLocks noChangeAspect="1"/>
            </p:cNvPicPr>
            <p:nvPr/>
          </p:nvPicPr>
          <p:blipFill>
            <a:blip r:embed="rId6"/>
            <a:stretch>
              <a:fillRect/>
            </a:stretch>
          </p:blipFill>
          <p:spPr>
            <a:xfrm>
              <a:off x="9761682" y="1668314"/>
              <a:ext cx="2047875" cy="600075"/>
            </a:xfrm>
            <a:prstGeom prst="rect">
              <a:avLst/>
            </a:prstGeom>
          </p:spPr>
        </p:pic>
      </p:grpSp>
      <p:sp>
        <p:nvSpPr>
          <p:cNvPr id="27" name="TextBox 26">
            <a:extLst>
              <a:ext uri="{FF2B5EF4-FFF2-40B4-BE49-F238E27FC236}">
                <a16:creationId xmlns:a16="http://schemas.microsoft.com/office/drawing/2014/main" id="{0CB40158-29AD-478D-AC18-4203F5443392}"/>
              </a:ext>
            </a:extLst>
          </p:cNvPr>
          <p:cNvSpPr txBox="1"/>
          <p:nvPr/>
        </p:nvSpPr>
        <p:spPr>
          <a:xfrm>
            <a:off x="838200" y="4721238"/>
            <a:ext cx="5808807" cy="553998"/>
          </a:xfrm>
          <a:prstGeom prst="rect">
            <a:avLst/>
          </a:prstGeom>
          <a:solidFill>
            <a:schemeClr val="accent3">
              <a:lumMod val="40000"/>
              <a:lumOff val="60000"/>
            </a:schemeClr>
          </a:solidFill>
        </p:spPr>
        <p:txBody>
          <a:bodyPr wrap="square">
            <a:spAutoFit/>
          </a:bodyPr>
          <a:lstStyle/>
          <a:p>
            <a:pPr>
              <a:spcAft>
                <a:spcPts val="2400"/>
              </a:spcAft>
            </a:pPr>
            <a:r>
              <a:rPr lang="en-US" sz="1500" dirty="0">
                <a:latin typeface="Georgia" panose="02040502050405020303" pitchFamily="18" charset="0"/>
              </a:rPr>
              <a:t>Mortgage loan delinquency rate is generally higher and is rapidly increasing after 2020 pandemic?</a:t>
            </a:r>
          </a:p>
        </p:txBody>
      </p:sp>
      <p:sp>
        <p:nvSpPr>
          <p:cNvPr id="28" name="TextBox 27">
            <a:extLst>
              <a:ext uri="{FF2B5EF4-FFF2-40B4-BE49-F238E27FC236}">
                <a16:creationId xmlns:a16="http://schemas.microsoft.com/office/drawing/2014/main" id="{227AD93C-4C9F-4CEC-956B-F70CB3BDA8CB}"/>
              </a:ext>
            </a:extLst>
          </p:cNvPr>
          <p:cNvSpPr txBox="1"/>
          <p:nvPr/>
        </p:nvSpPr>
        <p:spPr>
          <a:xfrm>
            <a:off x="8307464" y="4591294"/>
            <a:ext cx="3655562" cy="553998"/>
          </a:xfrm>
          <a:prstGeom prst="rect">
            <a:avLst/>
          </a:prstGeom>
          <a:solidFill>
            <a:schemeClr val="accent3">
              <a:lumMod val="40000"/>
              <a:lumOff val="60000"/>
            </a:schemeClr>
          </a:solidFill>
        </p:spPr>
        <p:txBody>
          <a:bodyPr wrap="square">
            <a:spAutoFit/>
          </a:bodyPr>
          <a:lstStyle/>
          <a:p>
            <a:pPr>
              <a:spcAft>
                <a:spcPts val="2400"/>
              </a:spcAft>
            </a:pPr>
            <a:r>
              <a:rPr lang="en-US" sz="1500" dirty="0">
                <a:latin typeface="Georgia" panose="02040502050405020303" pitchFamily="18" charset="0"/>
              </a:rPr>
              <a:t>In general, the mortgage application denial rate approx. 8%</a:t>
            </a:r>
          </a:p>
        </p:txBody>
      </p:sp>
    </p:spTree>
    <p:extLst>
      <p:ext uri="{BB962C8B-B14F-4D97-AF65-F5344CB8AC3E}">
        <p14:creationId xmlns:p14="http://schemas.microsoft.com/office/powerpoint/2010/main" val="182211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7253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Who might be benefitted?</a:t>
            </a:r>
            <a:endParaRPr lang="en-US" sz="3200" dirty="0">
              <a:solidFill>
                <a:srgbClr val="002060"/>
              </a:solidFill>
              <a:latin typeface="Georgia" panose="02040502050405020303" pitchFamily="18" charset="0"/>
            </a:endParaRPr>
          </a:p>
        </p:txBody>
      </p:sp>
      <p:sp>
        <p:nvSpPr>
          <p:cNvPr id="13" name="TextBox 12">
            <a:extLst>
              <a:ext uri="{FF2B5EF4-FFF2-40B4-BE49-F238E27FC236}">
                <a16:creationId xmlns:a16="http://schemas.microsoft.com/office/drawing/2014/main" id="{1AA67DEF-09C0-4EF8-B5D2-E011172F84DF}"/>
              </a:ext>
            </a:extLst>
          </p:cNvPr>
          <p:cNvSpPr txBox="1"/>
          <p:nvPr/>
        </p:nvSpPr>
        <p:spPr>
          <a:xfrm>
            <a:off x="685800" y="1275312"/>
            <a:ext cx="4038600"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t>Mortgage Loan Lenders</a:t>
            </a:r>
          </a:p>
        </p:txBody>
      </p:sp>
      <p:sp>
        <p:nvSpPr>
          <p:cNvPr id="17" name="TextBox 16">
            <a:extLst>
              <a:ext uri="{FF2B5EF4-FFF2-40B4-BE49-F238E27FC236}">
                <a16:creationId xmlns:a16="http://schemas.microsoft.com/office/drawing/2014/main" id="{3936A166-A5F6-48EC-8194-B0DF58761DCA}"/>
              </a:ext>
            </a:extLst>
          </p:cNvPr>
          <p:cNvSpPr txBox="1"/>
          <p:nvPr/>
        </p:nvSpPr>
        <p:spPr>
          <a:xfrm>
            <a:off x="6324600" y="1305580"/>
            <a:ext cx="4939987"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t>Realters and consumers</a:t>
            </a:r>
          </a:p>
        </p:txBody>
      </p:sp>
      <p:grpSp>
        <p:nvGrpSpPr>
          <p:cNvPr id="31" name="Group 30">
            <a:extLst>
              <a:ext uri="{FF2B5EF4-FFF2-40B4-BE49-F238E27FC236}">
                <a16:creationId xmlns:a16="http://schemas.microsoft.com/office/drawing/2014/main" id="{B6621279-925F-428A-8E2B-2CC1F58FEAC2}"/>
              </a:ext>
            </a:extLst>
          </p:cNvPr>
          <p:cNvGrpSpPr/>
          <p:nvPr/>
        </p:nvGrpSpPr>
        <p:grpSpPr>
          <a:xfrm>
            <a:off x="5477988" y="2072718"/>
            <a:ext cx="5985157" cy="3793072"/>
            <a:chOff x="6264998" y="1971020"/>
            <a:chExt cx="4825559" cy="3058181"/>
          </a:xfrm>
        </p:grpSpPr>
        <p:pic>
          <p:nvPicPr>
            <p:cNvPr id="4" name="Picture 3">
              <a:extLst>
                <a:ext uri="{FF2B5EF4-FFF2-40B4-BE49-F238E27FC236}">
                  <a16:creationId xmlns:a16="http://schemas.microsoft.com/office/drawing/2014/main" id="{74AC9F30-E05E-4A39-B258-0C33E266D414}"/>
                </a:ext>
              </a:extLst>
            </p:cNvPr>
            <p:cNvPicPr>
              <a:picLocks noChangeAspect="1"/>
            </p:cNvPicPr>
            <p:nvPr/>
          </p:nvPicPr>
          <p:blipFill rotWithShape="1">
            <a:blip r:embed="rId3"/>
            <a:srcRect b="59290"/>
            <a:stretch/>
          </p:blipFill>
          <p:spPr>
            <a:xfrm>
              <a:off x="6324600" y="1971020"/>
              <a:ext cx="4539113" cy="1457980"/>
            </a:xfrm>
            <a:prstGeom prst="rect">
              <a:avLst/>
            </a:prstGeom>
          </p:spPr>
        </p:pic>
        <p:pic>
          <p:nvPicPr>
            <p:cNvPr id="6" name="Picture 5">
              <a:extLst>
                <a:ext uri="{FF2B5EF4-FFF2-40B4-BE49-F238E27FC236}">
                  <a16:creationId xmlns:a16="http://schemas.microsoft.com/office/drawing/2014/main" id="{F021FC13-EB7C-44D9-9869-7F2D6496D903}"/>
                </a:ext>
              </a:extLst>
            </p:cNvPr>
            <p:cNvPicPr>
              <a:picLocks noChangeAspect="1"/>
            </p:cNvPicPr>
            <p:nvPr/>
          </p:nvPicPr>
          <p:blipFill>
            <a:blip r:embed="rId4"/>
            <a:stretch>
              <a:fillRect/>
            </a:stretch>
          </p:blipFill>
          <p:spPr>
            <a:xfrm>
              <a:off x="6264998" y="3506551"/>
              <a:ext cx="4825559" cy="1522650"/>
            </a:xfrm>
            <a:prstGeom prst="rect">
              <a:avLst/>
            </a:prstGeom>
          </p:spPr>
        </p:pic>
      </p:grpSp>
      <p:pic>
        <p:nvPicPr>
          <p:cNvPr id="26" name="Picture 25">
            <a:extLst>
              <a:ext uri="{FF2B5EF4-FFF2-40B4-BE49-F238E27FC236}">
                <a16:creationId xmlns:a16="http://schemas.microsoft.com/office/drawing/2014/main" id="{C488ACAD-72D2-4D79-B1FA-59AB7ACDAC36}"/>
              </a:ext>
            </a:extLst>
          </p:cNvPr>
          <p:cNvPicPr>
            <a:picLocks noChangeAspect="1"/>
          </p:cNvPicPr>
          <p:nvPr/>
        </p:nvPicPr>
        <p:blipFill rotWithShape="1">
          <a:blip r:embed="rId5"/>
          <a:srcRect l="2941" t="11547" r="2941" b="13571"/>
          <a:stretch/>
        </p:blipFill>
        <p:spPr>
          <a:xfrm>
            <a:off x="1110870" y="2030438"/>
            <a:ext cx="2293912" cy="703742"/>
          </a:xfrm>
          <a:prstGeom prst="rect">
            <a:avLst/>
          </a:prstGeom>
        </p:spPr>
      </p:pic>
      <p:pic>
        <p:nvPicPr>
          <p:cNvPr id="15" name="Picture 14">
            <a:extLst>
              <a:ext uri="{FF2B5EF4-FFF2-40B4-BE49-F238E27FC236}">
                <a16:creationId xmlns:a16="http://schemas.microsoft.com/office/drawing/2014/main" id="{CD9F4FDE-DEA9-4021-800A-6FDDD6E079DB}"/>
              </a:ext>
            </a:extLst>
          </p:cNvPr>
          <p:cNvPicPr>
            <a:picLocks noChangeAspect="1"/>
          </p:cNvPicPr>
          <p:nvPr/>
        </p:nvPicPr>
        <p:blipFill rotWithShape="1">
          <a:blip r:embed="rId6"/>
          <a:srcRect l="1589" t="7651" r="4237" b="7225"/>
          <a:stretch/>
        </p:blipFill>
        <p:spPr>
          <a:xfrm>
            <a:off x="1031239" y="2982888"/>
            <a:ext cx="2373543" cy="986366"/>
          </a:xfrm>
          <a:prstGeom prst="rect">
            <a:avLst/>
          </a:prstGeom>
        </p:spPr>
      </p:pic>
      <p:pic>
        <p:nvPicPr>
          <p:cNvPr id="23" name="Picture 22">
            <a:extLst>
              <a:ext uri="{FF2B5EF4-FFF2-40B4-BE49-F238E27FC236}">
                <a16:creationId xmlns:a16="http://schemas.microsoft.com/office/drawing/2014/main" id="{4F62A160-E930-4104-B115-EB968D11B6ED}"/>
              </a:ext>
            </a:extLst>
          </p:cNvPr>
          <p:cNvPicPr>
            <a:picLocks noChangeAspect="1"/>
          </p:cNvPicPr>
          <p:nvPr/>
        </p:nvPicPr>
        <p:blipFill rotWithShape="1">
          <a:blip r:embed="rId7"/>
          <a:srcRect l="2736" t="12791" r="4485" b="31395"/>
          <a:stretch/>
        </p:blipFill>
        <p:spPr>
          <a:xfrm>
            <a:off x="1066800" y="4191000"/>
            <a:ext cx="2286000" cy="776377"/>
          </a:xfrm>
          <a:prstGeom prst="rect">
            <a:avLst/>
          </a:prstGeom>
        </p:spPr>
      </p:pic>
      <p:pic>
        <p:nvPicPr>
          <p:cNvPr id="30" name="Picture 29">
            <a:extLst>
              <a:ext uri="{FF2B5EF4-FFF2-40B4-BE49-F238E27FC236}">
                <a16:creationId xmlns:a16="http://schemas.microsoft.com/office/drawing/2014/main" id="{AF20789D-5B11-41DC-A7E6-71FC22560005}"/>
              </a:ext>
            </a:extLst>
          </p:cNvPr>
          <p:cNvPicPr>
            <a:picLocks noChangeAspect="1"/>
          </p:cNvPicPr>
          <p:nvPr/>
        </p:nvPicPr>
        <p:blipFill rotWithShape="1">
          <a:blip r:embed="rId8"/>
          <a:srcRect l="187" t="14939" r="945" b="10366"/>
          <a:stretch/>
        </p:blipFill>
        <p:spPr>
          <a:xfrm>
            <a:off x="914400" y="5486400"/>
            <a:ext cx="2619990" cy="710337"/>
          </a:xfrm>
          <a:prstGeom prst="rect">
            <a:avLst/>
          </a:prstGeom>
        </p:spPr>
      </p:pic>
      <p:sp>
        <p:nvSpPr>
          <p:cNvPr id="32" name="Oval 31">
            <a:extLst>
              <a:ext uri="{FF2B5EF4-FFF2-40B4-BE49-F238E27FC236}">
                <a16:creationId xmlns:a16="http://schemas.microsoft.com/office/drawing/2014/main" id="{0CA17B8B-FBBB-4C19-8E4B-A54B37A27CDE}"/>
              </a:ext>
            </a:extLst>
          </p:cNvPr>
          <p:cNvSpPr/>
          <p:nvPr/>
        </p:nvSpPr>
        <p:spPr>
          <a:xfrm>
            <a:off x="5486400" y="4191000"/>
            <a:ext cx="1229888" cy="51784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9AA20F0-7F2A-44C4-B27D-BCB7034BC7B4}"/>
              </a:ext>
            </a:extLst>
          </p:cNvPr>
          <p:cNvSpPr/>
          <p:nvPr/>
        </p:nvSpPr>
        <p:spPr>
          <a:xfrm>
            <a:off x="5943600" y="5257800"/>
            <a:ext cx="1229888" cy="51784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68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11331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pPr algn="l"/>
            <a:r>
              <a:rPr lang="en-US" sz="3000" dirty="0">
                <a:solidFill>
                  <a:srgbClr val="002060"/>
                </a:solidFill>
                <a:latin typeface="Georgia" panose="02040502050405020303" pitchFamily="18" charset="0"/>
              </a:rPr>
              <a:t>Data Extraction:</a:t>
            </a:r>
          </a:p>
          <a:p>
            <a:pPr algn="l"/>
            <a:r>
              <a:rPr lang="en-US" sz="2500" dirty="0">
                <a:solidFill>
                  <a:schemeClr val="accent1">
                    <a:lumMod val="75000"/>
                  </a:schemeClr>
                </a:solidFill>
                <a:latin typeface="Georgia" panose="02040502050405020303" pitchFamily="18" charset="0"/>
              </a:rPr>
              <a:t>What factors might affect the loan repayment ability beyond credit history?</a:t>
            </a:r>
          </a:p>
        </p:txBody>
      </p:sp>
      <p:sp>
        <p:nvSpPr>
          <p:cNvPr id="2" name="Oval 1">
            <a:extLst>
              <a:ext uri="{FF2B5EF4-FFF2-40B4-BE49-F238E27FC236}">
                <a16:creationId xmlns:a16="http://schemas.microsoft.com/office/drawing/2014/main" id="{344208A7-9D5B-41B1-A6A2-F0D170050802}"/>
              </a:ext>
            </a:extLst>
          </p:cNvPr>
          <p:cNvSpPr/>
          <p:nvPr/>
        </p:nvSpPr>
        <p:spPr>
          <a:xfrm>
            <a:off x="592266" y="1810553"/>
            <a:ext cx="2785223" cy="1250005"/>
          </a:xfrm>
          <a:prstGeom prst="ellipse">
            <a:avLst/>
          </a:prstGeom>
          <a:solidFill>
            <a:schemeClr val="accent4">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Demographic:</a:t>
            </a:r>
          </a:p>
          <a:p>
            <a:pPr algn="ctr"/>
            <a:r>
              <a:rPr lang="en-US" sz="1500" dirty="0">
                <a:solidFill>
                  <a:schemeClr val="tx1"/>
                </a:solidFill>
                <a:latin typeface="Georgia" panose="02040502050405020303" pitchFamily="18" charset="0"/>
              </a:rPr>
              <a:t>Age, sex, education, family status, neighborhood etc.</a:t>
            </a:r>
          </a:p>
        </p:txBody>
      </p:sp>
      <p:cxnSp>
        <p:nvCxnSpPr>
          <p:cNvPr id="11" name="Straight Connector 10">
            <a:extLst>
              <a:ext uri="{FF2B5EF4-FFF2-40B4-BE49-F238E27FC236}">
                <a16:creationId xmlns:a16="http://schemas.microsoft.com/office/drawing/2014/main" id="{B44567F7-DADE-45B1-A851-79DA06EFB597}"/>
              </a:ext>
            </a:extLst>
          </p:cNvPr>
          <p:cNvCxnSpPr>
            <a:cxnSpLocks/>
          </p:cNvCxnSpPr>
          <p:nvPr/>
        </p:nvCxnSpPr>
        <p:spPr>
          <a:xfrm>
            <a:off x="1981200" y="3060558"/>
            <a:ext cx="0" cy="609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5BEDA64-4F9D-4E8D-89C6-6CB1A95FB4CB}"/>
              </a:ext>
            </a:extLst>
          </p:cNvPr>
          <p:cNvSpPr/>
          <p:nvPr/>
        </p:nvSpPr>
        <p:spPr>
          <a:xfrm>
            <a:off x="1704132" y="4374296"/>
            <a:ext cx="3505200" cy="1219201"/>
          </a:xfrm>
          <a:prstGeom prst="ellipse">
            <a:avLst/>
          </a:prstGeom>
          <a:solidFill>
            <a:schemeClr val="accent5">
              <a:lumMod val="20000"/>
              <a:lumOff val="80000"/>
            </a:schemeClr>
          </a:solidFill>
          <a:ln>
            <a:solidFill>
              <a:srgbClr val="1452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eorgia" panose="02040502050405020303" pitchFamily="18" charset="0"/>
              </a:rPr>
              <a:t>Home credit Dataset (</a:t>
            </a:r>
            <a:r>
              <a:rPr lang="en-US" dirty="0">
                <a:solidFill>
                  <a:schemeClr val="tx1"/>
                </a:solidFill>
                <a:latin typeface="Georgia" panose="02040502050405020303" pitchFamily="18" charset="0"/>
                <a:hlinkClick r:id="rId3">
                  <a:extLst>
                    <a:ext uri="{A12FA001-AC4F-418D-AE19-62706E023703}">
                      <ahyp:hlinkClr xmlns:ahyp="http://schemas.microsoft.com/office/drawing/2018/hyperlinkcolor" val="tx"/>
                    </a:ext>
                  </a:extLst>
                </a:hlinkClick>
              </a:rPr>
              <a:t>Kaggle.com</a:t>
            </a:r>
            <a:r>
              <a:rPr lang="en-US" dirty="0">
                <a:solidFill>
                  <a:schemeClr val="tx1"/>
                </a:solidFill>
                <a:latin typeface="Georgia" panose="02040502050405020303" pitchFamily="18" charset="0"/>
              </a:rPr>
              <a:t>)</a:t>
            </a:r>
          </a:p>
        </p:txBody>
      </p:sp>
      <p:pic>
        <p:nvPicPr>
          <p:cNvPr id="21" name="Picture 20">
            <a:extLst>
              <a:ext uri="{FF2B5EF4-FFF2-40B4-BE49-F238E27FC236}">
                <a16:creationId xmlns:a16="http://schemas.microsoft.com/office/drawing/2014/main" id="{9A639C64-A0D9-4F7A-ABA3-E1733A4089EA}"/>
              </a:ext>
            </a:extLst>
          </p:cNvPr>
          <p:cNvPicPr/>
          <p:nvPr/>
        </p:nvPicPr>
        <p:blipFill rotWithShape="1">
          <a:blip r:embed="rId4">
            <a:extLst>
              <a:ext uri="{28A0092B-C50C-407E-A947-70E740481C1C}">
                <a14:useLocalDpi xmlns:a14="http://schemas.microsoft.com/office/drawing/2010/main" val="0"/>
              </a:ext>
            </a:extLst>
          </a:blip>
          <a:srcRect l="2054" r="1797" b="1235"/>
          <a:stretch/>
        </p:blipFill>
        <p:spPr bwMode="auto">
          <a:xfrm>
            <a:off x="5736118" y="1618500"/>
            <a:ext cx="6420322" cy="4114135"/>
          </a:xfrm>
          <a:prstGeom prst="rect">
            <a:avLst/>
          </a:prstGeom>
          <a:noFill/>
          <a:ln>
            <a:noFill/>
          </a:ln>
          <a:extLst>
            <a:ext uri="{53640926-AAD7-44D8-BBD7-CCE9431645EC}">
              <a14:shadowObscured xmlns:a14="http://schemas.microsoft.com/office/drawing/2010/main"/>
            </a:ext>
          </a:extLst>
        </p:spPr>
      </p:pic>
      <p:cxnSp>
        <p:nvCxnSpPr>
          <p:cNvPr id="22" name="Straight Connector 21">
            <a:extLst>
              <a:ext uri="{FF2B5EF4-FFF2-40B4-BE49-F238E27FC236}">
                <a16:creationId xmlns:a16="http://schemas.microsoft.com/office/drawing/2014/main" id="{0312E968-2306-457E-8C9E-04C16E6E597B}"/>
              </a:ext>
            </a:extLst>
          </p:cNvPr>
          <p:cNvCxnSpPr>
            <a:cxnSpLocks/>
          </p:cNvCxnSpPr>
          <p:nvPr/>
        </p:nvCxnSpPr>
        <p:spPr>
          <a:xfrm flipH="1">
            <a:off x="5029200" y="3060558"/>
            <a:ext cx="2" cy="578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FCD4FF1-9245-4896-934D-C21F1A9D0155}"/>
              </a:ext>
            </a:extLst>
          </p:cNvPr>
          <p:cNvCxnSpPr>
            <a:cxnSpLocks/>
          </p:cNvCxnSpPr>
          <p:nvPr/>
        </p:nvCxnSpPr>
        <p:spPr>
          <a:xfrm flipV="1">
            <a:off x="1981200" y="3639355"/>
            <a:ext cx="3048000" cy="30803"/>
          </a:xfrm>
          <a:prstGeom prst="line">
            <a:avLst/>
          </a:prstGeom>
        </p:spPr>
        <p:style>
          <a:lnRef idx="2">
            <a:schemeClr val="accent1"/>
          </a:lnRef>
          <a:fillRef idx="0">
            <a:schemeClr val="accent1"/>
          </a:fillRef>
          <a:effectRef idx="1">
            <a:schemeClr val="accent1"/>
          </a:effectRef>
          <a:fontRef idx="minor">
            <a:schemeClr val="tx1"/>
          </a:fontRef>
        </p:style>
      </p:cxnSp>
      <p:sp>
        <p:nvSpPr>
          <p:cNvPr id="30" name="Arrow: Down 29">
            <a:extLst>
              <a:ext uri="{FF2B5EF4-FFF2-40B4-BE49-F238E27FC236}">
                <a16:creationId xmlns:a16="http://schemas.microsoft.com/office/drawing/2014/main" id="{3C2B4550-C09D-4F24-BCD4-D06BB7A4A0AC}"/>
              </a:ext>
            </a:extLst>
          </p:cNvPr>
          <p:cNvSpPr/>
          <p:nvPr/>
        </p:nvSpPr>
        <p:spPr>
          <a:xfrm>
            <a:off x="3276600" y="3654591"/>
            <a:ext cx="360264" cy="727329"/>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E7F95D1-185A-41E5-AF50-0E8DA847184B}"/>
              </a:ext>
            </a:extLst>
          </p:cNvPr>
          <p:cNvSpPr/>
          <p:nvPr/>
        </p:nvSpPr>
        <p:spPr>
          <a:xfrm>
            <a:off x="3515603" y="1810553"/>
            <a:ext cx="2703248" cy="1265241"/>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Financial :</a:t>
            </a:r>
          </a:p>
          <a:p>
            <a:pPr algn="ctr"/>
            <a:r>
              <a:rPr lang="en-US" sz="1500" dirty="0">
                <a:solidFill>
                  <a:schemeClr val="tx1"/>
                </a:solidFill>
                <a:latin typeface="Georgia" panose="02040502050405020303" pitchFamily="18" charset="0"/>
              </a:rPr>
              <a:t>Employment, Debts, investments, credit inquiries etc. </a:t>
            </a:r>
          </a:p>
        </p:txBody>
      </p:sp>
    </p:spTree>
    <p:extLst>
      <p:ext uri="{BB962C8B-B14F-4D97-AF65-F5344CB8AC3E}">
        <p14:creationId xmlns:p14="http://schemas.microsoft.com/office/powerpoint/2010/main" val="177320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4890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Exploration:</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B2E9BC12-9E5B-4E55-8C32-3CC7C030EAC6}"/>
              </a:ext>
            </a:extLst>
          </p:cNvPr>
          <p:cNvSpPr txBox="1"/>
          <p:nvPr/>
        </p:nvSpPr>
        <p:spPr>
          <a:xfrm>
            <a:off x="907341" y="1066800"/>
            <a:ext cx="4890915"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latin typeface="Georgia" panose="02040502050405020303" pitchFamily="18" charset="0"/>
              </a:rPr>
              <a:t>Primary Data: Application</a:t>
            </a:r>
          </a:p>
        </p:txBody>
      </p:sp>
      <p:pic>
        <p:nvPicPr>
          <p:cNvPr id="10" name="Picture 9">
            <a:extLst>
              <a:ext uri="{FF2B5EF4-FFF2-40B4-BE49-F238E27FC236}">
                <a16:creationId xmlns:a16="http://schemas.microsoft.com/office/drawing/2014/main" id="{5DEF504E-336D-44FE-8F97-7AA02C514D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2640" y="1771147"/>
            <a:ext cx="5943600" cy="2333625"/>
          </a:xfrm>
          <a:prstGeom prst="rect">
            <a:avLst/>
          </a:prstGeom>
          <a:noFill/>
          <a:ln>
            <a:noFill/>
          </a:ln>
        </p:spPr>
      </p:pic>
      <p:sp>
        <p:nvSpPr>
          <p:cNvPr id="15" name="TextBox 14">
            <a:extLst>
              <a:ext uri="{FF2B5EF4-FFF2-40B4-BE49-F238E27FC236}">
                <a16:creationId xmlns:a16="http://schemas.microsoft.com/office/drawing/2014/main" id="{5C3526A8-9CF4-49C3-8ED7-1D5FC75A9FC6}"/>
              </a:ext>
            </a:extLst>
          </p:cNvPr>
          <p:cNvSpPr txBox="1"/>
          <p:nvPr/>
        </p:nvSpPr>
        <p:spPr>
          <a:xfrm>
            <a:off x="403860" y="4271473"/>
            <a:ext cx="6741160" cy="1443729"/>
          </a:xfrm>
          <a:prstGeom prst="rect">
            <a:avLst/>
          </a:prstGeom>
          <a:solidFill>
            <a:schemeClr val="bg1"/>
          </a:solidFill>
        </p:spPr>
        <p:txBody>
          <a:bodyPr wrap="square">
            <a:spAutoFit/>
          </a:bodyPr>
          <a:lstStyle/>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There is total </a:t>
            </a:r>
            <a:r>
              <a:rPr lang="en-US" sz="1200" b="1" dirty="0">
                <a:solidFill>
                  <a:srgbClr val="000000"/>
                </a:solidFill>
                <a:effectLst/>
                <a:latin typeface="Georgia" panose="02040502050405020303" pitchFamily="18" charset="0"/>
                <a:ea typeface="Times New Roman" panose="02020603050405020304" pitchFamily="18" charset="0"/>
              </a:rPr>
              <a:t>307,511 rows representing the information of each loans and 120 features</a:t>
            </a:r>
            <a:r>
              <a:rPr lang="en-US" sz="1200" dirty="0">
                <a:solidFill>
                  <a:srgbClr val="000000"/>
                </a:solidFill>
                <a:effectLst/>
                <a:latin typeface="Georgia" panose="02040502050405020303" pitchFamily="18" charset="0"/>
                <a:ea typeface="Times New Roman" panose="02020603050405020304" pitchFamily="18" charset="0"/>
              </a:rPr>
              <a:t>.</a:t>
            </a:r>
            <a:endParaRPr lang="en-US" sz="12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The response variable: TARGET defines if the client had payment difficulties, 1 representing the client had at least one late payment (loan defaulted) and 0 as loan repaid.</a:t>
            </a:r>
            <a:endParaRPr lang="en-US" sz="12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Many features contain null values,  </a:t>
            </a:r>
            <a:r>
              <a:rPr lang="en-US" sz="1200" b="1" dirty="0">
                <a:effectLst/>
                <a:latin typeface="Georgia" panose="02040502050405020303" pitchFamily="18" charset="0"/>
                <a:ea typeface="Calibri" panose="020F0502020204030204" pitchFamily="34" charset="0"/>
              </a:rPr>
              <a:t>40 features have more than 50% missing values </a:t>
            </a:r>
            <a:endParaRPr lang="en-US" sz="1200" b="1" dirty="0">
              <a:effectLst/>
              <a:latin typeface="Georgia" panose="02040502050405020303"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3CE8B73-029E-4821-B0C8-65F97A3F6C5E}"/>
              </a:ext>
            </a:extLst>
          </p:cNvPr>
          <p:cNvSpPr txBox="1"/>
          <p:nvPr/>
        </p:nvSpPr>
        <p:spPr>
          <a:xfrm>
            <a:off x="8266430" y="977517"/>
            <a:ext cx="2974340"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latin typeface="Georgia" panose="02040502050405020303" pitchFamily="18" charset="0"/>
              </a:rPr>
              <a:t>Additional Data:</a:t>
            </a:r>
          </a:p>
        </p:txBody>
      </p:sp>
      <p:sp>
        <p:nvSpPr>
          <p:cNvPr id="16" name="TextBox 15">
            <a:extLst>
              <a:ext uri="{FF2B5EF4-FFF2-40B4-BE49-F238E27FC236}">
                <a16:creationId xmlns:a16="http://schemas.microsoft.com/office/drawing/2014/main" id="{740F0DF2-6753-4518-981A-99C7A22B596D}"/>
              </a:ext>
            </a:extLst>
          </p:cNvPr>
          <p:cNvSpPr txBox="1"/>
          <p:nvPr/>
        </p:nvSpPr>
        <p:spPr>
          <a:xfrm>
            <a:off x="7391400" y="1859340"/>
            <a:ext cx="4572000" cy="193899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500" dirty="0">
                <a:solidFill>
                  <a:srgbClr val="000000"/>
                </a:solidFill>
                <a:latin typeface="Georgia" panose="02040502050405020303" pitchFamily="18" charset="0"/>
                <a:ea typeface="Calibri" panose="020F0502020204030204" pitchFamily="34" charset="0"/>
              </a:rPr>
              <a:t>T</a:t>
            </a:r>
            <a:r>
              <a:rPr lang="en-US" sz="1500" dirty="0">
                <a:solidFill>
                  <a:srgbClr val="000000"/>
                </a:solidFill>
                <a:effectLst/>
                <a:latin typeface="Georgia" panose="02040502050405020303" pitchFamily="18" charset="0"/>
                <a:ea typeface="Calibri" panose="020F0502020204030204" pitchFamily="34" charset="0"/>
              </a:rPr>
              <a:t>here are </a:t>
            </a:r>
            <a:r>
              <a:rPr lang="en-US" sz="1500" b="1" dirty="0">
                <a:solidFill>
                  <a:srgbClr val="000000"/>
                </a:solidFill>
                <a:effectLst/>
                <a:latin typeface="Georgia" panose="02040502050405020303" pitchFamily="18" charset="0"/>
                <a:ea typeface="Calibri" panose="020F0502020204030204" pitchFamily="34" charset="0"/>
              </a:rPr>
              <a:t>additional 6 datasets </a:t>
            </a:r>
            <a:r>
              <a:rPr lang="en-US" sz="1500" dirty="0">
                <a:solidFill>
                  <a:srgbClr val="000000"/>
                </a:solidFill>
                <a:effectLst/>
                <a:latin typeface="Georgia" panose="02040502050405020303" pitchFamily="18" charset="0"/>
                <a:ea typeface="Calibri" panose="020F0502020204030204" pitchFamily="34" charset="0"/>
              </a:rPr>
              <a:t>representing secondary information of the applicants; </a:t>
            </a:r>
            <a:r>
              <a:rPr lang="en-US" sz="1500" b="1" dirty="0">
                <a:solidFill>
                  <a:srgbClr val="000000"/>
                </a:solidFill>
                <a:effectLst/>
                <a:latin typeface="Georgia" panose="02040502050405020303" pitchFamily="18" charset="0"/>
                <a:ea typeface="Calibri" panose="020F0502020204030204" pitchFamily="34" charset="0"/>
              </a:rPr>
              <a:t>bureau, bureau </a:t>
            </a:r>
            <a:r>
              <a:rPr lang="en-US" sz="1500" b="1" dirty="0">
                <a:solidFill>
                  <a:srgbClr val="000000"/>
                </a:solidFill>
                <a:latin typeface="Georgia" panose="02040502050405020303" pitchFamily="18" charset="0"/>
                <a:ea typeface="Calibri" panose="020F0502020204030204" pitchFamily="34" charset="0"/>
              </a:rPr>
              <a:t>balance, </a:t>
            </a:r>
            <a:r>
              <a:rPr lang="en-US" sz="1500" b="1" dirty="0">
                <a:solidFill>
                  <a:srgbClr val="000000"/>
                </a:solidFill>
                <a:effectLst/>
                <a:latin typeface="Georgia" panose="02040502050405020303" pitchFamily="18" charset="0"/>
                <a:ea typeface="Calibri" panose="020F0502020204030204" pitchFamily="34" charset="0"/>
              </a:rPr>
              <a:t>previous loan and credit activities.</a:t>
            </a:r>
          </a:p>
          <a:p>
            <a:endParaRPr lang="en-US" sz="1500" dirty="0">
              <a:solidFill>
                <a:srgbClr val="000000"/>
              </a:solidFill>
              <a:effectLst/>
              <a:latin typeface="Georgia" panose="02040502050405020303" pitchFamily="18" charset="0"/>
              <a:ea typeface="Calibri" panose="020F0502020204030204" pitchFamily="34" charset="0"/>
            </a:endParaRPr>
          </a:p>
          <a:p>
            <a:pPr marL="285750" indent="-285750">
              <a:buFont typeface="Arial" panose="020B0604020202020204" pitchFamily="34" charset="0"/>
              <a:buChar char="•"/>
            </a:pPr>
            <a:r>
              <a:rPr lang="en-US" sz="1500" dirty="0">
                <a:solidFill>
                  <a:srgbClr val="000000"/>
                </a:solidFill>
                <a:effectLst/>
                <a:latin typeface="Georgia" panose="02040502050405020303" pitchFamily="18" charset="0"/>
                <a:ea typeface="Calibri" panose="020F0502020204030204" pitchFamily="34" charset="0"/>
              </a:rPr>
              <a:t>Similar to the Application train datasets there are </a:t>
            </a:r>
            <a:r>
              <a:rPr lang="en-US" sz="1500" b="1" dirty="0">
                <a:solidFill>
                  <a:srgbClr val="000000"/>
                </a:solidFill>
                <a:effectLst/>
                <a:latin typeface="Georgia" panose="02040502050405020303" pitchFamily="18" charset="0"/>
                <a:ea typeface="Calibri" panose="020F0502020204030204" pitchFamily="34" charset="0"/>
              </a:rPr>
              <a:t>numerous missing values and features are skewed</a:t>
            </a:r>
            <a:r>
              <a:rPr lang="en-US" sz="1500" dirty="0">
                <a:solidFill>
                  <a:srgbClr val="000000"/>
                </a:solidFill>
                <a:effectLst/>
                <a:latin typeface="Georgia" panose="02040502050405020303" pitchFamily="18" charset="0"/>
                <a:ea typeface="Calibri" panose="020F0502020204030204" pitchFamily="34" charset="0"/>
              </a:rPr>
              <a:t>. </a:t>
            </a:r>
          </a:p>
        </p:txBody>
      </p:sp>
    </p:spTree>
    <p:extLst>
      <p:ext uri="{BB962C8B-B14F-4D97-AF65-F5344CB8AC3E}">
        <p14:creationId xmlns:p14="http://schemas.microsoft.com/office/powerpoint/2010/main" val="360567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grpSp>
        <p:nvGrpSpPr>
          <p:cNvPr id="5" name="Group 4">
            <a:extLst>
              <a:ext uri="{FF2B5EF4-FFF2-40B4-BE49-F238E27FC236}">
                <a16:creationId xmlns:a16="http://schemas.microsoft.com/office/drawing/2014/main" id="{343EFF19-548A-45BF-917C-80607CA7CC92}"/>
              </a:ext>
            </a:extLst>
          </p:cNvPr>
          <p:cNvGrpSpPr/>
          <p:nvPr/>
        </p:nvGrpSpPr>
        <p:grpSpPr>
          <a:xfrm>
            <a:off x="762000" y="1234378"/>
            <a:ext cx="3581400" cy="2358483"/>
            <a:chOff x="886287" y="971549"/>
            <a:chExt cx="4686300" cy="3086100"/>
          </a:xfrm>
        </p:grpSpPr>
        <p:pic>
          <p:nvPicPr>
            <p:cNvPr id="4" name="Picture 3">
              <a:extLst>
                <a:ext uri="{FF2B5EF4-FFF2-40B4-BE49-F238E27FC236}">
                  <a16:creationId xmlns:a16="http://schemas.microsoft.com/office/drawing/2014/main" id="{3A2859F5-C318-48CA-A0A1-9D8121317C1B}"/>
                </a:ext>
              </a:extLst>
            </p:cNvPr>
            <p:cNvPicPr>
              <a:picLocks noChangeAspect="1"/>
            </p:cNvPicPr>
            <p:nvPr/>
          </p:nvPicPr>
          <p:blipFill>
            <a:blip r:embed="rId3"/>
            <a:stretch>
              <a:fillRect/>
            </a:stretch>
          </p:blipFill>
          <p:spPr>
            <a:xfrm>
              <a:off x="886287" y="971549"/>
              <a:ext cx="4686300" cy="3086100"/>
            </a:xfrm>
            <a:prstGeom prst="rect">
              <a:avLst/>
            </a:prstGeom>
          </p:spPr>
        </p:pic>
        <p:sp>
          <p:nvSpPr>
            <p:cNvPr id="13" name="TextBox 12">
              <a:extLst>
                <a:ext uri="{FF2B5EF4-FFF2-40B4-BE49-F238E27FC236}">
                  <a16:creationId xmlns:a16="http://schemas.microsoft.com/office/drawing/2014/main" id="{5E1B6DBE-11A5-4ECD-AD60-343E28AEA3C2}"/>
                </a:ext>
              </a:extLst>
            </p:cNvPr>
            <p:cNvSpPr txBox="1"/>
            <p:nvPr/>
          </p:nvSpPr>
          <p:spPr>
            <a:xfrm rot="19902601">
              <a:off x="2164275" y="2034646"/>
              <a:ext cx="2156948" cy="4228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rPr>
                <a:t>Class imbalance</a:t>
              </a:r>
            </a:p>
          </p:txBody>
        </p:sp>
      </p:grpSp>
      <p:pic>
        <p:nvPicPr>
          <p:cNvPr id="18" name="Picture 17">
            <a:extLst>
              <a:ext uri="{FF2B5EF4-FFF2-40B4-BE49-F238E27FC236}">
                <a16:creationId xmlns:a16="http://schemas.microsoft.com/office/drawing/2014/main" id="{07B93734-3B6E-4C52-AD62-29ACCAF984DA}"/>
              </a:ext>
            </a:extLst>
          </p:cNvPr>
          <p:cNvPicPr/>
          <p:nvPr/>
        </p:nvPicPr>
        <p:blipFill rotWithShape="1">
          <a:blip r:embed="rId4">
            <a:extLst>
              <a:ext uri="{28A0092B-C50C-407E-A947-70E740481C1C}">
                <a14:useLocalDpi xmlns:a14="http://schemas.microsoft.com/office/drawing/2010/main" val="0"/>
              </a:ext>
            </a:extLst>
          </a:blip>
          <a:srcRect l="4545" t="6020" r="7926" b="2521"/>
          <a:stretch/>
        </p:blipFill>
        <p:spPr bwMode="auto">
          <a:xfrm>
            <a:off x="6781800" y="1323945"/>
            <a:ext cx="3998808" cy="2507727"/>
          </a:xfrm>
          <a:prstGeom prst="rect">
            <a:avLst/>
          </a:prstGeom>
          <a:noFill/>
          <a:ln>
            <a:noFill/>
          </a:ln>
          <a:extLst>
            <a:ext uri="{53640926-AAD7-44D8-BBD7-CCE9431645EC}">
              <a14:shadowObscured xmlns:a14="http://schemas.microsoft.com/office/drawing/2010/main"/>
            </a:ext>
          </a:extLst>
        </p:spPr>
      </p:pic>
      <p:sp>
        <p:nvSpPr>
          <p:cNvPr id="19" name="TextBox 18">
            <a:extLst>
              <a:ext uri="{FF2B5EF4-FFF2-40B4-BE49-F238E27FC236}">
                <a16:creationId xmlns:a16="http://schemas.microsoft.com/office/drawing/2014/main" id="{ACF0419A-A3F7-4AEC-8059-24CD9434835D}"/>
              </a:ext>
            </a:extLst>
          </p:cNvPr>
          <p:cNvSpPr txBox="1"/>
          <p:nvPr/>
        </p:nvSpPr>
        <p:spPr>
          <a:xfrm>
            <a:off x="5943600" y="1123890"/>
            <a:ext cx="5181600"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gender affect loan repayment ability?</a:t>
            </a:r>
          </a:p>
        </p:txBody>
      </p:sp>
      <p:sp>
        <p:nvSpPr>
          <p:cNvPr id="21" name="TextBox 20">
            <a:extLst>
              <a:ext uri="{FF2B5EF4-FFF2-40B4-BE49-F238E27FC236}">
                <a16:creationId xmlns:a16="http://schemas.microsoft.com/office/drawing/2014/main" id="{4FBA4A77-D0A0-4EFB-8BF5-316FE5F19AE5}"/>
              </a:ext>
            </a:extLst>
          </p:cNvPr>
          <p:cNvSpPr txBox="1"/>
          <p:nvPr/>
        </p:nvSpPr>
        <p:spPr>
          <a:xfrm rot="19902601">
            <a:off x="8029928" y="2430653"/>
            <a:ext cx="1637365"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pic>
        <p:nvPicPr>
          <p:cNvPr id="8" name="Picture 7">
            <a:extLst>
              <a:ext uri="{FF2B5EF4-FFF2-40B4-BE49-F238E27FC236}">
                <a16:creationId xmlns:a16="http://schemas.microsoft.com/office/drawing/2014/main" id="{DBA752B7-29CE-4B64-BC0F-EE0941578CE3}"/>
              </a:ext>
            </a:extLst>
          </p:cNvPr>
          <p:cNvPicPr>
            <a:picLocks noChangeAspect="1"/>
          </p:cNvPicPr>
          <p:nvPr/>
        </p:nvPicPr>
        <p:blipFill>
          <a:blip r:embed="rId5"/>
          <a:stretch>
            <a:fillRect/>
          </a:stretch>
        </p:blipFill>
        <p:spPr>
          <a:xfrm>
            <a:off x="3200400" y="4055457"/>
            <a:ext cx="3825485" cy="2766363"/>
          </a:xfrm>
          <a:prstGeom prst="rect">
            <a:avLst/>
          </a:prstGeom>
        </p:spPr>
      </p:pic>
      <p:sp>
        <p:nvSpPr>
          <p:cNvPr id="25" name="TextBox 24">
            <a:extLst>
              <a:ext uri="{FF2B5EF4-FFF2-40B4-BE49-F238E27FC236}">
                <a16:creationId xmlns:a16="http://schemas.microsoft.com/office/drawing/2014/main" id="{0849D344-F09A-48CA-8B4D-5298E4A7EC14}"/>
              </a:ext>
            </a:extLst>
          </p:cNvPr>
          <p:cNvSpPr txBox="1"/>
          <p:nvPr/>
        </p:nvSpPr>
        <p:spPr>
          <a:xfrm>
            <a:off x="2976664" y="6059936"/>
            <a:ext cx="4567135"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Applicant with academic degree have a greater chance to repay loan.</a:t>
            </a:r>
          </a:p>
        </p:txBody>
      </p:sp>
      <p:sp>
        <p:nvSpPr>
          <p:cNvPr id="23" name="TextBox 22">
            <a:extLst>
              <a:ext uri="{FF2B5EF4-FFF2-40B4-BE49-F238E27FC236}">
                <a16:creationId xmlns:a16="http://schemas.microsoft.com/office/drawing/2014/main" id="{961CC78A-335C-492D-9635-5714A5E449CF}"/>
              </a:ext>
            </a:extLst>
          </p:cNvPr>
          <p:cNvSpPr txBox="1"/>
          <p:nvPr/>
        </p:nvSpPr>
        <p:spPr>
          <a:xfrm>
            <a:off x="1828800" y="3712750"/>
            <a:ext cx="6246006"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Education degree affect loan repayment ability?</a:t>
            </a:r>
          </a:p>
        </p:txBody>
      </p:sp>
    </p:spTree>
    <p:extLst>
      <p:ext uri="{BB962C8B-B14F-4D97-AF65-F5344CB8AC3E}">
        <p14:creationId xmlns:p14="http://schemas.microsoft.com/office/powerpoint/2010/main" val="186817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2FD9DEE-810A-4960-96A7-892921881604}"/>
              </a:ext>
            </a:extLst>
          </p:cNvPr>
          <p:cNvGrpSpPr/>
          <p:nvPr/>
        </p:nvGrpSpPr>
        <p:grpSpPr>
          <a:xfrm>
            <a:off x="6797273" y="1490310"/>
            <a:ext cx="4102676" cy="2793174"/>
            <a:chOff x="0" y="0"/>
            <a:chExt cx="4038600" cy="2749608"/>
          </a:xfrm>
        </p:grpSpPr>
        <p:pic>
          <p:nvPicPr>
            <p:cNvPr id="27" name="Picture 26">
              <a:extLst>
                <a:ext uri="{FF2B5EF4-FFF2-40B4-BE49-F238E27FC236}">
                  <a16:creationId xmlns:a16="http://schemas.microsoft.com/office/drawing/2014/main" id="{E6685129-4FA0-4E0B-9115-73EE68229E01}"/>
                </a:ext>
              </a:extLst>
            </p:cNvPr>
            <p:cNvPicPr>
              <a:picLocks noChangeAspect="1"/>
            </p:cNvPicPr>
            <p:nvPr/>
          </p:nvPicPr>
          <p:blipFill rotWithShape="1">
            <a:blip r:embed="rId3">
              <a:extLst>
                <a:ext uri="{28A0092B-C50C-407E-A947-70E740481C1C}">
                  <a14:useLocalDpi xmlns:a14="http://schemas.microsoft.com/office/drawing/2010/main" val="0"/>
                </a:ext>
              </a:extLst>
            </a:blip>
            <a:srcRect l="1388" t="1" b="1894"/>
            <a:stretch/>
          </p:blipFill>
          <p:spPr bwMode="auto">
            <a:xfrm>
              <a:off x="0" y="145473"/>
              <a:ext cx="3927475" cy="2604135"/>
            </a:xfrm>
            <a:prstGeom prst="rect">
              <a:avLst/>
            </a:prstGeom>
            <a:noFill/>
            <a:ln>
              <a:noFill/>
            </a:ln>
            <a:extLst>
              <a:ext uri="{53640926-AAD7-44D8-BBD7-CCE9431645EC}">
                <a14:shadowObscured xmlns:a14="http://schemas.microsoft.com/office/drawing/2010/main"/>
              </a:ext>
            </a:extLst>
          </p:spPr>
        </p:pic>
        <p:sp>
          <p:nvSpPr>
            <p:cNvPr id="28" name="Rectangle 27">
              <a:extLst>
                <a:ext uri="{FF2B5EF4-FFF2-40B4-BE49-F238E27FC236}">
                  <a16:creationId xmlns:a16="http://schemas.microsoft.com/office/drawing/2014/main" id="{976AC4A0-5076-4E1F-BE74-C57A42925EAE}"/>
                </a:ext>
              </a:extLst>
            </p:cNvPr>
            <p:cNvSpPr/>
            <p:nvPr/>
          </p:nvSpPr>
          <p:spPr>
            <a:xfrm>
              <a:off x="0" y="0"/>
              <a:ext cx="4038600" cy="242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 name="Group 14">
            <a:extLst>
              <a:ext uri="{FF2B5EF4-FFF2-40B4-BE49-F238E27FC236}">
                <a16:creationId xmlns:a16="http://schemas.microsoft.com/office/drawing/2014/main" id="{C9538019-9D70-4428-B0B3-6B1226BBBDEA}"/>
              </a:ext>
            </a:extLst>
          </p:cNvPr>
          <p:cNvGrpSpPr/>
          <p:nvPr/>
        </p:nvGrpSpPr>
        <p:grpSpPr>
          <a:xfrm>
            <a:off x="931512" y="1427056"/>
            <a:ext cx="4029781" cy="2793174"/>
            <a:chOff x="0" y="0"/>
            <a:chExt cx="4488815" cy="3111500"/>
          </a:xfrm>
        </p:grpSpPr>
        <p:pic>
          <p:nvPicPr>
            <p:cNvPr id="16" name="Picture 15">
              <a:extLst>
                <a:ext uri="{FF2B5EF4-FFF2-40B4-BE49-F238E27FC236}">
                  <a16:creationId xmlns:a16="http://schemas.microsoft.com/office/drawing/2014/main" id="{32CCDD69-4330-426A-840C-DE9B82C22F7C}"/>
                </a:ext>
              </a:extLst>
            </p:cNvPr>
            <p:cNvPicPr>
              <a:picLocks noChangeAspect="1"/>
            </p:cNvPicPr>
            <p:nvPr/>
          </p:nvPicPr>
          <p:blipFill rotWithShape="1">
            <a:blip r:embed="rId4">
              <a:extLst>
                <a:ext uri="{28A0092B-C50C-407E-A947-70E740481C1C}">
                  <a14:useLocalDpi xmlns:a14="http://schemas.microsoft.com/office/drawing/2010/main" val="0"/>
                </a:ext>
              </a:extLst>
            </a:blip>
            <a:srcRect t="-6060" b="2083"/>
            <a:stretch/>
          </p:blipFill>
          <p:spPr bwMode="auto">
            <a:xfrm>
              <a:off x="0" y="0"/>
              <a:ext cx="4488815" cy="3111500"/>
            </a:xfrm>
            <a:prstGeom prst="rect">
              <a:avLst/>
            </a:prstGeom>
            <a:noFill/>
            <a:ln>
              <a:noFill/>
            </a:ln>
            <a:extLst>
              <a:ext uri="{53640926-AAD7-44D8-BBD7-CCE9431645EC}">
                <a14:shadowObscured xmlns:a14="http://schemas.microsoft.com/office/drawing/2010/main"/>
              </a:ext>
            </a:extLst>
          </p:spPr>
        </p:pic>
        <p:sp>
          <p:nvSpPr>
            <p:cNvPr id="24" name="Rectangle 23">
              <a:extLst>
                <a:ext uri="{FF2B5EF4-FFF2-40B4-BE49-F238E27FC236}">
                  <a16:creationId xmlns:a16="http://schemas.microsoft.com/office/drawing/2014/main" id="{F4AA69BE-1D3E-4797-8A41-558645C27E79}"/>
                </a:ext>
              </a:extLst>
            </p:cNvPr>
            <p:cNvSpPr/>
            <p:nvPr/>
          </p:nvSpPr>
          <p:spPr>
            <a:xfrm>
              <a:off x="1336963" y="131619"/>
              <a:ext cx="1898073"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3" name="TextBox 12">
            <a:extLst>
              <a:ext uri="{FF2B5EF4-FFF2-40B4-BE49-F238E27FC236}">
                <a16:creationId xmlns:a16="http://schemas.microsoft.com/office/drawing/2014/main" id="{5E1B6DBE-11A5-4ECD-AD60-343E28AEA3C2}"/>
              </a:ext>
            </a:extLst>
          </p:cNvPr>
          <p:cNvSpPr txBox="1"/>
          <p:nvPr/>
        </p:nvSpPr>
        <p:spPr>
          <a:xfrm>
            <a:off x="1414391" y="4283484"/>
            <a:ext cx="3279949"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lower income applicant has greater chance of loan default.</a:t>
            </a:r>
          </a:p>
        </p:txBody>
      </p:sp>
      <p:sp>
        <p:nvSpPr>
          <p:cNvPr id="19" name="TextBox 18">
            <a:extLst>
              <a:ext uri="{FF2B5EF4-FFF2-40B4-BE49-F238E27FC236}">
                <a16:creationId xmlns:a16="http://schemas.microsoft.com/office/drawing/2014/main" id="{ACF0419A-A3F7-4AEC-8059-24CD9434835D}"/>
              </a:ext>
            </a:extLst>
          </p:cNvPr>
          <p:cNvSpPr txBox="1"/>
          <p:nvPr/>
        </p:nvSpPr>
        <p:spPr>
          <a:xfrm>
            <a:off x="6794964" y="1143808"/>
            <a:ext cx="4341848"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latin typeface="Georgia" panose="02040502050405020303" pitchFamily="18" charset="0"/>
              </a:rPr>
              <a:t>Does info of the building residing by applicant affect loan repayment ability?</a:t>
            </a: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6"/>
            <a:ext cx="4724400"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rPr>
              <a:t>Does income of a client affect loan repayment ability?</a:t>
            </a:r>
          </a:p>
        </p:txBody>
      </p:sp>
      <p:grpSp>
        <p:nvGrpSpPr>
          <p:cNvPr id="5" name="Group 4">
            <a:extLst>
              <a:ext uri="{FF2B5EF4-FFF2-40B4-BE49-F238E27FC236}">
                <a16:creationId xmlns:a16="http://schemas.microsoft.com/office/drawing/2014/main" id="{1AEFF30F-1470-4CDD-849F-2672038EDED7}"/>
              </a:ext>
            </a:extLst>
          </p:cNvPr>
          <p:cNvGrpSpPr/>
          <p:nvPr/>
        </p:nvGrpSpPr>
        <p:grpSpPr>
          <a:xfrm>
            <a:off x="6096000" y="4692763"/>
            <a:ext cx="4495800" cy="2165237"/>
            <a:chOff x="2299164" y="4610720"/>
            <a:chExt cx="4495800" cy="2165237"/>
          </a:xfrm>
        </p:grpSpPr>
        <p:pic>
          <p:nvPicPr>
            <p:cNvPr id="4" name="Picture 3">
              <a:extLst>
                <a:ext uri="{FF2B5EF4-FFF2-40B4-BE49-F238E27FC236}">
                  <a16:creationId xmlns:a16="http://schemas.microsoft.com/office/drawing/2014/main" id="{311A833F-63DC-49D4-9910-5EB9ACE7A004}"/>
                </a:ext>
              </a:extLst>
            </p:cNvPr>
            <p:cNvPicPr>
              <a:picLocks noChangeAspect="1"/>
            </p:cNvPicPr>
            <p:nvPr/>
          </p:nvPicPr>
          <p:blipFill>
            <a:blip r:embed="rId5"/>
            <a:stretch>
              <a:fillRect/>
            </a:stretch>
          </p:blipFill>
          <p:spPr>
            <a:xfrm>
              <a:off x="2299164" y="4610720"/>
              <a:ext cx="4495800" cy="2165237"/>
            </a:xfrm>
            <a:prstGeom prst="rect">
              <a:avLst/>
            </a:prstGeom>
          </p:spPr>
        </p:pic>
        <p:sp>
          <p:nvSpPr>
            <p:cNvPr id="31" name="TextBox 30">
              <a:extLst>
                <a:ext uri="{FF2B5EF4-FFF2-40B4-BE49-F238E27FC236}">
                  <a16:creationId xmlns:a16="http://schemas.microsoft.com/office/drawing/2014/main" id="{EFFD6A99-7088-4174-B065-720C85154CAD}"/>
                </a:ext>
              </a:extLst>
            </p:cNvPr>
            <p:cNvSpPr txBox="1"/>
            <p:nvPr/>
          </p:nvSpPr>
          <p:spPr>
            <a:xfrm rot="19902601">
              <a:off x="3661932" y="5874643"/>
              <a:ext cx="1687214"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grpSp>
      <p:sp>
        <p:nvSpPr>
          <p:cNvPr id="30" name="TextBox 29">
            <a:extLst>
              <a:ext uri="{FF2B5EF4-FFF2-40B4-BE49-F238E27FC236}">
                <a16:creationId xmlns:a16="http://schemas.microsoft.com/office/drawing/2014/main" id="{28A24E9E-6429-468B-BA59-226D660F33AA}"/>
              </a:ext>
            </a:extLst>
          </p:cNvPr>
          <p:cNvSpPr txBox="1"/>
          <p:nvPr/>
        </p:nvSpPr>
        <p:spPr>
          <a:xfrm>
            <a:off x="5049542" y="4330797"/>
            <a:ext cx="5548916"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latin typeface="Georgia" panose="02040502050405020303" pitchFamily="18" charset="0"/>
              </a:rPr>
              <a:t>Does age of the by applicant affect loan repayment ability?</a:t>
            </a:r>
          </a:p>
        </p:txBody>
      </p:sp>
      <p:sp>
        <p:nvSpPr>
          <p:cNvPr id="32" name="TextBox 31">
            <a:extLst>
              <a:ext uri="{FF2B5EF4-FFF2-40B4-BE49-F238E27FC236}">
                <a16:creationId xmlns:a16="http://schemas.microsoft.com/office/drawing/2014/main" id="{A662048E-E7EE-4676-8676-FDE5869B2C92}"/>
              </a:ext>
            </a:extLst>
          </p:cNvPr>
          <p:cNvSpPr txBox="1"/>
          <p:nvPr/>
        </p:nvSpPr>
        <p:spPr>
          <a:xfrm rot="19902601">
            <a:off x="7700994" y="3012450"/>
            <a:ext cx="1687214"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spTree>
    <p:extLst>
      <p:ext uri="{BB962C8B-B14F-4D97-AF65-F5344CB8AC3E}">
        <p14:creationId xmlns:p14="http://schemas.microsoft.com/office/powerpoint/2010/main" val="361218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7"/>
            <a:ext cx="5419235" cy="477054"/>
          </a:xfrm>
          <a:prstGeom prst="rect">
            <a:avLst/>
          </a:prstGeom>
          <a:solidFill>
            <a:schemeClr val="accent6">
              <a:lumMod val="20000"/>
              <a:lumOff val="80000"/>
            </a:schemeClr>
          </a:solidFill>
        </p:spPr>
        <p:txBody>
          <a:bodyPr wrap="square">
            <a:spAutoFit/>
          </a:bodyPr>
          <a:lstStyle/>
          <a:p>
            <a:pPr>
              <a:spcAft>
                <a:spcPts val="2400"/>
              </a:spcAft>
            </a:pPr>
            <a:r>
              <a:rPr lang="en-US" sz="2500" dirty="0">
                <a:solidFill>
                  <a:schemeClr val="accent1">
                    <a:lumMod val="50000"/>
                  </a:schemeClr>
                </a:solidFill>
              </a:rPr>
              <a:t>Skewness and Kurtosis</a:t>
            </a:r>
          </a:p>
        </p:txBody>
      </p:sp>
      <p:graphicFrame>
        <p:nvGraphicFramePr>
          <p:cNvPr id="2" name="Table 1">
            <a:extLst>
              <a:ext uri="{FF2B5EF4-FFF2-40B4-BE49-F238E27FC236}">
                <a16:creationId xmlns:a16="http://schemas.microsoft.com/office/drawing/2014/main" id="{C999E5F7-9C5C-4CB3-AF8D-CF28F54A87E3}"/>
              </a:ext>
            </a:extLst>
          </p:cNvPr>
          <p:cNvGraphicFramePr>
            <a:graphicFrameLocks noGrp="1"/>
          </p:cNvGraphicFramePr>
          <p:nvPr>
            <p:extLst>
              <p:ext uri="{D42A27DB-BD31-4B8C-83A1-F6EECF244321}">
                <p14:modId xmlns:p14="http://schemas.microsoft.com/office/powerpoint/2010/main" val="3281783580"/>
              </p:ext>
            </p:extLst>
          </p:nvPr>
        </p:nvGraphicFramePr>
        <p:xfrm>
          <a:off x="533400" y="1828800"/>
          <a:ext cx="3749040" cy="914400"/>
        </p:xfrm>
        <a:graphic>
          <a:graphicData uri="http://schemas.openxmlformats.org/drawingml/2006/table">
            <a:tbl>
              <a:tblPr firstRow="1" firstCol="1" bandRow="1">
                <a:tableStyleId>{69012ECD-51FC-41F1-AA8D-1B2483CD663E}</a:tableStyleId>
              </a:tblPr>
              <a:tblGrid>
                <a:gridCol w="1981200">
                  <a:extLst>
                    <a:ext uri="{9D8B030D-6E8A-4147-A177-3AD203B41FA5}">
                      <a16:colId xmlns:a16="http://schemas.microsoft.com/office/drawing/2014/main" val="36643601"/>
                    </a:ext>
                  </a:extLst>
                </a:gridCol>
                <a:gridCol w="1767840">
                  <a:extLst>
                    <a:ext uri="{9D8B030D-6E8A-4147-A177-3AD203B41FA5}">
                      <a16:colId xmlns:a16="http://schemas.microsoft.com/office/drawing/2014/main" val="2074252225"/>
                    </a:ext>
                  </a:extLst>
                </a:gridCol>
              </a:tblGrid>
              <a:tr h="228600">
                <a:tc>
                  <a:txBody>
                    <a:bodyPr/>
                    <a:lstStyle/>
                    <a:p>
                      <a:pPr marL="0" marR="0" algn="l">
                        <a:lnSpc>
                          <a:spcPts val="1425"/>
                        </a:lnSpc>
                        <a:spcBef>
                          <a:spcPts val="0"/>
                        </a:spcBef>
                        <a:spcAft>
                          <a:spcPts val="0"/>
                        </a:spcAft>
                      </a:pPr>
                      <a:r>
                        <a:rPr lang="en-US" sz="1200" dirty="0">
                          <a:effectLst/>
                        </a:rPr>
                        <a:t>Skewness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200" dirty="0" err="1">
                          <a:effectLst/>
                        </a:rPr>
                        <a:t>Skew_type</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58911293"/>
                  </a:ext>
                </a:extLst>
              </a:tr>
              <a:tr h="253278">
                <a:tc>
                  <a:txBody>
                    <a:bodyPr/>
                    <a:lstStyle/>
                    <a:p>
                      <a:pPr marL="0" marR="0" algn="l">
                        <a:lnSpc>
                          <a:spcPts val="1425"/>
                        </a:lnSpc>
                        <a:spcBef>
                          <a:spcPts val="0"/>
                        </a:spcBef>
                        <a:spcAft>
                          <a:spcPts val="0"/>
                        </a:spcAft>
                      </a:pPr>
                      <a:r>
                        <a:rPr lang="en-US" sz="1100">
                          <a:effectLst/>
                        </a:rPr>
                        <a:t>&lt;=-1 and &gt;=1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Highly Skewed</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3653813"/>
                  </a:ext>
                </a:extLst>
              </a:tr>
              <a:tr h="198488">
                <a:tc>
                  <a:txBody>
                    <a:bodyPr/>
                    <a:lstStyle/>
                    <a:p>
                      <a:pPr marL="0" marR="0" algn="l">
                        <a:lnSpc>
                          <a:spcPts val="1425"/>
                        </a:lnSpc>
                        <a:spcBef>
                          <a:spcPts val="0"/>
                        </a:spcBef>
                        <a:spcAft>
                          <a:spcPts val="0"/>
                        </a:spcAft>
                      </a:pPr>
                      <a:r>
                        <a:rPr lang="en-US" sz="1100" dirty="0">
                          <a:effectLst/>
                        </a:rPr>
                        <a:t>&gt;-1 and &lt;-0.5 &lt;=1 and &gt;0.5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Moderately Skewed</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47641832"/>
                  </a:ext>
                </a:extLst>
              </a:tr>
              <a:tr h="234034">
                <a:tc>
                  <a:txBody>
                    <a:bodyPr/>
                    <a:lstStyle/>
                    <a:p>
                      <a:pPr marL="0" marR="0" algn="l">
                        <a:lnSpc>
                          <a:spcPts val="1425"/>
                        </a:lnSpc>
                        <a:spcBef>
                          <a:spcPts val="0"/>
                        </a:spcBef>
                        <a:spcAft>
                          <a:spcPts val="0"/>
                        </a:spcAft>
                      </a:pPr>
                      <a:r>
                        <a:rPr lang="en-US" sz="1100">
                          <a:effectLst/>
                        </a:rPr>
                        <a:t>&lt;=0.5 and &gt;=0.5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 Normal </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66464242"/>
                  </a:ext>
                </a:extLst>
              </a:tr>
            </a:tbl>
          </a:graphicData>
        </a:graphic>
      </p:graphicFrame>
      <p:graphicFrame>
        <p:nvGraphicFramePr>
          <p:cNvPr id="3" name="Table 2">
            <a:extLst>
              <a:ext uri="{FF2B5EF4-FFF2-40B4-BE49-F238E27FC236}">
                <a16:creationId xmlns:a16="http://schemas.microsoft.com/office/drawing/2014/main" id="{7A175204-590E-47C1-86C1-218B1E2285D8}"/>
              </a:ext>
            </a:extLst>
          </p:cNvPr>
          <p:cNvGraphicFramePr>
            <a:graphicFrameLocks noGrp="1"/>
          </p:cNvGraphicFramePr>
          <p:nvPr>
            <p:extLst>
              <p:ext uri="{D42A27DB-BD31-4B8C-83A1-F6EECF244321}">
                <p14:modId xmlns:p14="http://schemas.microsoft.com/office/powerpoint/2010/main" val="3466836168"/>
              </p:ext>
            </p:extLst>
          </p:nvPr>
        </p:nvGraphicFramePr>
        <p:xfrm>
          <a:off x="4495800" y="1828800"/>
          <a:ext cx="1981200" cy="914400"/>
        </p:xfrm>
        <a:graphic>
          <a:graphicData uri="http://schemas.openxmlformats.org/drawingml/2006/table">
            <a:tbl>
              <a:tblPr firstRow="1" firstCol="1" bandRow="1">
                <a:tableStyleId>{72833802-FEF1-4C79-8D5D-14CF1EAF98D9}</a:tableStyleId>
              </a:tblPr>
              <a:tblGrid>
                <a:gridCol w="914400">
                  <a:extLst>
                    <a:ext uri="{9D8B030D-6E8A-4147-A177-3AD203B41FA5}">
                      <a16:colId xmlns:a16="http://schemas.microsoft.com/office/drawing/2014/main" val="2498852213"/>
                    </a:ext>
                  </a:extLst>
                </a:gridCol>
                <a:gridCol w="1066800">
                  <a:extLst>
                    <a:ext uri="{9D8B030D-6E8A-4147-A177-3AD203B41FA5}">
                      <a16:colId xmlns:a16="http://schemas.microsoft.com/office/drawing/2014/main" val="4216818134"/>
                    </a:ext>
                  </a:extLst>
                </a:gridCol>
              </a:tblGrid>
              <a:tr h="228600">
                <a:tc>
                  <a:txBody>
                    <a:bodyPr/>
                    <a:lstStyle/>
                    <a:p>
                      <a:pPr marL="0" marR="0" algn="l">
                        <a:lnSpc>
                          <a:spcPts val="1425"/>
                        </a:lnSpc>
                        <a:spcBef>
                          <a:spcPts val="0"/>
                        </a:spcBef>
                        <a:spcAft>
                          <a:spcPts val="0"/>
                        </a:spcAft>
                      </a:pPr>
                      <a:r>
                        <a:rPr lang="en-US" sz="1100">
                          <a:effectLst/>
                        </a:rPr>
                        <a:t>Kurtosis</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Kurt_type</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78305202"/>
                  </a:ext>
                </a:extLst>
              </a:tr>
              <a:tr h="228600">
                <a:tc>
                  <a:txBody>
                    <a:bodyPr/>
                    <a:lstStyle/>
                    <a:p>
                      <a:pPr marL="0" marR="0" algn="l">
                        <a:lnSpc>
                          <a:spcPts val="1425"/>
                        </a:lnSpc>
                        <a:spcBef>
                          <a:spcPts val="0"/>
                        </a:spcBef>
                        <a:spcAft>
                          <a:spcPts val="0"/>
                        </a:spcAft>
                      </a:pPr>
                      <a:r>
                        <a:rPr lang="en-US" sz="1100">
                          <a:effectLst/>
                        </a:rPr>
                        <a: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Normal </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87124265"/>
                  </a:ext>
                </a:extLst>
              </a:tr>
              <a:tr h="228600">
                <a:tc>
                  <a:txBody>
                    <a:bodyPr/>
                    <a:lstStyle/>
                    <a:p>
                      <a:pPr marL="0" marR="0" algn="l">
                        <a:lnSpc>
                          <a:spcPts val="1425"/>
                        </a:lnSpc>
                        <a:spcBef>
                          <a:spcPts val="0"/>
                        </a:spcBef>
                        <a:spcAft>
                          <a:spcPts val="0"/>
                        </a:spcAft>
                      </a:pPr>
                      <a:r>
                        <a:rPr lang="en-US" sz="1100">
                          <a:effectLst/>
                        </a:rPr>
                        <a:t>&gt;3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Leptokurtic</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5929063"/>
                  </a:ext>
                </a:extLst>
              </a:tr>
              <a:tr h="228600">
                <a:tc>
                  <a:txBody>
                    <a:bodyPr/>
                    <a:lstStyle/>
                    <a:p>
                      <a:pPr marL="0" marR="0" algn="l">
                        <a:lnSpc>
                          <a:spcPts val="1425"/>
                        </a:lnSpc>
                        <a:spcBef>
                          <a:spcPts val="0"/>
                        </a:spcBef>
                        <a:spcAft>
                          <a:spcPts val="0"/>
                        </a:spcAft>
                      </a:pPr>
                      <a:r>
                        <a:rPr lang="en-US" sz="1100">
                          <a:effectLst/>
                        </a:rPr>
                        <a:t>&lt;3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Platykurtic</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59946586"/>
                  </a:ext>
                </a:extLst>
              </a:tr>
            </a:tbl>
          </a:graphicData>
        </a:graphic>
      </p:graphicFrame>
      <p:grpSp>
        <p:nvGrpSpPr>
          <p:cNvPr id="17" name="Group 16">
            <a:extLst>
              <a:ext uri="{FF2B5EF4-FFF2-40B4-BE49-F238E27FC236}">
                <a16:creationId xmlns:a16="http://schemas.microsoft.com/office/drawing/2014/main" id="{B6A10B67-DAC3-46B6-94C8-65126F7C1748}"/>
              </a:ext>
            </a:extLst>
          </p:cNvPr>
          <p:cNvGrpSpPr/>
          <p:nvPr/>
        </p:nvGrpSpPr>
        <p:grpSpPr>
          <a:xfrm>
            <a:off x="595485" y="3411245"/>
            <a:ext cx="6248537" cy="2682250"/>
            <a:chOff x="0" y="0"/>
            <a:chExt cx="4474845" cy="1921315"/>
          </a:xfrm>
        </p:grpSpPr>
        <p:pic>
          <p:nvPicPr>
            <p:cNvPr id="18" name="Picture 17">
              <a:extLst>
                <a:ext uri="{FF2B5EF4-FFF2-40B4-BE49-F238E27FC236}">
                  <a16:creationId xmlns:a16="http://schemas.microsoft.com/office/drawing/2014/main" id="{C0A5017A-6634-4D46-98A5-D7E7486F28BB}"/>
                </a:ext>
              </a:extLst>
            </p:cNvPr>
            <p:cNvPicPr>
              <a:picLocks noChangeAspect="1"/>
            </p:cNvPicPr>
            <p:nvPr/>
          </p:nvPicPr>
          <p:blipFill rotWithShape="1">
            <a:blip r:embed="rId3">
              <a:extLst>
                <a:ext uri="{28A0092B-C50C-407E-A947-70E740481C1C}">
                  <a14:useLocalDpi xmlns:a14="http://schemas.microsoft.com/office/drawing/2010/main" val="0"/>
                </a:ext>
              </a:extLst>
            </a:blip>
            <a:srcRect b="1972"/>
            <a:stretch/>
          </p:blipFill>
          <p:spPr bwMode="auto">
            <a:xfrm>
              <a:off x="0" y="93785"/>
              <a:ext cx="4474845" cy="1827530"/>
            </a:xfrm>
            <a:prstGeom prst="rect">
              <a:avLst/>
            </a:prstGeom>
            <a:noFill/>
            <a:ln>
              <a:noFill/>
            </a:ln>
            <a:extLst>
              <a:ext uri="{53640926-AAD7-44D8-BBD7-CCE9431645EC}">
                <a14:shadowObscured xmlns:a14="http://schemas.microsoft.com/office/drawing/2010/main"/>
              </a:ext>
            </a:extLst>
          </p:spPr>
        </p:pic>
        <p:sp>
          <p:nvSpPr>
            <p:cNvPr id="22" name="Rectangle: Rounded Corners 21">
              <a:extLst>
                <a:ext uri="{FF2B5EF4-FFF2-40B4-BE49-F238E27FC236}">
                  <a16:creationId xmlns:a16="http://schemas.microsoft.com/office/drawing/2014/main" id="{66D190CF-B552-47EC-8587-7261D7684675}"/>
                </a:ext>
              </a:extLst>
            </p:cNvPr>
            <p:cNvSpPr/>
            <p:nvPr/>
          </p:nvSpPr>
          <p:spPr>
            <a:xfrm>
              <a:off x="1767253" y="0"/>
              <a:ext cx="962890" cy="13854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3" name="Group 22">
            <a:extLst>
              <a:ext uri="{FF2B5EF4-FFF2-40B4-BE49-F238E27FC236}">
                <a16:creationId xmlns:a16="http://schemas.microsoft.com/office/drawing/2014/main" id="{3C782D86-3662-40A2-8C0B-848897E98B84}"/>
              </a:ext>
            </a:extLst>
          </p:cNvPr>
          <p:cNvGrpSpPr/>
          <p:nvPr/>
        </p:nvGrpSpPr>
        <p:grpSpPr>
          <a:xfrm>
            <a:off x="7816281" y="1389822"/>
            <a:ext cx="3743161" cy="2520086"/>
            <a:chOff x="0" y="0"/>
            <a:chExt cx="3793671" cy="2553970"/>
          </a:xfrm>
        </p:grpSpPr>
        <p:pic>
          <p:nvPicPr>
            <p:cNvPr id="25" name="Picture 24">
              <a:extLst>
                <a:ext uri="{FF2B5EF4-FFF2-40B4-BE49-F238E27FC236}">
                  <a16:creationId xmlns:a16="http://schemas.microsoft.com/office/drawing/2014/main" id="{E842A7F3-4E60-43B0-8503-0AE5F0D7E9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42" y="76200"/>
              <a:ext cx="3717290" cy="2477770"/>
            </a:xfrm>
            <a:prstGeom prst="rect">
              <a:avLst/>
            </a:prstGeom>
            <a:noFill/>
            <a:ln>
              <a:noFill/>
            </a:ln>
          </p:spPr>
        </p:pic>
        <p:sp>
          <p:nvSpPr>
            <p:cNvPr id="29" name="Rectangle: Rounded Corners 28">
              <a:extLst>
                <a:ext uri="{FF2B5EF4-FFF2-40B4-BE49-F238E27FC236}">
                  <a16:creationId xmlns:a16="http://schemas.microsoft.com/office/drawing/2014/main" id="{D33A4C80-4EA6-405C-ACA3-21B6D681AA3F}"/>
                </a:ext>
              </a:extLst>
            </p:cNvPr>
            <p:cNvSpPr/>
            <p:nvPr/>
          </p:nvSpPr>
          <p:spPr>
            <a:xfrm>
              <a:off x="0" y="0"/>
              <a:ext cx="3793671" cy="1415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 name="Group 29">
            <a:extLst>
              <a:ext uri="{FF2B5EF4-FFF2-40B4-BE49-F238E27FC236}">
                <a16:creationId xmlns:a16="http://schemas.microsoft.com/office/drawing/2014/main" id="{DA6994FC-D639-4E1A-9F1D-1CB81ACD13C2}"/>
              </a:ext>
            </a:extLst>
          </p:cNvPr>
          <p:cNvGrpSpPr/>
          <p:nvPr/>
        </p:nvGrpSpPr>
        <p:grpSpPr>
          <a:xfrm>
            <a:off x="7928717" y="4038600"/>
            <a:ext cx="3667798" cy="2520580"/>
            <a:chOff x="0" y="0"/>
            <a:chExt cx="3388360" cy="2328545"/>
          </a:xfrm>
        </p:grpSpPr>
        <p:pic>
          <p:nvPicPr>
            <p:cNvPr id="31" name="Picture 30">
              <a:extLst>
                <a:ext uri="{FF2B5EF4-FFF2-40B4-BE49-F238E27FC236}">
                  <a16:creationId xmlns:a16="http://schemas.microsoft.com/office/drawing/2014/main" id="{E3FAB172-7E69-4192-BC79-454A1EB7E15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9850"/>
              <a:ext cx="3388360" cy="2258695"/>
            </a:xfrm>
            <a:prstGeom prst="rect">
              <a:avLst/>
            </a:prstGeom>
            <a:noFill/>
            <a:ln>
              <a:noFill/>
            </a:ln>
          </p:spPr>
        </p:pic>
        <p:sp>
          <p:nvSpPr>
            <p:cNvPr id="32" name="Rectangle: Rounded Corners 31">
              <a:extLst>
                <a:ext uri="{FF2B5EF4-FFF2-40B4-BE49-F238E27FC236}">
                  <a16:creationId xmlns:a16="http://schemas.microsoft.com/office/drawing/2014/main" id="{4E70F23B-2DA1-4243-8D7E-1DDDDDE17479}"/>
                </a:ext>
              </a:extLst>
            </p:cNvPr>
            <p:cNvSpPr/>
            <p:nvPr/>
          </p:nvSpPr>
          <p:spPr>
            <a:xfrm>
              <a:off x="254000" y="0"/>
              <a:ext cx="2998694" cy="1389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3" name="TextBox 32">
            <a:extLst>
              <a:ext uri="{FF2B5EF4-FFF2-40B4-BE49-F238E27FC236}">
                <a16:creationId xmlns:a16="http://schemas.microsoft.com/office/drawing/2014/main" id="{EDAEB88D-3B3C-4EAA-A69E-AD189643BF25}"/>
              </a:ext>
            </a:extLst>
          </p:cNvPr>
          <p:cNvSpPr txBox="1"/>
          <p:nvPr/>
        </p:nvSpPr>
        <p:spPr>
          <a:xfrm>
            <a:off x="7315200" y="1032753"/>
            <a:ext cx="4745324"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Top highly skewed and peaked features</a:t>
            </a:r>
          </a:p>
        </p:txBody>
      </p:sp>
    </p:spTree>
    <p:extLst>
      <p:ext uri="{BB962C8B-B14F-4D97-AF65-F5344CB8AC3E}">
        <p14:creationId xmlns:p14="http://schemas.microsoft.com/office/powerpoint/2010/main" val="2746199297"/>
      </p:ext>
    </p:extLst>
  </p:cSld>
  <p:clrMapOvr>
    <a:masterClrMapping/>
  </p:clrMapOvr>
</p:sld>
</file>

<file path=ppt/theme/theme1.xml><?xml version="1.0" encoding="utf-8"?>
<a:theme xmlns:a="http://schemas.openxmlformats.org/drawingml/2006/main" name="1_presentation_16x9">
  <a:themeElements>
    <a:clrScheme name="JCESR">
      <a:dk1>
        <a:sysClr val="windowText" lastClr="000000"/>
      </a:dk1>
      <a:lt1>
        <a:sysClr val="window" lastClr="FFFFFF"/>
      </a:lt1>
      <a:dk2>
        <a:srgbClr val="44546A"/>
      </a:dk2>
      <a:lt2>
        <a:srgbClr val="E7E6E6"/>
      </a:lt2>
      <a:accent1>
        <a:srgbClr val="304E93"/>
      </a:accent1>
      <a:accent2>
        <a:srgbClr val="0085C2"/>
      </a:accent2>
      <a:accent3>
        <a:srgbClr val="79B60D"/>
      </a:accent3>
      <a:accent4>
        <a:srgbClr val="F1A433"/>
      </a:accent4>
      <a:accent5>
        <a:srgbClr val="FADA11"/>
      </a:accent5>
      <a:accent6>
        <a:srgbClr val="BFBFBF"/>
      </a:accent6>
      <a:hlink>
        <a:srgbClr val="C490AA"/>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CESR_template 16x9.potx" id="{C8C9409A-CF3F-4813-90C7-7798C9C5DEE0}" vid="{45D8A3C8-F693-4F81-9012-E016EB228C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JCESR_template 16x9 (1)</Template>
  <TotalTime>7481</TotalTime>
  <Words>1748</Words>
  <Application>Microsoft Office PowerPoint</Application>
  <PresentationFormat>Widescreen</PresentationFormat>
  <Paragraphs>196</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Georgia</vt:lpstr>
      <vt:lpstr>Helvetica Neue</vt:lpstr>
      <vt:lpstr>Symbol</vt:lpstr>
      <vt:lpstr>Times New Roman</vt:lpstr>
      <vt:lpstr>Wingdings</vt:lpstr>
      <vt:lpstr>1_presentation_16x9</vt:lpstr>
      <vt:lpstr>    Predicting Mortgage Loan Repayment Ability:  A ML Classification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 Microscopy Characterization of Cathodes for Multivalent Batteries</dc:title>
  <dc:creator>Prakash Parajuli</dc:creator>
  <cp:lastModifiedBy>Parajuli, Prakash</cp:lastModifiedBy>
  <cp:revision>187</cp:revision>
  <dcterms:created xsi:type="dcterms:W3CDTF">2020-04-02T17:44:03Z</dcterms:created>
  <dcterms:modified xsi:type="dcterms:W3CDTF">2021-06-09T00:54:47Z</dcterms:modified>
</cp:coreProperties>
</file>