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66B74-B58F-4CE1-B82B-62A49897A3E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8A70CA-CA76-4B21-A2DA-998C155EA09E}">
      <dgm:prSet/>
      <dgm:spPr/>
      <dgm:t>
        <a:bodyPr/>
        <a:lstStyle/>
        <a:p>
          <a:r>
            <a:rPr lang="en-IN" b="1" i="1" dirty="0"/>
            <a:t>CUSTOMER PREDCTION</a:t>
          </a:r>
          <a:endParaRPr lang="en-IN" dirty="0"/>
        </a:p>
      </dgm:t>
    </dgm:pt>
    <dgm:pt modelId="{E4652395-AC8E-4B5A-A656-454F527E2D28}" type="parTrans" cxnId="{74392407-D628-4E8E-92D4-44A7B6E0E925}">
      <dgm:prSet/>
      <dgm:spPr/>
      <dgm:t>
        <a:bodyPr/>
        <a:lstStyle/>
        <a:p>
          <a:endParaRPr lang="en-IN"/>
        </a:p>
      </dgm:t>
    </dgm:pt>
    <dgm:pt modelId="{70CEEEB6-B3FD-4933-B0B7-8771E604EA83}" type="sibTrans" cxnId="{74392407-D628-4E8E-92D4-44A7B6E0E925}">
      <dgm:prSet/>
      <dgm:spPr/>
      <dgm:t>
        <a:bodyPr/>
        <a:lstStyle/>
        <a:p>
          <a:endParaRPr lang="en-IN"/>
        </a:p>
      </dgm:t>
    </dgm:pt>
    <dgm:pt modelId="{488E7416-F333-4A76-9EA1-D90950B60F5A}" type="pres">
      <dgm:prSet presAssocID="{00B66B74-B58F-4CE1-B82B-62A49897A3E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75E495D-1683-4C13-8E4E-2BE2373517B1}" type="pres">
      <dgm:prSet presAssocID="{058A70CA-CA76-4B21-A2DA-998C155EA09E}" presName="horFlow" presStyleCnt="0"/>
      <dgm:spPr/>
    </dgm:pt>
    <dgm:pt modelId="{8349EE13-F081-4943-A9FD-5FF62EE6F864}" type="pres">
      <dgm:prSet presAssocID="{058A70CA-CA76-4B21-A2DA-998C155EA09E}" presName="bigChev" presStyleLbl="node1" presStyleIdx="0" presStyleCnt="1" custLinFactNeighborX="-6451" custLinFactNeighborY="-1241"/>
      <dgm:spPr/>
    </dgm:pt>
  </dgm:ptLst>
  <dgm:cxnLst>
    <dgm:cxn modelId="{74392407-D628-4E8E-92D4-44A7B6E0E925}" srcId="{00B66B74-B58F-4CE1-B82B-62A49897A3ED}" destId="{058A70CA-CA76-4B21-A2DA-998C155EA09E}" srcOrd="0" destOrd="0" parTransId="{E4652395-AC8E-4B5A-A656-454F527E2D28}" sibTransId="{70CEEEB6-B3FD-4933-B0B7-8771E604EA83}"/>
    <dgm:cxn modelId="{4468034A-9CA7-4F0E-A558-FD98D1A2980A}" type="presOf" srcId="{00B66B74-B58F-4CE1-B82B-62A49897A3ED}" destId="{488E7416-F333-4A76-9EA1-D90950B60F5A}" srcOrd="0" destOrd="0" presId="urn:microsoft.com/office/officeart/2005/8/layout/lProcess3"/>
    <dgm:cxn modelId="{212A08E6-2676-4BEC-B7BE-4BB6B9D5DC01}" type="presOf" srcId="{058A70CA-CA76-4B21-A2DA-998C155EA09E}" destId="{8349EE13-F081-4943-A9FD-5FF62EE6F864}" srcOrd="0" destOrd="0" presId="urn:microsoft.com/office/officeart/2005/8/layout/lProcess3"/>
    <dgm:cxn modelId="{C5319DDC-7C8A-4DDE-B0A4-5835E58FE061}" type="presParOf" srcId="{488E7416-F333-4A76-9EA1-D90950B60F5A}" destId="{475E495D-1683-4C13-8E4E-2BE2373517B1}" srcOrd="0" destOrd="0" presId="urn:microsoft.com/office/officeart/2005/8/layout/lProcess3"/>
    <dgm:cxn modelId="{6396A3CF-2268-4141-8BA1-03B44A452C50}" type="presParOf" srcId="{475E495D-1683-4C13-8E4E-2BE2373517B1}" destId="{8349EE13-F081-4943-A9FD-5FF62EE6F86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9EE13-F081-4943-A9FD-5FF62EE6F864}">
      <dsp:nvSpPr>
        <dsp:cNvPr id="0" name=""/>
        <dsp:cNvSpPr/>
      </dsp:nvSpPr>
      <dsp:spPr>
        <a:xfrm>
          <a:off x="0" y="0"/>
          <a:ext cx="3613161" cy="14452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i="1" kern="1200" dirty="0"/>
            <a:t>CUSTOMER PREDCTION</a:t>
          </a:r>
          <a:endParaRPr lang="en-IN" sz="3400" kern="1200" dirty="0"/>
        </a:p>
      </dsp:txBody>
      <dsp:txXfrm>
        <a:off x="722632" y="0"/>
        <a:ext cx="2167897" cy="1445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976" y="566551"/>
            <a:ext cx="8624047" cy="392672"/>
          </a:xfrm>
        </p:spPr>
        <p:txBody>
          <a:bodyPr>
            <a:normAutofit/>
          </a:bodyPr>
          <a:lstStyle/>
          <a:p>
            <a:r>
              <a:rPr lang="en-IN" sz="1600" dirty="0"/>
              <a:t>BA TECHNOLOGY, DATA, &amp; INSIGHT</a:t>
            </a:r>
            <a:endParaRPr lang="en-GB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765" y="3312766"/>
            <a:ext cx="9144000" cy="165576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45F0BD-4C29-7361-ADFC-E0C2D6AF2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038442"/>
              </p:ext>
            </p:extLst>
          </p:nvPr>
        </p:nvGraphicFramePr>
        <p:xfrm>
          <a:off x="4267199" y="2888454"/>
          <a:ext cx="3783106" cy="144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06FE-B0BF-6CAA-CE80-AFECB985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53918" cy="54031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7973-0D7F-6FBD-822E-A17AB669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0342"/>
            <a:ext cx="4002741" cy="50125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Evaluation </a:t>
            </a:r>
          </a:p>
          <a:p>
            <a:pPr marL="0" indent="0">
              <a:buNone/>
            </a:pPr>
            <a:r>
              <a:rPr lang="en-IN" sz="2100" dirty="0"/>
              <a:t>• The most important variable in the model was </a:t>
            </a:r>
            <a:r>
              <a:rPr lang="en-IN" sz="2100" dirty="0" err="1"/>
              <a:t>purchase_lead</a:t>
            </a:r>
            <a:r>
              <a:rPr lang="en-IN" sz="2100" dirty="0"/>
              <a:t>, that is the time between purchase and departure. </a:t>
            </a:r>
          </a:p>
          <a:p>
            <a:pPr marL="0" indent="0">
              <a:buNone/>
            </a:pPr>
            <a:r>
              <a:rPr lang="en-IN" sz="2100" dirty="0"/>
              <a:t>• Information about the flight, e.g. flight time and duration was also significant, however booking origin of the customer was not important.</a:t>
            </a:r>
          </a:p>
          <a:p>
            <a:pPr marL="0" indent="0">
              <a:buNone/>
            </a:pPr>
            <a:r>
              <a:rPr lang="en-IN" sz="2100" dirty="0"/>
              <a:t>• The accuracy of the model was approximately 0.7 (Precision) and 0.003 (Recall), showing that this model requires more improvement. I suggest adding more customer-centric features into the model.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29A2E8-3D52-F301-182D-6DB146F95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0343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6D89E-80EE-DA54-55AE-2F3C7404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1" y="1164267"/>
            <a:ext cx="6956612" cy="53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 TECHNOLOGY, DATA, &amp; INSIGHT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Prakash R</cp:lastModifiedBy>
  <cp:revision>6</cp:revision>
  <dcterms:created xsi:type="dcterms:W3CDTF">2022-12-06T11:13:27Z</dcterms:created>
  <dcterms:modified xsi:type="dcterms:W3CDTF">2024-08-15T11:21:00Z</dcterms:modified>
</cp:coreProperties>
</file>