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1" d="100"/>
          <a:sy n="21" d="100"/>
        </p:scale>
        <p:origin x="498" y="-11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B6D5E66F-9009-47ED-BB8E-E6EE944B4014}"/>
              </a:ext>
            </a:extLst>
          </p:cNvPr>
          <p:cNvSpPr>
            <a:spLocks noGrp="1"/>
          </p:cNvSpPr>
          <p:nvPr>
            <p:ph type="body" sz="quarter" idx="10" hasCustomPrompt="1"/>
          </p:nvPr>
        </p:nvSpPr>
        <p:spPr>
          <a:xfrm>
            <a:off x="914400" y="75438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Add a succinct introduction to the focus of this project.  You should name this section appropriately (Introduction, Problem Statement, </a:t>
            </a:r>
            <a:r>
              <a:rPr lang="en-US" dirty="0" err="1"/>
              <a:t>etc</a:t>
            </a:r>
            <a:r>
              <a:rPr lang="en-US" dirty="0"/>
              <a:t>).  Font size should not be less than 36</a:t>
            </a:r>
          </a:p>
        </p:txBody>
      </p:sp>
      <p:sp>
        <p:nvSpPr>
          <p:cNvPr id="22" name="Text Placeholder 15">
            <a:extLst>
              <a:ext uri="{FF2B5EF4-FFF2-40B4-BE49-F238E27FC236}">
                <a16:creationId xmlns:a16="http://schemas.microsoft.com/office/drawing/2014/main" id="{11ECAA6F-8BF8-47E6-822C-3181D97DA5A4}"/>
              </a:ext>
            </a:extLst>
          </p:cNvPr>
          <p:cNvSpPr>
            <a:spLocks noGrp="1"/>
          </p:cNvSpPr>
          <p:nvPr>
            <p:ph type="body" sz="quarter" idx="12" hasCustomPrompt="1"/>
          </p:nvPr>
        </p:nvSpPr>
        <p:spPr>
          <a:xfrm>
            <a:off x="32918400" y="7543800"/>
            <a:ext cx="10058400" cy="194310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i="0">
                <a:latin typeface="+mn-lt"/>
              </a:defRPr>
            </a:lvl1pPr>
          </a:lstStyle>
          <a:p>
            <a:pPr lvl="0"/>
            <a:r>
              <a:rPr lang="en-US" dirty="0"/>
              <a:t>Draw conclusions here. Do not just restate your results, but draw new information from them.  Summarize what you learned.</a:t>
            </a:r>
          </a:p>
        </p:txBody>
      </p:sp>
      <p:sp>
        <p:nvSpPr>
          <p:cNvPr id="28" name="Text Placeholder 15">
            <a:extLst>
              <a:ext uri="{FF2B5EF4-FFF2-40B4-BE49-F238E27FC236}">
                <a16:creationId xmlns:a16="http://schemas.microsoft.com/office/drawing/2014/main" id="{74161529-3307-4BDF-8138-E78B39B4B615}"/>
              </a:ext>
            </a:extLst>
          </p:cNvPr>
          <p:cNvSpPr>
            <a:spLocks noGrp="1"/>
          </p:cNvSpPr>
          <p:nvPr>
            <p:ph type="body" sz="quarter" idx="18"/>
          </p:nvPr>
        </p:nvSpPr>
        <p:spPr>
          <a:xfrm>
            <a:off x="11887200" y="7543800"/>
            <a:ext cx="20116800" cy="19431000"/>
          </a:xfrm>
          <a:solidFill>
            <a:schemeClr val="bg1">
              <a:alpha val="70000"/>
            </a:schemeClr>
          </a:solidFill>
          <a:effectLst>
            <a:glow rad="101600">
              <a:srgbClr val="006747">
                <a:alpha val="40000"/>
              </a:srgbClr>
            </a:glow>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endParaRPr lang="en-US" dirty="0"/>
          </a:p>
        </p:txBody>
      </p:sp>
      <p:sp>
        <p:nvSpPr>
          <p:cNvPr id="2" name="Title 1"/>
          <p:cNvSpPr>
            <a:spLocks noGrp="1"/>
          </p:cNvSpPr>
          <p:nvPr>
            <p:ph type="ctrTitle" hasCustomPrompt="1"/>
          </p:nvPr>
        </p:nvSpPr>
        <p:spPr>
          <a:xfrm>
            <a:off x="4946904" y="669497"/>
            <a:ext cx="33997392" cy="2560320"/>
          </a:xfrm>
        </p:spPr>
        <p:txBody>
          <a:bodyPr anchor="ctr" anchorCtr="0">
            <a:normAutofit/>
          </a:bodyPr>
          <a:lstStyle>
            <a:lvl1pPr algn="ctr">
              <a:defRPr sz="9600">
                <a:solidFill>
                  <a:schemeClr val="bg1"/>
                </a:solidFill>
              </a:defRPr>
            </a:lvl1pPr>
          </a:lstStyle>
          <a:p>
            <a:r>
              <a:rPr lang="en-US" dirty="0"/>
              <a:t>Project title</a:t>
            </a:r>
            <a:br>
              <a:rPr lang="en-US" dirty="0"/>
            </a:br>
            <a:r>
              <a:rPr lang="en-US" dirty="0"/>
              <a:t>Should not exceed 2 lines</a:t>
            </a:r>
          </a:p>
        </p:txBody>
      </p:sp>
      <p:sp>
        <p:nvSpPr>
          <p:cNvPr id="20" name="Text Placeholder 19">
            <a:extLst>
              <a:ext uri="{FF2B5EF4-FFF2-40B4-BE49-F238E27FC236}">
                <a16:creationId xmlns:a16="http://schemas.microsoft.com/office/drawing/2014/main" id="{6176E7FB-5EE2-4130-8605-3413E722BE9F}"/>
              </a:ext>
            </a:extLst>
          </p:cNvPr>
          <p:cNvSpPr>
            <a:spLocks noGrp="1"/>
          </p:cNvSpPr>
          <p:nvPr>
            <p:ph type="body" sz="quarter" idx="11" hasCustomPrompt="1"/>
          </p:nvPr>
        </p:nvSpPr>
        <p:spPr>
          <a:xfrm>
            <a:off x="914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Introduction</a:t>
            </a:r>
          </a:p>
        </p:txBody>
      </p:sp>
      <p:sp>
        <p:nvSpPr>
          <p:cNvPr id="23" name="Text Placeholder 19">
            <a:extLst>
              <a:ext uri="{FF2B5EF4-FFF2-40B4-BE49-F238E27FC236}">
                <a16:creationId xmlns:a16="http://schemas.microsoft.com/office/drawing/2014/main" id="{F4F2A96E-4378-4CF0-B899-C10E83F2ECE8}"/>
              </a:ext>
            </a:extLst>
          </p:cNvPr>
          <p:cNvSpPr>
            <a:spLocks noGrp="1"/>
          </p:cNvSpPr>
          <p:nvPr>
            <p:ph type="body" sz="quarter" idx="13" hasCustomPrompt="1"/>
          </p:nvPr>
        </p:nvSpPr>
        <p:spPr>
          <a:xfrm>
            <a:off x="32918400" y="64008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Conclusion</a:t>
            </a:r>
          </a:p>
        </p:txBody>
      </p:sp>
      <p:sp>
        <p:nvSpPr>
          <p:cNvPr id="24" name="Text Placeholder 15">
            <a:extLst>
              <a:ext uri="{FF2B5EF4-FFF2-40B4-BE49-F238E27FC236}">
                <a16:creationId xmlns:a16="http://schemas.microsoft.com/office/drawing/2014/main" id="{CD32646F-4A35-470F-AFA8-9E40AB71E4D4}"/>
              </a:ext>
            </a:extLst>
          </p:cNvPr>
          <p:cNvSpPr>
            <a:spLocks noGrp="1"/>
          </p:cNvSpPr>
          <p:nvPr>
            <p:ph type="body" sz="quarter" idx="14" hasCustomPrompt="1"/>
          </p:nvPr>
        </p:nvSpPr>
        <p:spPr>
          <a:xfrm>
            <a:off x="914400" y="18288000"/>
            <a:ext cx="10058400" cy="8686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tools or methodologies you used; briefly describe your process. </a:t>
            </a:r>
          </a:p>
          <a:p>
            <a:pPr lvl="0"/>
            <a:endParaRPr lang="en-US" dirty="0"/>
          </a:p>
        </p:txBody>
      </p:sp>
      <p:sp>
        <p:nvSpPr>
          <p:cNvPr id="25" name="Text Placeholder 19">
            <a:extLst>
              <a:ext uri="{FF2B5EF4-FFF2-40B4-BE49-F238E27FC236}">
                <a16:creationId xmlns:a16="http://schemas.microsoft.com/office/drawing/2014/main" id="{7606CCBB-CB88-413D-A464-22C730DB7423}"/>
              </a:ext>
            </a:extLst>
          </p:cNvPr>
          <p:cNvSpPr>
            <a:spLocks noGrp="1"/>
          </p:cNvSpPr>
          <p:nvPr>
            <p:ph type="body" sz="quarter" idx="15" hasCustomPrompt="1"/>
          </p:nvPr>
        </p:nvSpPr>
        <p:spPr>
          <a:xfrm>
            <a:off x="914400" y="171450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Materials/Methods</a:t>
            </a:r>
          </a:p>
        </p:txBody>
      </p:sp>
      <p:sp>
        <p:nvSpPr>
          <p:cNvPr id="26" name="Text Placeholder 15">
            <a:extLst>
              <a:ext uri="{FF2B5EF4-FFF2-40B4-BE49-F238E27FC236}">
                <a16:creationId xmlns:a16="http://schemas.microsoft.com/office/drawing/2014/main" id="{A3DED52D-79A8-4AA3-AA78-01A5C4BA7524}"/>
              </a:ext>
            </a:extLst>
          </p:cNvPr>
          <p:cNvSpPr>
            <a:spLocks noGrp="1"/>
          </p:cNvSpPr>
          <p:nvPr>
            <p:ph type="body" sz="quarter" idx="16" hasCustomPrompt="1"/>
          </p:nvPr>
        </p:nvSpPr>
        <p:spPr>
          <a:xfrm>
            <a:off x="914400" y="29032200"/>
            <a:ext cx="205740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normAutofit/>
          </a:bodyPr>
          <a:lstStyle>
            <a:lvl1pPr marL="0" indent="0">
              <a:buFont typeface="Arial" panose="020B0604020202020204" pitchFamily="34" charset="0"/>
              <a:buNone/>
              <a:defRPr sz="6600">
                <a:latin typeface="+mn-lt"/>
              </a:defRPr>
            </a:lvl1pPr>
          </a:lstStyle>
          <a:p>
            <a:pPr lvl="0"/>
            <a:r>
              <a:rPr lang="en-US" dirty="0"/>
              <a:t>List primary resources, links for tools, </a:t>
            </a:r>
            <a:r>
              <a:rPr lang="en-US" dirty="0" err="1"/>
              <a:t>etc</a:t>
            </a:r>
            <a:r>
              <a:rPr lang="en-US" dirty="0"/>
              <a:t> here.  This text can be smaller (as it is not the focus of your poster); do not go smaller than 24 pt. font.</a:t>
            </a:r>
          </a:p>
        </p:txBody>
      </p:sp>
      <p:sp>
        <p:nvSpPr>
          <p:cNvPr id="27" name="Text Placeholder 19">
            <a:extLst>
              <a:ext uri="{FF2B5EF4-FFF2-40B4-BE49-F238E27FC236}">
                <a16:creationId xmlns:a16="http://schemas.microsoft.com/office/drawing/2014/main" id="{B4E0C4AA-0531-4C45-BA36-9C088D53B259}"/>
              </a:ext>
            </a:extLst>
          </p:cNvPr>
          <p:cNvSpPr>
            <a:spLocks noGrp="1"/>
          </p:cNvSpPr>
          <p:nvPr>
            <p:ph type="body" sz="quarter" idx="17" hasCustomPrompt="1"/>
          </p:nvPr>
        </p:nvSpPr>
        <p:spPr>
          <a:xfrm>
            <a:off x="914400" y="27889200"/>
            <a:ext cx="205740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Bibliography, Additional Resources</a:t>
            </a:r>
          </a:p>
        </p:txBody>
      </p:sp>
      <p:sp>
        <p:nvSpPr>
          <p:cNvPr id="29" name="Text Placeholder 19">
            <a:extLst>
              <a:ext uri="{FF2B5EF4-FFF2-40B4-BE49-F238E27FC236}">
                <a16:creationId xmlns:a16="http://schemas.microsoft.com/office/drawing/2014/main" id="{D97286D3-0DCF-458A-BC3C-E861081AAD52}"/>
              </a:ext>
            </a:extLst>
          </p:cNvPr>
          <p:cNvSpPr>
            <a:spLocks noGrp="1"/>
          </p:cNvSpPr>
          <p:nvPr>
            <p:ph type="body" sz="quarter" idx="19" hasCustomPrompt="1"/>
          </p:nvPr>
        </p:nvSpPr>
        <p:spPr>
          <a:xfrm>
            <a:off x="11887200" y="6400800"/>
            <a:ext cx="201168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Results</a:t>
            </a:r>
          </a:p>
        </p:txBody>
      </p:sp>
      <p:sp>
        <p:nvSpPr>
          <p:cNvPr id="30" name="Text Placeholder 15">
            <a:extLst>
              <a:ext uri="{FF2B5EF4-FFF2-40B4-BE49-F238E27FC236}">
                <a16:creationId xmlns:a16="http://schemas.microsoft.com/office/drawing/2014/main" id="{445B09A0-E4B9-499C-AAD0-CFD28A9E7B55}"/>
              </a:ext>
            </a:extLst>
          </p:cNvPr>
          <p:cNvSpPr>
            <a:spLocks noGrp="1"/>
          </p:cNvSpPr>
          <p:nvPr>
            <p:ph type="body" sz="quarter" idx="20" hasCustomPrompt="1"/>
          </p:nvPr>
        </p:nvSpPr>
        <p:spPr>
          <a:xfrm>
            <a:off x="32918400" y="29032200"/>
            <a:ext cx="100584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4800">
                <a:latin typeface="+mn-lt"/>
              </a:defRPr>
            </a:lvl1pPr>
          </a:lstStyle>
          <a:p>
            <a:pPr lvl="0"/>
            <a:r>
              <a:rPr lang="en-US" dirty="0"/>
              <a:t>Put repository information here, links to final project (if web hosted), </a:t>
            </a:r>
            <a:r>
              <a:rPr lang="en-US" dirty="0" err="1"/>
              <a:t>etc</a:t>
            </a:r>
            <a:br>
              <a:rPr lang="en-US" dirty="0"/>
            </a:br>
            <a:r>
              <a:rPr lang="en-US" dirty="0"/>
              <a:t>Make </a:t>
            </a:r>
            <a:r>
              <a:rPr lang="en-US" dirty="0" err="1"/>
              <a:t>urls</a:t>
            </a:r>
            <a:r>
              <a:rPr lang="en-US" dirty="0"/>
              <a:t> easy to find (</a:t>
            </a:r>
            <a:r>
              <a:rPr lang="en-US" dirty="0" err="1"/>
              <a:t>url</a:t>
            </a:r>
            <a:r>
              <a:rPr lang="en-US" dirty="0"/>
              <a:t> </a:t>
            </a:r>
            <a:r>
              <a:rPr lang="en-US" dirty="0" err="1"/>
              <a:t>shortener</a:t>
            </a:r>
            <a:r>
              <a:rPr lang="en-US" dirty="0"/>
              <a:t>, </a:t>
            </a:r>
            <a:r>
              <a:rPr lang="en-US" dirty="0" err="1"/>
              <a:t>etc</a:t>
            </a:r>
            <a:r>
              <a:rPr lang="en-US" dirty="0"/>
              <a:t>)</a:t>
            </a:r>
          </a:p>
          <a:p>
            <a:pPr lvl="0"/>
            <a:endParaRPr lang="en-US" dirty="0"/>
          </a:p>
        </p:txBody>
      </p:sp>
      <p:sp>
        <p:nvSpPr>
          <p:cNvPr id="31" name="Text Placeholder 19">
            <a:extLst>
              <a:ext uri="{FF2B5EF4-FFF2-40B4-BE49-F238E27FC236}">
                <a16:creationId xmlns:a16="http://schemas.microsoft.com/office/drawing/2014/main" id="{B6D57FAF-8E5A-4883-A160-305F7FDE5D17}"/>
              </a:ext>
            </a:extLst>
          </p:cNvPr>
          <p:cNvSpPr>
            <a:spLocks noGrp="1"/>
          </p:cNvSpPr>
          <p:nvPr>
            <p:ph type="body" sz="quarter" idx="21" hasCustomPrompt="1"/>
          </p:nvPr>
        </p:nvSpPr>
        <p:spPr>
          <a:xfrm>
            <a:off x="32918400" y="27889200"/>
            <a:ext cx="100584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Further Information</a:t>
            </a:r>
          </a:p>
        </p:txBody>
      </p:sp>
      <p:sp>
        <p:nvSpPr>
          <p:cNvPr id="32" name="Text Placeholder 15">
            <a:extLst>
              <a:ext uri="{FF2B5EF4-FFF2-40B4-BE49-F238E27FC236}">
                <a16:creationId xmlns:a16="http://schemas.microsoft.com/office/drawing/2014/main" id="{C7A5DCD1-D6DC-42D4-A4EE-2B1EE7DCCACF}"/>
              </a:ext>
            </a:extLst>
          </p:cNvPr>
          <p:cNvSpPr>
            <a:spLocks noGrp="1"/>
          </p:cNvSpPr>
          <p:nvPr>
            <p:ph type="body" sz="quarter" idx="22" hasCustomPrompt="1"/>
          </p:nvPr>
        </p:nvSpPr>
        <p:spPr>
          <a:xfrm>
            <a:off x="22402800" y="29032200"/>
            <a:ext cx="9601200" cy="2971800"/>
          </a:xfrm>
          <a:solidFill>
            <a:schemeClr val="bg1">
              <a:alpha val="70000"/>
            </a:schemeClr>
          </a:solidFill>
          <a:effectLst>
            <a:softEdge rad="101600"/>
          </a:effectLst>
          <a:scene3d>
            <a:camera prst="orthographicFront"/>
            <a:lightRig rig="threePt" dir="t"/>
          </a:scene3d>
          <a:sp3d prstMaterial="matte">
            <a:bevelT prst="relaxedInset"/>
          </a:sp3d>
        </p:spPr>
        <p:txBody>
          <a:bodyPr/>
          <a:lstStyle>
            <a:lvl1pPr marL="0" indent="0">
              <a:buFont typeface="Arial" panose="020B0604020202020204" pitchFamily="34" charset="0"/>
              <a:buNone/>
              <a:defRPr sz="6600">
                <a:latin typeface="+mn-lt"/>
              </a:defRPr>
            </a:lvl1pPr>
          </a:lstStyle>
          <a:p>
            <a:pPr lvl="0"/>
            <a:r>
              <a:rPr lang="en-US" dirty="0"/>
              <a:t>List sponsors, mentors, </a:t>
            </a:r>
            <a:r>
              <a:rPr lang="en-US" dirty="0" err="1"/>
              <a:t>etc</a:t>
            </a:r>
            <a:r>
              <a:rPr lang="en-US" dirty="0"/>
              <a:t> here.</a:t>
            </a:r>
          </a:p>
        </p:txBody>
      </p:sp>
      <p:sp>
        <p:nvSpPr>
          <p:cNvPr id="33" name="Text Placeholder 19">
            <a:extLst>
              <a:ext uri="{FF2B5EF4-FFF2-40B4-BE49-F238E27FC236}">
                <a16:creationId xmlns:a16="http://schemas.microsoft.com/office/drawing/2014/main" id="{D9C3A5D8-588C-42C1-9AAC-5510B78A1128}"/>
              </a:ext>
            </a:extLst>
          </p:cNvPr>
          <p:cNvSpPr>
            <a:spLocks noGrp="1"/>
          </p:cNvSpPr>
          <p:nvPr>
            <p:ph type="body" sz="quarter" idx="23" hasCustomPrompt="1"/>
          </p:nvPr>
        </p:nvSpPr>
        <p:spPr>
          <a:xfrm>
            <a:off x="22402800" y="27889200"/>
            <a:ext cx="9601200" cy="1143000"/>
          </a:xfrm>
          <a:noFill/>
          <a:effectLst>
            <a:glow rad="177800">
              <a:schemeClr val="tx1">
                <a:alpha val="40000"/>
              </a:schemeClr>
            </a:glow>
          </a:effectLst>
        </p:spPr>
        <p:txBody>
          <a:bodyPr anchor="ctr" anchorCtr="0">
            <a:normAutofit/>
          </a:bodyPr>
          <a:lstStyle>
            <a:lvl1pPr marL="0" indent="0" algn="ctr">
              <a:buNone/>
              <a:defRPr sz="7200">
                <a:solidFill>
                  <a:schemeClr val="bg1"/>
                </a:solidFill>
                <a:latin typeface="+mj-lt"/>
              </a:defRPr>
            </a:lvl1pPr>
          </a:lstStyle>
          <a:p>
            <a:pPr lvl="0"/>
            <a:r>
              <a:rPr lang="en-US" dirty="0"/>
              <a:t>Acknowledgements</a:t>
            </a:r>
          </a:p>
        </p:txBody>
      </p:sp>
      <p:pic>
        <p:nvPicPr>
          <p:cNvPr id="1030" name="Picture 6" descr="https://www.nwmissouri.edu/marketing/images/design/logos/N60-2Stack-W.png">
            <a:extLst>
              <a:ext uri="{FF2B5EF4-FFF2-40B4-BE49-F238E27FC236}">
                <a16:creationId xmlns:a16="http://schemas.microsoft.com/office/drawing/2014/main" id="{50547536-0CA8-4774-955F-78103C8DB4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456360" y="512064"/>
            <a:ext cx="3920693" cy="4434840"/>
          </a:xfrm>
          <a:prstGeom prst="rect">
            <a:avLst/>
          </a:prstGeom>
          <a:noFill/>
          <a:extLst>
            <a:ext uri="{909E8E84-426E-40DD-AFC4-6F175D3DCCD1}">
              <a14:hiddenFill xmlns:a14="http://schemas.microsoft.com/office/drawing/2010/main">
                <a:solidFill>
                  <a:srgbClr val="FFFFFF"/>
                </a:solidFill>
              </a14:hiddenFill>
            </a:ext>
          </a:extLst>
        </p:spPr>
      </p:pic>
      <p:sp>
        <p:nvSpPr>
          <p:cNvPr id="34" name="Content Placeholder 33">
            <a:extLst>
              <a:ext uri="{FF2B5EF4-FFF2-40B4-BE49-F238E27FC236}">
                <a16:creationId xmlns:a16="http://schemas.microsoft.com/office/drawing/2014/main" id="{8C3ECC03-D912-4EB3-A934-2B129A105359}"/>
              </a:ext>
            </a:extLst>
          </p:cNvPr>
          <p:cNvSpPr>
            <a:spLocks noGrp="1"/>
          </p:cNvSpPr>
          <p:nvPr>
            <p:ph sz="quarter" idx="24" hasCustomPrompt="1"/>
          </p:nvPr>
        </p:nvSpPr>
        <p:spPr>
          <a:xfrm>
            <a:off x="512064" y="512064"/>
            <a:ext cx="3922776" cy="4434840"/>
          </a:xfrm>
        </p:spPr>
        <p:txBody>
          <a:bodyPr>
            <a:noAutofit/>
          </a:bodyPr>
          <a:lstStyle>
            <a:lvl1pPr marL="0" indent="0">
              <a:buNone/>
              <a:defRPr sz="5400">
                <a:solidFill>
                  <a:schemeClr val="bg1"/>
                </a:solidFill>
              </a:defRPr>
            </a:lvl1pPr>
          </a:lstStyle>
          <a:p>
            <a:pPr lvl="0"/>
            <a:r>
              <a:rPr lang="en-US" dirty="0"/>
              <a:t>Add additional appropriate graphic/logo here</a:t>
            </a:r>
          </a:p>
        </p:txBody>
      </p:sp>
      <p:sp>
        <p:nvSpPr>
          <p:cNvPr id="6" name="Text Placeholder 5">
            <a:extLst>
              <a:ext uri="{FF2B5EF4-FFF2-40B4-BE49-F238E27FC236}">
                <a16:creationId xmlns:a16="http://schemas.microsoft.com/office/drawing/2014/main" id="{53F188B7-C6D1-4738-B4EC-BBEFDCC229C9}"/>
              </a:ext>
            </a:extLst>
          </p:cNvPr>
          <p:cNvSpPr>
            <a:spLocks noGrp="1"/>
          </p:cNvSpPr>
          <p:nvPr>
            <p:ph type="body" sz="quarter" idx="25" hasCustomPrompt="1"/>
          </p:nvPr>
        </p:nvSpPr>
        <p:spPr>
          <a:xfrm>
            <a:off x="4946904" y="3380693"/>
            <a:ext cx="33997392" cy="914400"/>
          </a:xfrm>
        </p:spPr>
        <p:txBody>
          <a:bodyPr anchor="ctr" anchorCtr="0"/>
          <a:lstStyle>
            <a:lvl1pPr marL="0" indent="0" algn="ctr">
              <a:lnSpc>
                <a:spcPct val="100000"/>
              </a:lnSpc>
              <a:buNone/>
              <a:defRPr sz="6000">
                <a:solidFill>
                  <a:schemeClr val="bg1"/>
                </a:solidFill>
              </a:defRPr>
            </a:lvl1pPr>
          </a:lstStyle>
          <a:p>
            <a:pPr lvl="0"/>
            <a:r>
              <a:rPr lang="en-US" dirty="0"/>
              <a:t>Author Name(s)</a:t>
            </a:r>
          </a:p>
        </p:txBody>
      </p:sp>
      <p:sp>
        <p:nvSpPr>
          <p:cNvPr id="39" name="Text Placeholder 5">
            <a:extLst>
              <a:ext uri="{FF2B5EF4-FFF2-40B4-BE49-F238E27FC236}">
                <a16:creationId xmlns:a16="http://schemas.microsoft.com/office/drawing/2014/main" id="{BEDC5CEC-772F-4CE6-8FEB-CEB37B70F49D}"/>
              </a:ext>
            </a:extLst>
          </p:cNvPr>
          <p:cNvSpPr>
            <a:spLocks noGrp="1"/>
          </p:cNvSpPr>
          <p:nvPr>
            <p:ph type="body" sz="quarter" idx="26" hasCustomPrompt="1"/>
          </p:nvPr>
        </p:nvSpPr>
        <p:spPr>
          <a:xfrm>
            <a:off x="4946904" y="4404422"/>
            <a:ext cx="33997392" cy="914400"/>
          </a:xfrm>
        </p:spPr>
        <p:txBody>
          <a:bodyPr anchor="ctr" anchorCtr="0"/>
          <a:lstStyle>
            <a:lvl1pPr marL="0" indent="0" algn="ctr">
              <a:lnSpc>
                <a:spcPct val="100000"/>
              </a:lnSpc>
              <a:buNone/>
              <a:defRPr sz="6000">
                <a:solidFill>
                  <a:schemeClr val="bg1"/>
                </a:solidFill>
              </a:defRPr>
            </a:lvl1pPr>
          </a:lstStyle>
          <a:p>
            <a:pPr lvl="0"/>
            <a:r>
              <a:rPr lang="en-US" dirty="0"/>
              <a:t>Contact and Affiliations</a:t>
            </a:r>
          </a:p>
        </p:txBody>
      </p:sp>
    </p:spTree>
    <p:extLst>
      <p:ext uri="{BB962C8B-B14F-4D97-AF65-F5344CB8AC3E}">
        <p14:creationId xmlns:p14="http://schemas.microsoft.com/office/powerpoint/2010/main" val="34657405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695B7AD-C0E4-4106-98F1-A426950388A1}" type="datetimeFigureOut">
              <a:rPr lang="en-US" smtClean="0"/>
              <a:t>12/3/2019</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E4186B7-4AB0-4B70-BB5B-FE2ED47BEC90}" type="slidenum">
              <a:rPr lang="en-US" smtClean="0"/>
              <a:t>‹#›</a:t>
            </a:fld>
            <a:endParaRPr lang="en-US"/>
          </a:p>
        </p:txBody>
      </p:sp>
    </p:spTree>
    <p:extLst>
      <p:ext uri="{BB962C8B-B14F-4D97-AF65-F5344CB8AC3E}">
        <p14:creationId xmlns:p14="http://schemas.microsoft.com/office/powerpoint/2010/main" val="260741206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kaggle.com/cclayford/cricinfo-statsguru-data" TargetMode="External"/><Relationship Id="rId7" Type="http://schemas.openxmlformats.org/officeDocument/2006/relationships/image" Target="../media/image5.jpg"/><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prakashreddy-97/ML_Poster.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5ED08B-B775-435A-9B4F-BDA086DCE7A6}"/>
              </a:ext>
            </a:extLst>
          </p:cNvPr>
          <p:cNvSpPr>
            <a:spLocks noGrp="1"/>
          </p:cNvSpPr>
          <p:nvPr>
            <p:ph type="body" sz="quarter" idx="10"/>
          </p:nvPr>
        </p:nvSpPr>
        <p:spPr>
          <a:xfrm>
            <a:off x="472875" y="7442053"/>
            <a:ext cx="10058400" cy="6648948"/>
          </a:xfrm>
        </p:spPr>
        <p:txBody>
          <a:bodyPr tIns="365760">
            <a:normAutofit/>
          </a:bodyPr>
          <a:lstStyle/>
          <a:p>
            <a:pPr algn="just"/>
            <a:r>
              <a:rPr lang="en-US" dirty="0">
                <a:latin typeface="Garamond (Body)"/>
                <a:cs typeface="Times New Roman" panose="02020603050405020304" pitchFamily="18" charset="0"/>
              </a:rPr>
              <a:t>Cricket is one of the most popular game worldwide. And cricket is most played and viewed game in India. I’m going to predict who is going to score more runs in a game.</a:t>
            </a:r>
          </a:p>
          <a:p>
            <a:pPr algn="just"/>
            <a:endParaRPr lang="en-US" dirty="0"/>
          </a:p>
        </p:txBody>
      </p:sp>
      <p:sp>
        <p:nvSpPr>
          <p:cNvPr id="3" name="Text Placeholder 2">
            <a:extLst>
              <a:ext uri="{FF2B5EF4-FFF2-40B4-BE49-F238E27FC236}">
                <a16:creationId xmlns:a16="http://schemas.microsoft.com/office/drawing/2014/main" id="{29B455F1-3C6C-4C07-9CB2-BCAEB0D8A7B7}"/>
              </a:ext>
            </a:extLst>
          </p:cNvPr>
          <p:cNvSpPr>
            <a:spLocks noGrp="1"/>
          </p:cNvSpPr>
          <p:nvPr>
            <p:ph type="body" sz="quarter" idx="12"/>
          </p:nvPr>
        </p:nvSpPr>
        <p:spPr>
          <a:xfrm>
            <a:off x="33129141" y="7363805"/>
            <a:ext cx="10111978" cy="19610993"/>
          </a:xfrm>
        </p:spPr>
        <p:txBody>
          <a:bodyPr tIns="365760"/>
          <a:lstStyle/>
          <a:p>
            <a:pPr marL="857250" indent="-857250">
              <a:buFont typeface="Arial" panose="020B0604020202020204" pitchFamily="34" charset="0"/>
              <a:buChar char="•"/>
            </a:pPr>
            <a:r>
              <a:rPr lang="en-US" dirty="0"/>
              <a:t>Predicting the most number of runs scored by a batsmen in a game</a:t>
            </a:r>
          </a:p>
          <a:p>
            <a:pPr marL="857250" indent="-857250">
              <a:buFont typeface="Arial" panose="020B0604020202020204" pitchFamily="34" charset="0"/>
              <a:buChar char="•"/>
            </a:pPr>
            <a:r>
              <a:rPr lang="en-US" dirty="0"/>
              <a:t>Provides a graphical representation of number of runs scored by a batsman depending on how much time he bats.</a:t>
            </a:r>
          </a:p>
          <a:p>
            <a:pPr marL="857250" indent="-857250">
              <a:buFont typeface="Arial" panose="020B0604020202020204" pitchFamily="34" charset="0"/>
              <a:buChar char="•"/>
            </a:pPr>
            <a:r>
              <a:rPr lang="en-US" dirty="0"/>
              <a:t>I have performed clustering to determine how much a batsman will score depending on his previous scores.</a:t>
            </a:r>
          </a:p>
          <a:p>
            <a:pPr marL="857250" indent="-85725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459AC47-94BC-470C-9B8A-970292C0ADD6}"/>
              </a:ext>
            </a:extLst>
          </p:cNvPr>
          <p:cNvSpPr>
            <a:spLocks noGrp="1"/>
          </p:cNvSpPr>
          <p:nvPr>
            <p:ph type="body" sz="quarter" idx="18"/>
          </p:nvPr>
        </p:nvSpPr>
        <p:spPr>
          <a:xfrm>
            <a:off x="12115800" y="7363806"/>
            <a:ext cx="20574000" cy="19610994"/>
          </a:xfrm>
        </p:spPr>
        <p:txBody>
          <a:bodyPr>
            <a:normAutofit/>
          </a:bodyPr>
          <a:lstStyle/>
          <a:p>
            <a:pPr>
              <a:lnSpc>
                <a:spcPct val="100000"/>
              </a:lnSpc>
              <a:spcBef>
                <a:spcPts val="2400"/>
              </a:spcBef>
            </a:pPr>
            <a:endParaRPr lang="en-US" sz="6000" dirty="0"/>
          </a:p>
          <a:p>
            <a:pPr marL="857250" indent="-857250">
              <a:lnSpc>
                <a:spcPct val="100000"/>
              </a:lnSpc>
              <a:spcBef>
                <a:spcPts val="2400"/>
              </a:spcBef>
              <a:buFont typeface="Arial" panose="020B0604020202020204" pitchFamily="34" charset="0"/>
              <a:buChar char="•"/>
            </a:pPr>
            <a:r>
              <a:rPr lang="en-US" sz="6000" dirty="0"/>
              <a:t>Based on the scatter plot on the left we can say that most of the players will score high if they get to play longer duration</a:t>
            </a:r>
          </a:p>
          <a:p>
            <a:pPr marL="857250" indent="-857250">
              <a:lnSpc>
                <a:spcPct val="100000"/>
              </a:lnSpc>
              <a:spcBef>
                <a:spcPts val="2400"/>
              </a:spcBef>
              <a:buFont typeface="Arial" panose="020B0604020202020204" pitchFamily="34" charset="0"/>
              <a:buChar char="•"/>
            </a:pPr>
            <a:r>
              <a:rPr lang="en-US" sz="6000" dirty="0"/>
              <a:t>Based on the scatter plot on the right we can say that the most of the players will score high if they play more number of balls</a:t>
            </a:r>
          </a:p>
          <a:p>
            <a:pPr>
              <a:lnSpc>
                <a:spcPct val="100000"/>
              </a:lnSpc>
            </a:pPr>
            <a:endParaRPr lang="en-US" sz="6000" dirty="0"/>
          </a:p>
          <a:p>
            <a:pPr>
              <a:lnSpc>
                <a:spcPct val="100000"/>
              </a:lnSpc>
            </a:pPr>
            <a:endParaRPr lang="en-US" sz="6000" dirty="0"/>
          </a:p>
          <a:p>
            <a:pPr>
              <a:lnSpc>
                <a:spcPct val="100000"/>
              </a:lnSpc>
            </a:pPr>
            <a:endParaRPr lang="en-US" sz="6000" dirty="0"/>
          </a:p>
          <a:p>
            <a:pPr>
              <a:lnSpc>
                <a:spcPct val="100000"/>
              </a:lnSpc>
            </a:pPr>
            <a:endParaRPr lang="en-US" sz="6000" dirty="0"/>
          </a:p>
          <a:p>
            <a:pPr>
              <a:lnSpc>
                <a:spcPct val="100000"/>
              </a:lnSpc>
            </a:pPr>
            <a:endParaRPr lang="en-US" sz="6000" dirty="0"/>
          </a:p>
        </p:txBody>
      </p:sp>
      <p:sp>
        <p:nvSpPr>
          <p:cNvPr id="5" name="Title 4">
            <a:extLst>
              <a:ext uri="{FF2B5EF4-FFF2-40B4-BE49-F238E27FC236}">
                <a16:creationId xmlns:a16="http://schemas.microsoft.com/office/drawing/2014/main" id="{6F7474F1-B7EB-40BD-B650-D37E0AA066A3}"/>
              </a:ext>
            </a:extLst>
          </p:cNvPr>
          <p:cNvSpPr>
            <a:spLocks noGrp="1"/>
          </p:cNvSpPr>
          <p:nvPr>
            <p:ph type="ctrTitle"/>
          </p:nvPr>
        </p:nvSpPr>
        <p:spPr/>
        <p:txBody>
          <a:bodyPr/>
          <a:lstStyle/>
          <a:p>
            <a:r>
              <a:rPr lang="en-US" dirty="0"/>
              <a:t>CRICKET PREDICTIONS</a:t>
            </a:r>
          </a:p>
        </p:txBody>
      </p:sp>
      <p:sp>
        <p:nvSpPr>
          <p:cNvPr id="6" name="Text Placeholder 5">
            <a:extLst>
              <a:ext uri="{FF2B5EF4-FFF2-40B4-BE49-F238E27FC236}">
                <a16:creationId xmlns:a16="http://schemas.microsoft.com/office/drawing/2014/main" id="{CCC8C212-9152-47EB-9021-DDD1B739EED2}"/>
              </a:ext>
            </a:extLst>
          </p:cNvPr>
          <p:cNvSpPr>
            <a:spLocks noGrp="1"/>
          </p:cNvSpPr>
          <p:nvPr>
            <p:ph type="body" sz="quarter" idx="11"/>
          </p:nvPr>
        </p:nvSpPr>
        <p:spPr>
          <a:xfrm>
            <a:off x="914400" y="5812974"/>
            <a:ext cx="10058400" cy="1143000"/>
          </a:xfrm>
        </p:spPr>
        <p:txBody>
          <a:bodyPr/>
          <a:lstStyle/>
          <a:p>
            <a:r>
              <a:rPr lang="en-US" dirty="0"/>
              <a:t>Introduction</a:t>
            </a:r>
          </a:p>
        </p:txBody>
      </p:sp>
      <p:sp>
        <p:nvSpPr>
          <p:cNvPr id="7" name="Text Placeholder 6">
            <a:extLst>
              <a:ext uri="{FF2B5EF4-FFF2-40B4-BE49-F238E27FC236}">
                <a16:creationId xmlns:a16="http://schemas.microsoft.com/office/drawing/2014/main" id="{0F002AEE-7ABF-4F25-90D8-22D1918F982A}"/>
              </a:ext>
            </a:extLst>
          </p:cNvPr>
          <p:cNvSpPr>
            <a:spLocks noGrp="1"/>
          </p:cNvSpPr>
          <p:nvPr>
            <p:ph type="body" sz="quarter" idx="13"/>
          </p:nvPr>
        </p:nvSpPr>
        <p:spPr>
          <a:xfrm>
            <a:off x="33182719" y="5812974"/>
            <a:ext cx="10058400" cy="1143000"/>
          </a:xfrm>
        </p:spPr>
        <p:txBody>
          <a:bodyPr/>
          <a:lstStyle/>
          <a:p>
            <a:r>
              <a:rPr lang="en-US" dirty="0"/>
              <a:t>Conclusions</a:t>
            </a:r>
          </a:p>
        </p:txBody>
      </p:sp>
      <p:sp>
        <p:nvSpPr>
          <p:cNvPr id="9" name="Text Placeholder 8">
            <a:extLst>
              <a:ext uri="{FF2B5EF4-FFF2-40B4-BE49-F238E27FC236}">
                <a16:creationId xmlns:a16="http://schemas.microsoft.com/office/drawing/2014/main" id="{9C535820-2B15-48C9-B0AA-9FA5E543ABF1}"/>
              </a:ext>
            </a:extLst>
          </p:cNvPr>
          <p:cNvSpPr>
            <a:spLocks noGrp="1"/>
          </p:cNvSpPr>
          <p:nvPr>
            <p:ph type="body" sz="quarter" idx="15"/>
          </p:nvPr>
        </p:nvSpPr>
        <p:spPr>
          <a:xfrm>
            <a:off x="914400" y="14723436"/>
            <a:ext cx="10058400" cy="1143000"/>
          </a:xfrm>
        </p:spPr>
        <p:txBody>
          <a:bodyPr/>
          <a:lstStyle/>
          <a:p>
            <a:r>
              <a:rPr lang="en-US" dirty="0"/>
              <a:t>Materials/Methods</a:t>
            </a:r>
          </a:p>
        </p:txBody>
      </p:sp>
      <p:sp>
        <p:nvSpPr>
          <p:cNvPr id="10" name="Text Placeholder 9">
            <a:extLst>
              <a:ext uri="{FF2B5EF4-FFF2-40B4-BE49-F238E27FC236}">
                <a16:creationId xmlns:a16="http://schemas.microsoft.com/office/drawing/2014/main" id="{2F1AFE3A-F984-4AF2-BF89-DF5843246A7A}"/>
              </a:ext>
            </a:extLst>
          </p:cNvPr>
          <p:cNvSpPr>
            <a:spLocks noGrp="1"/>
          </p:cNvSpPr>
          <p:nvPr>
            <p:ph type="body" sz="quarter" idx="16"/>
          </p:nvPr>
        </p:nvSpPr>
        <p:spPr>
          <a:xfrm>
            <a:off x="685800" y="29032200"/>
            <a:ext cx="20574000" cy="2971800"/>
          </a:xfrm>
        </p:spPr>
        <p:txBody>
          <a:bodyPr tIns="274320" numCol="1">
            <a:noAutofit/>
          </a:bodyPr>
          <a:lstStyle/>
          <a:p>
            <a:pPr marL="457200" indent="-457200">
              <a:spcBef>
                <a:spcPts val="0"/>
              </a:spcBef>
              <a:buFont typeface="Arial" panose="020B0604020202020204" pitchFamily="34" charset="0"/>
              <a:buChar char="•"/>
            </a:pPr>
            <a:r>
              <a:rPr lang="en-US" sz="4400" dirty="0">
                <a:hlinkClick r:id="rId2"/>
              </a:rPr>
              <a:t>https://scikit-learn.org/stable/modules/generated/sklearn.tree.DecisionTreeClassifier.html</a:t>
            </a:r>
            <a:endParaRPr lang="en-US" sz="4400" dirty="0"/>
          </a:p>
          <a:p>
            <a:pPr marL="457200" indent="-457200">
              <a:spcBef>
                <a:spcPts val="0"/>
              </a:spcBef>
              <a:buFont typeface="Arial" panose="020B0604020202020204" pitchFamily="34" charset="0"/>
              <a:buChar char="•"/>
            </a:pPr>
            <a:r>
              <a:rPr lang="en-US" sz="4400" dirty="0">
                <a:hlinkClick r:id="rId3"/>
              </a:rPr>
              <a:t>https://www.kaggle.com/cclayford/cricinfo-statsguru-data</a:t>
            </a:r>
            <a:endParaRPr lang="en-US" sz="4400" dirty="0"/>
          </a:p>
        </p:txBody>
      </p:sp>
      <p:sp>
        <p:nvSpPr>
          <p:cNvPr id="11" name="Text Placeholder 10">
            <a:extLst>
              <a:ext uri="{FF2B5EF4-FFF2-40B4-BE49-F238E27FC236}">
                <a16:creationId xmlns:a16="http://schemas.microsoft.com/office/drawing/2014/main" id="{7DD57B1E-4D9F-47F9-88F7-FB032B9D6324}"/>
              </a:ext>
            </a:extLst>
          </p:cNvPr>
          <p:cNvSpPr>
            <a:spLocks noGrp="1"/>
          </p:cNvSpPr>
          <p:nvPr>
            <p:ph type="body" sz="quarter" idx="17"/>
          </p:nvPr>
        </p:nvSpPr>
        <p:spPr>
          <a:xfrm>
            <a:off x="0" y="27370978"/>
            <a:ext cx="20574000" cy="1143000"/>
          </a:xfrm>
        </p:spPr>
        <p:txBody>
          <a:bodyPr/>
          <a:lstStyle/>
          <a:p>
            <a:r>
              <a:rPr lang="en-US" dirty="0"/>
              <a:t>Additional Resources</a:t>
            </a:r>
          </a:p>
        </p:txBody>
      </p:sp>
      <p:sp>
        <p:nvSpPr>
          <p:cNvPr id="12" name="Text Placeholder 11">
            <a:extLst>
              <a:ext uri="{FF2B5EF4-FFF2-40B4-BE49-F238E27FC236}">
                <a16:creationId xmlns:a16="http://schemas.microsoft.com/office/drawing/2014/main" id="{65D66D60-3409-4A83-882F-DEF1F6DDFE92}"/>
              </a:ext>
            </a:extLst>
          </p:cNvPr>
          <p:cNvSpPr>
            <a:spLocks noGrp="1"/>
          </p:cNvSpPr>
          <p:nvPr>
            <p:ph type="body" sz="quarter" idx="19"/>
          </p:nvPr>
        </p:nvSpPr>
        <p:spPr>
          <a:xfrm>
            <a:off x="12555141" y="5739634"/>
            <a:ext cx="20116800" cy="1143000"/>
          </a:xfrm>
        </p:spPr>
        <p:txBody>
          <a:bodyPr/>
          <a:lstStyle/>
          <a:p>
            <a:r>
              <a:rPr lang="en-US" u="sng" dirty="0"/>
              <a:t>Results</a:t>
            </a:r>
          </a:p>
        </p:txBody>
      </p:sp>
      <p:sp>
        <p:nvSpPr>
          <p:cNvPr id="13" name="Text Placeholder 12">
            <a:extLst>
              <a:ext uri="{FF2B5EF4-FFF2-40B4-BE49-F238E27FC236}">
                <a16:creationId xmlns:a16="http://schemas.microsoft.com/office/drawing/2014/main" id="{653E4573-0153-477E-A6EA-F369D642E8BD}"/>
              </a:ext>
            </a:extLst>
          </p:cNvPr>
          <p:cNvSpPr>
            <a:spLocks noGrp="1"/>
          </p:cNvSpPr>
          <p:nvPr>
            <p:ph type="body" sz="quarter" idx="20"/>
          </p:nvPr>
        </p:nvSpPr>
        <p:spPr>
          <a:xfrm>
            <a:off x="32918400" y="29032200"/>
            <a:ext cx="10058400" cy="2971800"/>
          </a:xfrm>
        </p:spPr>
        <p:txBody>
          <a:bodyPr tIns="91440" bIns="274320" anchor="b" anchorCtr="0">
            <a:normAutofit/>
          </a:bodyPr>
          <a:lstStyle/>
          <a:p>
            <a:pPr algn="ctr"/>
            <a:r>
              <a:rPr lang="en-US" sz="3600" dirty="0">
                <a:hlinkClick r:id="rId4"/>
              </a:rPr>
              <a:t>https://github.com/prakashreddy-97/ML_Poster.git</a:t>
            </a:r>
            <a:endParaRPr lang="en-US" sz="3600" dirty="0"/>
          </a:p>
        </p:txBody>
      </p:sp>
      <p:sp>
        <p:nvSpPr>
          <p:cNvPr id="14" name="Text Placeholder 13">
            <a:extLst>
              <a:ext uri="{FF2B5EF4-FFF2-40B4-BE49-F238E27FC236}">
                <a16:creationId xmlns:a16="http://schemas.microsoft.com/office/drawing/2014/main" id="{D93257E1-88C3-4089-9BFF-38DFCEA27AC5}"/>
              </a:ext>
            </a:extLst>
          </p:cNvPr>
          <p:cNvSpPr>
            <a:spLocks noGrp="1"/>
          </p:cNvSpPr>
          <p:nvPr>
            <p:ph type="body" sz="quarter" idx="21"/>
          </p:nvPr>
        </p:nvSpPr>
        <p:spPr>
          <a:xfrm>
            <a:off x="33063098" y="27351782"/>
            <a:ext cx="10058400" cy="1143000"/>
          </a:xfrm>
        </p:spPr>
        <p:txBody>
          <a:bodyPr/>
          <a:lstStyle/>
          <a:p>
            <a:r>
              <a:rPr lang="en-US" dirty="0"/>
              <a:t>Poster Repository</a:t>
            </a:r>
          </a:p>
        </p:txBody>
      </p:sp>
      <p:sp>
        <p:nvSpPr>
          <p:cNvPr id="15" name="Text Placeholder 14">
            <a:extLst>
              <a:ext uri="{FF2B5EF4-FFF2-40B4-BE49-F238E27FC236}">
                <a16:creationId xmlns:a16="http://schemas.microsoft.com/office/drawing/2014/main" id="{47FED097-712A-4391-BB35-7534ADE256AE}"/>
              </a:ext>
            </a:extLst>
          </p:cNvPr>
          <p:cNvSpPr>
            <a:spLocks noGrp="1"/>
          </p:cNvSpPr>
          <p:nvPr>
            <p:ph type="body" sz="quarter" idx="22"/>
          </p:nvPr>
        </p:nvSpPr>
        <p:spPr/>
        <p:txBody>
          <a:bodyPr tIns="274320">
            <a:normAutofit/>
          </a:bodyPr>
          <a:lstStyle/>
          <a:p>
            <a:r>
              <a:rPr lang="en-US" dirty="0"/>
              <a:t>Mentor: Dr. Charles Hoot</a:t>
            </a:r>
          </a:p>
          <a:p>
            <a:endParaRPr lang="en-US" dirty="0"/>
          </a:p>
        </p:txBody>
      </p:sp>
      <p:sp>
        <p:nvSpPr>
          <p:cNvPr id="16" name="Text Placeholder 15">
            <a:extLst>
              <a:ext uri="{FF2B5EF4-FFF2-40B4-BE49-F238E27FC236}">
                <a16:creationId xmlns:a16="http://schemas.microsoft.com/office/drawing/2014/main" id="{F7C18949-3E74-4B71-BB77-D29BCE1BA17F}"/>
              </a:ext>
            </a:extLst>
          </p:cNvPr>
          <p:cNvSpPr>
            <a:spLocks noGrp="1"/>
          </p:cNvSpPr>
          <p:nvPr>
            <p:ph type="body" sz="quarter" idx="23"/>
          </p:nvPr>
        </p:nvSpPr>
        <p:spPr>
          <a:xfrm>
            <a:off x="22527493" y="27370978"/>
            <a:ext cx="9601200" cy="1143000"/>
          </a:xfrm>
        </p:spPr>
        <p:txBody>
          <a:bodyPr/>
          <a:lstStyle/>
          <a:p>
            <a:r>
              <a:rPr lang="en-US" dirty="0"/>
              <a:t>Acknowledgements</a:t>
            </a:r>
          </a:p>
        </p:txBody>
      </p:sp>
      <p:sp>
        <p:nvSpPr>
          <p:cNvPr id="18" name="Text Placeholder 17">
            <a:extLst>
              <a:ext uri="{FF2B5EF4-FFF2-40B4-BE49-F238E27FC236}">
                <a16:creationId xmlns:a16="http://schemas.microsoft.com/office/drawing/2014/main" id="{6C7A8E39-51B8-446A-A58D-E4A6958BDFE2}"/>
              </a:ext>
            </a:extLst>
          </p:cNvPr>
          <p:cNvSpPr>
            <a:spLocks noGrp="1"/>
          </p:cNvSpPr>
          <p:nvPr>
            <p:ph type="body" sz="quarter" idx="25"/>
          </p:nvPr>
        </p:nvSpPr>
        <p:spPr/>
        <p:txBody>
          <a:bodyPr>
            <a:normAutofit fontScale="92500" lnSpcReduction="10000"/>
          </a:bodyPr>
          <a:lstStyle/>
          <a:p>
            <a:r>
              <a:rPr lang="en-US" dirty="0"/>
              <a:t>Sai Prakash Reddy Mamidi</a:t>
            </a:r>
          </a:p>
        </p:txBody>
      </p:sp>
      <p:sp>
        <p:nvSpPr>
          <p:cNvPr id="19" name="Text Placeholder 18">
            <a:extLst>
              <a:ext uri="{FF2B5EF4-FFF2-40B4-BE49-F238E27FC236}">
                <a16:creationId xmlns:a16="http://schemas.microsoft.com/office/drawing/2014/main" id="{1230B1EE-E97C-4A5D-8EB4-FEE65881F4F4}"/>
              </a:ext>
            </a:extLst>
          </p:cNvPr>
          <p:cNvSpPr>
            <a:spLocks noGrp="1"/>
          </p:cNvSpPr>
          <p:nvPr>
            <p:ph type="body" sz="quarter" idx="26"/>
          </p:nvPr>
        </p:nvSpPr>
        <p:spPr/>
        <p:txBody>
          <a:bodyPr>
            <a:normAutofit fontScale="92500" lnSpcReduction="10000"/>
          </a:bodyPr>
          <a:lstStyle/>
          <a:p>
            <a:r>
              <a:rPr lang="en-US" dirty="0"/>
              <a:t>School of Computer Science and Information Systems, Northwest Missouri State University</a:t>
            </a:r>
          </a:p>
        </p:txBody>
      </p:sp>
      <p:pic>
        <p:nvPicPr>
          <p:cNvPr id="20" name="Picture 19">
            <a:extLst>
              <a:ext uri="{FF2B5EF4-FFF2-40B4-BE49-F238E27FC236}">
                <a16:creationId xmlns:a16="http://schemas.microsoft.com/office/drawing/2014/main" id="{E256C4ED-A409-4714-BD55-3D8365913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25106" y="29011418"/>
            <a:ext cx="4644988" cy="1904446"/>
          </a:xfrm>
          <a:prstGeom prst="rect">
            <a:avLst/>
          </a:prstGeom>
        </p:spPr>
      </p:pic>
      <p:sp>
        <p:nvSpPr>
          <p:cNvPr id="30" name="Text Placeholder 1">
            <a:extLst>
              <a:ext uri="{FF2B5EF4-FFF2-40B4-BE49-F238E27FC236}">
                <a16:creationId xmlns:a16="http://schemas.microsoft.com/office/drawing/2014/main" id="{44D500C7-5EEE-4A5A-850B-DDE16CF080C8}"/>
              </a:ext>
            </a:extLst>
          </p:cNvPr>
          <p:cNvSpPr txBox="1">
            <a:spLocks/>
          </p:cNvSpPr>
          <p:nvPr/>
        </p:nvSpPr>
        <p:spPr>
          <a:xfrm>
            <a:off x="472874" y="16384658"/>
            <a:ext cx="11316355" cy="10511029"/>
          </a:xfrm>
          <a:prstGeom prst="rect">
            <a:avLst/>
          </a:prstGeom>
          <a:solidFill>
            <a:schemeClr val="bg1">
              <a:alpha val="70000"/>
            </a:schemeClr>
          </a:solidFill>
          <a:effectLst>
            <a:softEdge rad="101600"/>
          </a:effectLst>
          <a:scene3d>
            <a:camera prst="orthographicFront"/>
            <a:lightRig rig="threePt" dir="t"/>
          </a:scene3d>
          <a:sp3d prstMaterial="matte">
            <a:bevelT prst="relaxedInset"/>
          </a:sp3d>
        </p:spPr>
        <p:txBody>
          <a:bodyPr vert="horz" lIns="91440" tIns="365760" rIns="91440" bIns="45720" rtlCol="0">
            <a:noAutofit/>
          </a:bodyPr>
          <a:lstStyle>
            <a:lvl1pPr marL="0" indent="0" algn="l" defTabSz="4389120" rtl="0" eaLnBrk="1" latinLnBrk="0" hangingPunct="1">
              <a:lnSpc>
                <a:spcPct val="90000"/>
              </a:lnSpc>
              <a:spcBef>
                <a:spcPts val="4800"/>
              </a:spcBef>
              <a:buFont typeface="Arial" panose="020B0604020202020204" pitchFamily="34" charset="0"/>
              <a:buNone/>
              <a:defRPr sz="660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857250" indent="-857250" algn="just">
              <a:buFont typeface="Arial" panose="020B0604020202020204" pitchFamily="34" charset="0"/>
              <a:buChar char="•"/>
            </a:pPr>
            <a:r>
              <a:rPr lang="en-US" sz="5400" dirty="0"/>
              <a:t>Features:</a:t>
            </a:r>
          </a:p>
          <a:p>
            <a:pPr marL="4149090" lvl="1" indent="-857250" algn="just"/>
            <a:r>
              <a:rPr lang="en-US" sz="5400" dirty="0"/>
              <a:t>Innings Runs Scored Num</a:t>
            </a:r>
          </a:p>
          <a:p>
            <a:pPr marL="4149090" lvl="1" indent="-857250" algn="just"/>
            <a:r>
              <a:rPr lang="en-US" sz="5400" dirty="0"/>
              <a:t>Innings Minutes Batted</a:t>
            </a:r>
          </a:p>
          <a:p>
            <a:pPr marL="4149090" lvl="1" indent="-857250" algn="just"/>
            <a:r>
              <a:rPr lang="en-US" sz="5400" dirty="0"/>
              <a:t>Innings Runs Scored Num</a:t>
            </a:r>
          </a:p>
          <a:p>
            <a:pPr marL="4149090" lvl="1" indent="-857250" algn="just"/>
            <a:endParaRPr lang="en-US" sz="5400" dirty="0"/>
          </a:p>
          <a:p>
            <a:pPr marL="857250" indent="-857250" algn="just">
              <a:buFont typeface="Arial" panose="020B0604020202020204" pitchFamily="34" charset="0"/>
              <a:buChar char="•"/>
            </a:pPr>
            <a:r>
              <a:rPr lang="en-US" sz="5400" dirty="0"/>
              <a:t>Performed Linear Regression</a:t>
            </a:r>
          </a:p>
          <a:p>
            <a:pPr marL="857250" indent="-857250" algn="just">
              <a:buFont typeface="Arial" panose="020B0604020202020204" pitchFamily="34" charset="0"/>
              <a:buChar char="•"/>
            </a:pPr>
            <a:r>
              <a:rPr lang="en-US" sz="5400" dirty="0"/>
              <a:t>Used Decision Tree Classifier to implicitly perform feature selection</a:t>
            </a:r>
          </a:p>
        </p:txBody>
      </p:sp>
      <p:pic>
        <p:nvPicPr>
          <p:cNvPr id="34" name="Picture 33">
            <a:extLst>
              <a:ext uri="{FF2B5EF4-FFF2-40B4-BE49-F238E27FC236}">
                <a16:creationId xmlns:a16="http://schemas.microsoft.com/office/drawing/2014/main" id="{21A98E3B-6BB0-4DBF-AF54-51C1B9F96F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55141" y="14091001"/>
            <a:ext cx="9939220" cy="9954219"/>
          </a:xfrm>
          <a:prstGeom prst="rect">
            <a:avLst/>
          </a:prstGeom>
        </p:spPr>
      </p:pic>
      <p:pic>
        <p:nvPicPr>
          <p:cNvPr id="50" name="Content Placeholder 49">
            <a:extLst>
              <a:ext uri="{FF2B5EF4-FFF2-40B4-BE49-F238E27FC236}">
                <a16:creationId xmlns:a16="http://schemas.microsoft.com/office/drawing/2014/main" id="{65494CB0-807A-4F79-B3E4-B533C6010A38}"/>
              </a:ext>
            </a:extLst>
          </p:cNvPr>
          <p:cNvPicPr>
            <a:picLocks noGrp="1" noChangeAspect="1"/>
          </p:cNvPicPr>
          <p:nvPr>
            <p:ph sz="quarter" idx="24"/>
          </p:nvPr>
        </p:nvPicPr>
        <p:blipFill>
          <a:blip r:embed="rId7">
            <a:extLst>
              <a:ext uri="{28A0092B-C50C-407E-A947-70E740481C1C}">
                <a14:useLocalDpi xmlns:a14="http://schemas.microsoft.com/office/drawing/2010/main" val="0"/>
              </a:ext>
            </a:extLst>
          </a:blip>
          <a:stretch>
            <a:fillRect/>
          </a:stretch>
        </p:blipFill>
        <p:spPr>
          <a:xfrm>
            <a:off x="0" y="16741"/>
            <a:ext cx="5293677" cy="5722893"/>
          </a:xfrm>
        </p:spPr>
      </p:pic>
      <p:pic>
        <p:nvPicPr>
          <p:cNvPr id="52" name="Picture 51">
            <a:extLst>
              <a:ext uri="{FF2B5EF4-FFF2-40B4-BE49-F238E27FC236}">
                <a16:creationId xmlns:a16="http://schemas.microsoft.com/office/drawing/2014/main" id="{FF5038F2-F3A4-47E6-AEDF-9EBAC26F9E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87280" y="14029928"/>
            <a:ext cx="9016720" cy="9954218"/>
          </a:xfrm>
          <a:prstGeom prst="rect">
            <a:avLst/>
          </a:prstGeom>
        </p:spPr>
      </p:pic>
    </p:spTree>
    <p:extLst>
      <p:ext uri="{BB962C8B-B14F-4D97-AF65-F5344CB8AC3E}">
        <p14:creationId xmlns:p14="http://schemas.microsoft.com/office/powerpoint/2010/main" val="4287168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search Poster">
      <a:majorFont>
        <a:latin typeface="Helvetica"/>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bstract_bg" id="{29B32C95-BF94-4328-B440-C1461C2F0B06}" vid="{B9381D9B-251E-4F9E-BEA1-FCED3FB9D33D}"/>
    </a:ext>
  </a:extLst>
</a:theme>
</file>

<file path=docProps/app.xml><?xml version="1.0" encoding="utf-8"?>
<Properties xmlns="http://schemas.openxmlformats.org/officeDocument/2006/extended-properties" xmlns:vt="http://schemas.openxmlformats.org/officeDocument/2006/docPropsVTypes">
  <Template/>
  <TotalTime>377</TotalTime>
  <Words>228</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Garamond</vt:lpstr>
      <vt:lpstr>Garamond (Body)</vt:lpstr>
      <vt:lpstr>Helvetica</vt:lpstr>
      <vt:lpstr>Office Theme</vt:lpstr>
      <vt:lpstr>CRICKET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Eloe,Nathan</dc:creator>
  <cp:lastModifiedBy>Mamidi,Sai Prakash Reddy</cp:lastModifiedBy>
  <cp:revision>58</cp:revision>
  <dcterms:created xsi:type="dcterms:W3CDTF">2019-04-10T19:42:12Z</dcterms:created>
  <dcterms:modified xsi:type="dcterms:W3CDTF">2019-12-04T02:23:04Z</dcterms:modified>
</cp:coreProperties>
</file>