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75" r:id="rId11"/>
    <p:sldId id="270" r:id="rId12"/>
    <p:sldId id="271" r:id="rId13"/>
    <p:sldId id="272" r:id="rId14"/>
    <p:sldId id="273" r:id="rId15"/>
    <p:sldId id="274"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794E5-1D99-462B-A8AC-C4203D6E7BC9}"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4359C-15A5-4A87-BD10-D0070CBB58DC}" type="slidenum">
              <a:rPr lang="en-US" smtClean="0"/>
              <a:t>‹#›</a:t>
            </a:fld>
            <a:endParaRPr lang="en-US"/>
          </a:p>
        </p:txBody>
      </p:sp>
    </p:spTree>
    <p:extLst>
      <p:ext uri="{BB962C8B-B14F-4D97-AF65-F5344CB8AC3E}">
        <p14:creationId xmlns:p14="http://schemas.microsoft.com/office/powerpoint/2010/main" val="171030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a:t>
            </a:r>
            <a:r>
              <a:rPr lang="en-US" baseline="0" dirty="0" smtClean="0"/>
              <a:t> developer adds a new work to a branch, the server will automatically build and test the code to determine whether it works and can be integrated with the code on the main branch</a:t>
            </a:r>
            <a:endParaRPr lang="en-US" dirty="0"/>
          </a:p>
        </p:txBody>
      </p:sp>
      <p:sp>
        <p:nvSpPr>
          <p:cNvPr id="4" name="Slide Number Placeholder 3"/>
          <p:cNvSpPr>
            <a:spLocks noGrp="1"/>
          </p:cNvSpPr>
          <p:nvPr>
            <p:ph type="sldNum" sz="quarter" idx="10"/>
          </p:nvPr>
        </p:nvSpPr>
        <p:spPr/>
        <p:txBody>
          <a:bodyPr/>
          <a:lstStyle/>
          <a:p>
            <a:fld id="{F19211DA-F94B-40F8-9D7A-B148DF11E15A}" type="slidenum">
              <a:rPr lang="en-US" smtClean="0"/>
              <a:t>19</a:t>
            </a:fld>
            <a:endParaRPr lang="en-US"/>
          </a:p>
        </p:txBody>
      </p:sp>
    </p:spTree>
    <p:extLst>
      <p:ext uri="{BB962C8B-B14F-4D97-AF65-F5344CB8AC3E}">
        <p14:creationId xmlns:p14="http://schemas.microsoft.com/office/powerpoint/2010/main" val="42807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8015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9770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1989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2794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9222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802280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43741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965591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423917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58944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220810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2188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58045-802C-4A33-897E-29D7627F508A}"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126343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33569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86378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59406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58045-802C-4A33-897E-29D7627F508A}"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94BC-D14B-4CB3-8A06-8C2F940E6BEE}" type="slidenum">
              <a:rPr lang="en-US" smtClean="0"/>
              <a:t>‹#›</a:t>
            </a:fld>
            <a:endParaRPr lang="en-US"/>
          </a:p>
        </p:txBody>
      </p:sp>
    </p:spTree>
    <p:extLst>
      <p:ext uri="{BB962C8B-B14F-4D97-AF65-F5344CB8AC3E}">
        <p14:creationId xmlns:p14="http://schemas.microsoft.com/office/powerpoint/2010/main" val="66744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58045-802C-4A33-897E-29D7627F508A}" type="datetimeFigureOut">
              <a:rPr lang="en-US" smtClean="0"/>
              <a:t>2/6/2019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6F94BC-D14B-4CB3-8A06-8C2F940E6BEE}" type="slidenum">
              <a:rPr lang="en-US" smtClean="0"/>
              <a:t>‹#›</a:t>
            </a:fld>
            <a:endParaRPr lang="en-US"/>
          </a:p>
        </p:txBody>
      </p:sp>
    </p:spTree>
    <p:extLst>
      <p:ext uri="{BB962C8B-B14F-4D97-AF65-F5344CB8AC3E}">
        <p14:creationId xmlns:p14="http://schemas.microsoft.com/office/powerpoint/2010/main" val="367603105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459933"/>
            <a:ext cx="8825658" cy="2677648"/>
          </a:xfrm>
        </p:spPr>
        <p:txBody>
          <a:bodyPr>
            <a:noAutofit/>
          </a:bodyPr>
          <a:lstStyle/>
          <a:p>
            <a:pPr algn="ctr"/>
            <a:r>
              <a:rPr lang="en-US" sz="4000" dirty="0"/>
              <a:t>Using </a:t>
            </a:r>
            <a:r>
              <a:rPr lang="en-US" sz="4000" dirty="0" err="1"/>
              <a:t>Git</a:t>
            </a:r>
            <a:r>
              <a:rPr lang="en-US" sz="4000" dirty="0"/>
              <a:t> Successfully (SSH, Merge Conflicts, incremental commits, continuous integration) </a:t>
            </a:r>
          </a:p>
        </p:txBody>
      </p:sp>
      <p:sp>
        <p:nvSpPr>
          <p:cNvPr id="3" name="Subtitle 2"/>
          <p:cNvSpPr>
            <a:spLocks noGrp="1"/>
          </p:cNvSpPr>
          <p:nvPr>
            <p:ph type="subTitle" idx="1"/>
          </p:nvPr>
        </p:nvSpPr>
        <p:spPr>
          <a:xfrm>
            <a:off x="2598057" y="3877810"/>
            <a:ext cx="9144000" cy="1655762"/>
          </a:xfrm>
        </p:spPr>
        <p:txBody>
          <a:bodyPr>
            <a:normAutofit lnSpcReduction="10000"/>
          </a:bodyPr>
          <a:lstStyle/>
          <a:p>
            <a:pPr algn="r"/>
            <a:endParaRPr lang="en-US" dirty="0" smtClean="0"/>
          </a:p>
          <a:p>
            <a:pPr algn="r"/>
            <a:r>
              <a:rPr lang="en-US" dirty="0" smtClean="0"/>
              <a:t>Sai Prakash Reddy Mamidi – S533725</a:t>
            </a:r>
          </a:p>
          <a:p>
            <a:pPr algn="r"/>
            <a:r>
              <a:rPr lang="en-US" dirty="0" smtClean="0"/>
              <a:t>Sai Ram </a:t>
            </a:r>
            <a:r>
              <a:rPr lang="en-US" dirty="0" err="1" smtClean="0"/>
              <a:t>Badisa</a:t>
            </a:r>
            <a:r>
              <a:rPr lang="en-US" dirty="0" smtClean="0"/>
              <a:t> – S534148</a:t>
            </a:r>
          </a:p>
          <a:p>
            <a:pPr algn="r"/>
            <a:r>
              <a:rPr lang="en-US" dirty="0" err="1" smtClean="0"/>
              <a:t>Haritha</a:t>
            </a:r>
            <a:r>
              <a:rPr lang="en-US" dirty="0" smtClean="0"/>
              <a:t> </a:t>
            </a:r>
            <a:r>
              <a:rPr lang="en-US" dirty="0" err="1" smtClean="0"/>
              <a:t>Atmakuri</a:t>
            </a:r>
            <a:r>
              <a:rPr lang="en-US" dirty="0" smtClean="0"/>
              <a:t> – S534049</a:t>
            </a:r>
            <a:endParaRPr lang="en-US" dirty="0"/>
          </a:p>
        </p:txBody>
      </p:sp>
    </p:spTree>
    <p:extLst>
      <p:ext uri="{BB962C8B-B14F-4D97-AF65-F5344CB8AC3E}">
        <p14:creationId xmlns:p14="http://schemas.microsoft.com/office/powerpoint/2010/main" val="23985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486" y="2675731"/>
            <a:ext cx="10515600" cy="1325563"/>
          </a:xfrm>
        </p:spPr>
        <p:txBody>
          <a:bodyPr/>
          <a:lstStyle/>
          <a:p>
            <a:r>
              <a:rPr lang="en-US" dirty="0" smtClean="0"/>
              <a:t>Merge Conflicts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349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4629" y="944880"/>
            <a:ext cx="8915400" cy="3777622"/>
          </a:xfrm>
        </p:spPr>
        <p:txBody>
          <a:bodyPr>
            <a:normAutofit/>
          </a:bodyPr>
          <a:lstStyle/>
          <a:p>
            <a:r>
              <a:rPr lang="en-US" dirty="0"/>
              <a:t>Merging and conflicts are a common part of the </a:t>
            </a:r>
            <a:r>
              <a:rPr lang="en-US" dirty="0" err="1"/>
              <a:t>Git</a:t>
            </a:r>
            <a:r>
              <a:rPr lang="en-US" dirty="0"/>
              <a:t> experience. </a:t>
            </a:r>
            <a:endParaRPr lang="en-US" dirty="0" smtClean="0"/>
          </a:p>
          <a:p>
            <a:r>
              <a:rPr lang="en-US" dirty="0" err="1"/>
              <a:t>Git</a:t>
            </a:r>
            <a:r>
              <a:rPr lang="en-US" dirty="0"/>
              <a:t> makes merging super easy. Most of the time, </a:t>
            </a:r>
            <a:r>
              <a:rPr lang="en-US" dirty="0" err="1"/>
              <a:t>Git</a:t>
            </a:r>
            <a:r>
              <a:rPr lang="en-US" dirty="0"/>
              <a:t> will figure out how to automatically integrate new changes</a:t>
            </a:r>
            <a:r>
              <a:rPr lang="en-US" dirty="0" smtClean="0"/>
              <a:t>.</a:t>
            </a:r>
          </a:p>
          <a:p>
            <a:r>
              <a:rPr lang="en-US" dirty="0"/>
              <a:t>Conflicts generally arise when two people have changed the same lines in a file, or if one developer deleted a file while another developer was modifying </a:t>
            </a:r>
            <a:r>
              <a:rPr lang="en-US" dirty="0" smtClean="0"/>
              <a:t>it.</a:t>
            </a:r>
          </a:p>
          <a:p>
            <a:r>
              <a:rPr lang="en-US" dirty="0"/>
              <a:t>In these cases, </a:t>
            </a:r>
            <a:r>
              <a:rPr lang="en-US" dirty="0" err="1"/>
              <a:t>Git</a:t>
            </a:r>
            <a:r>
              <a:rPr lang="en-US" dirty="0"/>
              <a:t> cannot automatically determine what is correct. Conflicts only affect the developer conducting the merge, the rest of the team is unaware of the conflict.</a:t>
            </a:r>
          </a:p>
        </p:txBody>
      </p:sp>
    </p:spTree>
    <p:extLst>
      <p:ext uri="{BB962C8B-B14F-4D97-AF65-F5344CB8AC3E}">
        <p14:creationId xmlns:p14="http://schemas.microsoft.com/office/powerpoint/2010/main" val="3202781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0755" y="984069"/>
            <a:ext cx="8915400" cy="3777622"/>
          </a:xfrm>
        </p:spPr>
        <p:txBody>
          <a:bodyPr>
            <a:normAutofit lnSpcReduction="10000"/>
          </a:bodyPr>
          <a:lstStyle/>
          <a:p>
            <a:r>
              <a:rPr lang="en-US" b="1" dirty="0" smtClean="0"/>
              <a:t>Types of Merge Conflicts </a:t>
            </a:r>
            <a:r>
              <a:rPr lang="en-US" dirty="0" smtClean="0"/>
              <a:t>:</a:t>
            </a:r>
          </a:p>
          <a:p>
            <a:pPr marL="0" indent="0">
              <a:buNone/>
            </a:pPr>
            <a:r>
              <a:rPr lang="en-US" dirty="0"/>
              <a:t>	</a:t>
            </a:r>
            <a:r>
              <a:rPr lang="en-US" dirty="0" err="1"/>
              <a:t>Git</a:t>
            </a:r>
            <a:r>
              <a:rPr lang="en-US" dirty="0"/>
              <a:t> fails to start the </a:t>
            </a:r>
            <a:r>
              <a:rPr lang="en-US" dirty="0" smtClean="0"/>
              <a:t>merge: Whenever any file has some merge conflicts and this has to be fixed which cannot be done by </a:t>
            </a:r>
            <a:r>
              <a:rPr lang="en-US" dirty="0" err="1" smtClean="0"/>
              <a:t>git</a:t>
            </a:r>
            <a:r>
              <a:rPr lang="en-US" dirty="0" smtClean="0"/>
              <a:t> itself.</a:t>
            </a:r>
          </a:p>
          <a:p>
            <a:pPr marL="0" indent="0">
              <a:buNone/>
            </a:pPr>
            <a:r>
              <a:rPr lang="en-US" dirty="0" smtClean="0"/>
              <a:t> 	</a:t>
            </a:r>
            <a:r>
              <a:rPr lang="en-US" dirty="0" err="1"/>
              <a:t>Git</a:t>
            </a:r>
            <a:r>
              <a:rPr lang="en-US" dirty="0"/>
              <a:t> fails during the </a:t>
            </a:r>
            <a:r>
              <a:rPr lang="en-US" dirty="0" smtClean="0"/>
              <a:t>merge: </a:t>
            </a:r>
            <a:r>
              <a:rPr lang="en-US" dirty="0"/>
              <a:t>A failure DURING a merge indicates a conflict between the current local branch and the branch being </a:t>
            </a:r>
            <a:r>
              <a:rPr lang="en-US" dirty="0" smtClean="0"/>
              <a:t>merged.</a:t>
            </a:r>
          </a:p>
          <a:p>
            <a:pPr marL="0" indent="0">
              <a:buNone/>
            </a:pPr>
            <a:r>
              <a:rPr lang="en-US" dirty="0" smtClean="0"/>
              <a:t>2)</a:t>
            </a:r>
            <a:r>
              <a:rPr lang="en-US" dirty="0" err="1" smtClean="0"/>
              <a:t>Git</a:t>
            </a:r>
            <a:r>
              <a:rPr lang="en-US" dirty="0" smtClean="0"/>
              <a:t> </a:t>
            </a:r>
            <a:r>
              <a:rPr lang="en-US" dirty="0"/>
              <a:t>will do its best to merge the files but will leave things for you to resolve manually in the conflicted </a:t>
            </a:r>
            <a:r>
              <a:rPr lang="en-US" dirty="0" smtClean="0"/>
              <a:t>files</a:t>
            </a:r>
          </a:p>
          <a:p>
            <a:r>
              <a:rPr lang="en-US" dirty="0" smtClean="0"/>
              <a:t>How to identify merge conflicts:</a:t>
            </a:r>
          </a:p>
          <a:p>
            <a:pPr marL="0" indent="0">
              <a:buNone/>
            </a:pPr>
            <a:r>
              <a:rPr lang="en-US" dirty="0"/>
              <a:t>	</a:t>
            </a:r>
            <a:r>
              <a:rPr lang="en-US" dirty="0" smtClean="0"/>
              <a:t>whenever we try to push some code or try to change any code without pulling it or try to override it we should first push the code.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4625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394" y="605246"/>
            <a:ext cx="8915400" cy="3777622"/>
          </a:xfrm>
        </p:spPr>
        <p:txBody>
          <a:bodyPr/>
          <a:lstStyle/>
          <a:p>
            <a:r>
              <a:rPr lang="en-US" dirty="0" smtClean="0"/>
              <a:t>How to solve the merge conflicts:</a:t>
            </a:r>
          </a:p>
          <a:p>
            <a:pPr marL="0" indent="0">
              <a:buNone/>
            </a:pPr>
            <a:r>
              <a:rPr lang="en-US" dirty="0"/>
              <a:t>	</a:t>
            </a:r>
            <a:r>
              <a:rPr lang="en-US" dirty="0" smtClean="0"/>
              <a:t>Whenever we get any merge conflicts it actually pops out a dialog box which says that merge conflicts has occurred and then we can solve it by accepting the incoming changes by accepting it or not.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8189" y="2299061"/>
            <a:ext cx="4974302" cy="2730137"/>
          </a:xfrm>
          <a:prstGeom prst="rect">
            <a:avLst/>
          </a:prstGeom>
        </p:spPr>
      </p:pic>
    </p:spTree>
    <p:extLst>
      <p:ext uri="{BB962C8B-B14F-4D97-AF65-F5344CB8AC3E}">
        <p14:creationId xmlns:p14="http://schemas.microsoft.com/office/powerpoint/2010/main" val="2486162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3206" y="757646"/>
            <a:ext cx="8915400" cy="4147736"/>
          </a:xfrm>
        </p:spPr>
        <p:txBody>
          <a:bodyPr/>
          <a:lstStyle/>
          <a:p>
            <a:r>
              <a:rPr lang="en-US" dirty="0" smtClean="0"/>
              <a:t>After accepting the merge conflicts the changes can be reflected in the repo.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150" y="1650397"/>
            <a:ext cx="7746996" cy="3653124"/>
          </a:xfrm>
          <a:prstGeom prst="rect">
            <a:avLst/>
          </a:prstGeom>
        </p:spPr>
      </p:pic>
    </p:spTree>
    <p:extLst>
      <p:ext uri="{BB962C8B-B14F-4D97-AF65-F5344CB8AC3E}">
        <p14:creationId xmlns:p14="http://schemas.microsoft.com/office/powerpoint/2010/main" val="3999963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299" y="1711234"/>
            <a:ext cx="9352993" cy="2719211"/>
          </a:xfrm>
        </p:spPr>
      </p:pic>
    </p:spTree>
    <p:extLst>
      <p:ext uri="{BB962C8B-B14F-4D97-AF65-F5344CB8AC3E}">
        <p14:creationId xmlns:p14="http://schemas.microsoft.com/office/powerpoint/2010/main" val="864152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384" y="391886"/>
            <a:ext cx="8825658" cy="3398524"/>
          </a:xfrm>
        </p:spPr>
        <p:txBody>
          <a:bodyPr/>
          <a:lstStyle/>
          <a:p>
            <a:r>
              <a:rPr lang="en-US" sz="6000" dirty="0" smtClean="0"/>
              <a:t>Incremental Commits</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966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Commits after a small change in the code</a:t>
            </a:r>
          </a:p>
          <a:p>
            <a:r>
              <a:rPr lang="en-US" dirty="0" smtClean="0"/>
              <a:t>Easy to find bugs in the code</a:t>
            </a:r>
            <a:endParaRPr lang="en-US" dirty="0"/>
          </a:p>
        </p:txBody>
      </p:sp>
    </p:spTree>
    <p:extLst>
      <p:ext uri="{BB962C8B-B14F-4D97-AF65-F5344CB8AC3E}">
        <p14:creationId xmlns:p14="http://schemas.microsoft.com/office/powerpoint/2010/main" val="247000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012" y="2337617"/>
            <a:ext cx="10515600" cy="1325563"/>
          </a:xfrm>
        </p:spPr>
        <p:txBody>
          <a:bodyPr/>
          <a:lstStyle/>
          <a:p>
            <a:r>
              <a:rPr lang="en-US" dirty="0" smtClean="0"/>
              <a:t>Continuous Integration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66461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Continuous Integration</a:t>
            </a:r>
            <a:endParaRPr lang="en-US" dirty="0"/>
          </a:p>
        </p:txBody>
      </p:sp>
      <p:sp>
        <p:nvSpPr>
          <p:cNvPr id="3" name="Content Placeholder 2"/>
          <p:cNvSpPr>
            <a:spLocks noGrp="1"/>
          </p:cNvSpPr>
          <p:nvPr>
            <p:ph idx="1"/>
          </p:nvPr>
        </p:nvSpPr>
        <p:spPr/>
        <p:txBody>
          <a:bodyPr/>
          <a:lstStyle/>
          <a:p>
            <a:r>
              <a:rPr lang="en-US" dirty="0" smtClean="0"/>
              <a:t>Ensures everyone’s changes integrate</a:t>
            </a:r>
          </a:p>
          <a:p>
            <a:r>
              <a:rPr lang="en-US" dirty="0" smtClean="0"/>
              <a:t>Catch bugs</a:t>
            </a:r>
          </a:p>
          <a:p>
            <a:r>
              <a:rPr lang="en-US" dirty="0" smtClean="0"/>
              <a:t>Reduce merge conflicts</a:t>
            </a:r>
          </a:p>
          <a:p>
            <a:pPr lvl="1"/>
            <a:endParaRPr lang="en-US" dirty="0"/>
          </a:p>
        </p:txBody>
      </p:sp>
    </p:spTree>
    <p:extLst>
      <p:ext uri="{BB962C8B-B14F-4D97-AF65-F5344CB8AC3E}">
        <p14:creationId xmlns:p14="http://schemas.microsoft.com/office/powerpoint/2010/main" val="2578217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343" y="269967"/>
            <a:ext cx="10910784" cy="1581648"/>
          </a:xfrm>
        </p:spPr>
        <p:txBody>
          <a:bodyPr>
            <a:normAutofit fontScale="90000"/>
          </a:bodyPr>
          <a:lstStyle/>
          <a:p>
            <a:r>
              <a:rPr lang="en-US" b="1" dirty="0"/>
              <a:t/>
            </a:r>
            <a:br>
              <a:rPr lang="en-US" b="1" dirty="0"/>
            </a:br>
            <a:r>
              <a:rPr lang="en-US" b="1" dirty="0" smtClean="0"/>
              <a:t>Why we use an SSH key</a:t>
            </a:r>
            <a:endParaRPr lang="en-US" dirty="0"/>
          </a:p>
        </p:txBody>
      </p:sp>
      <p:sp>
        <p:nvSpPr>
          <p:cNvPr id="3" name="Subtitle 2"/>
          <p:cNvSpPr>
            <a:spLocks noGrp="1"/>
          </p:cNvSpPr>
          <p:nvPr>
            <p:ph type="subTitle" idx="1"/>
          </p:nvPr>
        </p:nvSpPr>
        <p:spPr>
          <a:xfrm>
            <a:off x="1171303" y="1851615"/>
            <a:ext cx="9144000" cy="4144236"/>
          </a:xfrm>
        </p:spPr>
        <p:txBody>
          <a:bodyPr>
            <a:normAutofit/>
          </a:bodyPr>
          <a:lstStyle/>
          <a:p>
            <a:pPr algn="l"/>
            <a:r>
              <a:rPr lang="en-US" dirty="0"/>
              <a:t>When working with a GitHub repository, you'll often need to identify yourself to GitHub using your username and password. An SSH key is an alternate way to identify yourself that doesn't require you to enter you username and password every time.</a:t>
            </a:r>
          </a:p>
          <a:p>
            <a:pPr algn="l"/>
            <a:r>
              <a:rPr lang="en-US" dirty="0"/>
              <a:t>SSH keys come in pairs, a public key that gets shared with services like GitHub, and a private key that is stored only on your computer. If the keys match, you're granted access.</a:t>
            </a:r>
          </a:p>
          <a:p>
            <a:pPr algn="l"/>
            <a:r>
              <a:rPr lang="en-US" dirty="0"/>
              <a:t>The cryptography behind SSH keys ensures that no one can reverse engineer your private key from the public one.</a:t>
            </a:r>
          </a:p>
        </p:txBody>
      </p:sp>
    </p:spTree>
    <p:extLst>
      <p:ext uri="{BB962C8B-B14F-4D97-AF65-F5344CB8AC3E}">
        <p14:creationId xmlns:p14="http://schemas.microsoft.com/office/powerpoint/2010/main" val="2736815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b="1" dirty="0"/>
              <a:t>Generating an SSH key pair</a:t>
            </a:r>
          </a:p>
        </p:txBody>
      </p:sp>
      <p:sp>
        <p:nvSpPr>
          <p:cNvPr id="8" name="Content Placeholder 7"/>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30303"/>
                </a:solidFill>
              </a:rPr>
              <a:t>The first step in using SSH authorization with GitHub is to generate your own key pair.</a:t>
            </a:r>
            <a:endParaRPr lang="en-US" altLang="en-US" dirty="0"/>
          </a:p>
          <a:p>
            <a:pPr marL="0" lvl="0" indent="0" eaLnBrk="0" fontAlgn="base" hangingPunct="0">
              <a:lnSpc>
                <a:spcPct val="100000"/>
              </a:lnSpc>
              <a:spcBef>
                <a:spcPct val="0"/>
              </a:spcBef>
              <a:spcAft>
                <a:spcPct val="0"/>
              </a:spcAft>
              <a:buNone/>
            </a:pPr>
            <a:r>
              <a:rPr lang="en-US" altLang="en-US" dirty="0">
                <a:solidFill>
                  <a:srgbClr val="030303"/>
                </a:solidFill>
              </a:rPr>
              <a:t>You might already have an SSH key pair on your machine. You can check to see if one exists by moving to your </a:t>
            </a:r>
            <a:r>
              <a:rPr lang="en-US" altLang="en-US" dirty="0">
                <a:solidFill>
                  <a:srgbClr val="333333"/>
                </a:solidFill>
              </a:rPr>
              <a:t>.</a:t>
            </a:r>
            <a:r>
              <a:rPr lang="en-US" altLang="en-US" dirty="0" err="1">
                <a:solidFill>
                  <a:srgbClr val="333333"/>
                </a:solidFill>
              </a:rPr>
              <a:t>ssh</a:t>
            </a:r>
            <a:r>
              <a:rPr lang="en-US" altLang="en-US" dirty="0">
                <a:solidFill>
                  <a:srgbClr val="030303"/>
                </a:solidFill>
              </a:rPr>
              <a:t> directory and listing the </a:t>
            </a:r>
            <a:r>
              <a:rPr lang="en-US" altLang="en-US" dirty="0" smtClean="0">
                <a:solidFill>
                  <a:srgbClr val="030303"/>
                </a:solidFill>
              </a:rPr>
              <a:t>contents</a:t>
            </a:r>
            <a:r>
              <a:rPr lang="en-US" altLang="en-US" sz="2400" dirty="0" smtClean="0">
                <a:solidFill>
                  <a:srgbClr val="030303"/>
                </a:solidFill>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you already have a key pair and don't need to create a new one.</a:t>
            </a:r>
            <a:endParaRPr kumimoji="0" lang="en-US" altLang="en-US" sz="32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don't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use the following command to generate a new key pair. Make sure to replace &lt;</a:t>
            </a:r>
            <a:r>
              <a:rPr kumimoji="0" lang="en-US" altLang="en-US" sz="2000" b="0" i="0" u="none" strike="noStrike" cap="none" normalizeH="0" baseline="0" dirty="0" smtClean="0">
                <a:ln>
                  <a:noFill/>
                </a:ln>
                <a:solidFill>
                  <a:srgbClr val="333333"/>
                </a:solidFill>
                <a:effectLst/>
                <a:latin typeface="Monaco"/>
              </a:rPr>
              <a:t>your </a:t>
            </a:r>
            <a:r>
              <a:rPr kumimoji="0" lang="en-US" altLang="en-US" sz="2000" b="0" i="0" u="none" strike="noStrike" cap="none" normalizeH="0" baseline="0" dirty="0" err="1" smtClean="0">
                <a:ln>
                  <a:noFill/>
                </a:ln>
                <a:solidFill>
                  <a:srgbClr val="333333"/>
                </a:solidFill>
                <a:effectLst/>
                <a:latin typeface="Monaco"/>
              </a:rPr>
              <a:t>mail_id</a:t>
            </a:r>
            <a:r>
              <a:rPr kumimoji="0" lang="en-US" altLang="en-US" sz="2000" b="0" i="0" u="none" strike="noStrike" cap="none" normalizeH="0" baseline="0" dirty="0" smtClean="0">
                <a:ln>
                  <a:noFill/>
                </a:ln>
                <a:solidFill>
                  <a:srgbClr val="333333"/>
                </a:solidFill>
                <a:effectLst/>
                <a:latin typeface="Monaco"/>
              </a:rPr>
              <a:t>&gt;</a:t>
            </a:r>
            <a:r>
              <a:rPr kumimoji="0" lang="en-US" altLang="en-US" sz="2400" b="0" i="0" u="none" strike="noStrike" cap="none" normalizeH="0" baseline="0" dirty="0" smtClean="0">
                <a:ln>
                  <a:noFill/>
                </a:ln>
                <a:solidFill>
                  <a:srgbClr val="030303"/>
                </a:solidFill>
                <a:effectLst/>
                <a:latin typeface="Open Sans"/>
              </a:rPr>
              <a:t> with your own email address.</a:t>
            </a:r>
          </a:p>
          <a:p>
            <a:pPr marL="0" lvl="0" indent="0" eaLnBrk="0" fontAlgn="base" hangingPunct="0">
              <a:lnSpc>
                <a:spcPct val="100000"/>
              </a:lnSpc>
              <a:spcBef>
                <a:spcPct val="0"/>
              </a:spcBef>
              <a:spcAft>
                <a:spcPct val="0"/>
              </a:spcAft>
              <a:buNone/>
            </a:pP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30303"/>
              </a:solidFill>
              <a:effectLst/>
              <a:latin typeface="Open Sans"/>
            </a:endParaRPr>
          </a:p>
          <a:p>
            <a:pPr marL="0" lvl="0" indent="0" eaLnBrk="0" fontAlgn="base" hangingPunct="0">
              <a:lnSpc>
                <a:spcPct val="100000"/>
              </a:lnSpc>
              <a:spcBef>
                <a:spcPct val="0"/>
              </a:spcBef>
              <a:spcAft>
                <a:spcPct val="0"/>
              </a:spcAft>
              <a:buNone/>
            </a:pPr>
            <a:endParaRPr kumimoji="0" lang="en-US" altLang="en-US" sz="1050" b="0" i="0" u="none" strike="noStrike" cap="none" normalizeH="0" baseline="0" dirty="0" smtClean="0">
              <a:ln>
                <a:noFill/>
              </a:ln>
              <a:solidFill>
                <a:srgbClr val="030303"/>
              </a:solidFill>
              <a:effectLst/>
              <a:latin typeface="Open Sans"/>
            </a:endParaRPr>
          </a:p>
        </p:txBody>
      </p:sp>
      <p:pic>
        <p:nvPicPr>
          <p:cNvPr id="12" name="Picture 11"/>
          <p:cNvPicPr>
            <a:picLocks noChangeAspect="1"/>
          </p:cNvPicPr>
          <p:nvPr/>
        </p:nvPicPr>
        <p:blipFill>
          <a:blip r:embed="rId2"/>
          <a:stretch>
            <a:fillRect/>
          </a:stretch>
        </p:blipFill>
        <p:spPr>
          <a:xfrm>
            <a:off x="1507943" y="5583827"/>
            <a:ext cx="8498205" cy="861569"/>
          </a:xfrm>
          <a:prstGeom prst="rect">
            <a:avLst/>
          </a:prstGeom>
        </p:spPr>
      </p:pic>
    </p:spTree>
    <p:extLst>
      <p:ext uri="{BB962C8B-B14F-4D97-AF65-F5344CB8AC3E}">
        <p14:creationId xmlns:p14="http://schemas.microsoft.com/office/powerpoint/2010/main" val="32846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marL="0" indent="0">
              <a:buNone/>
            </a:pPr>
            <a:r>
              <a:rPr lang="en-US" dirty="0"/>
              <a:t>When asked where to save the new key, hit enter to accept the default location</a:t>
            </a:r>
            <a:r>
              <a:rPr lang="en-US" dirty="0" smtClean="0"/>
              <a:t>.</a:t>
            </a:r>
          </a:p>
          <a:p>
            <a:pPr marL="0" indent="0">
              <a:buNone/>
            </a:pPr>
            <a:r>
              <a:rPr lang="en-US" dirty="0" smtClean="0"/>
              <a:t>Enter for accepting this as your default location.</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You will then be asked to provide an optional passphrase. This can be used to make your key even more secure, but for this lesson you can skip it by hitting enter twice.</a:t>
            </a: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1048973" y="2269057"/>
            <a:ext cx="9871575" cy="656737"/>
          </a:xfrm>
          <a:prstGeom prst="rect">
            <a:avLst/>
          </a:prstGeom>
        </p:spPr>
      </p:pic>
      <p:pic>
        <p:nvPicPr>
          <p:cNvPr id="8" name="Picture 7"/>
          <p:cNvPicPr>
            <a:picLocks noChangeAspect="1"/>
          </p:cNvPicPr>
          <p:nvPr/>
        </p:nvPicPr>
        <p:blipFill>
          <a:blip r:embed="rId3"/>
          <a:stretch>
            <a:fillRect/>
          </a:stretch>
        </p:blipFill>
        <p:spPr>
          <a:xfrm>
            <a:off x="1048973" y="4842918"/>
            <a:ext cx="7434907" cy="839425"/>
          </a:xfrm>
          <a:prstGeom prst="rect">
            <a:avLst/>
          </a:prstGeom>
        </p:spPr>
      </p:pic>
    </p:spTree>
    <p:extLst>
      <p:ext uri="{BB962C8B-B14F-4D97-AF65-F5344CB8AC3E}">
        <p14:creationId xmlns:p14="http://schemas.microsoft.com/office/powerpoint/2010/main" val="386976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005" y="676094"/>
            <a:ext cx="10515600" cy="4351338"/>
          </a:xfrm>
        </p:spPr>
        <p:txBody>
          <a:bodyPr/>
          <a:lstStyle/>
          <a:p>
            <a:pPr marL="0" indent="0">
              <a:buNone/>
            </a:pPr>
            <a:r>
              <a:rPr lang="en-US" dirty="0"/>
              <a:t>When the key generation is complete, you should see the following confirmation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51287" y="1892889"/>
            <a:ext cx="9607844" cy="4011522"/>
          </a:xfrm>
          <a:prstGeom prst="rect">
            <a:avLst/>
          </a:prstGeom>
        </p:spPr>
      </p:pic>
    </p:spTree>
    <p:extLst>
      <p:ext uri="{BB962C8B-B14F-4D97-AF65-F5344CB8AC3E}">
        <p14:creationId xmlns:p14="http://schemas.microsoft.com/office/powerpoint/2010/main" val="2692335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9339"/>
            <a:ext cx="10515600" cy="5581015"/>
          </a:xfrm>
        </p:spPr>
        <p:txBody>
          <a:bodyPr>
            <a:normAutofit/>
          </a:bodyPr>
          <a:lstStyle/>
          <a:p>
            <a:pPr marL="0" indent="0">
              <a:buNone/>
            </a:pPr>
            <a:r>
              <a:rPr lang="en-US" dirty="0" smtClean="0"/>
              <a:t>You </a:t>
            </a:r>
            <a:r>
              <a:rPr lang="en-US" dirty="0"/>
              <a:t>will then need to add the SSH key to the </a:t>
            </a:r>
            <a:r>
              <a:rPr lang="en-US" dirty="0" err="1"/>
              <a:t>ssh</a:t>
            </a:r>
            <a:r>
              <a:rPr lang="en-US" dirty="0"/>
              <a:t>-agent. To do this type the following commands in </a:t>
            </a:r>
            <a:r>
              <a:rPr lang="en-US" dirty="0" err="1"/>
              <a:t>git</a:t>
            </a:r>
            <a:r>
              <a:rPr lang="en-US" dirty="0"/>
              <a:t> bash</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To be able to use this key with </a:t>
            </a:r>
            <a:r>
              <a:rPr lang="en-US" dirty="0" err="1" smtClean="0"/>
              <a:t>TortoiseGit</a:t>
            </a:r>
            <a:r>
              <a:rPr lang="en-US" dirty="0" smtClean="0"/>
              <a:t> you will need to add it to Putty.</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876006" y="1816435"/>
            <a:ext cx="5525587" cy="2986822"/>
          </a:xfrm>
          <a:prstGeom prst="rect">
            <a:avLst/>
          </a:prstGeom>
        </p:spPr>
      </p:pic>
    </p:spTree>
    <p:extLst>
      <p:ext uri="{BB962C8B-B14F-4D97-AF65-F5344CB8AC3E}">
        <p14:creationId xmlns:p14="http://schemas.microsoft.com/office/powerpoint/2010/main" val="1226918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ttyg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39" y="797646"/>
            <a:ext cx="4818206" cy="5589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tty 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083" y="797647"/>
            <a:ext cx="4471844" cy="558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37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tty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526473"/>
            <a:ext cx="5760315" cy="568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84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the SSH key to </a:t>
            </a:r>
            <a:r>
              <a:rPr lang="en-US" b="1" dirty="0" smtClean="0"/>
              <a:t>GitHub</a:t>
            </a:r>
            <a:endParaRPr lang="en-US" b="1" dirty="0"/>
          </a:p>
        </p:txBody>
      </p:sp>
      <p:sp>
        <p:nvSpPr>
          <p:cNvPr id="3" name="Content Placeholder 2"/>
          <p:cNvSpPr>
            <a:spLocks noGrp="1"/>
          </p:cNvSpPr>
          <p:nvPr>
            <p:ph idx="1"/>
          </p:nvPr>
        </p:nvSpPr>
        <p:spPr/>
        <p:txBody>
          <a:bodyPr/>
          <a:lstStyle/>
          <a:p>
            <a:pPr marL="0" indent="0">
              <a:buNone/>
            </a:pPr>
            <a:r>
              <a:rPr lang="en-US" b="1" dirty="0"/>
              <a:t>Go to your </a:t>
            </a:r>
            <a:r>
              <a:rPr lang="en-US" b="1"/>
              <a:t>GitHub </a:t>
            </a:r>
            <a:r>
              <a:rPr lang="en-US" b="1" smtClean="0"/>
              <a:t>page </a:t>
            </a:r>
            <a:r>
              <a:rPr lang="en-US" b="1" dirty="0"/>
              <a:t>and click on your profile:</a:t>
            </a:r>
          </a:p>
          <a:p>
            <a:pPr marL="0" indent="0">
              <a:buNone/>
            </a:pPr>
            <a:r>
              <a:rPr lang="en-US" dirty="0"/>
              <a:t>GitHub</a:t>
            </a:r>
            <a:r>
              <a:rPr lang="en-US" dirty="0" smtClean="0"/>
              <a:t>:				</a:t>
            </a:r>
          </a:p>
          <a:p>
            <a:pPr marL="0" indent="0">
              <a:buNone/>
            </a:pPr>
            <a:endParaRPr lang="en-US" dirty="0"/>
          </a:p>
          <a:p>
            <a:pPr marL="0" indent="0">
              <a:buNone/>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051" y="2769324"/>
            <a:ext cx="3104893" cy="37743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995" y="2351224"/>
            <a:ext cx="4024856" cy="58102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846" y="3108551"/>
            <a:ext cx="4243154" cy="325176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769324"/>
            <a:ext cx="3342857" cy="3977651"/>
          </a:xfrm>
          <a:prstGeom prst="rect">
            <a:avLst/>
          </a:prstGeom>
        </p:spPr>
      </p:pic>
    </p:spTree>
    <p:extLst>
      <p:ext uri="{BB962C8B-B14F-4D97-AF65-F5344CB8AC3E}">
        <p14:creationId xmlns:p14="http://schemas.microsoft.com/office/powerpoint/2010/main" val="1536240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410</TotalTime>
  <Words>424</Words>
  <Application>Microsoft Office PowerPoint</Application>
  <PresentationFormat>Widescreen</PresentationFormat>
  <Paragraphs>61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Monaco</vt:lpstr>
      <vt:lpstr>Open Sans</vt:lpstr>
      <vt:lpstr>Wingdings 3</vt:lpstr>
      <vt:lpstr>Ion</vt:lpstr>
      <vt:lpstr>Using Git Successfully (SSH, Merge Conflicts, incremental commits, continuous integration) </vt:lpstr>
      <vt:lpstr> Why we use an SSH key</vt:lpstr>
      <vt:lpstr>Generating an SSH key pair</vt:lpstr>
      <vt:lpstr>PowerPoint Presentation</vt:lpstr>
      <vt:lpstr>PowerPoint Presentation</vt:lpstr>
      <vt:lpstr>PowerPoint Presentation</vt:lpstr>
      <vt:lpstr>PowerPoint Presentation</vt:lpstr>
      <vt:lpstr>PowerPoint Presentation</vt:lpstr>
      <vt:lpstr>Add the SSH key to GitHub</vt:lpstr>
      <vt:lpstr>Merge Conflicts</vt:lpstr>
      <vt:lpstr>PowerPoint Presentation</vt:lpstr>
      <vt:lpstr>PowerPoint Presentation</vt:lpstr>
      <vt:lpstr>PowerPoint Presentation</vt:lpstr>
      <vt:lpstr>PowerPoint Presentation</vt:lpstr>
      <vt:lpstr>PowerPoint Presentation</vt:lpstr>
      <vt:lpstr>Incremental Commits</vt:lpstr>
      <vt:lpstr>PowerPoint Presentation</vt:lpstr>
      <vt:lpstr>Continuous Integration </vt:lpstr>
      <vt:lpstr>Advantages of Continuous Integration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Atmakuri,Haritha</dc:creator>
  <cp:lastModifiedBy>Atmakuri,Haritha</cp:lastModifiedBy>
  <cp:revision>8</cp:revision>
  <dcterms:created xsi:type="dcterms:W3CDTF">2019-02-05T15:38:10Z</dcterms:created>
  <dcterms:modified xsi:type="dcterms:W3CDTF">2019-02-06T15:16:00Z</dcterms:modified>
</cp:coreProperties>
</file>