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59" r:id="rId4"/>
    <p:sldId id="260" r:id="rId5"/>
    <p:sldId id="270" r:id="rId6"/>
    <p:sldId id="261" r:id="rId7"/>
    <p:sldId id="273" r:id="rId8"/>
    <p:sldId id="272" r:id="rId9"/>
    <p:sldId id="262" r:id="rId10"/>
    <p:sldId id="263" r:id="rId11"/>
    <p:sldId id="264" r:id="rId12"/>
    <p:sldId id="265" r:id="rId13"/>
    <p:sldId id="267" r:id="rId14"/>
    <p:sldId id="266" r:id="rId15"/>
    <p:sldId id="271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182" autoAdjust="0"/>
  </p:normalViewPr>
  <p:slideViewPr>
    <p:cSldViewPr showGuides="1">
      <p:cViewPr varScale="1">
        <p:scale>
          <a:sx n="68" d="100"/>
          <a:sy n="68" d="100"/>
        </p:scale>
        <p:origin x="822" y="72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164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1/11/2019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1/11/2019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05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04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12190572" cy="6858000"/>
            <a:chOff x="0" y="0"/>
            <a:chExt cx="12190572" cy="6858000"/>
          </a:xfrm>
        </p:grpSpPr>
        <p:sp>
          <p:nvSpPr>
            <p:cNvPr id="13" name="Rectangle 12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0" y="0"/>
              <a:ext cx="4742741" cy="6858000"/>
              <a:chOff x="0" y="0"/>
              <a:chExt cx="4742741" cy="6858000"/>
            </a:xfrm>
          </p:grpSpPr>
          <p:pic>
            <p:nvPicPr>
              <p:cNvPr id="9" name="Picture 8" descr="Stacked books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4605581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9346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9346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A09E-12D5-4B1D-B8BB-C300B1DDD423}" type="datetime1">
              <a:rPr lang="en-US" smtClean="0"/>
              <a:t>1/11/2019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12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5pPr>
              <a:defRPr/>
            </a:lvl5pPr>
            <a:lvl6pPr marL="2418976" indent="-285750">
              <a:buFont typeface="Century Gothic" panose="020B0502020202020204" pitchFamily="34" charset="0"/>
              <a:buChar char="–"/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A53D-4C84-40AA-983E-A1E818A7FEFC}" type="datetime1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1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>
            <a:lvl5pPr>
              <a:defRPr/>
            </a:lvl5pPr>
            <a:lvl6pPr marL="2418976" indent="-285750">
              <a:buFont typeface="Century Gothic" panose="020B0502020202020204" pitchFamily="34" charset="0"/>
              <a:buChar char="–"/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CEE-AE66-4EAB-9C04-97F8A56A6354}" type="datetime1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9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377B-053C-438C-8A98-92C419A6701C}" type="datetime1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5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818" y="0"/>
              <a:ext cx="4591594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481252" y="0"/>
              <a:ext cx="13716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Picture 4" descr="Stacked book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818" y="0"/>
            <a:ext cx="4591594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37149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37149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EF46-0123-4A75-9835-49DC49D53DE2}" type="datetime1">
              <a:rPr lang="en-US" smtClean="0"/>
              <a:t>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82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buFont typeface="Century Gothic" panose="020B0502020202020204" pitchFamily="34" charset="0"/>
              <a:buChar char="–"/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8"/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378D-18AE-47D1-B10A-42F623B40082}" type="datetime1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4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F6AE8-D704-41F6-B16A-5547B5672AC1}" type="datetime1">
              <a:rPr lang="en-US" smtClean="0"/>
              <a:t>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7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9538-6F63-4C0B-916D-ED3F4E0A1B28}" type="datetime1">
              <a:rPr lang="en-US" smtClean="0"/>
              <a:t>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15BF-7116-4A9E-8022-5A2DC937F971}" type="datetime1">
              <a:rPr lang="en-US" smtClean="0"/>
              <a:t>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418976" indent="-285750">
              <a:buFont typeface="Century Gothic" panose="020B0502020202020204" pitchFamily="34" charset="0"/>
              <a:buChar char="–"/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612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C91-5A3B-40CE-8C1D-279A8EF6E008}" type="datetime1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1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C20A-B94A-4E20-B4B2-88A7825AE904}" type="datetime1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7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10" name="Rectangle 9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721" y="0"/>
              <a:ext cx="11579384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59468AF-EFCF-4AAD-ACF4-3BA83EC4AF4E}" type="datetime1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8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b="0" kern="1200" cap="none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Clr>
          <a:schemeClr val="accent6">
            <a:lumMod val="50000"/>
          </a:schemeClr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33226" indent="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4562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72267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75986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j.gov/education" TargetMode="External"/><Relationship Id="rId2" Type="http://schemas.openxmlformats.org/officeDocument/2006/relationships/hyperlink" Target="https://www.census.gov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jspotlight.com/" TargetMode="External"/><Relationship Id="rId4" Type="http://schemas.openxmlformats.org/officeDocument/2006/relationships/hyperlink" Target="https://www.kaggle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5340" y="871538"/>
            <a:ext cx="7008574" cy="3298825"/>
          </a:xfrm>
        </p:spPr>
        <p:txBody>
          <a:bodyPr/>
          <a:lstStyle/>
          <a:p>
            <a:r>
              <a:rPr lang="en-US" dirty="0"/>
              <a:t>Factors Contributing to Graduation Rates in New Jersey Schools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0EBA5F-BC85-4F68-9444-5DCDFC34DEC9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617720" cy="79925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971EACD-5D2E-4728-AEAB-53C8D5AED4D2}"/>
              </a:ext>
            </a:extLst>
          </p:cNvPr>
          <p:cNvSpPr/>
          <p:nvPr/>
        </p:nvSpPr>
        <p:spPr>
          <a:xfrm>
            <a:off x="4935340" y="5410200"/>
            <a:ext cx="6092825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Rutgers Data Science Boot Camp</a:t>
            </a:r>
          </a:p>
          <a:p>
            <a:r>
              <a:rPr lang="en-US" dirty="0">
                <a:solidFill>
                  <a:schemeClr val="tx2"/>
                </a:solidFill>
              </a:rPr>
              <a:t>January 12, 2019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0096340-5DB9-4F27-9D45-F76EBA282CB7}"/>
              </a:ext>
            </a:extLst>
          </p:cNvPr>
          <p:cNvSpPr txBox="1">
            <a:spLocks/>
          </p:cNvSpPr>
          <p:nvPr/>
        </p:nvSpPr>
        <p:spPr>
          <a:xfrm>
            <a:off x="4940787" y="4245768"/>
            <a:ext cx="6092824" cy="544513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550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/>
              <a:defRPr sz="5400" b="0" kern="1200" cap="none" spc="0" baseline="0">
                <a:ln w="0"/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By a Sampling of Select Cities</a:t>
            </a:r>
          </a:p>
        </p:txBody>
      </p:sp>
    </p:spTree>
    <p:extLst>
      <p:ext uri="{BB962C8B-B14F-4D97-AF65-F5344CB8AC3E}">
        <p14:creationId xmlns:p14="http://schemas.microsoft.com/office/powerpoint/2010/main" val="16898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628A52-838D-40B7-81C9-0569CD9B66D2}"/>
              </a:ext>
            </a:extLst>
          </p:cNvPr>
          <p:cNvSpPr/>
          <p:nvPr/>
        </p:nvSpPr>
        <p:spPr>
          <a:xfrm>
            <a:off x="2970212" y="228600"/>
            <a:ext cx="6474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Combined Demographics with Population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1045C0-A6AB-4A93-B906-F811DECE8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00" y="838200"/>
            <a:ext cx="11237224" cy="55124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7722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1211894-A5E2-47EC-A9E6-5FCFC19F7009}"/>
              </a:ext>
            </a:extLst>
          </p:cNvPr>
          <p:cNvSpPr/>
          <p:nvPr/>
        </p:nvSpPr>
        <p:spPr>
          <a:xfrm>
            <a:off x="1394991" y="322508"/>
            <a:ext cx="9296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</a:rPr>
              <a:t>Administrator and Superintendent Salary vs Graduation Rate</a:t>
            </a:r>
            <a:endParaRPr lang="en-US" sz="1800" dirty="0">
              <a:solidFill>
                <a:schemeClr val="accent2">
                  <a:lumMod val="75000"/>
                </a:schemeClr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0A7263-940F-4A26-8586-7707C28E8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12" y="1066800"/>
            <a:ext cx="10590212" cy="52951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0389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FD968C-1D47-4C69-BCA6-151C34446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74" y="109912"/>
            <a:ext cx="7702083" cy="32624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954367-FB3F-4F12-ADDB-8B26C75D6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012" y="3653833"/>
            <a:ext cx="7010401" cy="30942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D02478-E3BA-4A8E-8111-E8D20E094DB2}"/>
              </a:ext>
            </a:extLst>
          </p:cNvPr>
          <p:cNvSpPr/>
          <p:nvPr/>
        </p:nvSpPr>
        <p:spPr>
          <a:xfrm>
            <a:off x="8837612" y="990600"/>
            <a:ext cx="266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</a:rPr>
              <a:t>Teachers’ Salary vs Graduation Rate</a:t>
            </a:r>
            <a:endParaRPr lang="en-US" sz="1800" dirty="0">
              <a:solidFill>
                <a:schemeClr val="accent2">
                  <a:lumMod val="75000"/>
                </a:schemeClr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00CCE8-0B8F-4493-8286-11AE3B6908AB}"/>
              </a:ext>
            </a:extLst>
          </p:cNvPr>
          <p:cNvSpPr/>
          <p:nvPr/>
        </p:nvSpPr>
        <p:spPr>
          <a:xfrm>
            <a:off x="760412" y="4416130"/>
            <a:ext cx="2667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</a:rPr>
              <a:t>Teachers’ Experience vs Graduation Rate</a:t>
            </a:r>
            <a:endParaRPr lang="en-US" sz="1800" dirty="0">
              <a:solidFill>
                <a:schemeClr val="accent2">
                  <a:lumMod val="75000"/>
                </a:schemeClr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67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82AECF-D800-4D54-955E-FE47EB68AFCE}"/>
              </a:ext>
            </a:extLst>
          </p:cNvPr>
          <p:cNvSpPr/>
          <p:nvPr/>
        </p:nvSpPr>
        <p:spPr>
          <a:xfrm>
            <a:off x="2208212" y="228600"/>
            <a:ext cx="777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</a:rPr>
              <a:t>Dropout Rate vs Graduation Rate</a:t>
            </a:r>
            <a:endParaRPr lang="en-US" sz="1800" dirty="0">
              <a:solidFill>
                <a:schemeClr val="accent2">
                  <a:lumMod val="75000"/>
                </a:schemeClr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7BB8E4-F395-490B-9267-64ADAE993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368" y="990600"/>
            <a:ext cx="6990087" cy="52425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8993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19C485-C473-4DA7-BCD3-F66604734139}"/>
              </a:ext>
            </a:extLst>
          </p:cNvPr>
          <p:cNvSpPr/>
          <p:nvPr/>
        </p:nvSpPr>
        <p:spPr>
          <a:xfrm>
            <a:off x="3530920" y="865165"/>
            <a:ext cx="23747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</a:rPr>
              <a:t>Poverty Rate vs Graduation Rate</a:t>
            </a:r>
            <a:endParaRPr lang="en-US" sz="1800" dirty="0">
              <a:solidFill>
                <a:schemeClr val="accent2">
                  <a:lumMod val="75000"/>
                </a:schemeClr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4F85CE-815E-4C7C-902C-D86852AB7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012" y="236695"/>
            <a:ext cx="5486400" cy="36575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A45F1C6-4517-458B-9108-8745F11E83D8}"/>
              </a:ext>
            </a:extLst>
          </p:cNvPr>
          <p:cNvSpPr/>
          <p:nvPr/>
        </p:nvSpPr>
        <p:spPr>
          <a:xfrm>
            <a:off x="6353418" y="4572000"/>
            <a:ext cx="243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</a:rPr>
              <a:t>Mean Income vs Graduation Rate</a:t>
            </a:r>
            <a:endParaRPr lang="en-US" sz="1800" dirty="0">
              <a:solidFill>
                <a:schemeClr val="accent2">
                  <a:lumMod val="75000"/>
                </a:schemeClr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C40A0A-AAE1-42D6-AAE6-F783B265F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23" y="3154319"/>
            <a:ext cx="5294536" cy="33490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9724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430FCB1-661A-4D13-A62C-3ADA40B99F72}"/>
              </a:ext>
            </a:extLst>
          </p:cNvPr>
          <p:cNvSpPr txBox="1">
            <a:spLocks/>
          </p:cNvSpPr>
          <p:nvPr/>
        </p:nvSpPr>
        <p:spPr>
          <a:xfrm>
            <a:off x="455612" y="384602"/>
            <a:ext cx="3352800" cy="685800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b="0" kern="1200" cap="none" baseline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5DD27A-92F9-45C7-A843-A611F581451D}"/>
              </a:ext>
            </a:extLst>
          </p:cNvPr>
          <p:cNvSpPr/>
          <p:nvPr/>
        </p:nvSpPr>
        <p:spPr>
          <a:xfrm>
            <a:off x="1446212" y="1070402"/>
            <a:ext cx="9829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</a:rPr>
              <a:t>Percentage of Contributing Factors to Schools with the Lowest Graduation Rates in 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</a:rPr>
              <a:t>New Jersey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ABD646-20E1-4EE9-90D2-3DD415C7A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312" y="1973997"/>
            <a:ext cx="5943600" cy="47423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3522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7" y="268668"/>
            <a:ext cx="3072103" cy="787399"/>
          </a:xfrm>
        </p:spPr>
        <p:txBody>
          <a:bodyPr/>
          <a:lstStyle/>
          <a:p>
            <a:r>
              <a:rPr lang="en-US" dirty="0"/>
              <a:t>Our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308" y="1702410"/>
            <a:ext cx="3834103" cy="3555390"/>
          </a:xfrm>
        </p:spPr>
        <p:txBody>
          <a:bodyPr>
            <a:normAutofit/>
          </a:bodyPr>
          <a:lstStyle/>
          <a:p>
            <a:r>
              <a:rPr lang="en-US" dirty="0"/>
              <a:t>The Fab Five</a:t>
            </a:r>
          </a:p>
          <a:p>
            <a:pPr lvl="1"/>
            <a:r>
              <a:rPr lang="en-US" dirty="0"/>
              <a:t>Kimberly Andersen</a:t>
            </a:r>
          </a:p>
          <a:p>
            <a:pPr lvl="1"/>
            <a:r>
              <a:rPr lang="en-US" dirty="0"/>
              <a:t>Deepali Khaparde</a:t>
            </a:r>
          </a:p>
          <a:p>
            <a:pPr lvl="1"/>
            <a:r>
              <a:rPr lang="en-US" dirty="0"/>
              <a:t>Adriana Kopf</a:t>
            </a:r>
          </a:p>
          <a:p>
            <a:pPr lvl="1"/>
            <a:r>
              <a:rPr lang="en-US" dirty="0"/>
              <a:t>Richa Prakash</a:t>
            </a:r>
          </a:p>
          <a:p>
            <a:pPr lvl="1"/>
            <a:r>
              <a:rPr lang="en-US" dirty="0"/>
              <a:t>Raghi Ramachandran</a:t>
            </a:r>
          </a:p>
          <a:p>
            <a:pPr lvl="1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2D4D07-4F04-464D-914B-F964656FBF3A}"/>
              </a:ext>
            </a:extLst>
          </p:cNvPr>
          <p:cNvSpPr txBox="1">
            <a:spLocks/>
          </p:cNvSpPr>
          <p:nvPr/>
        </p:nvSpPr>
        <p:spPr>
          <a:xfrm>
            <a:off x="5863055" y="303664"/>
            <a:ext cx="5205701" cy="787399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b="0" kern="1200" cap="none" baseline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Our Questions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0C5A854-F3F4-45B2-94B8-90997306D53C}"/>
              </a:ext>
            </a:extLst>
          </p:cNvPr>
          <p:cNvSpPr txBox="1">
            <a:spLocks/>
          </p:cNvSpPr>
          <p:nvPr/>
        </p:nvSpPr>
        <p:spPr>
          <a:xfrm>
            <a:off x="5155909" y="1702410"/>
            <a:ext cx="3529303" cy="3175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33226" indent="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45622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72267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759862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71A5A9E-0036-4637-9CD9-DEBF246703D0}"/>
              </a:ext>
            </a:extLst>
          </p:cNvPr>
          <p:cNvSpPr txBox="1">
            <a:spLocks/>
          </p:cNvSpPr>
          <p:nvPr/>
        </p:nvSpPr>
        <p:spPr>
          <a:xfrm>
            <a:off x="5153148" y="1888893"/>
            <a:ext cx="5915608" cy="182361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33226" indent="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45622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72267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759862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Contributing Factors in the Cities</a:t>
            </a:r>
          </a:p>
          <a:p>
            <a:pPr lvl="1"/>
            <a:r>
              <a:rPr lang="en-US" dirty="0"/>
              <a:t>Population</a:t>
            </a:r>
          </a:p>
          <a:p>
            <a:pPr lvl="1"/>
            <a:r>
              <a:rPr lang="en-US" dirty="0"/>
              <a:t>Demographics</a:t>
            </a:r>
          </a:p>
          <a:p>
            <a:pPr lvl="1"/>
            <a:r>
              <a:rPr lang="en-US" dirty="0"/>
              <a:t>Income and Poverty Rates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B807F29-5DBA-44A4-A61D-60261CA261E6}"/>
              </a:ext>
            </a:extLst>
          </p:cNvPr>
          <p:cNvSpPr txBox="1">
            <a:spLocks/>
          </p:cNvSpPr>
          <p:nvPr/>
        </p:nvSpPr>
        <p:spPr>
          <a:xfrm>
            <a:off x="5155908" y="3898986"/>
            <a:ext cx="5915608" cy="2513208"/>
          </a:xfrm>
          <a:prstGeom prst="rect">
            <a:avLst/>
          </a:prstGeom>
        </p:spPr>
        <p:txBody>
          <a:bodyPr vert="horz" lIns="121899" tIns="60949" rIns="121899" bIns="60949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33226" indent="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45622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72267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759862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Contributing Factors in the Schools</a:t>
            </a:r>
          </a:p>
          <a:p>
            <a:pPr lvl="1"/>
            <a:r>
              <a:rPr lang="en-US" dirty="0"/>
              <a:t>Teachers’ Salaries</a:t>
            </a:r>
          </a:p>
          <a:p>
            <a:pPr lvl="2"/>
            <a:r>
              <a:rPr lang="en-US" dirty="0"/>
              <a:t>Administrators’ Salaries</a:t>
            </a:r>
          </a:p>
          <a:p>
            <a:pPr lvl="2"/>
            <a:r>
              <a:rPr lang="en-US" dirty="0"/>
              <a:t>Superintendents’ Salaries</a:t>
            </a:r>
          </a:p>
          <a:p>
            <a:pPr lvl="1"/>
            <a:r>
              <a:rPr lang="en-US" dirty="0"/>
              <a:t>Teacher Effectiveness</a:t>
            </a:r>
          </a:p>
          <a:p>
            <a:pPr lvl="1"/>
            <a:r>
              <a:rPr lang="en-US" dirty="0"/>
              <a:t>Dropout Rates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2399C8-DF7D-4A3E-9345-1A73BB46E5A7}"/>
              </a:ext>
            </a:extLst>
          </p:cNvPr>
          <p:cNvCxnSpPr>
            <a:cxnSpLocks/>
          </p:cNvCxnSpPr>
          <p:nvPr/>
        </p:nvCxnSpPr>
        <p:spPr>
          <a:xfrm>
            <a:off x="4897657" y="390599"/>
            <a:ext cx="53755" cy="6162601"/>
          </a:xfrm>
          <a:prstGeom prst="line">
            <a:avLst/>
          </a:prstGeom>
          <a:ln w="2857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05244CA-348D-4DA9-8C51-801B72207B9B}"/>
              </a:ext>
            </a:extLst>
          </p:cNvPr>
          <p:cNvSpPr txBox="1">
            <a:spLocks/>
          </p:cNvSpPr>
          <p:nvPr/>
        </p:nvSpPr>
        <p:spPr>
          <a:xfrm>
            <a:off x="5153148" y="1119310"/>
            <a:ext cx="5915608" cy="76958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33226" indent="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45622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72267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759862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What Contributes to Graduation Rates in New Jersey?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32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099" y="347699"/>
            <a:ext cx="4367503" cy="863600"/>
          </a:xfrm>
        </p:spPr>
        <p:txBody>
          <a:bodyPr/>
          <a:lstStyle/>
          <a:p>
            <a:r>
              <a:rPr lang="en-US" dirty="0"/>
              <a:t>Our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716" y="1805354"/>
            <a:ext cx="4773157" cy="37435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Main Data Sources:</a:t>
            </a:r>
          </a:p>
          <a:p>
            <a:pPr marL="0" indent="0">
              <a:buNone/>
            </a:pPr>
            <a:endParaRPr lang="en-US" sz="2000" dirty="0"/>
          </a:p>
          <a:p>
            <a:pPr lvl="1"/>
            <a:r>
              <a:rPr lang="en-US" dirty="0">
                <a:hlinkClick r:id="rId2"/>
              </a:rPr>
              <a:t>https://www.census.gov</a:t>
            </a:r>
            <a:endParaRPr lang="en-US" dirty="0"/>
          </a:p>
          <a:p>
            <a:pPr marL="426645" lvl="1" indent="0">
              <a:buNone/>
            </a:pPr>
            <a:endParaRPr lang="en-US" dirty="0"/>
          </a:p>
          <a:p>
            <a:pPr lvl="1"/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https://www.nj.gov/education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26645" lvl="1" indent="0">
              <a:buNone/>
            </a:pP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https://www.kaggle.com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26645" lvl="1" indent="0">
              <a:buNone/>
            </a:pP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https://www.njspotlight.com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1400" dirty="0"/>
          </a:p>
          <a:p>
            <a:pPr lvl="1"/>
            <a:endParaRPr lang="en-US" sz="16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A2D25D9-2DE0-460F-8A7D-EFCCDFBE2437}"/>
              </a:ext>
            </a:extLst>
          </p:cNvPr>
          <p:cNvSpPr txBox="1">
            <a:spLocks/>
          </p:cNvSpPr>
          <p:nvPr/>
        </p:nvSpPr>
        <p:spPr>
          <a:xfrm>
            <a:off x="5893529" y="327074"/>
            <a:ext cx="5408851" cy="8636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b="0" kern="1200" cap="none" baseline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Our Methodology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93F3AE8-CC61-461D-A16B-796D69C0DB5E}"/>
              </a:ext>
            </a:extLst>
          </p:cNvPr>
          <p:cNvSpPr txBox="1">
            <a:spLocks/>
          </p:cNvSpPr>
          <p:nvPr/>
        </p:nvSpPr>
        <p:spPr>
          <a:xfrm>
            <a:off x="6094412" y="1130105"/>
            <a:ext cx="6043903" cy="359116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33226" indent="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45622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72267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759862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Determine Cities to Use</a:t>
            </a:r>
          </a:p>
          <a:p>
            <a:pPr lvl="1"/>
            <a:r>
              <a:rPr lang="en-US" dirty="0"/>
              <a:t>To represent varying geographic location, population, demographics, and affluence level, we chose:</a:t>
            </a:r>
          </a:p>
          <a:p>
            <a:pPr lvl="2"/>
            <a:r>
              <a:rPr lang="en-US" dirty="0"/>
              <a:t>Summit</a:t>
            </a:r>
          </a:p>
          <a:p>
            <a:pPr lvl="2"/>
            <a:r>
              <a:rPr lang="en-US" dirty="0"/>
              <a:t>Hoboken</a:t>
            </a:r>
          </a:p>
          <a:p>
            <a:pPr lvl="2"/>
            <a:r>
              <a:rPr lang="en-US" dirty="0"/>
              <a:t>Princeton</a:t>
            </a:r>
          </a:p>
          <a:p>
            <a:pPr lvl="2"/>
            <a:r>
              <a:rPr lang="en-US" dirty="0"/>
              <a:t>Clifton</a:t>
            </a:r>
          </a:p>
          <a:p>
            <a:pPr lvl="2"/>
            <a:r>
              <a:rPr lang="en-US" dirty="0"/>
              <a:t>Bridgeton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3119965-1FFD-43FB-8155-3EEC5DD58209}"/>
              </a:ext>
            </a:extLst>
          </p:cNvPr>
          <p:cNvSpPr txBox="1">
            <a:spLocks/>
          </p:cNvSpPr>
          <p:nvPr/>
        </p:nvSpPr>
        <p:spPr>
          <a:xfrm>
            <a:off x="6094412" y="4721274"/>
            <a:ext cx="4596103" cy="55020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33226" indent="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45622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72267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759862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Initial Data Analysis</a:t>
            </a:r>
          </a:p>
          <a:p>
            <a:pPr lvl="1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5FC4687-F214-4A46-9BA9-2AB65E955609}"/>
              </a:ext>
            </a:extLst>
          </p:cNvPr>
          <p:cNvSpPr txBox="1">
            <a:spLocks/>
          </p:cNvSpPr>
          <p:nvPr/>
        </p:nvSpPr>
        <p:spPr>
          <a:xfrm>
            <a:off x="6094411" y="5186290"/>
            <a:ext cx="4596103" cy="55020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33226" indent="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45622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72267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759862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Choose Most Reliable Data</a:t>
            </a:r>
          </a:p>
          <a:p>
            <a:pPr lvl="1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F8BE9B1-7168-4DD8-9AED-0630993EDE63}"/>
              </a:ext>
            </a:extLst>
          </p:cNvPr>
          <p:cNvSpPr txBox="1">
            <a:spLocks/>
          </p:cNvSpPr>
          <p:nvPr/>
        </p:nvSpPr>
        <p:spPr>
          <a:xfrm>
            <a:off x="6094410" y="5651306"/>
            <a:ext cx="4596103" cy="55020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33226" indent="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45622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72267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759862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Cleaned Data</a:t>
            </a:r>
          </a:p>
          <a:p>
            <a:pPr lvl="1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1E4FCCB-6119-47B7-9327-A2713B6D83A9}"/>
              </a:ext>
            </a:extLst>
          </p:cNvPr>
          <p:cNvCxnSpPr>
            <a:cxnSpLocks/>
          </p:cNvCxnSpPr>
          <p:nvPr/>
        </p:nvCxnSpPr>
        <p:spPr>
          <a:xfrm>
            <a:off x="5492602" y="347699"/>
            <a:ext cx="53755" cy="6162601"/>
          </a:xfrm>
          <a:prstGeom prst="line">
            <a:avLst/>
          </a:prstGeom>
          <a:ln w="2857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CB43AA8-4698-48E2-8EA2-A6FC0F35872A}"/>
              </a:ext>
            </a:extLst>
          </p:cNvPr>
          <p:cNvSpPr txBox="1">
            <a:spLocks/>
          </p:cNvSpPr>
          <p:nvPr/>
        </p:nvSpPr>
        <p:spPr>
          <a:xfrm>
            <a:off x="6094410" y="6116322"/>
            <a:ext cx="4596103" cy="55020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33226" indent="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45622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72267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759862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Got to Work!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89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457200"/>
            <a:ext cx="10819051" cy="1016000"/>
          </a:xfrm>
        </p:spPr>
        <p:txBody>
          <a:bodyPr/>
          <a:lstStyle/>
          <a:p>
            <a:r>
              <a:rPr lang="en-US" dirty="0"/>
              <a:t>Cleaning the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E6F2F9-748C-4E6D-BBBD-8EEC335C3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42" y="1676400"/>
            <a:ext cx="10504976" cy="4724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0329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4745A74-815D-4DD7-8D62-9DFC51636353}"/>
              </a:ext>
            </a:extLst>
          </p:cNvPr>
          <p:cNvSpPr txBox="1">
            <a:spLocks/>
          </p:cNvSpPr>
          <p:nvPr/>
        </p:nvSpPr>
        <p:spPr>
          <a:xfrm>
            <a:off x="1117309" y="292100"/>
            <a:ext cx="10157354" cy="787400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b="0" kern="1200" cap="none" baseline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Our First Chart</a:t>
            </a:r>
          </a:p>
          <a:p>
            <a:endParaRPr lang="en-US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842911F9-61CB-4A1C-A880-7C33799B9627}"/>
              </a:ext>
            </a:extLst>
          </p:cNvPr>
          <p:cNvSpPr txBox="1">
            <a:spLocks/>
          </p:cNvSpPr>
          <p:nvPr/>
        </p:nvSpPr>
        <p:spPr>
          <a:xfrm>
            <a:off x="4265612" y="1079500"/>
            <a:ext cx="5129503" cy="50800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33226" indent="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45622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72267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759862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Graduation Rate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E1E160-8475-4341-8CD5-974778790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012" y="1866900"/>
            <a:ext cx="6648450" cy="4432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402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292100"/>
            <a:ext cx="10157354" cy="787400"/>
          </a:xfrm>
        </p:spPr>
        <p:txBody>
          <a:bodyPr/>
          <a:lstStyle/>
          <a:p>
            <a:r>
              <a:rPr lang="en-US" dirty="0"/>
              <a:t>Our First Comparison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5816CA-772A-4BE1-A8F6-BB14C17F8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9660" y="1170744"/>
            <a:ext cx="5129503" cy="508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Graduation Rate and Population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699D45-2255-4ACE-BE42-50B2E680D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420" y="1993900"/>
            <a:ext cx="7365132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2719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E2E8B8-DDFC-4EF1-BB73-1596D7012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2"/>
            <a:ext cx="12190412" cy="685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6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4E9CF-A9B9-452E-80CA-3D2289D9DA33}"/>
              </a:ext>
            </a:extLst>
          </p:cNvPr>
          <p:cNvSpPr txBox="1">
            <a:spLocks/>
          </p:cNvSpPr>
          <p:nvPr/>
        </p:nvSpPr>
        <p:spPr>
          <a:xfrm>
            <a:off x="455612" y="457200"/>
            <a:ext cx="10819051" cy="990600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b="0" kern="1200" cap="none" baseline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API Code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51BBC0-1F28-4093-9E62-BB6C377FB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567" y="1447800"/>
            <a:ext cx="9601689" cy="49305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4980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26778FC4-9CB7-4599-A681-D32382CB3880}"/>
              </a:ext>
            </a:extLst>
          </p:cNvPr>
          <p:cNvSpPr txBox="1">
            <a:spLocks/>
          </p:cNvSpPr>
          <p:nvPr/>
        </p:nvSpPr>
        <p:spPr>
          <a:xfrm>
            <a:off x="2360612" y="125046"/>
            <a:ext cx="7467600" cy="508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33226" indent="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45622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72267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759862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Individual Demographics vs Graduation Rate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CBF072-512E-4BDD-8022-600079949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703" y="689317"/>
            <a:ext cx="7326618" cy="60436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790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lass open house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Classroom open house presentation.potx" id="{AB7D8AB0-4323-4322-AB21-8CB398DB9E96}" vid="{5BFEA1FF-C39F-48A2-B239-4B55565FC3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Classroom open house presentation</Template>
  <TotalTime>1449</TotalTime>
  <Words>233</Words>
  <Application>Microsoft Office PowerPoint</Application>
  <PresentationFormat>Custom</PresentationFormat>
  <Paragraphs>74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Times New Roman</vt:lpstr>
      <vt:lpstr>Class open house presentation</vt:lpstr>
      <vt:lpstr>Factors Contributing to Graduation Rates in New Jersey Schools</vt:lpstr>
      <vt:lpstr>Our Team</vt:lpstr>
      <vt:lpstr>Our Data</vt:lpstr>
      <vt:lpstr>Cleaning the Data</vt:lpstr>
      <vt:lpstr>PowerPoint Presentation</vt:lpstr>
      <vt:lpstr>Our First Comparison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Factors Contributing to Graduation Rates in New Jersey Schools</dc:title>
  <dc:creator>Kimberly Andersen</dc:creator>
  <cp:lastModifiedBy>Kimberly Andersen</cp:lastModifiedBy>
  <cp:revision>51</cp:revision>
  <dcterms:created xsi:type="dcterms:W3CDTF">2019-01-08T23:37:48Z</dcterms:created>
  <dcterms:modified xsi:type="dcterms:W3CDTF">2019-01-12T04:51:55Z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