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0A1CE7-4C0B-4CD4-A208-887E5CFB4CB6}">
  <a:tblStyle styleId="{660A1CE7-4C0B-4CD4-A208-887E5CFB4CB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22" Type="http://schemas.openxmlformats.org/officeDocument/2006/relationships/font" Target="fonts/RobotoMono-bold.fntdata"/><Relationship Id="rId10" Type="http://schemas.openxmlformats.org/officeDocument/2006/relationships/slide" Target="slides/slide4.xml"/><Relationship Id="rId21" Type="http://schemas.openxmlformats.org/officeDocument/2006/relationships/font" Target="fonts/RobotoMono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884c04a8d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884c04a8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77ed75cb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77ed75cb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77ed75cb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777ed75cb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77ed75cb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77ed75cb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77ed75c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77ed75c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rules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77ed75cb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777ed75c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Payme - Auto Fund out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0" y="2078875"/>
            <a:ext cx="91440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</a:t>
            </a:r>
            <a:r>
              <a:rPr lang="en-GB"/>
              <a:t>statement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Existing system has manual cashout feature as most of the merchant don’t actively login and have to trigger cashout manually instead we need to come up with a solution such there is automatic way to cashout (leveraging existing logic of cashout)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Functional Requirements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Auto Fund out - user can able to schedule the fund out below frequency types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Frequency Type Hourly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Non Functional Requirements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Merchant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Existing </a:t>
            </a:r>
            <a:r>
              <a:rPr lang="en-GB"/>
              <a:t>functionality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Queries asked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0" y="1133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Peak Hour Transaction Slowness</a:t>
            </a:r>
            <a:endParaRPr u="sng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0" y="1668725"/>
            <a:ext cx="5182500" cy="3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70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GB" sz="17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ITUATION</a:t>
            </a:r>
            <a:endParaRPr u="sng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erformance degradation during p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eak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hours for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transaction APIs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Payments, Refunds, Cashouts,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 Status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impacting user experience and system reliability.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70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-GB" sz="17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</a:t>
            </a:r>
            <a:endParaRPr b="1"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 cause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slowdown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Improve system performance, ensure stability, and scale for future growth.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70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lang="en-GB" sz="17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 b="1"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 title="txn.drawio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150" y="3936650"/>
            <a:ext cx="2908049" cy="10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 title="ledger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0475" y="1394350"/>
            <a:ext cx="2750550" cy="25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0" y="1261725"/>
            <a:ext cx="5846400" cy="4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-GB" sz="17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CTION</a:t>
            </a:r>
            <a:endParaRPr b="1"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Application Logic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Decouple Blocking calls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Enhanced system concurrency and throughput by decoupling blocking calls into a non-blocking, event-driven design, especially for non-essential operations like transaction notifications.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Reuse Ledger Token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Instead of creating new tokens for each operation on Ledger reuse the first created token for every operation on ledger irrespective of merchants calling.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Caching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Moved frequently accessed business metadata to a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Redis cache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defined TTL, significantly improving  api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 times.E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victed cache on update of business via events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System Stability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reconciliation request are made during peak hour  despite 5xx error from ledger.Implemented circuit breaker for Reconciliation process.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Infrastructure &amp; Resilience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Limit Traffic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-GB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Throttling</a:t>
            </a: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Controlled flow of Social Timeline requests which calls ledger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-GB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Rate Limiting</a:t>
            </a: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Prevented system abuse by limiting frequent status checks from individual merchants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5" title="cache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200" y="1197625"/>
            <a:ext cx="2486450" cy="16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 title="throtle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150" y="2850350"/>
            <a:ext cx="3436125" cy="22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68750" y="1238475"/>
            <a:ext cx="54606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-GB" sz="17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CTION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Database &amp; Resource Management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Read/Write Segregation: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 API calls read from 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 Read Replica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instead live and cached 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Query Optimization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Ensured queries utilized indexes correctly. Restructured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order and ensured left table is smaller table followed by larger table.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Denormalized data where appropriate to avoid extra round trip API calls.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Efficient Pagination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Switched from Spring </a:t>
            </a:r>
            <a:r>
              <a:rPr b="1"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Page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 </a:t>
            </a:r>
            <a:r>
              <a:rPr b="1"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Slice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Eliminated costly </a:t>
            </a:r>
            <a:r>
              <a:rPr b="1"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query performing full table scan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Connection Pooling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Used robust connection pooling techniques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Tomcat (Azure)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RDS Proxy (AWS)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Liquibase for versioning of db changes ,helped to keep track of index changes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ESULT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Measurable Performance Gains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Drastic Latency Reduction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Achieved faster response times during peak traffic</a:t>
            </a:r>
            <a:endParaRPr b="1" sz="11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Increased Throughput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System capacity increased, successfully handling more Transactions Per Second (TPS) 20 TPS to 80 TPS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Enhanced Stability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Circuit Breaker pattern reduced cascading failures from the Ledger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Proactive Monitoring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New dashboards reduced our Mean Time To Resolution (MTTR) by enabling us to identify and fix potential issues before they became critical.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8" name="Google Shape;108;p16"/>
          <p:cNvGraphicFramePr/>
          <p:nvPr/>
        </p:nvGraphicFramePr>
        <p:xfrm>
          <a:off x="5334000" y="29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{660A1CE7-4C0B-4CD4-A208-887E5CFB4CB6}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9900"/>
                          </a:solidFill>
                        </a:rPr>
                        <a:t>Metric</a:t>
                      </a:r>
                      <a:endParaRPr b="1" sz="1000">
                        <a:solidFill>
                          <a:srgbClr val="FF99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9900"/>
                          </a:solidFill>
                        </a:rPr>
                        <a:t>Before</a:t>
                      </a:r>
                      <a:endParaRPr b="1" sz="1000">
                        <a:solidFill>
                          <a:srgbClr val="FF99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9900"/>
                          </a:solidFill>
                        </a:rPr>
                        <a:t>After</a:t>
                      </a:r>
                      <a:endParaRPr b="1" sz="1000">
                        <a:solidFill>
                          <a:srgbClr val="FF99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9900"/>
                          </a:solidFill>
                        </a:rPr>
                        <a:t>Improvement</a:t>
                      </a:r>
                      <a:endParaRPr b="1" sz="1000">
                        <a:solidFill>
                          <a:srgbClr val="FF99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1C4587"/>
                          </a:solidFill>
                        </a:rPr>
                        <a:t>Response time</a:t>
                      </a:r>
                      <a:endParaRPr sz="1000">
                        <a:solidFill>
                          <a:srgbClr val="1C458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1C4587"/>
                          </a:solidFill>
                        </a:rPr>
                        <a:t>~15 seconds</a:t>
                      </a:r>
                      <a:endParaRPr sz="1000">
                        <a:solidFill>
                          <a:srgbClr val="1C458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1C4587"/>
                          </a:solidFill>
                        </a:rPr>
                        <a:t>~2 seconds</a:t>
                      </a:r>
                      <a:endParaRPr sz="1000">
                        <a:solidFill>
                          <a:srgbClr val="1C458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1C4587"/>
                          </a:solidFill>
                        </a:rPr>
                        <a:t>86%</a:t>
                      </a:r>
                      <a:endParaRPr sz="1000">
                        <a:solidFill>
                          <a:srgbClr val="1C458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1C4587"/>
                          </a:solidFill>
                        </a:rPr>
                        <a:t>TPS</a:t>
                      </a:r>
                      <a:endParaRPr sz="1000">
                        <a:solidFill>
                          <a:srgbClr val="1C458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1C4587"/>
                          </a:solidFill>
                        </a:rPr>
                        <a:t>20</a:t>
                      </a:r>
                      <a:endParaRPr sz="1000">
                        <a:solidFill>
                          <a:srgbClr val="1C458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1C4587"/>
                          </a:solidFill>
                        </a:rPr>
                        <a:t>80</a:t>
                      </a:r>
                      <a:endParaRPr sz="1000">
                        <a:solidFill>
                          <a:srgbClr val="1C458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1C4587"/>
                          </a:solidFill>
                        </a:rPr>
                        <a:t>300 %</a:t>
                      </a:r>
                      <a:endParaRPr sz="1000">
                        <a:solidFill>
                          <a:srgbClr val="1C458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1C4587"/>
                          </a:solidFill>
                        </a:rPr>
                        <a:t>Error rate</a:t>
                      </a:r>
                      <a:endParaRPr sz="1000">
                        <a:solidFill>
                          <a:srgbClr val="1C458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1C4587"/>
                          </a:solidFill>
                        </a:rPr>
                        <a:t>20%</a:t>
                      </a:r>
                      <a:endParaRPr sz="1000">
                        <a:solidFill>
                          <a:srgbClr val="1C458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1C4587"/>
                          </a:solidFill>
                        </a:rPr>
                        <a:t>~0.5%</a:t>
                      </a:r>
                      <a:endParaRPr sz="1000">
                        <a:solidFill>
                          <a:srgbClr val="1C458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1C4587"/>
                          </a:solidFill>
                        </a:rPr>
                        <a:t>97%</a:t>
                      </a:r>
                      <a:endParaRPr sz="1000">
                        <a:solidFill>
                          <a:srgbClr val="1C458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1C4587"/>
                          </a:solidFill>
                        </a:rPr>
                        <a:t>Database Load</a:t>
                      </a:r>
                      <a:endParaRPr sz="1000">
                        <a:solidFill>
                          <a:srgbClr val="1C458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1C4587"/>
                          </a:solidFill>
                        </a:rPr>
                        <a:t>85%</a:t>
                      </a:r>
                      <a:endParaRPr sz="1000">
                        <a:solidFill>
                          <a:srgbClr val="1C458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1C4587"/>
                          </a:solidFill>
                        </a:rPr>
                        <a:t>40%</a:t>
                      </a:r>
                      <a:endParaRPr sz="1000">
                        <a:solidFill>
                          <a:srgbClr val="1C458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1C4587"/>
                          </a:solidFill>
                        </a:rPr>
                        <a:t>52.94</a:t>
                      </a:r>
                      <a:endParaRPr sz="1000">
                        <a:solidFill>
                          <a:srgbClr val="1C4587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0" y="1299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AWS MIGRATION FROM AZURE</a:t>
            </a:r>
            <a:endParaRPr b="0" sz="1400" u="sng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4625" y="1614500"/>
            <a:ext cx="8450400" cy="3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70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GB" sz="17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ITUATION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HKMA mandated 15-day pilot testing on AWS without disrupting live Azure traffic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70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-GB" sz="17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Differentiate traffic routing between Azure and AWS environments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phased migration approach across multiple service batches(1,2,3,4)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seamless user experience during transition period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Header-Based Routing Implementation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Entry points configured to pass the migration ID in the pilot apps or service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x-migration-id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header system (values 1-4) for batch identification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4679150" y="1614500"/>
            <a:ext cx="411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7" title="txn.drawio-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500" y="2103106"/>
            <a:ext cx="3883226" cy="25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-48050" y="1234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AWS MIGRATION FROM AZURE</a:t>
            </a:r>
            <a:endParaRPr b="0" sz="1400" u="sng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0" y="1614525"/>
            <a:ext cx="67704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-GB" sz="17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CTION</a:t>
            </a: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Header-Based Routing Implementation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Configured phased migration approach: 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Batch 1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MID = 1 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Batch 2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MID = 2 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Batch 3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MID = 4 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Batch 4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MID = 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microservice configured with cloud-specific endpoints in Key Vault/Secret Manager eg) no migration id Azure endpoint called ,with migration id aws endpoint is called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OpenID config URLs mapped to corresponding cloud environments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Separate Consumer created for aws, events with mid processed on aws and without on azure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Migrated microservices use corresponding cloud redis , sql, secret manager.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Retained on </a:t>
            </a:r>
            <a:r>
              <a:rPr b="1" lang="en-GB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Directory/ADB2C and EventHub (planned for later migration)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ESULT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Successfully enabled parallel operation of Azure and AWS environments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Achieved traffic segregation without service disruption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Established foundation for controlled, phased migration execution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Maintained regulatory compliance with HKMA requirements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725" y="2846850"/>
            <a:ext cx="4741799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