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57" r:id="rId4"/>
    <p:sldId id="260" r:id="rId5"/>
    <p:sldId id="261" r:id="rId6"/>
    <p:sldId id="266" r:id="rId7"/>
    <p:sldId id="258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69" r:id="rId18"/>
    <p:sldId id="280" r:id="rId19"/>
    <p:sldId id="274" r:id="rId20"/>
    <p:sldId id="273" r:id="rId21"/>
    <p:sldId id="281" r:id="rId22"/>
    <p:sldId id="275" r:id="rId23"/>
    <p:sldId id="276" r:id="rId24"/>
    <p:sldId id="277" r:id="rId25"/>
    <p:sldId id="278" r:id="rId26"/>
    <p:sldId id="279" r:id="rId27"/>
    <p:sldId id="283" r:id="rId28"/>
    <p:sldId id="284" r:id="rId29"/>
    <p:sldId id="285" r:id="rId30"/>
    <p:sldId id="287" r:id="rId31"/>
    <p:sldId id="288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028BA-32D4-41B5-87DD-E3155091DEB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24789-0DA7-4372-9EA7-B5542ED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1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4789-0DA7-4372-9EA7-B5542ED35C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4905-30A8-49C7-8E83-4471DCB3795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7B06-9B3A-4310-99AA-35ABF85D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Linear Algebra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Shaurya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Prakash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II Semester 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Ph.D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Instructor: Dr.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S.Karthikeyan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rial Narrow" pitchFamily="34" charset="0"/>
            </a:endParaRPr>
          </a:p>
          <a:p>
            <a:endParaRPr lang="en-US" sz="3600" dirty="0" smtClean="0">
              <a:solidFill>
                <a:schemeClr val="tx2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Department of Computer Science,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rPr>
              <a:t>BHU , Varanasi</a:t>
            </a:r>
          </a:p>
        </p:txBody>
      </p:sp>
    </p:spTree>
    <p:extLst>
      <p:ext uri="{BB962C8B-B14F-4D97-AF65-F5344CB8AC3E}">
        <p14:creationId xmlns:p14="http://schemas.microsoft.com/office/powerpoint/2010/main" val="21131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Using Transpose To Develop a Model for Neural Networks : </a:t>
            </a:r>
            <a:r>
              <a:rPr lang="en-US" sz="3200" b="1" dirty="0" smtClean="0">
                <a:latin typeface="Arial Narrow" pitchFamily="34" charset="0"/>
              </a:rPr>
              <a:t>Plug it into expression.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 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*  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+        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w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marL="0" indent="0">
              <a:buNone/>
            </a:pP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              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Vector(4x1)      Vector(4x3)       Vector(3x1)          Vector(4x1)</a:t>
            </a:r>
          </a:p>
          <a:p>
            <a:pPr marL="0" indent="0">
              <a:buNone/>
            </a:pP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(Successfully computed !!)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5943600" y="1727703"/>
            <a:ext cx="457200" cy="1828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2895600" y="1596427"/>
            <a:ext cx="2133600" cy="2362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7620000" y="1628115"/>
            <a:ext cx="609600" cy="23342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Example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4099" name="Picture 3" descr="C:\Users\shaurya\Pictures\AA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72400" cy="46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Sanity Check (For each layer)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Number of outputs = Number of neurons.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4 = 4</a:t>
            </a:r>
          </a:p>
          <a:p>
            <a:r>
              <a:rPr lang="en-US" sz="2800" dirty="0" smtClean="0"/>
              <a:t>Number of Inputs = Number of Columns in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3 = 3</a:t>
            </a:r>
          </a:p>
          <a:p>
            <a:r>
              <a:rPr lang="en-US" sz="2800" dirty="0" smtClean="0"/>
              <a:t>Number of outputs = Number of bias vector element.</a:t>
            </a:r>
          </a:p>
          <a:p>
            <a:r>
              <a:rPr lang="en-US" sz="2800" dirty="0" smtClean="0"/>
              <a:t>4 = 4</a:t>
            </a:r>
          </a:p>
          <a:p>
            <a:r>
              <a:rPr lang="en-US" sz="2800" dirty="0" smtClean="0"/>
              <a:t>Number of rows in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Number of neurons.  </a:t>
            </a:r>
          </a:p>
          <a:p>
            <a:r>
              <a:rPr lang="en-US" sz="2800" dirty="0" smtClean="0"/>
              <a:t>4 = 4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Inverse of Matrices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Invertible Matrices ?  </a:t>
            </a:r>
          </a:p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i="1" dirty="0" smtClean="0">
                <a:latin typeface="Arial Narrow" pitchFamily="34" charset="0"/>
              </a:rPr>
              <a:t>Simple </a:t>
            </a:r>
            <a:r>
              <a:rPr lang="en-US" b="1" i="1" dirty="0" smtClean="0">
                <a:latin typeface="Arial Narrow" pitchFamily="34" charset="0"/>
              </a:rPr>
              <a:t>telltale signs </a:t>
            </a:r>
            <a:r>
              <a:rPr lang="en-US" i="1" dirty="0" smtClean="0">
                <a:latin typeface="Arial Narrow" pitchFamily="34" charset="0"/>
              </a:rPr>
              <a:t>for invertible matrices !!</a:t>
            </a:r>
          </a:p>
          <a:p>
            <a:pPr marL="0" indent="0">
              <a:buNone/>
            </a:pPr>
            <a:endParaRPr lang="en-US" i="1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Matrix is full rank.</a:t>
            </a:r>
          </a:p>
          <a:p>
            <a:r>
              <a:rPr lang="en-US" dirty="0" smtClean="0">
                <a:latin typeface="Arial Narrow" pitchFamily="34" charset="0"/>
              </a:rPr>
              <a:t>The</a:t>
            </a:r>
            <a:r>
              <a:rPr lang="en-US" dirty="0">
                <a:latin typeface="Arial Narrow" pitchFamily="34" charset="0"/>
              </a:rPr>
              <a:t> determinant of  is not </a:t>
            </a:r>
            <a:r>
              <a:rPr lang="en-US" dirty="0" smtClean="0">
                <a:latin typeface="Arial Narrow" pitchFamily="34" charset="0"/>
              </a:rPr>
              <a:t>zero.</a:t>
            </a:r>
          </a:p>
          <a:p>
            <a:r>
              <a:rPr lang="en-US" dirty="0">
                <a:latin typeface="Arial Narrow" pitchFamily="34" charset="0"/>
              </a:rPr>
              <a:t>The matrix  has  non-zero </a:t>
            </a:r>
            <a:r>
              <a:rPr lang="en-US" dirty="0" smtClean="0">
                <a:latin typeface="Arial Narrow" pitchFamily="34" charset="0"/>
              </a:rPr>
              <a:t>singular </a:t>
            </a:r>
            <a:r>
              <a:rPr lang="en-US" dirty="0">
                <a:latin typeface="Arial Narrow" pitchFamily="34" charset="0"/>
              </a:rPr>
              <a:t>values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Inverse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The inverse of a square matrix , sometimes called a reciprocal matrix, is a matrix  such </a:t>
            </a:r>
            <a:r>
              <a:rPr lang="en-US" dirty="0" smtClean="0">
                <a:latin typeface="Arial Narrow" pitchFamily="34" charset="0"/>
              </a:rPr>
              <a:t>that </a:t>
            </a:r>
          </a:p>
          <a:p>
            <a:pPr marL="0" indent="0" algn="ctr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AA</a:t>
            </a:r>
            <a:r>
              <a:rPr lang="en-US" b="1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= I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</a:p>
          <a:p>
            <a:endParaRPr lang="en-US" sz="2000" b="1" dirty="0">
              <a:latin typeface="Arial Narrow" pitchFamily="34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724400" cy="274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9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Inverse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(AB)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=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=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(Important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= 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 =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(Important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symmetric matrices</a:t>
            </a:r>
            <a:r>
              <a:rPr lang="en-US" sz="2000" dirty="0" smtClean="0">
                <a:latin typeface="Arial Narrow" pitchFamily="34" charset="0"/>
              </a:rPr>
              <a:t>)  </a:t>
            </a:r>
          </a:p>
          <a:p>
            <a:r>
              <a:rPr lang="en-US" dirty="0" smtClean="0">
                <a:latin typeface="Arial Narrow" pitchFamily="34" charset="0"/>
              </a:rPr>
              <a:t>Inverse of Diagonal Matrices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endParaRPr lang="en-US" sz="2000" dirty="0" smtClean="0"/>
          </a:p>
          <a:p>
            <a:endParaRPr lang="en-US" baseline="30000" dirty="0"/>
          </a:p>
        </p:txBody>
      </p:sp>
      <p:pic>
        <p:nvPicPr>
          <p:cNvPr id="7170" name="Picture 2" descr="C:\Users\shaurya\Pictures\AA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2743200" cy="13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haurya\Pictures\AA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53550"/>
            <a:ext cx="3245034" cy="13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What is a Matrix?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Inverse will exist if a non singular matrix A has a unique matrix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such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= I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r>
              <a:rPr lang="en-US" dirty="0" smtClean="0">
                <a:latin typeface="Arial Narrow" pitchFamily="34" charset="0"/>
              </a:rPr>
              <a:t>Relation between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 ,A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-1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~ x ,f(x).</a:t>
            </a:r>
          </a:p>
          <a:p>
            <a:r>
              <a:rPr lang="en-US" dirty="0" smtClean="0">
                <a:latin typeface="Arial Narrow" pitchFamily="34" charset="0"/>
              </a:rPr>
              <a:t>This concept is exploited in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change of basis </a:t>
            </a:r>
            <a:r>
              <a:rPr lang="en-US" i="1" dirty="0" smtClean="0">
                <a:latin typeface="Arial Narrow" pitchFamily="34" charset="0"/>
              </a:rPr>
              <a:t>transformation.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82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Inverse </a:t>
            </a:r>
            <a:r>
              <a:rPr lang="en-US" dirty="0">
                <a:latin typeface="Arial Narrow" pitchFamily="34" charset="0"/>
              </a:rPr>
              <a:t>of </a:t>
            </a:r>
            <a:r>
              <a:rPr lang="en-US" dirty="0" smtClean="0">
                <a:latin typeface="Arial Narrow" pitchFamily="34" charset="0"/>
              </a:rPr>
              <a:t>Matrices : Uses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Arial Narrow" pitchFamily="34" charset="0"/>
                  </a:rPr>
                  <a:t>Change of Basis : </a:t>
                </a:r>
              </a:p>
              <a:p>
                <a:r>
                  <a:rPr lang="en-US" dirty="0" smtClean="0">
                    <a:latin typeface="Arial Narrow" pitchFamily="34" charset="0"/>
                  </a:rPr>
                  <a:t>vector X has basis u</a:t>
                </a:r>
                <a:r>
                  <a:rPr lang="en-US" baseline="-25000" dirty="0" smtClean="0">
                    <a:latin typeface="Arial Narrow" pitchFamily="34" charset="0"/>
                  </a:rPr>
                  <a:t>1</a:t>
                </a:r>
                <a:r>
                  <a:rPr lang="en-US" dirty="0" smtClean="0">
                    <a:latin typeface="Arial Narrow" pitchFamily="34" charset="0"/>
                  </a:rPr>
                  <a:t>,u</a:t>
                </a:r>
                <a:r>
                  <a:rPr lang="en-US" baseline="-25000" dirty="0" smtClean="0">
                    <a:latin typeface="Arial Narrow" pitchFamily="34" charset="0"/>
                  </a:rPr>
                  <a:t>2</a:t>
                </a:r>
                <a:r>
                  <a:rPr lang="en-US" dirty="0" smtClean="0">
                    <a:latin typeface="Arial Narrow" pitchFamily="34" charset="0"/>
                  </a:rPr>
                  <a:t>…u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-25000" dirty="0" smtClean="0">
                    <a:latin typeface="Arial Narrow" pitchFamily="34" charset="0"/>
                  </a:rPr>
                  <a:t>.</a:t>
                </a:r>
              </a:p>
              <a:p>
                <a:r>
                  <a:rPr lang="en-US" dirty="0">
                    <a:latin typeface="Arial Narrow" pitchFamily="34" charset="0"/>
                  </a:rPr>
                  <a:t>vector </a:t>
                </a:r>
                <a:r>
                  <a:rPr lang="en-US" dirty="0" smtClean="0">
                    <a:latin typeface="Arial Narrow" pitchFamily="34" charset="0"/>
                  </a:rPr>
                  <a:t>Y </a:t>
                </a:r>
                <a:r>
                  <a:rPr lang="en-US" dirty="0">
                    <a:latin typeface="Arial Narrow" pitchFamily="34" charset="0"/>
                  </a:rPr>
                  <a:t>has basis </a:t>
                </a:r>
                <a:r>
                  <a:rPr lang="en-US" dirty="0" smtClean="0">
                    <a:latin typeface="Arial Narrow" pitchFamily="34" charset="0"/>
                  </a:rPr>
                  <a:t>v</a:t>
                </a:r>
                <a:r>
                  <a:rPr lang="en-US" baseline="-25000" dirty="0" smtClean="0">
                    <a:latin typeface="Arial Narrow" pitchFamily="34" charset="0"/>
                  </a:rPr>
                  <a:t>1</a:t>
                </a:r>
                <a:r>
                  <a:rPr lang="en-US" dirty="0" smtClean="0">
                    <a:latin typeface="Arial Narrow" pitchFamily="34" charset="0"/>
                  </a:rPr>
                  <a:t>,v</a:t>
                </a:r>
                <a:r>
                  <a:rPr lang="en-US" baseline="-25000" dirty="0" smtClean="0">
                    <a:latin typeface="Arial Narrow" pitchFamily="34" charset="0"/>
                  </a:rPr>
                  <a:t>2</a:t>
                </a:r>
                <a:r>
                  <a:rPr lang="en-US" dirty="0" smtClean="0">
                    <a:latin typeface="Arial Narrow" pitchFamily="34" charset="0"/>
                  </a:rPr>
                  <a:t>…v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aseline="-25000" dirty="0" smtClean="0">
                    <a:latin typeface="Arial Narrow" pitchFamily="34" charset="0"/>
                  </a:rPr>
                  <a:t>.</a:t>
                </a:r>
              </a:p>
              <a:p>
                <a:r>
                  <a:rPr lang="en-US" dirty="0" smtClean="0">
                    <a:latin typeface="Arial Narrow" pitchFamily="34" charset="0"/>
                  </a:rPr>
                  <a:t>Transformation A such that,    X = ∑ </a:t>
                </a:r>
                <a:r>
                  <a:rPr lang="en-US" dirty="0" err="1" smtClean="0">
                    <a:latin typeface="Arial Narrow" pitchFamily="34" charset="0"/>
                  </a:rPr>
                  <a:t>x</a:t>
                </a:r>
                <a:r>
                  <a:rPr lang="en-US" baseline="-25000" dirty="0" err="1" smtClean="0">
                    <a:latin typeface="Arial Narrow" pitchFamily="34" charset="0"/>
                  </a:rPr>
                  <a:t>i</a:t>
                </a:r>
                <a:r>
                  <a:rPr lang="en-US" dirty="0" err="1" smtClean="0">
                    <a:latin typeface="Arial Narrow" pitchFamily="34" charset="0"/>
                  </a:rPr>
                  <a:t>u</a:t>
                </a:r>
                <a:r>
                  <a:rPr lang="en-US" baseline="-25000" dirty="0" err="1" smtClean="0">
                    <a:latin typeface="Arial Narrow" pitchFamily="34" charset="0"/>
                  </a:rPr>
                  <a:t>i</a:t>
                </a:r>
                <a:r>
                  <a:rPr lang="en-US" baseline="-25000" dirty="0" smtClean="0">
                    <a:latin typeface="Arial Narrow" pitchFamily="34" charset="0"/>
                  </a:rPr>
                  <a:t>  </a:t>
                </a:r>
                <a:r>
                  <a:rPr lang="en-US" dirty="0" smtClean="0">
                    <a:latin typeface="Arial Narrow" pitchFamily="34" charset="0"/>
                  </a:rPr>
                  <a:t>, Y = </a:t>
                </a:r>
                <a:r>
                  <a:rPr lang="en-US" dirty="0">
                    <a:latin typeface="Arial Narrow" pitchFamily="34" charset="0"/>
                  </a:rPr>
                  <a:t>∑ </a:t>
                </a:r>
                <a:r>
                  <a:rPr lang="en-US" dirty="0" err="1" smtClean="0">
                    <a:latin typeface="Arial Narrow" pitchFamily="34" charset="0"/>
                  </a:rPr>
                  <a:t>y</a:t>
                </a:r>
                <a:r>
                  <a:rPr lang="en-US" baseline="-25000" dirty="0" err="1" smtClean="0">
                    <a:latin typeface="Arial Narrow" pitchFamily="34" charset="0"/>
                  </a:rPr>
                  <a:t>j</a:t>
                </a:r>
                <a:r>
                  <a:rPr lang="en-US" dirty="0" err="1" smtClean="0">
                    <a:latin typeface="Arial Narrow" pitchFamily="34" charset="0"/>
                  </a:rPr>
                  <a:t>v</a:t>
                </a:r>
                <a:r>
                  <a:rPr lang="en-US" baseline="-25000" dirty="0" err="1">
                    <a:latin typeface="Arial Narrow" pitchFamily="34" charset="0"/>
                  </a:rPr>
                  <a:t>j</a:t>
                </a:r>
                <a:endParaRPr lang="en-US" dirty="0" smtClean="0">
                  <a:latin typeface="Arial Narrow" pitchFamily="34" charset="0"/>
                </a:endParaRPr>
              </a:p>
              <a:p>
                <a:endParaRPr lang="en-US" dirty="0" smtClean="0">
                  <a:latin typeface="Arial Narrow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Arial Narrow" pitchFamily="34" charset="0"/>
                  </a:rPr>
                  <a:t>  AX=Y</a:t>
                </a:r>
              </a:p>
              <a:p>
                <a:pPr marL="0" indent="0" algn="ctr">
                  <a:buNone/>
                </a:pPr>
                <a:endParaRPr lang="en-US" dirty="0">
                  <a:latin typeface="Arial Narrow" pitchFamily="34" charset="0"/>
                </a:endParaRPr>
              </a:p>
              <a:p>
                <a:r>
                  <a:rPr lang="en-US" dirty="0">
                    <a:latin typeface="Arial Narrow" pitchFamily="34" charset="0"/>
                  </a:rPr>
                  <a:t>vector X has </a:t>
                </a:r>
                <a:r>
                  <a:rPr lang="en-US" dirty="0" smtClean="0">
                    <a:latin typeface="Arial Narrow" pitchFamily="34" charset="0"/>
                  </a:rPr>
                  <a:t>basis t</a:t>
                </a:r>
                <a:r>
                  <a:rPr lang="en-US" baseline="-25000" dirty="0" smtClean="0">
                    <a:latin typeface="Arial Narrow" pitchFamily="34" charset="0"/>
                  </a:rPr>
                  <a:t>1</a:t>
                </a:r>
                <a:r>
                  <a:rPr lang="en-US" dirty="0" smtClean="0">
                    <a:latin typeface="Arial Narrow" pitchFamily="34" charset="0"/>
                  </a:rPr>
                  <a:t>,t</a:t>
                </a:r>
                <a:r>
                  <a:rPr lang="en-US" baseline="-25000" dirty="0" smtClean="0">
                    <a:latin typeface="Arial Narrow" pitchFamily="34" charset="0"/>
                  </a:rPr>
                  <a:t>2</a:t>
                </a:r>
                <a:r>
                  <a:rPr lang="en-US" dirty="0" smtClean="0">
                    <a:latin typeface="Arial Narrow" pitchFamily="34" charset="0"/>
                  </a:rPr>
                  <a:t>…t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-25000" dirty="0">
                    <a:latin typeface="Arial Narrow" pitchFamily="34" charset="0"/>
                  </a:rPr>
                  <a:t>.</a:t>
                </a:r>
              </a:p>
              <a:p>
                <a:r>
                  <a:rPr lang="en-US" dirty="0">
                    <a:latin typeface="Arial Narrow" pitchFamily="34" charset="0"/>
                  </a:rPr>
                  <a:t>vector Y has basis </a:t>
                </a:r>
                <a:r>
                  <a:rPr lang="en-US" dirty="0" smtClean="0">
                    <a:latin typeface="Arial Narrow" pitchFamily="34" charset="0"/>
                  </a:rPr>
                  <a:t>w</a:t>
                </a:r>
                <a:r>
                  <a:rPr lang="en-US" baseline="-25000" dirty="0" smtClean="0">
                    <a:latin typeface="Arial Narrow" pitchFamily="34" charset="0"/>
                  </a:rPr>
                  <a:t>1</a:t>
                </a:r>
                <a:r>
                  <a:rPr lang="en-US" dirty="0" smtClean="0">
                    <a:latin typeface="Arial Narrow" pitchFamily="34" charset="0"/>
                  </a:rPr>
                  <a:t>,w</a:t>
                </a:r>
                <a:r>
                  <a:rPr lang="en-US" baseline="-25000" dirty="0" smtClean="0">
                    <a:latin typeface="Arial Narrow" pitchFamily="34" charset="0"/>
                  </a:rPr>
                  <a:t>2</a:t>
                </a:r>
                <a:r>
                  <a:rPr lang="en-US" dirty="0" smtClean="0">
                    <a:latin typeface="Arial Narrow" pitchFamily="34" charset="0"/>
                  </a:rPr>
                  <a:t>…w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/>
                      </a:rPr>
                      <m:t>𝑚</m:t>
                    </m:r>
                  </m:oMath>
                </a14:m>
                <a:r>
                  <a:rPr lang="en-US" baseline="-25000" dirty="0">
                    <a:latin typeface="Arial Narrow" pitchFamily="34" charset="0"/>
                  </a:rPr>
                  <a:t>.</a:t>
                </a:r>
              </a:p>
              <a:p>
                <a:r>
                  <a:rPr lang="en-US" dirty="0">
                    <a:latin typeface="Arial Narrow" pitchFamily="34" charset="0"/>
                  </a:rPr>
                  <a:t>Transformation </a:t>
                </a:r>
                <a:r>
                  <a:rPr lang="en-US" dirty="0" smtClean="0">
                    <a:latin typeface="Arial Narrow" pitchFamily="34" charset="0"/>
                  </a:rPr>
                  <a:t>A’ </a:t>
                </a:r>
                <a:r>
                  <a:rPr lang="en-US" dirty="0">
                    <a:latin typeface="Arial Narrow" pitchFamily="34" charset="0"/>
                  </a:rPr>
                  <a:t>such that</a:t>
                </a:r>
                <a:r>
                  <a:rPr lang="en-US" dirty="0" smtClean="0">
                    <a:latin typeface="Arial Narrow" pitchFamily="34" charset="0"/>
                  </a:rPr>
                  <a:t>, </a:t>
                </a:r>
                <a:r>
                  <a:rPr lang="en-US" dirty="0">
                    <a:latin typeface="Arial Narrow" pitchFamily="34" charset="0"/>
                  </a:rPr>
                  <a:t>X = ∑ </a:t>
                </a:r>
                <a:r>
                  <a:rPr lang="en-US" dirty="0" err="1" smtClean="0">
                    <a:latin typeface="Arial Narrow" pitchFamily="34" charset="0"/>
                  </a:rPr>
                  <a:t>x’</a:t>
                </a:r>
                <a:r>
                  <a:rPr lang="en-US" baseline="-25000" dirty="0" err="1" smtClean="0">
                    <a:latin typeface="Arial Narrow" pitchFamily="34" charset="0"/>
                  </a:rPr>
                  <a:t>i</a:t>
                </a:r>
                <a:r>
                  <a:rPr lang="en-US" dirty="0" err="1" smtClean="0">
                    <a:latin typeface="Arial Narrow" pitchFamily="34" charset="0"/>
                  </a:rPr>
                  <a:t>t</a:t>
                </a:r>
                <a:r>
                  <a:rPr lang="en-US" baseline="-25000" dirty="0" err="1" smtClean="0">
                    <a:latin typeface="Arial Narrow" pitchFamily="34" charset="0"/>
                  </a:rPr>
                  <a:t>i</a:t>
                </a:r>
                <a:r>
                  <a:rPr lang="en-US" baseline="-25000" dirty="0" smtClean="0">
                    <a:latin typeface="Arial Narrow" pitchFamily="34" charset="0"/>
                  </a:rPr>
                  <a:t>  </a:t>
                </a:r>
                <a:r>
                  <a:rPr lang="en-US" dirty="0">
                    <a:latin typeface="Arial Narrow" pitchFamily="34" charset="0"/>
                  </a:rPr>
                  <a:t>, Y = ∑ </a:t>
                </a:r>
                <a:r>
                  <a:rPr lang="en-US" dirty="0" err="1" smtClean="0">
                    <a:latin typeface="Arial Narrow" pitchFamily="34" charset="0"/>
                  </a:rPr>
                  <a:t>y’</a:t>
                </a:r>
                <a:r>
                  <a:rPr lang="en-US" baseline="-25000" dirty="0" err="1" smtClean="0">
                    <a:latin typeface="Arial Narrow" pitchFamily="34" charset="0"/>
                  </a:rPr>
                  <a:t>j</a:t>
                </a:r>
                <a:r>
                  <a:rPr lang="en-US" dirty="0" err="1">
                    <a:latin typeface="Arial Narrow" pitchFamily="34" charset="0"/>
                  </a:rPr>
                  <a:t>w</a:t>
                </a:r>
                <a:r>
                  <a:rPr lang="en-US" baseline="-25000" dirty="0" err="1" smtClean="0">
                    <a:latin typeface="Arial Narrow" pitchFamily="34" charset="0"/>
                  </a:rPr>
                  <a:t>j</a:t>
                </a:r>
                <a:endParaRPr lang="en-US" dirty="0">
                  <a:latin typeface="Arial Narrow" pitchFamily="34" charset="0"/>
                </a:endParaRPr>
              </a:p>
              <a:p>
                <a:endParaRPr lang="en-US" dirty="0" smtClean="0">
                  <a:latin typeface="Arial Narrow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Arial Narrow" pitchFamily="34" charset="0"/>
                  </a:rPr>
                  <a:t>A’X’ =Y’</a:t>
                </a:r>
                <a:endParaRPr lang="en-US" dirty="0">
                  <a:latin typeface="Arial Narrow" pitchFamily="34" charset="0"/>
                </a:endParaRPr>
              </a:p>
              <a:p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Inverse of Matrices :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Change the each basis component to target component</a:t>
            </a:r>
          </a:p>
          <a:p>
            <a:r>
              <a:rPr lang="en-US" sz="2800" dirty="0" err="1" smtClean="0">
                <a:latin typeface="Arial Narrow" pitchFamily="34" charset="0"/>
              </a:rPr>
              <a:t>t</a:t>
            </a:r>
            <a:r>
              <a:rPr lang="en-US" sz="2800" baseline="-25000" dirty="0" err="1" smtClean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= ∑ </a:t>
            </a:r>
            <a:r>
              <a:rPr lang="en-US" sz="2800" dirty="0" err="1" smtClean="0">
                <a:latin typeface="Arial Narrow" pitchFamily="34" charset="0"/>
              </a:rPr>
              <a:t>t</a:t>
            </a:r>
            <a:r>
              <a:rPr lang="en-US" sz="2800" baseline="-25000" dirty="0" err="1" smtClean="0">
                <a:latin typeface="Arial Narrow" pitchFamily="34" charset="0"/>
              </a:rPr>
              <a:t>ji</a:t>
            </a:r>
            <a:r>
              <a:rPr lang="en-US" sz="2800" dirty="0" err="1">
                <a:latin typeface="Arial Narrow" pitchFamily="34" charset="0"/>
              </a:rPr>
              <a:t>v</a:t>
            </a:r>
            <a:r>
              <a:rPr lang="en-US" sz="2800" baseline="-25000" dirty="0" err="1" smtClean="0">
                <a:latin typeface="Arial Narrow" pitchFamily="34" charset="0"/>
              </a:rPr>
              <a:t>i</a:t>
            </a:r>
            <a:r>
              <a:rPr lang="en-US" sz="2800" baseline="-25000" dirty="0" smtClean="0">
                <a:latin typeface="Arial Narrow" pitchFamily="34" charset="0"/>
              </a:rPr>
              <a:t>  </a:t>
            </a:r>
            <a:r>
              <a:rPr lang="en-US" sz="2800" dirty="0">
                <a:latin typeface="Arial Narrow" pitchFamily="34" charset="0"/>
              </a:rPr>
              <a:t>, </a:t>
            </a:r>
            <a:r>
              <a:rPr lang="en-US" sz="2800" dirty="0" err="1" smtClean="0">
                <a:latin typeface="Arial Narrow" pitchFamily="34" charset="0"/>
              </a:rPr>
              <a:t>w</a:t>
            </a:r>
            <a:r>
              <a:rPr lang="en-US" sz="2800" baseline="-25000" dirty="0" err="1" smtClean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</a:rPr>
              <a:t>= ∑ </a:t>
            </a:r>
            <a:r>
              <a:rPr lang="en-US" sz="2800" dirty="0" err="1" smtClean="0">
                <a:latin typeface="Arial Narrow" pitchFamily="34" charset="0"/>
              </a:rPr>
              <a:t>w</a:t>
            </a:r>
            <a:r>
              <a:rPr lang="en-US" sz="2800" baseline="-25000" dirty="0" err="1" smtClean="0">
                <a:latin typeface="Arial Narrow" pitchFamily="34" charset="0"/>
              </a:rPr>
              <a:t>ji</a:t>
            </a:r>
            <a:r>
              <a:rPr lang="en-US" sz="2800" dirty="0" err="1" smtClean="0">
                <a:latin typeface="Arial Narrow" pitchFamily="34" charset="0"/>
              </a:rPr>
              <a:t>u</a:t>
            </a:r>
            <a:r>
              <a:rPr lang="en-US" sz="2800" baseline="-25000" dirty="0" err="1" smtClean="0">
                <a:latin typeface="Arial Narrow" pitchFamily="34" charset="0"/>
              </a:rPr>
              <a:t>j</a:t>
            </a:r>
            <a:endParaRPr lang="en-US" sz="2800" dirty="0">
              <a:latin typeface="Arial Narrow" pitchFamily="34" charset="0"/>
            </a:endParaRPr>
          </a:p>
          <a:p>
            <a:r>
              <a:rPr lang="en-US" sz="2800" dirty="0" smtClean="0">
                <a:latin typeface="Arial Narrow" pitchFamily="34" charset="0"/>
              </a:rPr>
              <a:t>Basis for </a:t>
            </a:r>
            <a:r>
              <a:rPr lang="en-US" sz="2800" dirty="0" err="1" smtClean="0">
                <a:latin typeface="Arial Narrow" pitchFamily="34" charset="0"/>
              </a:rPr>
              <a:t>B</a:t>
            </a:r>
            <a:r>
              <a:rPr lang="en-US" sz="2800" baseline="-25000" dirty="0" err="1" smtClean="0">
                <a:latin typeface="Arial Narrow" pitchFamily="34" charset="0"/>
              </a:rPr>
              <a:t>t</a:t>
            </a:r>
            <a:r>
              <a:rPr lang="en-US" sz="2800" baseline="-250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= [t</a:t>
            </a:r>
            <a:r>
              <a:rPr lang="en-US" sz="2800" baseline="-25000" dirty="0" smtClean="0">
                <a:latin typeface="Arial Narrow" pitchFamily="34" charset="0"/>
              </a:rPr>
              <a:t>1</a:t>
            </a:r>
            <a:r>
              <a:rPr lang="en-US" sz="2800" dirty="0" smtClean="0">
                <a:latin typeface="Arial Narrow" pitchFamily="34" charset="0"/>
              </a:rPr>
              <a:t>,t</a:t>
            </a:r>
            <a:r>
              <a:rPr lang="en-US" sz="2800" baseline="-25000" dirty="0" smtClean="0">
                <a:latin typeface="Arial Narrow" pitchFamily="34" charset="0"/>
              </a:rPr>
              <a:t>2………..</a:t>
            </a:r>
            <a:r>
              <a:rPr lang="en-US" sz="2800" dirty="0" smtClean="0">
                <a:latin typeface="Arial Narrow" pitchFamily="34" charset="0"/>
              </a:rPr>
              <a:t>] , </a:t>
            </a:r>
            <a:r>
              <a:rPr lang="en-US" sz="2800" dirty="0" err="1" smtClean="0">
                <a:latin typeface="Arial Narrow" pitchFamily="34" charset="0"/>
              </a:rPr>
              <a:t>B</a:t>
            </a:r>
            <a:r>
              <a:rPr lang="en-US" sz="2800" baseline="-25000" dirty="0" err="1" smtClean="0">
                <a:latin typeface="Arial Narrow" pitchFamily="34" charset="0"/>
              </a:rPr>
              <a:t>w</a:t>
            </a:r>
            <a:r>
              <a:rPr lang="en-US" sz="2800" baseline="-250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=[w</a:t>
            </a:r>
            <a:r>
              <a:rPr lang="en-US" sz="2800" baseline="-25000" dirty="0" smtClean="0">
                <a:latin typeface="Arial Narrow" pitchFamily="34" charset="0"/>
              </a:rPr>
              <a:t>1</a:t>
            </a:r>
            <a:r>
              <a:rPr lang="en-US" sz="2800" dirty="0" smtClean="0">
                <a:latin typeface="Arial Narrow" pitchFamily="34" charset="0"/>
              </a:rPr>
              <a:t>,w</a:t>
            </a:r>
            <a:r>
              <a:rPr lang="en-US" sz="2800" baseline="-25000" dirty="0" smtClean="0">
                <a:latin typeface="Arial Narrow" pitchFamily="34" charset="0"/>
              </a:rPr>
              <a:t>2</a:t>
            </a:r>
            <a:r>
              <a:rPr lang="en-US" sz="2800" dirty="0" smtClean="0">
                <a:latin typeface="Arial Narrow" pitchFamily="34" charset="0"/>
              </a:rPr>
              <a:t>…] </a:t>
            </a:r>
          </a:p>
          <a:p>
            <a:pPr marL="0" indent="0" algn="ctr">
              <a:buNone/>
            </a:pPr>
            <a:r>
              <a:rPr lang="en-US" sz="2800" dirty="0" smtClean="0">
                <a:latin typeface="Arial Narrow" pitchFamily="34" charset="0"/>
              </a:rPr>
              <a:t>A’X’=Y’</a:t>
            </a:r>
          </a:p>
          <a:p>
            <a:pPr marL="0" indent="0" algn="ctr">
              <a:buNone/>
            </a:pPr>
            <a:r>
              <a:rPr lang="en-US" sz="2800" dirty="0" err="1" smtClean="0">
                <a:latin typeface="Arial Narrow" pitchFamily="34" charset="0"/>
              </a:rPr>
              <a:t>AB</a:t>
            </a:r>
            <a:r>
              <a:rPr lang="en-US" sz="2800" baseline="-25000" dirty="0" err="1" smtClean="0">
                <a:latin typeface="Arial Narrow" pitchFamily="34" charset="0"/>
              </a:rPr>
              <a:t>t</a:t>
            </a:r>
            <a:r>
              <a:rPr lang="en-US" sz="2800" baseline="-250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X’=</a:t>
            </a:r>
            <a:r>
              <a:rPr lang="en-US" sz="2800" dirty="0" err="1" smtClean="0">
                <a:latin typeface="Arial Narrow" pitchFamily="34" charset="0"/>
              </a:rPr>
              <a:t>B</a:t>
            </a:r>
            <a:r>
              <a:rPr lang="en-US" sz="2800" baseline="-25000" dirty="0" err="1" smtClean="0">
                <a:latin typeface="Arial Narrow" pitchFamily="34" charset="0"/>
              </a:rPr>
              <a:t>w</a:t>
            </a:r>
            <a:r>
              <a:rPr lang="en-US" sz="2800" dirty="0" err="1" smtClean="0">
                <a:latin typeface="Arial Narrow" pitchFamily="34" charset="0"/>
              </a:rPr>
              <a:t>Y</a:t>
            </a:r>
            <a:r>
              <a:rPr lang="en-US" sz="2800" dirty="0" smtClean="0">
                <a:latin typeface="Arial Narrow" pitchFamily="34" charset="0"/>
              </a:rPr>
              <a:t>’</a:t>
            </a:r>
          </a:p>
          <a:p>
            <a:pPr marL="0" indent="0" algn="ctr">
              <a:buNone/>
            </a:pPr>
            <a:endParaRPr lang="en-US" sz="2800" dirty="0" smtClean="0">
              <a:latin typeface="Arial Narrow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 Narrow" pitchFamily="34" charset="0"/>
              </a:rPr>
              <a:t>B</a:t>
            </a:r>
            <a:r>
              <a:rPr lang="en-US" sz="2800" baseline="30000" dirty="0" smtClean="0">
                <a:latin typeface="Arial Narrow" pitchFamily="34" charset="0"/>
              </a:rPr>
              <a:t>-1</a:t>
            </a:r>
            <a:r>
              <a:rPr lang="en-US" sz="2800" baseline="-25000" dirty="0" smtClean="0">
                <a:latin typeface="Arial Narrow" pitchFamily="34" charset="0"/>
              </a:rPr>
              <a:t>w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AB</a:t>
            </a:r>
            <a:r>
              <a:rPr lang="en-US" sz="2800" baseline="-25000" dirty="0" err="1" smtClean="0">
                <a:latin typeface="Arial Narrow" pitchFamily="34" charset="0"/>
              </a:rPr>
              <a:t>t</a:t>
            </a:r>
            <a:r>
              <a:rPr lang="en-US" sz="2800" baseline="-25000" dirty="0" smtClean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= A’</a:t>
            </a:r>
            <a:endParaRPr lang="en-US" sz="2800" b="1" dirty="0" smtClean="0">
              <a:latin typeface="Arial Narrow" pitchFamily="34" charset="0"/>
            </a:endParaRPr>
          </a:p>
          <a:p>
            <a:pPr marL="0" indent="0" algn="ctr">
              <a:buNone/>
            </a:pPr>
            <a:endParaRPr lang="en-US" sz="2800" baseline="-25000" dirty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4425636"/>
            <a:ext cx="2743200" cy="1066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Example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latin typeface="Arial Narrow" pitchFamily="34" charset="0"/>
              </a:rPr>
              <a:t>A vector is rotated through </a:t>
            </a:r>
            <a:r>
              <a:rPr lang="el-GR" sz="2900" dirty="0">
                <a:latin typeface="Arial Narrow" pitchFamily="34" charset="0"/>
              </a:rPr>
              <a:t>α</a:t>
            </a:r>
            <a:r>
              <a:rPr lang="en-US" sz="2900" dirty="0" smtClean="0">
                <a:latin typeface="Arial Narrow" pitchFamily="34" charset="0"/>
              </a:rPr>
              <a:t> degrees. Find transformation matrix. (NND Matrix representation page 6.6)</a:t>
            </a:r>
          </a:p>
          <a:p>
            <a:r>
              <a:rPr lang="en-US" sz="2900" dirty="0" smtClean="0">
                <a:latin typeface="Arial Narrow" pitchFamily="34" charset="0"/>
              </a:rPr>
              <a:t> X be a vector , AX be the transformed  vector. </a:t>
            </a:r>
          </a:p>
          <a:p>
            <a:r>
              <a:rPr lang="en-US" sz="2900" dirty="0" smtClean="0">
                <a:latin typeface="Arial Narrow" pitchFamily="34" charset="0"/>
              </a:rPr>
              <a:t>If we rotate s</a:t>
            </a:r>
            <a:r>
              <a:rPr lang="en-US" sz="2900" baseline="-25000" dirty="0" smtClean="0">
                <a:latin typeface="Arial Narrow" pitchFamily="34" charset="0"/>
              </a:rPr>
              <a:t>2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l-GR" sz="2900" dirty="0" smtClean="0">
                <a:latin typeface="Arial Narrow" pitchFamily="34" charset="0"/>
              </a:rPr>
              <a:t>α</a:t>
            </a:r>
            <a:r>
              <a:rPr lang="en-US" sz="5100" dirty="0" smtClean="0">
                <a:latin typeface="Arial Narrow" pitchFamily="34" charset="0"/>
              </a:rPr>
              <a:t> </a:t>
            </a:r>
            <a:r>
              <a:rPr lang="en-US" sz="2900" dirty="0" smtClean="0">
                <a:latin typeface="Arial Narrow" pitchFamily="34" charset="0"/>
              </a:rPr>
              <a:t>degrees anticlockwise  , transformation of s2.</a:t>
            </a:r>
          </a:p>
          <a:p>
            <a:r>
              <a:rPr lang="en-US" sz="2900" dirty="0" smtClean="0">
                <a:latin typeface="Arial Narrow" pitchFamily="34" charset="0"/>
              </a:rPr>
              <a:t>If </a:t>
            </a:r>
            <a:r>
              <a:rPr lang="en-US" sz="2900" dirty="0">
                <a:latin typeface="Arial Narrow" pitchFamily="34" charset="0"/>
              </a:rPr>
              <a:t>we rotate </a:t>
            </a:r>
            <a:r>
              <a:rPr lang="en-US" sz="2900" dirty="0" smtClean="0">
                <a:latin typeface="Arial Narrow" pitchFamily="34" charset="0"/>
              </a:rPr>
              <a:t>s</a:t>
            </a:r>
            <a:r>
              <a:rPr lang="en-US" sz="2900" baseline="-25000" dirty="0" smtClean="0">
                <a:latin typeface="Arial Narrow" pitchFamily="34" charset="0"/>
              </a:rPr>
              <a:t>1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l-GR" sz="2900" dirty="0">
                <a:latin typeface="Arial Narrow" pitchFamily="34" charset="0"/>
              </a:rPr>
              <a:t>α</a:t>
            </a:r>
            <a:r>
              <a:rPr lang="el-GR" sz="1800" dirty="0">
                <a:latin typeface="Arial Narrow" pitchFamily="34" charset="0"/>
              </a:rPr>
              <a:t> </a:t>
            </a:r>
            <a:r>
              <a:rPr lang="en-US" sz="2900" dirty="0" smtClean="0">
                <a:latin typeface="Arial Narrow" pitchFamily="34" charset="0"/>
              </a:rPr>
              <a:t> </a:t>
            </a:r>
            <a:r>
              <a:rPr lang="en-US" sz="2900" dirty="0">
                <a:latin typeface="Arial Narrow" pitchFamily="34" charset="0"/>
              </a:rPr>
              <a:t>degrees </a:t>
            </a:r>
            <a:r>
              <a:rPr lang="en-US" sz="2900" dirty="0" smtClean="0">
                <a:latin typeface="Arial Narrow" pitchFamily="34" charset="0"/>
              </a:rPr>
              <a:t>anticlockwise ,  </a:t>
            </a:r>
            <a:r>
              <a:rPr lang="en-US" sz="2900" dirty="0">
                <a:latin typeface="Arial Narrow" pitchFamily="34" charset="0"/>
              </a:rPr>
              <a:t>transformation of </a:t>
            </a:r>
            <a:r>
              <a:rPr lang="en-US" sz="2900" dirty="0" smtClean="0">
                <a:latin typeface="Arial Narrow" pitchFamily="34" charset="0"/>
              </a:rPr>
              <a:t>s1.</a:t>
            </a:r>
            <a:endParaRPr lang="en-US" sz="2900" dirty="0">
              <a:latin typeface="Arial Narrow" pitchFamily="34" charset="0"/>
            </a:endParaRPr>
          </a:p>
          <a:p>
            <a:pPr marL="0" indent="0">
              <a:buNone/>
            </a:pPr>
            <a:endParaRPr lang="en-US" sz="2900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 Narrow" pitchFamily="34" charset="0"/>
              </a:rPr>
              <a:t>AS</a:t>
            </a:r>
            <a:r>
              <a:rPr lang="en-US" sz="2600" baseline="-25000" dirty="0">
                <a:latin typeface="Arial Narrow" pitchFamily="34" charset="0"/>
              </a:rPr>
              <a:t>1</a:t>
            </a:r>
            <a:r>
              <a:rPr lang="en-US" sz="2600" baseline="-25000" dirty="0" smtClean="0">
                <a:latin typeface="Arial Narrow" pitchFamily="34" charset="0"/>
              </a:rPr>
              <a:t>  </a:t>
            </a:r>
            <a:r>
              <a:rPr lang="en-US" sz="2600" dirty="0" smtClean="0">
                <a:latin typeface="Arial Narrow" pitchFamily="34" charset="0"/>
              </a:rPr>
              <a:t>= s</a:t>
            </a:r>
            <a:r>
              <a:rPr lang="en-US" sz="2600" baseline="-25000" dirty="0">
                <a:latin typeface="Arial Narrow" pitchFamily="34" charset="0"/>
              </a:rPr>
              <a:t>1</a:t>
            </a:r>
            <a:r>
              <a:rPr lang="en-US" sz="2600" dirty="0" smtClean="0">
                <a:latin typeface="Arial Narrow" pitchFamily="34" charset="0"/>
              </a:rPr>
              <a:t>cos(</a:t>
            </a:r>
            <a:r>
              <a:rPr lang="el-GR" sz="2600" dirty="0" smtClean="0">
                <a:latin typeface="Arial Narrow" pitchFamily="34" charset="0"/>
              </a:rPr>
              <a:t>α</a:t>
            </a:r>
            <a:r>
              <a:rPr lang="en-US" sz="2600" dirty="0" smtClean="0">
                <a:latin typeface="Arial Narrow" pitchFamily="34" charset="0"/>
              </a:rPr>
              <a:t>)  + s</a:t>
            </a:r>
            <a:r>
              <a:rPr lang="en-US" sz="2600" baseline="-25000" dirty="0">
                <a:latin typeface="Arial Narrow" pitchFamily="34" charset="0"/>
              </a:rPr>
              <a:t>2</a:t>
            </a:r>
            <a:r>
              <a:rPr lang="en-US" sz="2600" dirty="0" smtClean="0">
                <a:latin typeface="Arial Narrow" pitchFamily="34" charset="0"/>
              </a:rPr>
              <a:t>sin(</a:t>
            </a:r>
            <a:r>
              <a:rPr lang="el-GR" sz="2600" dirty="0" smtClean="0">
                <a:latin typeface="Arial Narrow" pitchFamily="34" charset="0"/>
              </a:rPr>
              <a:t>α</a:t>
            </a:r>
            <a:r>
              <a:rPr lang="en-US" sz="2600" dirty="0" smtClean="0">
                <a:latin typeface="Arial Narrow" pitchFamily="34" charset="0"/>
              </a:rPr>
              <a:t>)               AS</a:t>
            </a:r>
            <a:r>
              <a:rPr lang="en-US" sz="2600" baseline="-25000" dirty="0" smtClean="0">
                <a:latin typeface="Arial Narrow" pitchFamily="34" charset="0"/>
              </a:rPr>
              <a:t>2  </a:t>
            </a:r>
            <a:r>
              <a:rPr lang="en-US" sz="2600" dirty="0">
                <a:latin typeface="Arial Narrow" pitchFamily="34" charset="0"/>
              </a:rPr>
              <a:t>= </a:t>
            </a:r>
            <a:r>
              <a:rPr lang="en-US" sz="2600" dirty="0" smtClean="0">
                <a:latin typeface="Arial Narrow" pitchFamily="34" charset="0"/>
              </a:rPr>
              <a:t>s</a:t>
            </a:r>
            <a:r>
              <a:rPr lang="en-US" sz="2600" baseline="-25000" dirty="0" smtClean="0">
                <a:latin typeface="Arial Narrow" pitchFamily="34" charset="0"/>
              </a:rPr>
              <a:t>1</a:t>
            </a:r>
            <a:r>
              <a:rPr lang="en-US" sz="2600" dirty="0" smtClean="0">
                <a:latin typeface="Arial Narrow" pitchFamily="34" charset="0"/>
              </a:rPr>
              <a:t>cos(90+</a:t>
            </a:r>
            <a:r>
              <a:rPr lang="el-GR" sz="2600" dirty="0">
                <a:latin typeface="Arial Narrow" pitchFamily="34" charset="0"/>
              </a:rPr>
              <a:t>α</a:t>
            </a:r>
            <a:r>
              <a:rPr lang="en-US" sz="2600" dirty="0">
                <a:latin typeface="Arial Narrow" pitchFamily="34" charset="0"/>
              </a:rPr>
              <a:t>)  + </a:t>
            </a:r>
            <a:r>
              <a:rPr lang="en-US" sz="2600" dirty="0" smtClean="0">
                <a:latin typeface="Arial Narrow" pitchFamily="34" charset="0"/>
              </a:rPr>
              <a:t>s</a:t>
            </a:r>
            <a:r>
              <a:rPr lang="en-US" sz="2600" baseline="-25000" dirty="0" smtClean="0">
                <a:latin typeface="Arial Narrow" pitchFamily="34" charset="0"/>
              </a:rPr>
              <a:t>1</a:t>
            </a:r>
            <a:r>
              <a:rPr lang="en-US" sz="2600" dirty="0" smtClean="0">
                <a:latin typeface="Arial Narrow" pitchFamily="34" charset="0"/>
              </a:rPr>
              <a:t>sin(90</a:t>
            </a:r>
            <a:r>
              <a:rPr lang="en-US" sz="2600" dirty="0">
                <a:latin typeface="Arial Narrow" pitchFamily="34" charset="0"/>
              </a:rPr>
              <a:t>+</a:t>
            </a:r>
            <a:r>
              <a:rPr lang="el-GR" sz="2600" dirty="0">
                <a:latin typeface="Arial Narrow" pitchFamily="34" charset="0"/>
              </a:rPr>
              <a:t> α</a:t>
            </a:r>
            <a:r>
              <a:rPr lang="en-US" sz="2600" dirty="0">
                <a:latin typeface="Arial Narrow" pitchFamily="34" charset="0"/>
              </a:rPr>
              <a:t>)   </a:t>
            </a:r>
            <a:endParaRPr lang="en-US" sz="2600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itchFamily="34" charset="0"/>
              </a:rPr>
              <a:t>Combining  AS =   </a:t>
            </a:r>
            <a:r>
              <a:rPr lang="en-US" sz="2400" dirty="0" err="1" smtClean="0">
                <a:latin typeface="Arial Narrow" pitchFamily="34" charset="0"/>
              </a:rPr>
              <a:t>cos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l-GR" sz="2400" dirty="0" smtClean="0">
                <a:latin typeface="Arial Narrow" pitchFamily="34" charset="0"/>
              </a:rPr>
              <a:t>α</a:t>
            </a:r>
            <a:r>
              <a:rPr lang="en-US" sz="2400" dirty="0" smtClean="0">
                <a:latin typeface="Arial Narrow" pitchFamily="34" charset="0"/>
              </a:rPr>
              <a:t>  -sin</a:t>
            </a:r>
            <a:r>
              <a:rPr lang="el-GR" sz="2400" dirty="0" smtClean="0">
                <a:latin typeface="Arial Narrow" pitchFamily="34" charset="0"/>
              </a:rPr>
              <a:t> α</a:t>
            </a:r>
            <a:r>
              <a:rPr lang="en-US" sz="2400" dirty="0" smtClean="0">
                <a:latin typeface="Arial Narrow" pitchFamily="34" charset="0"/>
              </a:rPr>
              <a:t>       s1</a:t>
            </a:r>
          </a:p>
          <a:p>
            <a:pPr marL="0" indent="0">
              <a:buNone/>
            </a:pPr>
            <a:r>
              <a:rPr lang="en-US" sz="2400" dirty="0" smtClean="0">
                <a:latin typeface="Arial Narrow" pitchFamily="34" charset="0"/>
              </a:rPr>
              <a:t>                              sin </a:t>
            </a:r>
            <a:r>
              <a:rPr lang="el-GR" sz="2400" dirty="0">
                <a:latin typeface="Arial Narrow" pitchFamily="34" charset="0"/>
              </a:rPr>
              <a:t>α 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smtClean="0">
                <a:latin typeface="Arial Narrow" pitchFamily="34" charset="0"/>
              </a:rPr>
              <a:t>  </a:t>
            </a:r>
            <a:r>
              <a:rPr lang="en-US" sz="2400" dirty="0" err="1" smtClean="0">
                <a:latin typeface="Arial Narrow" pitchFamily="34" charset="0"/>
              </a:rPr>
              <a:t>cos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l-GR" sz="2400" dirty="0">
                <a:latin typeface="Arial Narrow" pitchFamily="34" charset="0"/>
              </a:rPr>
              <a:t>α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smtClean="0">
                <a:latin typeface="Arial Narrow" pitchFamily="34" charset="0"/>
              </a:rPr>
              <a:t>    s2</a:t>
            </a:r>
            <a:endParaRPr lang="en-US" sz="24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</a:t>
            </a:r>
            <a:r>
              <a:rPr lang="en-US" i="1" dirty="0" smtClean="0"/>
              <a:t>Here Matrix is rotation transformation</a:t>
            </a:r>
            <a:r>
              <a:rPr lang="en-US" i="1" dirty="0"/>
              <a:t>.</a:t>
            </a:r>
            <a:endParaRPr lang="en-US" i="1" dirty="0" smtClean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 smtClean="0"/>
              <a:t>    </a:t>
            </a:r>
            <a:r>
              <a:rPr lang="en-US" dirty="0" smtClean="0"/>
              <a:t>   </a:t>
            </a:r>
            <a:r>
              <a:rPr lang="en-US" baseline="-25000" dirty="0" smtClean="0"/>
              <a:t> AX                 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                             X      </a:t>
            </a:r>
            <a:r>
              <a:rPr lang="en-US" dirty="0" smtClean="0"/>
              <a:t>AS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l-GR" sz="1900" dirty="0" smtClean="0"/>
              <a:t>α</a:t>
            </a:r>
            <a:r>
              <a:rPr lang="en-US" sz="1900" dirty="0" smtClean="0"/>
              <a:t> = 60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  <a:endParaRPr lang="en-US" sz="2000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9600" y="3810000"/>
            <a:ext cx="0" cy="2209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7259" y="6019800"/>
            <a:ext cx="2324100" cy="168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7259" y="3927695"/>
            <a:ext cx="914400" cy="209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840255" y="5316733"/>
            <a:ext cx="419100" cy="838200"/>
          </a:xfrm>
          <a:prstGeom prst="arc">
            <a:avLst>
              <a:gd name="adj1" fmla="val 160737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7259" y="4973747"/>
            <a:ext cx="2125941" cy="104605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7273" y="4257657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59895" y="574787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8669" y="4038600"/>
            <a:ext cx="577913" cy="200148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/>
          <p:cNvSpPr/>
          <p:nvPr/>
        </p:nvSpPr>
        <p:spPr>
          <a:xfrm>
            <a:off x="1633788" y="3360966"/>
            <a:ext cx="963891" cy="566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/>
          <p:cNvSpPr/>
          <p:nvPr/>
        </p:nvSpPr>
        <p:spPr>
          <a:xfrm>
            <a:off x="2600167" y="3329589"/>
            <a:ext cx="354291" cy="566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17259" y="5147101"/>
            <a:ext cx="1754315" cy="89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669" y="429706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35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</a:p>
          <a:p>
            <a:r>
              <a:rPr lang="en-US" dirty="0" smtClean="0"/>
              <a:t>Inverse</a:t>
            </a:r>
          </a:p>
          <a:p>
            <a:r>
              <a:rPr lang="en-US" dirty="0" err="1" smtClean="0"/>
              <a:t>Vectorization</a:t>
            </a:r>
            <a:endParaRPr lang="en-US" dirty="0" smtClean="0"/>
          </a:p>
          <a:p>
            <a:r>
              <a:rPr lang="en-US" dirty="0" smtClean="0"/>
              <a:t>Eigen Values and Vectors</a:t>
            </a:r>
          </a:p>
          <a:p>
            <a:r>
              <a:rPr lang="en-US" dirty="0" smtClean="0"/>
              <a:t>Applications of Eigen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Vectorization</a:t>
            </a:r>
            <a:r>
              <a:rPr lang="en-US" dirty="0" smtClean="0">
                <a:latin typeface="Arial Narrow" pitchFamily="34" charset="0"/>
              </a:rPr>
              <a:t> : Revisit the network.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4" name="Picture 2" descr="C:\Users\shaurya\Pictures\AA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6925597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676400"/>
            <a:ext cx="693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W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sz="32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[L-1]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962400" y="2671150"/>
            <a:ext cx="838200" cy="35814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791200" y="2671150"/>
            <a:ext cx="838200" cy="3657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1524000" cy="6609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Rows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6097" y="1981613"/>
            <a:ext cx="2184903" cy="88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0"/>
          </p:cNvCxnSpPr>
          <p:nvPr/>
        </p:nvCxnSpPr>
        <p:spPr>
          <a:xfrm>
            <a:off x="1981200" y="1930688"/>
            <a:ext cx="4229100" cy="74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1669595" y="3547450"/>
            <a:ext cx="307848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" y="4089112"/>
            <a:ext cx="1524000" cy="6609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Columns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Narrow" pitchFamily="34" charset="0"/>
              </a:rPr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    :  X = (3x1)</a:t>
            </a:r>
          </a:p>
          <a:p>
            <a:pPr marL="0" indent="0">
              <a:buNone/>
            </a:pPr>
            <a:r>
              <a:rPr lang="en-US" dirty="0" smtClean="0"/>
              <a:t>Layer 1 : W</a:t>
            </a:r>
            <a:r>
              <a:rPr lang="en-US" baseline="30000" dirty="0" smtClean="0"/>
              <a:t>T </a:t>
            </a:r>
            <a:r>
              <a:rPr lang="en-US" dirty="0" smtClean="0"/>
              <a:t>= (4x3)</a:t>
            </a:r>
          </a:p>
          <a:p>
            <a:pPr marL="0" indent="0">
              <a:buNone/>
            </a:pPr>
            <a:r>
              <a:rPr lang="en-US" dirty="0"/>
              <a:t>Layer </a:t>
            </a:r>
            <a:r>
              <a:rPr lang="en-US" dirty="0" smtClean="0"/>
              <a:t>2 </a:t>
            </a:r>
            <a:r>
              <a:rPr lang="en-US" dirty="0"/>
              <a:t>: W</a:t>
            </a:r>
            <a:r>
              <a:rPr lang="en-US" baseline="30000" dirty="0"/>
              <a:t>T </a:t>
            </a:r>
            <a:r>
              <a:rPr lang="en-US" dirty="0"/>
              <a:t>= (4x3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Layer </a:t>
            </a:r>
            <a:r>
              <a:rPr lang="en-US" dirty="0" smtClean="0"/>
              <a:t>3 </a:t>
            </a:r>
            <a:r>
              <a:rPr lang="en-US" dirty="0"/>
              <a:t>: W</a:t>
            </a:r>
            <a:r>
              <a:rPr lang="en-US" baseline="30000" dirty="0"/>
              <a:t>T </a:t>
            </a:r>
            <a:r>
              <a:rPr lang="en-US" dirty="0"/>
              <a:t>= </a:t>
            </a:r>
            <a:r>
              <a:rPr lang="en-US" dirty="0" smtClean="0"/>
              <a:t>(1x4)</a:t>
            </a:r>
          </a:p>
          <a:p>
            <a:pPr marL="0" indent="0">
              <a:buNone/>
            </a:pPr>
            <a:r>
              <a:rPr lang="en-US" dirty="0" smtClean="0"/>
              <a:t>Output :  Y   = (1x1)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shaurya\Pictures\AA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67" y="1600200"/>
            <a:ext cx="428608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5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Eigen Values and Vectors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 =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pPr marL="0" indent="0" algn="ct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(AX –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= 0</a:t>
            </a:r>
          </a:p>
          <a:p>
            <a:r>
              <a:rPr lang="en-US" dirty="0" smtClean="0"/>
              <a:t>We get values for </a:t>
            </a:r>
            <a:r>
              <a:rPr lang="el-GR" dirty="0" smtClean="0"/>
              <a:t>λ</a:t>
            </a:r>
            <a:r>
              <a:rPr lang="en-US" dirty="0" smtClean="0"/>
              <a:t> , called </a:t>
            </a:r>
            <a:r>
              <a:rPr lang="en-US" dirty="0" err="1" smtClean="0"/>
              <a:t>eigen</a:t>
            </a:r>
            <a:r>
              <a:rPr lang="en-US" dirty="0" smtClean="0"/>
              <a:t> values and </a:t>
            </a:r>
            <a:r>
              <a:rPr lang="en-US" dirty="0" err="1" smtClean="0"/>
              <a:t>eigen</a:t>
            </a:r>
            <a:r>
              <a:rPr lang="en-US" dirty="0" smtClean="0"/>
              <a:t> vectors.</a:t>
            </a:r>
          </a:p>
          <a:p>
            <a:r>
              <a:rPr lang="en-US" dirty="0" smtClean="0"/>
              <a:t>Eigen is all about scaling without invariance i.e. </a:t>
            </a:r>
            <a:r>
              <a:rPr lang="en-US" dirty="0" err="1" smtClean="0"/>
              <a:t>eigen</a:t>
            </a:r>
            <a:r>
              <a:rPr lang="en-US" dirty="0" smtClean="0"/>
              <a:t> vectors are those vector whose </a:t>
            </a:r>
            <a:r>
              <a:rPr lang="en-US" dirty="0" err="1" smtClean="0"/>
              <a:t>dirction</a:t>
            </a:r>
            <a:r>
              <a:rPr lang="en-US" dirty="0" smtClean="0"/>
              <a:t> do not change after a transformation.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and 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Shock absorber should only change dimensions linearly .</a:t>
            </a:r>
          </a:p>
          <a:p>
            <a:r>
              <a:rPr lang="en-US" dirty="0" smtClean="0">
                <a:latin typeface="Arial Narrow" pitchFamily="34" charset="0"/>
              </a:rPr>
              <a:t>So direction of shock absorber should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along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eigen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vectors.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0"/>
            <a:ext cx="2156460" cy="21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9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and </a:t>
            </a:r>
            <a:r>
              <a:rPr lang="en-US" dirty="0" smtClean="0">
                <a:latin typeface="Arial Narrow" pitchFamily="34" charset="0"/>
              </a:rPr>
              <a:t>Vectors :Uses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Learning Rates </a:t>
            </a:r>
            <a:r>
              <a:rPr lang="en-US" dirty="0" smtClean="0"/>
              <a:t>: </a:t>
            </a:r>
          </a:p>
          <a:p>
            <a:pPr marL="0" indent="0" algn="ctr">
              <a:buNone/>
            </a:pPr>
            <a:r>
              <a:rPr lang="el-GR" dirty="0" smtClean="0">
                <a:latin typeface="Arial Narrow" pitchFamily="34" charset="0"/>
              </a:rPr>
              <a:t>α </a:t>
            </a:r>
            <a:r>
              <a:rPr lang="en-US" dirty="0" smtClean="0">
                <a:latin typeface="Arial Narrow" pitchFamily="34" charset="0"/>
              </a:rPr>
              <a:t>= </a:t>
            </a:r>
            <a:r>
              <a:rPr lang="en-US" dirty="0" smtClean="0"/>
              <a:t>2/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(Steepest Descent)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Eigen Values : Performance Surfaces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is largest among all </a:t>
            </a:r>
            <a:r>
              <a:rPr lang="en-US" dirty="0" err="1"/>
              <a:t>eigen</a:t>
            </a:r>
            <a:r>
              <a:rPr lang="en-US" dirty="0"/>
              <a:t> values.</a:t>
            </a:r>
          </a:p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&gt; 0 , for each I . Positive Definite , 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Mininma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Strong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66235"/>
            <a:ext cx="3695888" cy="271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4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: Performance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λ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&gt;= 0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Positive Semi Definite. Weak minima. No Global minima.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3431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3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: Performance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λ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are negative and positive , saddle point.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45806"/>
            <a:ext cx="321963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949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: </a:t>
            </a:r>
            <a:r>
              <a:rPr lang="en-US" dirty="0" smtClean="0">
                <a:latin typeface="Arial Narrow" pitchFamily="34" charset="0"/>
              </a:rPr>
              <a:t>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Magnitude of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value is proportional to the rate of contour crossing , irrespective of sign of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values. 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26" y="2971800"/>
            <a:ext cx="31432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48200" y="3810000"/>
            <a:ext cx="685800" cy="800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971800" y="3200400"/>
            <a:ext cx="1676400" cy="1409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7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Eigen Values : </a:t>
            </a:r>
            <a:r>
              <a:rPr lang="en-US" dirty="0" smtClean="0">
                <a:latin typeface="Arial Narrow" pitchFamily="34" charset="0"/>
              </a:rPr>
              <a:t>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Magnitude of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value is proportional to the rate of contour crossing , irrespective of sign of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values. </a:t>
            </a:r>
          </a:p>
          <a:p>
            <a:r>
              <a:rPr lang="en-US" dirty="0" smtClean="0">
                <a:latin typeface="Arial Narrow" pitchFamily="34" charset="0"/>
              </a:rPr>
              <a:t>In case of Steepest descent , maximum gradient of a surface is along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vector, corresponding to largest </a:t>
            </a:r>
            <a:r>
              <a:rPr lang="en-US" dirty="0" err="1" smtClean="0">
                <a:latin typeface="Arial Narrow" pitchFamily="34" charset="0"/>
              </a:rPr>
              <a:t>eigen</a:t>
            </a:r>
            <a:r>
              <a:rPr lang="en-US" dirty="0" smtClean="0">
                <a:latin typeface="Arial Narrow" pitchFamily="34" charset="0"/>
              </a:rPr>
              <a:t> value.</a:t>
            </a:r>
          </a:p>
          <a:p>
            <a:r>
              <a:rPr lang="en-US" dirty="0" smtClean="0">
                <a:latin typeface="Arial Narrow" pitchFamily="34" charset="0"/>
              </a:rPr>
              <a:t>Steepest descent is special case of gradient descent 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9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Transpose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Interchange row and columns.</a:t>
            </a:r>
          </a:p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Uses : To make matrix operation compatible.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46914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Multiplication : Element wise and Dot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Element wise</a:t>
            </a: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Dot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28807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5" y="3810000"/>
            <a:ext cx="31623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87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References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 Narrow" pitchFamily="34" charset="0"/>
              </a:rPr>
              <a:t>[1] 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Laurene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Faussett,An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i="1" dirty="0">
                <a:latin typeface="Arial Narrow" pitchFamily="34" charset="0"/>
              </a:rPr>
              <a:t>Introduction to Artificial Neural Network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PearsonPublisher</a:t>
            </a:r>
            <a:r>
              <a:rPr lang="en-US" sz="1800" dirty="0">
                <a:latin typeface="Arial Narrow" pitchFamily="34" charset="0"/>
              </a:rPr>
              <a:t>, 2018</a:t>
            </a:r>
            <a:r>
              <a:rPr lang="en-US" sz="1800" dirty="0" smtClean="0">
                <a:latin typeface="Arial Narrow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smtClean="0">
                <a:latin typeface="Arial Narrow" pitchFamily="34" charset="0"/>
              </a:rPr>
              <a:t>[2] </a:t>
            </a:r>
            <a:r>
              <a:rPr lang="en-US" sz="1800" dirty="0">
                <a:latin typeface="Arial Narrow" pitchFamily="34" charset="0"/>
              </a:rPr>
              <a:t>.</a:t>
            </a:r>
            <a:r>
              <a:rPr lang="en-US" sz="1800" dirty="0" err="1">
                <a:latin typeface="Arial Narrow" pitchFamily="34" charset="0"/>
              </a:rPr>
              <a:t>Jacek</a:t>
            </a:r>
            <a:r>
              <a:rPr lang="en-US" sz="1800" dirty="0">
                <a:latin typeface="Arial Narrow" pitchFamily="34" charset="0"/>
              </a:rPr>
              <a:t> M. </a:t>
            </a:r>
            <a:r>
              <a:rPr lang="en-US" sz="1800" dirty="0" err="1">
                <a:latin typeface="Arial Narrow" pitchFamily="34" charset="0"/>
              </a:rPr>
              <a:t>Zurada,</a:t>
            </a:r>
            <a:r>
              <a:rPr lang="en-US" sz="1800" i="1" dirty="0" err="1">
                <a:latin typeface="Arial Narrow" pitchFamily="34" charset="0"/>
              </a:rPr>
              <a:t>Introduction</a:t>
            </a:r>
            <a:r>
              <a:rPr lang="en-US" sz="1800" i="1" dirty="0">
                <a:latin typeface="Arial Narrow" pitchFamily="34" charset="0"/>
              </a:rPr>
              <a:t> to Artificial Neural Network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City:St.Paul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Jaico</a:t>
            </a:r>
            <a:r>
              <a:rPr lang="en-US" sz="1800" dirty="0">
                <a:latin typeface="Arial Narrow" pitchFamily="34" charset="0"/>
              </a:rPr>
              <a:t> Publisher, 2008, p.1-251.</a:t>
            </a:r>
          </a:p>
          <a:p>
            <a:pPr marL="0" indent="0">
              <a:buNone/>
            </a:pPr>
            <a:endParaRPr lang="en-US" sz="1800" dirty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5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Exploring More…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Why do we go for Transposition?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2   3         3  4</a:t>
            </a:r>
          </a:p>
          <a:p>
            <a:pPr marL="0" indent="0">
              <a:buNone/>
            </a:pPr>
            <a:r>
              <a:rPr lang="en-US" dirty="0" smtClean="0"/>
              <a:t> 3   4   X    5  6    = </a:t>
            </a:r>
            <a:r>
              <a:rPr lang="en-US" dirty="0" smtClean="0">
                <a:latin typeface="Arial Narrow" pitchFamily="34" charset="0"/>
              </a:rPr>
              <a:t>Not Compatible..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5   6         4  8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2   3          3     4      5                18    26     34</a:t>
            </a:r>
          </a:p>
          <a:p>
            <a:pPr marL="0" indent="0">
              <a:buNone/>
            </a:pPr>
            <a:r>
              <a:rPr lang="en-US" dirty="0" smtClean="0"/>
              <a:t> 3   4   X     4     6      8   =           25    36     47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5   6                                             39   56     73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533400" y="1676400"/>
            <a:ext cx="914400" cy="160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057400" y="1676400"/>
            <a:ext cx="914400" cy="1563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515292" y="3962400"/>
            <a:ext cx="932507" cy="160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3883152" y="4111028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2094006" y="4111028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5054851" y="3810000"/>
            <a:ext cx="2743200" cy="1752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883651" y="190500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Transpose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58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2   3         3  4</a:t>
            </a:r>
          </a:p>
          <a:p>
            <a:pPr marL="0" indent="0">
              <a:buNone/>
            </a:pPr>
            <a:r>
              <a:rPr lang="en-US" dirty="0" smtClean="0"/>
              <a:t> 3   4   X    5  6    = </a:t>
            </a:r>
            <a:r>
              <a:rPr lang="en-US" dirty="0" smtClean="0">
                <a:latin typeface="Arial Narrow" pitchFamily="34" charset="0"/>
              </a:rPr>
              <a:t>Not Compatible..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5   6         4  8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2      3    4       3   4             43       66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      4    6       5   6     =      55       84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4   8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533400" y="1676400"/>
            <a:ext cx="914400" cy="160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057400" y="1676400"/>
            <a:ext cx="914400" cy="15632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743200" y="3962400"/>
            <a:ext cx="932507" cy="160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2286000" y="4212502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96824" y="4229100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4517679" y="4022002"/>
            <a:ext cx="19812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883651" y="190500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 Narrow" pitchFamily="34" charset="0"/>
              </a:rPr>
              <a:t>Example</a:t>
            </a:r>
            <a:endParaRPr lang="en-US" sz="4000" b="1" dirty="0"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162800" cy="428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Narrow" pitchFamily="34" charset="0"/>
              </a:rPr>
              <a:t>Uses of Transpose</a:t>
            </a: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Evaluation of weight matrix and aggregate value: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shaurya\Pictures\AA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32226"/>
            <a:ext cx="4784724" cy="31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Using Transpose To Develop a Model for Neural Networks</a:t>
            </a:r>
            <a:endParaRPr lang="en-US" sz="3200" b="1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 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b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(3x1)                                                    (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3x4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                  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i="1" dirty="0" smtClean="0">
                <a:latin typeface="Arial Narrow" pitchFamily="34" charset="0"/>
              </a:rPr>
              <a:t>Note : A and W cannot be multiplied directly. </a:t>
            </a:r>
            <a:endParaRPr lang="en-US" i="1" baseline="-25000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baseline="-250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W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[L-1]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1371600" y="1628115"/>
            <a:ext cx="457200" cy="1828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200400" y="1600200"/>
            <a:ext cx="2819400" cy="1905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7764855" y="1628114"/>
            <a:ext cx="609600" cy="23342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Narrow" pitchFamily="34" charset="0"/>
              </a:rPr>
              <a:t>Using Transpose To Develop a Model for Neural Networks : Change </a:t>
            </a:r>
            <a:r>
              <a:rPr lang="en-US" sz="3200" b="1" dirty="0" smtClean="0">
                <a:latin typeface="Arial Narrow" pitchFamily="34" charset="0"/>
              </a:rPr>
              <a:t>W to W</a:t>
            </a:r>
            <a:r>
              <a:rPr lang="en-US" sz="3200" b="1" baseline="30000" dirty="0" smtClean="0">
                <a:latin typeface="Arial Narrow" pitchFamily="34" charset="0"/>
              </a:rPr>
              <a:t>T</a:t>
            </a:r>
            <a:endParaRPr lang="en-US" sz="3200" b="1" baseline="300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 b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w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       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W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r>
              <a:rPr lang="en-US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[L-1]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[L]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1371600" y="1628115"/>
            <a:ext cx="457200" cy="1828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200400" y="1596427"/>
            <a:ext cx="2362200" cy="2362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6705600" y="1628114"/>
            <a:ext cx="609600" cy="23342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1039</Words>
  <Application>Microsoft Office PowerPoint</Application>
  <PresentationFormat>On-screen Show (4:3)</PresentationFormat>
  <Paragraphs>185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Linear Algebra</vt:lpstr>
      <vt:lpstr>Outline</vt:lpstr>
      <vt:lpstr>Transpose</vt:lpstr>
      <vt:lpstr>Why do we go for Transposition?</vt:lpstr>
      <vt:lpstr>Transpose</vt:lpstr>
      <vt:lpstr>Example</vt:lpstr>
      <vt:lpstr>Uses of Transpose</vt:lpstr>
      <vt:lpstr>Using Transpose To Develop a Model for Neural Networks</vt:lpstr>
      <vt:lpstr>Using Transpose To Develop a Model for Neural Networks : Change W to WT</vt:lpstr>
      <vt:lpstr>Using Transpose To Develop a Model for Neural Networks : Plug it into expression.</vt:lpstr>
      <vt:lpstr>Example</vt:lpstr>
      <vt:lpstr>Sanity Check (For each layer)</vt:lpstr>
      <vt:lpstr>Inverse of Matrices</vt:lpstr>
      <vt:lpstr>Inverse of Matrices</vt:lpstr>
      <vt:lpstr>Inverse of Matrices</vt:lpstr>
      <vt:lpstr>What is a Matrix?</vt:lpstr>
      <vt:lpstr>Inverse of Matrices : Uses</vt:lpstr>
      <vt:lpstr>Inverse of Matrices : Uses</vt:lpstr>
      <vt:lpstr>Example</vt:lpstr>
      <vt:lpstr>Vectorization : Revisit the network.</vt:lpstr>
      <vt:lpstr>Vectorization</vt:lpstr>
      <vt:lpstr>Eigen Values and Vectors</vt:lpstr>
      <vt:lpstr>Eigen Values and Vectors</vt:lpstr>
      <vt:lpstr>Eigen Values and Vectors :Uses</vt:lpstr>
      <vt:lpstr>Eigen Values : Performance Surfaces</vt:lpstr>
      <vt:lpstr>Eigen Values : Performance Surfaces</vt:lpstr>
      <vt:lpstr>Eigen Values : Performance Surfaces</vt:lpstr>
      <vt:lpstr>Eigen Values : Magnitude</vt:lpstr>
      <vt:lpstr>Eigen Values : Magnitude</vt:lpstr>
      <vt:lpstr>Multiplication : Element wise and Dot</vt:lpstr>
      <vt:lpstr>References</vt:lpstr>
      <vt:lpstr>Exploring 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shaurya</dc:creator>
  <cp:lastModifiedBy>shaurya</cp:lastModifiedBy>
  <cp:revision>66</cp:revision>
  <dcterms:created xsi:type="dcterms:W3CDTF">2022-07-29T06:50:03Z</dcterms:created>
  <dcterms:modified xsi:type="dcterms:W3CDTF">2022-08-01T08:26:54Z</dcterms:modified>
</cp:coreProperties>
</file>