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21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RMuEb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sz="7300" b="1" dirty="0"/>
              <a:t>Social Gesture Classification</a:t>
            </a:r>
            <a:r>
              <a:rPr lang="en-US" sz="7300" dirty="0"/>
              <a:t> </a:t>
            </a:r>
            <a:r>
              <a:rPr lang="en-US" sz="7300" b="1" dirty="0" smtClean="0"/>
              <a:t>with3D </a:t>
            </a:r>
            <a:r>
              <a:rPr lang="en-US" sz="7300" b="1" dirty="0" smtClean="0"/>
              <a:t>Accelerometer</a:t>
            </a:r>
            <a:r>
              <a:rPr lang="en-US" dirty="0"/>
              <a:t/>
            </a:r>
            <a:br>
              <a:rPr lang="en-US" dirty="0"/>
            </a:br>
            <a:r>
              <a:rPr lang="en-US" sz="6000" dirty="0" smtClean="0"/>
              <a:t>ITCS-6156 Machine Learning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Prakash WAGLE </a:t>
            </a:r>
            <a:r>
              <a:rPr lang="en-US" b="1" dirty="0" smtClean="0"/>
              <a:t>| 800889950</a:t>
            </a:r>
            <a:endParaRPr lang="en-US" b="1" dirty="0" smtClean="0"/>
          </a:p>
          <a:p>
            <a:r>
              <a:rPr lang="en-US" b="1" dirty="0" smtClean="0"/>
              <a:t>PROJECT ADVISOR : DR. Richard Souvenir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7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Training Data  - [394 X 3]    [295 X 3]   [198 X 3]  [165 X 3] </a:t>
            </a:r>
          </a:p>
          <a:p>
            <a:r>
              <a:rPr lang="en-US" sz="2400" dirty="0" smtClean="0"/>
              <a:t>                 				  Resampled</a:t>
            </a:r>
          </a:p>
          <a:p>
            <a:endParaRPr lang="en-US" sz="2400" dirty="0"/>
          </a:p>
          <a:p>
            <a:pPr marL="1471400" lvl="8" indent="0">
              <a:buNone/>
            </a:pPr>
            <a:r>
              <a:rPr lang="en-US" dirty="0" smtClean="0"/>
              <a:t>            </a:t>
            </a:r>
            <a:r>
              <a:rPr lang="en-US" sz="2400" dirty="0" smtClean="0"/>
              <a:t>[400 X 3]     [400 X 3]   [400 X 3]  [400 X 3]</a:t>
            </a:r>
          </a:p>
          <a:p>
            <a:pPr lvl="8"/>
            <a:endParaRPr lang="en-US" sz="2400" dirty="0" smtClean="0"/>
          </a:p>
          <a:p>
            <a:pPr lvl="8"/>
            <a:endParaRPr lang="en-US" sz="2400" dirty="0"/>
          </a:p>
          <a:p>
            <a:pPr marL="1471400" lvl="8" indent="0">
              <a:buNone/>
            </a:pPr>
            <a:r>
              <a:rPr lang="en-US" sz="2400" dirty="0" smtClean="0"/>
              <a:t>      Training data   [2400 X 1200]  Test Data [1200 X 1200] </a:t>
            </a:r>
          </a:p>
          <a:p>
            <a:pPr marL="1471400" lvl="8" indent="0">
              <a:buNone/>
            </a:pPr>
            <a:endParaRPr lang="en-US" sz="2400" dirty="0" smtClean="0"/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Knn Classification –&gt; 72 – 75 % Accuracy </a:t>
            </a:r>
          </a:p>
          <a:p>
            <a:pPr marL="1471400" lvl="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Neural Network    –&gt; 85 – 88 % Accuracy </a:t>
            </a:r>
          </a:p>
        </p:txBody>
      </p:sp>
      <p:sp>
        <p:nvSpPr>
          <p:cNvPr id="4" name="Down Arrow 3"/>
          <p:cNvSpPr/>
          <p:nvPr/>
        </p:nvSpPr>
        <p:spPr>
          <a:xfrm>
            <a:off x="5500468" y="2349305"/>
            <a:ext cx="267286" cy="63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514535" y="3618263"/>
            <a:ext cx="253219" cy="478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514536" y="4605803"/>
            <a:ext cx="253218" cy="422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charset="0"/>
              <a:buChar char="o"/>
            </a:pPr>
            <a:r>
              <a:rPr lang="en-US" sz="2000" b="1" dirty="0"/>
              <a:t>Gesture Recognition with a 3-D Accelerometer by Jiahui Wu, Gang Pan, Daqing Zhang, Guande Qi,Shijian </a:t>
            </a:r>
            <a:r>
              <a:rPr lang="en-US" sz="2000" b="1" dirty="0" smtClean="0"/>
              <a:t>Li</a:t>
            </a:r>
            <a:endParaRPr lang="en-US" sz="2000" b="1" dirty="0"/>
          </a:p>
          <a:p>
            <a:pPr lvl="1">
              <a:buFont typeface="Courier New" charset="0"/>
              <a:buChar char="o"/>
            </a:pPr>
            <a:endParaRPr lang="en-US" sz="1600" b="1" dirty="0" smtClean="0"/>
          </a:p>
          <a:p>
            <a:pPr marL="1471400" lvl="8" indent="0">
              <a:buNone/>
            </a:pPr>
            <a:r>
              <a:rPr lang="en-US" dirty="0" smtClean="0"/>
              <a:t> 			      </a:t>
            </a:r>
            <a:r>
              <a:rPr lang="en-US" sz="1800" dirty="0" smtClean="0"/>
              <a:t>[3 X 400]</a:t>
            </a:r>
          </a:p>
          <a:p>
            <a:pPr marL="1471400" lvl="8" indent="0">
              <a:buNone/>
            </a:pPr>
            <a:endParaRPr lang="en-US" sz="1600" dirty="0" smtClean="0"/>
          </a:p>
          <a:p>
            <a:pPr marL="1471400" lvl="8" indent="0">
              <a:buNone/>
            </a:pPr>
            <a:r>
              <a:rPr lang="en-US" dirty="0" smtClean="0"/>
              <a:t>       	               0                   100              200                300                 400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147140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Frame 1</a:t>
            </a:r>
          </a:p>
          <a:p>
            <a:pPr marL="147140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Frame 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71514" y="3052689"/>
            <a:ext cx="0" cy="3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3568505" y="3733800"/>
            <a:ext cx="3699803" cy="4923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75052" y="3733800"/>
            <a:ext cx="0" cy="4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1514" y="3733800"/>
            <a:ext cx="0" cy="4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8117" y="3733800"/>
            <a:ext cx="0" cy="4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7262" y="4557932"/>
            <a:ext cx="27408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75052" y="4836941"/>
            <a:ext cx="2893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          	    </a:t>
            </a:r>
            <a:r>
              <a:rPr lang="en-US" sz="2400" dirty="0" smtClean="0"/>
              <a:t>Frame 1      				Frame 2  </a:t>
            </a:r>
          </a:p>
          <a:p>
            <a:pPr marL="0" indent="0">
              <a:buNone/>
            </a:pPr>
            <a:endParaRPr lang="en-US" sz="2400" dirty="0"/>
          </a:p>
          <a:p>
            <a:pPr marL="1471400" lvl="8" indent="0">
              <a:buNone/>
            </a:pPr>
            <a:r>
              <a:rPr lang="en-US" dirty="0" smtClean="0"/>
              <a:t>                        </a:t>
            </a:r>
          </a:p>
          <a:p>
            <a:pPr marL="147140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b="1" dirty="0" smtClean="0"/>
              <a:t>Max | Min | Mean | Standard Deviation | Entropy | Co relation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566928" lvl="3" indent="0">
              <a:buNone/>
            </a:pPr>
            <a:endParaRPr lang="en-US" dirty="0" smtClean="0"/>
          </a:p>
          <a:p>
            <a:pPr marL="566928" lvl="3" indent="0">
              <a:buNone/>
            </a:pPr>
            <a:endParaRPr lang="en-US" dirty="0"/>
          </a:p>
          <a:p>
            <a:pPr marL="1471400" lvl="8" indent="0">
              <a:buNone/>
            </a:pPr>
            <a:r>
              <a:rPr lang="en-US" dirty="0" smtClean="0"/>
              <a:t>                                                    </a:t>
            </a:r>
          </a:p>
          <a:p>
            <a:pPr marL="147140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</a:t>
            </a:r>
            <a:r>
              <a:rPr lang="en-US" b="1" dirty="0"/>
              <a:t>F</a:t>
            </a:r>
            <a:r>
              <a:rPr lang="en-US" b="1" dirty="0" smtClean="0"/>
              <a:t>ast </a:t>
            </a:r>
            <a:r>
              <a:rPr lang="en-US" b="1" dirty="0"/>
              <a:t>Fourier transform</a:t>
            </a:r>
            <a:endParaRPr lang="en-US" dirty="0" smtClean="0"/>
          </a:p>
          <a:p>
            <a:pPr marL="1271400" lvl="7" indent="0">
              <a:buNone/>
            </a:pPr>
            <a:endParaRPr lang="en-US" dirty="0" smtClean="0"/>
          </a:p>
          <a:p>
            <a:pPr marL="1471400" lvl="8" indent="0">
              <a:buNone/>
            </a:pPr>
            <a:endParaRPr lang="en-US" dirty="0" smtClean="0"/>
          </a:p>
          <a:p>
            <a:pPr marL="1471400" lvl="8" indent="0">
              <a:buNone/>
            </a:pPr>
            <a:r>
              <a:rPr lang="en-US" b="1" dirty="0" smtClean="0"/>
              <a:t>                                                                          Energy 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37274" y="2518117"/>
            <a:ext cx="0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13871" y="2518117"/>
            <a:ext cx="4288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13871" y="2349305"/>
            <a:ext cx="0" cy="16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2172" y="2349305"/>
            <a:ext cx="0" cy="16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05907" y="2349305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10135" y="2349305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05907" y="4330505"/>
            <a:ext cx="5104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37274" y="4330505"/>
            <a:ext cx="0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37274" y="5115950"/>
            <a:ext cx="0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sz="2400" dirty="0" smtClean="0"/>
              <a:t>Feature Vector  - [meanf1,maxf1,</a:t>
            </a:r>
            <a:r>
              <a:rPr lang="is-IS" sz="2400" dirty="0" smtClean="0"/>
              <a:t>…..,meanf2,maxf2</a:t>
            </a:r>
            <a:r>
              <a:rPr lang="en-US" sz="2400" dirty="0" smtClean="0"/>
              <a:t>]     </a:t>
            </a:r>
            <a:r>
              <a:rPr lang="en-US" sz="2400" dirty="0" smtClean="0">
                <a:sym typeface="Wingdings"/>
              </a:rPr>
              <a:t> f1,f2 = [x,y,z]</a:t>
            </a:r>
            <a:endParaRPr lang="en-US" sz="2400" dirty="0">
              <a:sym typeface="Wingdings"/>
            </a:endParaRP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sz="2000" dirty="0" smtClean="0"/>
              <a:t> [meanf1[x],maxf1[x]</a:t>
            </a:r>
            <a:r>
              <a:rPr lang="is-IS" sz="2000" dirty="0" smtClean="0"/>
              <a:t>…meanf2[x],maxf2[x]....,</a:t>
            </a:r>
            <a:r>
              <a:rPr lang="en-US" sz="2000" dirty="0" smtClean="0"/>
              <a:t> meanf1[y],maxf1[y]</a:t>
            </a:r>
            <a:r>
              <a:rPr lang="is-IS" sz="2000" dirty="0" smtClean="0"/>
              <a:t>…meanf2[y],maxf2[y]...</a:t>
            </a:r>
            <a:r>
              <a:rPr lang="en-US" sz="2000" dirty="0" smtClean="0"/>
              <a:t>]</a:t>
            </a:r>
          </a:p>
          <a:p>
            <a:pPr marL="1071400" lvl="6" indent="0">
              <a:buNone/>
            </a:pPr>
            <a:endParaRPr lang="en-US" sz="2000" dirty="0"/>
          </a:p>
          <a:p>
            <a:pPr marL="1071400" lvl="6" indent="0">
              <a:buNone/>
            </a:pPr>
            <a:r>
              <a:rPr lang="en-US" sz="2000" dirty="0" smtClean="0"/>
              <a:t>		              71 Features </a:t>
            </a:r>
          </a:p>
          <a:p>
            <a:pPr marL="1071400" lvl="6" indent="0">
              <a:buNone/>
            </a:pPr>
            <a:endParaRPr lang="en-US" sz="2000" dirty="0"/>
          </a:p>
          <a:p>
            <a:pPr marL="1071400" lvl="6" indent="0">
              <a:buNone/>
            </a:pPr>
            <a:r>
              <a:rPr lang="en-US" sz="2000" dirty="0" smtClean="0"/>
              <a:t>                                              Classifiers 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89452" y="2208628"/>
            <a:ext cx="0" cy="53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89452" y="3179298"/>
            <a:ext cx="0" cy="3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89452" y="3812345"/>
            <a:ext cx="0" cy="32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89452" y="4459458"/>
            <a:ext cx="0" cy="2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2185" y="4712677"/>
            <a:ext cx="582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32185" y="4712677"/>
            <a:ext cx="0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39797" y="4712677"/>
            <a:ext cx="0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89452" y="4712677"/>
            <a:ext cx="0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30010" y="5158676"/>
            <a:ext cx="160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44362" y="5158676"/>
            <a:ext cx="89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08888" y="5158323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Random Forest – 67 % - 70 %   Accuracy 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 Neural Network – 80 % - 85 %   Accuracy </a:t>
            </a:r>
          </a:p>
          <a:p>
            <a:pPr>
              <a:buFont typeface="Wingdings" charset="2"/>
              <a:buChar char="§"/>
            </a:pPr>
            <a:r>
              <a:rPr lang="en-US" sz="2800" smtClean="0"/>
              <a:t> Libsvm </a:t>
            </a:r>
            <a:r>
              <a:rPr lang="en-US" sz="2800" dirty="0" smtClean="0"/>
              <a:t>– 88 % - 91% </a:t>
            </a:r>
            <a:r>
              <a:rPr lang="en-US" sz="2800" dirty="0"/>
              <a:t>Accuracy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400" b="1" dirty="0" smtClean="0"/>
              <a:t>Final Result – Lib Svm</a:t>
            </a:r>
            <a:r>
              <a:rPr lang="en-US" sz="2400" b="1" dirty="0"/>
              <a:t> </a:t>
            </a:r>
            <a:r>
              <a:rPr lang="en-US" sz="2400" b="1" dirty="0" smtClean="0"/>
              <a:t>[Radial Bias Kernel] – [ -c : 256  -g: 0.125 ]  --&gt; 90.83 %   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600" dirty="0"/>
              <a:t>Gesture Recognition with a 3-D Accelerometer by </a:t>
            </a:r>
            <a:r>
              <a:rPr lang="en-US" sz="2600" dirty="0" err="1"/>
              <a:t>Jiahui</a:t>
            </a:r>
            <a:r>
              <a:rPr lang="en-US" sz="2600" dirty="0"/>
              <a:t> Wu, Gang Pan, Daqing Zhang, </a:t>
            </a:r>
            <a:r>
              <a:rPr lang="en-US" sz="2600" dirty="0" err="1"/>
              <a:t>Guande</a:t>
            </a:r>
            <a:r>
              <a:rPr lang="en-US" sz="2600" dirty="0"/>
              <a:t> </a:t>
            </a:r>
            <a:r>
              <a:rPr lang="en-US" sz="2600" dirty="0" err="1"/>
              <a:t>Qi,Shijian</a:t>
            </a:r>
            <a:r>
              <a:rPr lang="en-US" sz="2600" dirty="0"/>
              <a:t> Li (</a:t>
            </a:r>
            <a:r>
              <a:rPr lang="en-US" sz="2600" u="sng" dirty="0">
                <a:hlinkClick r:id="rId2"/>
              </a:rPr>
              <a:t>http://bit.ly/1RMuEby</a:t>
            </a:r>
            <a:r>
              <a:rPr lang="en-US" sz="2600" dirty="0"/>
              <a:t>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600" dirty="0"/>
              <a:t>Preprocessing techniques for context recognition from accelerometer data by </a:t>
            </a:r>
            <a:r>
              <a:rPr lang="en-US" sz="2600" dirty="0" err="1"/>
              <a:t>Davide</a:t>
            </a:r>
            <a:r>
              <a:rPr lang="en-US" sz="2600" dirty="0"/>
              <a:t> </a:t>
            </a:r>
            <a:r>
              <a:rPr lang="en-US" sz="2600" dirty="0" err="1" smtClean="0"/>
              <a:t>Figo,Pedro</a:t>
            </a:r>
            <a:r>
              <a:rPr lang="en-US" sz="2600" dirty="0" smtClean="0"/>
              <a:t> </a:t>
            </a:r>
            <a:r>
              <a:rPr lang="en-US" sz="2600" dirty="0"/>
              <a:t>C. </a:t>
            </a:r>
            <a:r>
              <a:rPr lang="en-US" sz="2600" dirty="0" err="1"/>
              <a:t>Diniz</a:t>
            </a:r>
            <a:r>
              <a:rPr lang="en-US" sz="2600" dirty="0"/>
              <a:t>, </a:t>
            </a:r>
            <a:r>
              <a:rPr lang="en-US" sz="2600" dirty="0" err="1"/>
              <a:t>Diogo</a:t>
            </a:r>
            <a:r>
              <a:rPr lang="en-US" sz="2600" dirty="0"/>
              <a:t> R. Ferreira</a:t>
            </a:r>
            <a:r>
              <a:rPr lang="en-US" sz="2600" baseline="-25000" dirty="0"/>
              <a:t> </a:t>
            </a:r>
            <a:r>
              <a:rPr lang="en-US" sz="2600" dirty="0"/>
              <a:t>, </a:t>
            </a:r>
            <a:r>
              <a:rPr lang="en-US" sz="2600" dirty="0" err="1"/>
              <a:t>João</a:t>
            </a:r>
            <a:r>
              <a:rPr lang="en-US" sz="2600" dirty="0"/>
              <a:t> M. P. Cardoso (http://link.springer.com/article/10.1007%2Fs00779-010-0293-9)</a:t>
            </a:r>
            <a:endParaRPr lang="en-US" sz="26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678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221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</vt:lpstr>
      <vt:lpstr>Retrospect</vt:lpstr>
      <vt:lpstr>Social Gesture Classification with3D Accelerometer ITCS-6156 Machine Learning  </vt:lpstr>
      <vt:lpstr>Initial Approach</vt:lpstr>
      <vt:lpstr>Next Step</vt:lpstr>
      <vt:lpstr>Feature Calculation</vt:lpstr>
      <vt:lpstr>Classification </vt:lpstr>
      <vt:lpstr>Results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Gesture Classification using 3D Accelerometer </dc:title>
  <dc:creator>Prakash Wagle</dc:creator>
  <cp:lastModifiedBy>Wagle, Prakash</cp:lastModifiedBy>
  <cp:revision>22</cp:revision>
  <dcterms:created xsi:type="dcterms:W3CDTF">2015-12-16T05:08:58Z</dcterms:created>
  <dcterms:modified xsi:type="dcterms:W3CDTF">2015-12-16T15:48:23Z</dcterms:modified>
</cp:coreProperties>
</file>