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Footer Placeholder 4">
            <a:extLst>
              <a:ext uri="{FF2B5EF4-FFF2-40B4-BE49-F238E27FC236}">
                <a16:creationId xmlns:a16="http://schemas.microsoft.com/office/drawing/2014/main" id="{51CB51BA-2F59-C887-56B5-ED973D4FE43D}"/>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89632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02/09/2023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9890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88221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283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8675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48655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225181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725545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064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B93A2452-7A84-436B-729F-6767405A1BA5}"/>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21941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4985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02/09/2023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391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02/09/2023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1514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02/09/2023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3191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02/09/2023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894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02/09/2023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6505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02/09/2023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6543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70FE10-F406-47AF-8AE1-E9BA4C7E25F2}" type="datetimeFigureOut">
              <a:rPr lang="en-GB" smtClean="0"/>
              <a:t>02/09/2023</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53041740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o Plan | Tobago">
            <a:extLst>
              <a:ext uri="{FF2B5EF4-FFF2-40B4-BE49-F238E27FC236}">
                <a16:creationId xmlns:a16="http://schemas.microsoft.com/office/drawing/2014/main" id="{22EA1678-AFE4-5E73-B011-023B3B070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600" y="365653"/>
            <a:ext cx="1330800" cy="1330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C8FF4E-1E1E-F6BE-F333-AF6F52544A4B}"/>
              </a:ext>
            </a:extLst>
          </p:cNvPr>
          <p:cNvSpPr txBox="1"/>
          <p:nvPr/>
        </p:nvSpPr>
        <p:spPr>
          <a:xfrm>
            <a:off x="3897862" y="2892490"/>
            <a:ext cx="4396274" cy="707886"/>
          </a:xfrm>
          <a:prstGeom prst="rect">
            <a:avLst/>
          </a:prstGeom>
          <a:noFill/>
        </p:spPr>
        <p:txBody>
          <a:bodyPr wrap="square" rtlCol="0">
            <a:spAutoFit/>
          </a:bodyPr>
          <a:lstStyle/>
          <a:p>
            <a:r>
              <a:rPr lang="en-IN" sz="4000" b="1" spc="50" dirty="0">
                <a:ln w="9525" cmpd="sng">
                  <a:solidFill>
                    <a:schemeClr val="accent1"/>
                  </a:solidFill>
                  <a:prstDash val="solid"/>
                </a:ln>
                <a:solidFill>
                  <a:srgbClr val="70AD47">
                    <a:tint val="1000"/>
                  </a:srgbClr>
                </a:solidFill>
                <a:effectLst>
                  <a:glow rad="38100">
                    <a:schemeClr val="accent1">
                      <a:alpha val="40000"/>
                    </a:schemeClr>
                  </a:glow>
                </a:effectLst>
              </a:rPr>
              <a:t>BRITISH AIRWAYS</a:t>
            </a:r>
          </a:p>
        </p:txBody>
      </p:sp>
      <p:sp>
        <p:nvSpPr>
          <p:cNvPr id="10" name="TextBox 9">
            <a:extLst>
              <a:ext uri="{FF2B5EF4-FFF2-40B4-BE49-F238E27FC236}">
                <a16:creationId xmlns:a16="http://schemas.microsoft.com/office/drawing/2014/main" id="{B38CBA0F-86B4-3405-8F0F-0396A08905F4}"/>
              </a:ext>
            </a:extLst>
          </p:cNvPr>
          <p:cNvSpPr txBox="1"/>
          <p:nvPr/>
        </p:nvSpPr>
        <p:spPr>
          <a:xfrm>
            <a:off x="3802910" y="3763424"/>
            <a:ext cx="4586179" cy="369332"/>
          </a:xfrm>
          <a:prstGeom prst="rect">
            <a:avLst/>
          </a:prstGeom>
          <a:noFill/>
        </p:spPr>
        <p:txBody>
          <a:bodyPr wrap="square">
            <a:spAutoFit/>
          </a:bodyPr>
          <a:lstStyle/>
          <a:p>
            <a:pPr algn="l"/>
            <a:r>
              <a:rPr lang="en-GB" b="1" i="0" dirty="0">
                <a:solidFill>
                  <a:srgbClr val="FFFFFF"/>
                </a:solidFill>
                <a:effectLst/>
                <a:latin typeface="DM Sans" panose="020F0502020204030204" pitchFamily="2" charset="0"/>
              </a:rPr>
              <a:t>Web scraping to gain company insights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5B6B39-73DC-6944-E43D-67F415563422}"/>
              </a:ext>
            </a:extLst>
          </p:cNvPr>
          <p:cNvSpPr txBox="1"/>
          <p:nvPr/>
        </p:nvSpPr>
        <p:spPr>
          <a:xfrm>
            <a:off x="93306" y="373224"/>
            <a:ext cx="11896531" cy="523220"/>
          </a:xfrm>
          <a:prstGeom prst="rect">
            <a:avLst/>
          </a:prstGeom>
          <a:noFill/>
        </p:spPr>
        <p:txBody>
          <a:bodyPr wrap="square" rtlCol="0">
            <a:spAutoFit/>
          </a:bodyPr>
          <a:lstStyle/>
          <a:p>
            <a:r>
              <a:rPr lang="en-IN" sz="2800" b="1" i="0" dirty="0">
                <a:solidFill>
                  <a:schemeClr val="tx1">
                    <a:lumMod val="95000"/>
                  </a:schemeClr>
                </a:solidFill>
                <a:effectLst/>
                <a:latin typeface="DM Sans" pitchFamily="2" charset="0"/>
              </a:rPr>
              <a:t>Uncovered Findings:</a:t>
            </a:r>
            <a:endParaRPr lang="en-IN" sz="2800" b="1" dirty="0">
              <a:solidFill>
                <a:schemeClr val="tx1">
                  <a:lumMod val="95000"/>
                </a:schemeClr>
              </a:solidFill>
            </a:endParaRPr>
          </a:p>
        </p:txBody>
      </p:sp>
      <p:pic>
        <p:nvPicPr>
          <p:cNvPr id="7" name="Picture 4" descr="Go Plan | Tobago">
            <a:extLst>
              <a:ext uri="{FF2B5EF4-FFF2-40B4-BE49-F238E27FC236}">
                <a16:creationId xmlns:a16="http://schemas.microsoft.com/office/drawing/2014/main" id="{C1F6D6EE-2855-000E-FB28-F47EDB979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531" y="-254500"/>
            <a:ext cx="1330800" cy="1330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DC5730C-0B63-0C8A-B320-15BFF0BEEE59}"/>
              </a:ext>
            </a:extLst>
          </p:cNvPr>
          <p:cNvSpPr/>
          <p:nvPr/>
        </p:nvSpPr>
        <p:spPr>
          <a:xfrm>
            <a:off x="93306" y="1038625"/>
            <a:ext cx="1996751" cy="1070094"/>
          </a:xfrm>
          <a:prstGeom prst="rect">
            <a:avLst/>
          </a:prstGeom>
          <a:solidFill>
            <a:schemeClr val="bg2">
              <a:lumMod val="75000"/>
            </a:schemeClr>
          </a:solidFill>
          <a:ln>
            <a:noFill/>
            <a:headEnd type="none" w="med" len="med"/>
            <a:tailEnd type="none" w="med" len="med"/>
          </a:ln>
          <a:effectLst>
            <a:outerShdw blurRad="190500" dist="228600" dir="2700000" algn="ctr">
              <a:srgbClr val="000000">
                <a:alpha val="30000"/>
              </a:srgbClr>
            </a:outerShdw>
            <a:softEdge rad="31750"/>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Total Reviews Collected: </a:t>
            </a:r>
            <a:r>
              <a:rPr lang="en-IN" b="1" dirty="0"/>
              <a:t>3638</a:t>
            </a:r>
          </a:p>
        </p:txBody>
      </p:sp>
      <p:sp>
        <p:nvSpPr>
          <p:cNvPr id="9" name="Rectangle 8">
            <a:extLst>
              <a:ext uri="{FF2B5EF4-FFF2-40B4-BE49-F238E27FC236}">
                <a16:creationId xmlns:a16="http://schemas.microsoft.com/office/drawing/2014/main" id="{88AF8D57-8BC6-BBA3-080B-251337F498B2}"/>
              </a:ext>
            </a:extLst>
          </p:cNvPr>
          <p:cNvSpPr/>
          <p:nvPr/>
        </p:nvSpPr>
        <p:spPr>
          <a:xfrm>
            <a:off x="2382416" y="1038625"/>
            <a:ext cx="1996751" cy="1070094"/>
          </a:xfrm>
          <a:prstGeom prst="rect">
            <a:avLst/>
          </a:prstGeom>
          <a:solidFill>
            <a:schemeClr val="bg2">
              <a:lumMod val="75000"/>
            </a:schemeClr>
          </a:solidFill>
          <a:ln>
            <a:noFill/>
            <a:headEnd type="none" w="med" len="med"/>
            <a:tailEnd type="none" w="med" len="med"/>
          </a:ln>
          <a:effectLst>
            <a:outerShdw blurRad="190500" dist="228600" dir="2700000" algn="ctr">
              <a:srgbClr val="000000">
                <a:alpha val="30000"/>
              </a:srgbClr>
            </a:outerShdw>
            <a:softEdge rad="31750"/>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Avg. Rating:</a:t>
            </a:r>
          </a:p>
          <a:p>
            <a:pPr algn="ctr"/>
            <a:r>
              <a:rPr lang="en-IN" b="1" dirty="0"/>
              <a:t>5/10</a:t>
            </a:r>
          </a:p>
        </p:txBody>
      </p:sp>
      <p:pic>
        <p:nvPicPr>
          <p:cNvPr id="11" name="Picture 10">
            <a:extLst>
              <a:ext uri="{FF2B5EF4-FFF2-40B4-BE49-F238E27FC236}">
                <a16:creationId xmlns:a16="http://schemas.microsoft.com/office/drawing/2014/main" id="{62A341A0-60E6-38AB-CFF7-B65DDF4A8845}"/>
              </a:ext>
            </a:extLst>
          </p:cNvPr>
          <p:cNvPicPr>
            <a:picLocks noChangeAspect="1"/>
          </p:cNvPicPr>
          <p:nvPr/>
        </p:nvPicPr>
        <p:blipFill>
          <a:blip r:embed="rId3"/>
          <a:stretch>
            <a:fillRect/>
          </a:stretch>
        </p:blipFill>
        <p:spPr>
          <a:xfrm>
            <a:off x="237444" y="2250900"/>
            <a:ext cx="3705225" cy="2800350"/>
          </a:xfrm>
          <a:prstGeom prst="rect">
            <a:avLst/>
          </a:prstGeom>
        </p:spPr>
      </p:pic>
      <p:sp>
        <p:nvSpPr>
          <p:cNvPr id="13" name="TextBox 12">
            <a:extLst>
              <a:ext uri="{FF2B5EF4-FFF2-40B4-BE49-F238E27FC236}">
                <a16:creationId xmlns:a16="http://schemas.microsoft.com/office/drawing/2014/main" id="{02332BE5-392E-2C0F-422C-C196B26C0F48}"/>
              </a:ext>
            </a:extLst>
          </p:cNvPr>
          <p:cNvSpPr txBox="1"/>
          <p:nvPr/>
        </p:nvSpPr>
        <p:spPr>
          <a:xfrm>
            <a:off x="19968" y="4929750"/>
            <a:ext cx="5830326" cy="2215991"/>
          </a:xfrm>
          <a:prstGeom prst="rect">
            <a:avLst/>
          </a:prstGeom>
          <a:noFill/>
        </p:spPr>
        <p:txBody>
          <a:bodyPr wrap="square">
            <a:spAutoFit/>
          </a:bodyPr>
          <a:lstStyle/>
          <a:p>
            <a:pPr>
              <a:spcBef>
                <a:spcPts val="600"/>
              </a:spcBef>
              <a:spcAft>
                <a:spcPts val="600"/>
              </a:spcAft>
            </a:pPr>
            <a:r>
              <a:rPr lang="en-GB" sz="1400" dirty="0"/>
              <a:t>Customer’s review respective to their rating:</a:t>
            </a:r>
          </a:p>
          <a:p>
            <a:pPr marL="171450" indent="-171450">
              <a:spcBef>
                <a:spcPts val="600"/>
              </a:spcBef>
              <a:spcAft>
                <a:spcPts val="600"/>
              </a:spcAft>
              <a:buFont typeface="Courier New" panose="02070309020205020404" pitchFamily="49" charset="0"/>
              <a:buChar char="o"/>
            </a:pPr>
            <a:r>
              <a:rPr lang="en-GB" sz="1200" dirty="0"/>
              <a:t>7-10 ratings wrote about </a:t>
            </a:r>
            <a:r>
              <a:rPr lang="en-GB" sz="1200" i="1" dirty="0"/>
              <a:t>comfortable seats, good inflight entertainment, descent food quality.</a:t>
            </a:r>
            <a:endParaRPr lang="en-GB" sz="1200" dirty="0"/>
          </a:p>
          <a:p>
            <a:pPr marL="171450" indent="-171450">
              <a:spcBef>
                <a:spcPts val="600"/>
              </a:spcBef>
              <a:spcAft>
                <a:spcPts val="600"/>
              </a:spcAft>
              <a:buFont typeface="Courier New" panose="02070309020205020404" pitchFamily="49" charset="0"/>
              <a:buChar char="o"/>
            </a:pPr>
            <a:r>
              <a:rPr lang="en-GB" sz="1200" dirty="0"/>
              <a:t>4-6 ratings faced problem with small entertainment screen, long passport check queue, bad business class experience. </a:t>
            </a:r>
          </a:p>
          <a:p>
            <a:pPr marL="171450" indent="-171450">
              <a:spcBef>
                <a:spcPts val="600"/>
              </a:spcBef>
              <a:spcAft>
                <a:spcPts val="600"/>
              </a:spcAft>
              <a:buFont typeface="Courier New" panose="02070309020205020404" pitchFamily="49" charset="0"/>
              <a:buChar char="o"/>
            </a:pPr>
            <a:r>
              <a:rPr lang="en-GB" sz="1200" dirty="0"/>
              <a:t>1-3 ratings wrote dissatisfaction on congested middle seat and small screen while they liked the seats and the food. </a:t>
            </a:r>
          </a:p>
          <a:p>
            <a:pPr>
              <a:spcBef>
                <a:spcPts val="600"/>
              </a:spcBef>
              <a:spcAft>
                <a:spcPts val="600"/>
              </a:spcAft>
            </a:pPr>
            <a:endParaRPr lang="en-GB" sz="1200" dirty="0"/>
          </a:p>
        </p:txBody>
      </p:sp>
      <p:pic>
        <p:nvPicPr>
          <p:cNvPr id="15" name="Picture 14">
            <a:extLst>
              <a:ext uri="{FF2B5EF4-FFF2-40B4-BE49-F238E27FC236}">
                <a16:creationId xmlns:a16="http://schemas.microsoft.com/office/drawing/2014/main" id="{0AB5FB9D-0D63-B82E-4786-DFFC1761605F}"/>
              </a:ext>
            </a:extLst>
          </p:cNvPr>
          <p:cNvPicPr>
            <a:picLocks noChangeAspect="1"/>
          </p:cNvPicPr>
          <p:nvPr/>
        </p:nvPicPr>
        <p:blipFill>
          <a:blip r:embed="rId4"/>
          <a:stretch>
            <a:fillRect/>
          </a:stretch>
        </p:blipFill>
        <p:spPr>
          <a:xfrm>
            <a:off x="4379167" y="1966538"/>
            <a:ext cx="2950267" cy="2702476"/>
          </a:xfrm>
          <a:prstGeom prst="rect">
            <a:avLst/>
          </a:prstGeom>
        </p:spPr>
      </p:pic>
      <p:sp>
        <p:nvSpPr>
          <p:cNvPr id="16" name="Rectangle 15">
            <a:extLst>
              <a:ext uri="{FF2B5EF4-FFF2-40B4-BE49-F238E27FC236}">
                <a16:creationId xmlns:a16="http://schemas.microsoft.com/office/drawing/2014/main" id="{662B47B1-1276-551E-DD5E-6B10EDC9B59E}"/>
              </a:ext>
            </a:extLst>
          </p:cNvPr>
          <p:cNvSpPr/>
          <p:nvPr/>
        </p:nvSpPr>
        <p:spPr>
          <a:xfrm>
            <a:off x="5097624" y="952767"/>
            <a:ext cx="1996751" cy="107009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Reviews from </a:t>
            </a:r>
          </a:p>
          <a:p>
            <a:pPr algn="ctr"/>
            <a:r>
              <a:rPr lang="en-IN" b="1" dirty="0"/>
              <a:t>73 countries:</a:t>
            </a:r>
          </a:p>
        </p:txBody>
      </p:sp>
      <p:pic>
        <p:nvPicPr>
          <p:cNvPr id="18" name="Picture 17">
            <a:extLst>
              <a:ext uri="{FF2B5EF4-FFF2-40B4-BE49-F238E27FC236}">
                <a16:creationId xmlns:a16="http://schemas.microsoft.com/office/drawing/2014/main" id="{7FD03D91-66E6-82AE-442D-6A8ACA843629}"/>
              </a:ext>
            </a:extLst>
          </p:cNvPr>
          <p:cNvPicPr>
            <a:picLocks noChangeAspect="1"/>
          </p:cNvPicPr>
          <p:nvPr/>
        </p:nvPicPr>
        <p:blipFill>
          <a:blip r:embed="rId5"/>
          <a:stretch>
            <a:fillRect/>
          </a:stretch>
        </p:blipFill>
        <p:spPr>
          <a:xfrm>
            <a:off x="6145514" y="4738940"/>
            <a:ext cx="1996751" cy="2000336"/>
          </a:xfrm>
          <a:prstGeom prst="rect">
            <a:avLst/>
          </a:prstGeom>
        </p:spPr>
      </p:pic>
      <p:pic>
        <p:nvPicPr>
          <p:cNvPr id="20" name="Picture 19">
            <a:extLst>
              <a:ext uri="{FF2B5EF4-FFF2-40B4-BE49-F238E27FC236}">
                <a16:creationId xmlns:a16="http://schemas.microsoft.com/office/drawing/2014/main" id="{8B1464D5-CA5A-7B52-A978-AC524E54EF28}"/>
              </a:ext>
            </a:extLst>
          </p:cNvPr>
          <p:cNvPicPr>
            <a:picLocks noChangeAspect="1"/>
          </p:cNvPicPr>
          <p:nvPr/>
        </p:nvPicPr>
        <p:blipFill>
          <a:blip r:embed="rId6"/>
          <a:stretch>
            <a:fillRect/>
          </a:stretch>
        </p:blipFill>
        <p:spPr>
          <a:xfrm>
            <a:off x="7476229" y="2119060"/>
            <a:ext cx="4478327" cy="2478444"/>
          </a:xfrm>
          <a:prstGeom prst="rect">
            <a:avLst/>
          </a:prstGeom>
        </p:spPr>
      </p:pic>
      <p:sp>
        <p:nvSpPr>
          <p:cNvPr id="21" name="TextBox 20">
            <a:extLst>
              <a:ext uri="{FF2B5EF4-FFF2-40B4-BE49-F238E27FC236}">
                <a16:creationId xmlns:a16="http://schemas.microsoft.com/office/drawing/2014/main" id="{AF4B0869-BD96-4A40-9EBE-BCC26F65290B}"/>
              </a:ext>
            </a:extLst>
          </p:cNvPr>
          <p:cNvSpPr txBox="1"/>
          <p:nvPr/>
        </p:nvSpPr>
        <p:spPr>
          <a:xfrm>
            <a:off x="8276253" y="4738940"/>
            <a:ext cx="3424335" cy="1815882"/>
          </a:xfrm>
          <a:prstGeom prst="rect">
            <a:avLst/>
          </a:prstGeom>
          <a:noFill/>
        </p:spPr>
        <p:txBody>
          <a:bodyPr wrap="square" rtlCol="0">
            <a:spAutoFit/>
          </a:bodyPr>
          <a:lstStyle/>
          <a:p>
            <a:r>
              <a:rPr lang="en-GB" sz="1400" b="0" dirty="0">
                <a:effectLst/>
                <a:latin typeface="Century Gothic" panose="020B0502020202020204" pitchFamily="34" charset="0"/>
              </a:rPr>
              <a:t>This gives us a glimpse of what customers are really talking about here. We see that Seat is most talked about the airline followed by "Service" and "food" which are all very important to customers in terms of service.</a:t>
            </a:r>
          </a:p>
          <a:p>
            <a:endParaRPr lang="en-IN" sz="1400" dirty="0">
              <a:latin typeface="Century Gothic" panose="020B0502020202020204" pitchFamily="34" charset="0"/>
            </a:endParaRP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66</TotalTime>
  <Words>132</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Century Gothic</vt:lpstr>
      <vt:lpstr>Courier New</vt:lpstr>
      <vt:lpstr>DM Sans</vt:lpstr>
      <vt:lpstr>Wingdings 3</vt:lpstr>
      <vt:lpstr>Slice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Prakash Y</cp:lastModifiedBy>
  <cp:revision>3</cp:revision>
  <dcterms:created xsi:type="dcterms:W3CDTF">2022-12-06T11:13:27Z</dcterms:created>
  <dcterms:modified xsi:type="dcterms:W3CDTF">2023-09-02T15:40:26Z</dcterms:modified>
</cp:coreProperties>
</file>