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21"/>
  </p:notesMasterIdLst>
  <p:sldIdLst>
    <p:sldId id="256" r:id="rId2"/>
    <p:sldId id="257" r:id="rId3"/>
    <p:sldId id="259" r:id="rId4"/>
    <p:sldId id="275" r:id="rId5"/>
    <p:sldId id="260" r:id="rId6"/>
    <p:sldId id="271" r:id="rId7"/>
    <p:sldId id="272" r:id="rId8"/>
    <p:sldId id="258" r:id="rId9"/>
    <p:sldId id="261" r:id="rId10"/>
    <p:sldId id="263" r:id="rId11"/>
    <p:sldId id="266" r:id="rId12"/>
    <p:sldId id="267" r:id="rId13"/>
    <p:sldId id="273" r:id="rId14"/>
    <p:sldId id="277" r:id="rId15"/>
    <p:sldId id="274" r:id="rId16"/>
    <p:sldId id="278" r:id="rId17"/>
    <p:sldId id="279" r:id="rId18"/>
    <p:sldId id="269" r:id="rId19"/>
    <p:sldId id="276" r:id="rId20"/>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i8k4vfTcigBOvi1GPtpHoS9j9jS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196" autoAdjust="0"/>
  </p:normalViewPr>
  <p:slideViewPr>
    <p:cSldViewPr snapToGrid="0">
      <p:cViewPr varScale="1">
        <p:scale>
          <a:sx n="82" d="100"/>
          <a:sy n="82" d="100"/>
        </p:scale>
        <p:origin x="1402"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customschemas.google.com/relationships/presentationmetadata" Target="metadata"/><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kash Y" userId="4bab4cd9d2318bd6" providerId="LiveId" clId="{F58CBE45-31C4-4508-8C62-54FEBD6B4B79}"/>
    <pc:docChg chg="undo custSel modSld">
      <pc:chgData name="Prakash Y" userId="4bab4cd9d2318bd6" providerId="LiveId" clId="{F58CBE45-31C4-4508-8C62-54FEBD6B4B79}" dt="2023-08-25T06:46:40.836" v="90" actId="207"/>
      <pc:docMkLst>
        <pc:docMk/>
      </pc:docMkLst>
      <pc:sldChg chg="modSp mod">
        <pc:chgData name="Prakash Y" userId="4bab4cd9d2318bd6" providerId="LiveId" clId="{F58CBE45-31C4-4508-8C62-54FEBD6B4B79}" dt="2023-08-25T06:46:40.836" v="90" actId="207"/>
        <pc:sldMkLst>
          <pc:docMk/>
          <pc:sldMk cId="0" sldId="256"/>
        </pc:sldMkLst>
        <pc:spChg chg="mod">
          <ac:chgData name="Prakash Y" userId="4bab4cd9d2318bd6" providerId="LiveId" clId="{F58CBE45-31C4-4508-8C62-54FEBD6B4B79}" dt="2023-08-25T06:46:05.012" v="56" actId="2711"/>
          <ac:spMkLst>
            <pc:docMk/>
            <pc:sldMk cId="0" sldId="256"/>
            <ac:spMk id="7" creationId="{00000000-0000-0000-0000-000000000000}"/>
          </ac:spMkLst>
        </pc:spChg>
        <pc:spChg chg="mod">
          <ac:chgData name="Prakash Y" userId="4bab4cd9d2318bd6" providerId="LiveId" clId="{F58CBE45-31C4-4508-8C62-54FEBD6B4B79}" dt="2023-08-25T06:45:55.955" v="52" actId="207"/>
          <ac:spMkLst>
            <pc:docMk/>
            <pc:sldMk cId="0" sldId="256"/>
            <ac:spMk id="88" creationId="{00000000-0000-0000-0000-000000000000}"/>
          </ac:spMkLst>
        </pc:spChg>
        <pc:spChg chg="mod">
          <ac:chgData name="Prakash Y" userId="4bab4cd9d2318bd6" providerId="LiveId" clId="{F58CBE45-31C4-4508-8C62-54FEBD6B4B79}" dt="2023-08-25T06:46:40.836" v="90" actId="207"/>
          <ac:spMkLst>
            <pc:docMk/>
            <pc:sldMk cId="0" sldId="256"/>
            <ac:spMk id="89" creationId="{00000000-0000-0000-0000-000000000000}"/>
          </ac:spMkLst>
        </pc:spChg>
      </pc:sldChg>
      <pc:sldChg chg="modSp mod">
        <pc:chgData name="Prakash Y" userId="4bab4cd9d2318bd6" providerId="LiveId" clId="{F58CBE45-31C4-4508-8C62-54FEBD6B4B79}" dt="2023-08-25T06:45:28.150" v="47" actId="14100"/>
        <pc:sldMkLst>
          <pc:docMk/>
          <pc:sldMk cId="0" sldId="257"/>
        </pc:sldMkLst>
        <pc:spChg chg="mod">
          <ac:chgData name="Prakash Y" userId="4bab4cd9d2318bd6" providerId="LiveId" clId="{F58CBE45-31C4-4508-8C62-54FEBD6B4B79}" dt="2023-08-25T06:45:07.599" v="41" actId="2711"/>
          <ac:spMkLst>
            <pc:docMk/>
            <pc:sldMk cId="0" sldId="257"/>
            <ac:spMk id="96" creationId="{00000000-0000-0000-0000-000000000000}"/>
          </ac:spMkLst>
        </pc:spChg>
        <pc:spChg chg="mod">
          <ac:chgData name="Prakash Y" userId="4bab4cd9d2318bd6" providerId="LiveId" clId="{F58CBE45-31C4-4508-8C62-54FEBD6B4B79}" dt="2023-08-25T06:45:28.150" v="47" actId="14100"/>
          <ac:spMkLst>
            <pc:docMk/>
            <pc:sldMk cId="0" sldId="257"/>
            <ac:spMk id="97" creationId="{00000000-0000-0000-0000-000000000000}"/>
          </ac:spMkLst>
        </pc:spChg>
      </pc:sldChg>
      <pc:sldChg chg="modSp mod">
        <pc:chgData name="Prakash Y" userId="4bab4cd9d2318bd6" providerId="LiveId" clId="{F58CBE45-31C4-4508-8C62-54FEBD6B4B79}" dt="2023-08-25T06:44:48.398" v="39" actId="255"/>
        <pc:sldMkLst>
          <pc:docMk/>
          <pc:sldMk cId="1066086990" sldId="259"/>
        </pc:sldMkLst>
        <pc:spChg chg="mod">
          <ac:chgData name="Prakash Y" userId="4bab4cd9d2318bd6" providerId="LiveId" clId="{F58CBE45-31C4-4508-8C62-54FEBD6B4B79}" dt="2023-08-25T06:44:29.801" v="34" actId="2711"/>
          <ac:spMkLst>
            <pc:docMk/>
            <pc:sldMk cId="1066086990" sldId="259"/>
            <ac:spMk id="96" creationId="{00000000-0000-0000-0000-000000000000}"/>
          </ac:spMkLst>
        </pc:spChg>
        <pc:spChg chg="mod">
          <ac:chgData name="Prakash Y" userId="4bab4cd9d2318bd6" providerId="LiveId" clId="{F58CBE45-31C4-4508-8C62-54FEBD6B4B79}" dt="2023-08-25T06:44:48.398" v="39" actId="255"/>
          <ac:spMkLst>
            <pc:docMk/>
            <pc:sldMk cId="1066086990" sldId="259"/>
            <ac:spMk id="97" creationId="{00000000-0000-0000-0000-000000000000}"/>
          </ac:spMkLst>
        </pc:spChg>
      </pc:sldChg>
      <pc:sldChg chg="modSp mod">
        <pc:chgData name="Prakash Y" userId="4bab4cd9d2318bd6" providerId="LiveId" clId="{F58CBE45-31C4-4508-8C62-54FEBD6B4B79}" dt="2023-08-25T06:44:09.011" v="32" actId="123"/>
        <pc:sldMkLst>
          <pc:docMk/>
          <pc:sldMk cId="3626857481" sldId="260"/>
        </pc:sldMkLst>
        <pc:spChg chg="mod">
          <ac:chgData name="Prakash Y" userId="4bab4cd9d2318bd6" providerId="LiveId" clId="{F58CBE45-31C4-4508-8C62-54FEBD6B4B79}" dt="2023-08-25T06:43:39.311" v="21" actId="113"/>
          <ac:spMkLst>
            <pc:docMk/>
            <pc:sldMk cId="3626857481" sldId="260"/>
            <ac:spMk id="96" creationId="{00000000-0000-0000-0000-000000000000}"/>
          </ac:spMkLst>
        </pc:spChg>
        <pc:spChg chg="mod">
          <ac:chgData name="Prakash Y" userId="4bab4cd9d2318bd6" providerId="LiveId" clId="{F58CBE45-31C4-4508-8C62-54FEBD6B4B79}" dt="2023-08-25T06:44:09.011" v="32" actId="123"/>
          <ac:spMkLst>
            <pc:docMk/>
            <pc:sldMk cId="3626857481" sldId="260"/>
            <ac:spMk id="97" creationId="{00000000-0000-0000-0000-000000000000}"/>
          </ac:spMkLst>
        </pc:spChg>
      </pc:sldChg>
      <pc:sldChg chg="modSp mod">
        <pc:chgData name="Prakash Y" userId="4bab4cd9d2318bd6" providerId="LiveId" clId="{F58CBE45-31C4-4508-8C62-54FEBD6B4B79}" dt="2023-08-25T06:43:31.708" v="20" actId="123"/>
        <pc:sldMkLst>
          <pc:docMk/>
          <pc:sldMk cId="3706963159" sldId="271"/>
        </pc:sldMkLst>
        <pc:spChg chg="mod">
          <ac:chgData name="Prakash Y" userId="4bab4cd9d2318bd6" providerId="LiveId" clId="{F58CBE45-31C4-4508-8C62-54FEBD6B4B79}" dt="2023-08-25T06:42:30.620" v="7" actId="20577"/>
          <ac:spMkLst>
            <pc:docMk/>
            <pc:sldMk cId="3706963159" sldId="271"/>
            <ac:spMk id="2" creationId="{FB7B518F-859D-E8D4-0829-673A286142CD}"/>
          </ac:spMkLst>
        </pc:spChg>
        <pc:spChg chg="mod">
          <ac:chgData name="Prakash Y" userId="4bab4cd9d2318bd6" providerId="LiveId" clId="{F58CBE45-31C4-4508-8C62-54FEBD6B4B79}" dt="2023-08-25T06:43:31.708" v="20" actId="123"/>
          <ac:spMkLst>
            <pc:docMk/>
            <pc:sldMk cId="3706963159" sldId="271"/>
            <ac:spMk id="3" creationId="{DD61E5A9-6CE4-DEDA-E5BE-D29FD34908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3364276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775677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08049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336369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6471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90451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6"/>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7"/>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9"/>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9"/>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10"/>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11"/>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11"/>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11"/>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4"/>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14"/>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5"/>
          <p:cNvSpPr>
            <a:spLocks noGrp="1"/>
          </p:cNvSpPr>
          <p:nvPr>
            <p:ph type="pic" idx="2"/>
          </p:nvPr>
        </p:nvSpPr>
        <p:spPr>
          <a:xfrm>
            <a:off x="1792288" y="612775"/>
            <a:ext cx="5486400" cy="4114800"/>
          </a:xfrm>
          <a:prstGeom prst="rect">
            <a:avLst/>
          </a:prstGeom>
          <a:noFill/>
          <a:ln>
            <a:noFill/>
          </a:ln>
        </p:spPr>
      </p:sp>
      <p:sp>
        <p:nvSpPr>
          <p:cNvPr id="68" name="Google Shape;68;p15"/>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1007269" y="2175236"/>
            <a:ext cx="7772400" cy="2329633"/>
          </a:xfrm>
          <a:prstGeom prst="rect">
            <a:avLst/>
          </a:prstGeom>
          <a:noFill/>
          <a:ln>
            <a:noFill/>
          </a:ln>
        </p:spPr>
        <p:txBody>
          <a:bodyPr spcFirstLastPara="1" wrap="square" lIns="91425" tIns="45700" rIns="91425" bIns="45700" anchor="ctr" anchorCtr="0">
            <a:normAutofit fontScale="90000"/>
          </a:bodyPr>
          <a:lstStyle/>
          <a:p>
            <a:pPr>
              <a:buSzPts val="4400"/>
            </a:pP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Soil Analyzer</a:t>
            </a:r>
            <a:br>
              <a:rPr lang="en-US" dirty="0">
                <a:latin typeface="Times New Roman" panose="02020603050405020304" pitchFamily="18" charset="0"/>
                <a:cs typeface="Times New Roman" panose="02020603050405020304" pitchFamily="18" charset="0"/>
              </a:rPr>
            </a:br>
            <a:br>
              <a:rPr lang="en-US" dirty="0">
                <a:solidFill>
                  <a:schemeClr val="tx1"/>
                </a:solidFill>
                <a:latin typeface="Times New Roman" panose="02020603050405020304" pitchFamily="18" charset="0"/>
                <a:cs typeface="Times New Roman" panose="02020603050405020304" pitchFamily="18" charset="0"/>
              </a:rPr>
            </a:br>
            <a:r>
              <a:rPr lang="en-IN" sz="1800" b="1" dirty="0">
                <a:solidFill>
                  <a:schemeClr val="tx1"/>
                </a:solidFill>
                <a:latin typeface="Times New Roman" panose="02020603050405020304" pitchFamily="18" charset="0"/>
                <a:cs typeface="Times New Roman" panose="02020603050405020304" pitchFamily="18" charset="0"/>
              </a:rPr>
              <a:t>Analyse the soil fertility with the essential nutrients present in the soil</a:t>
            </a:r>
            <a:br>
              <a:rPr lang="en-IN" sz="4400" b="1" dirty="0">
                <a:solidFill>
                  <a:schemeClr val="tx1"/>
                </a:solidFill>
                <a:latin typeface="Times New Roman" panose="02020603050405020304" pitchFamily="18" charset="0"/>
                <a:cs typeface="Times New Roman" panose="02020603050405020304" pitchFamily="18" charset="0"/>
              </a:rPr>
            </a:br>
            <a:endParaRPr b="1" dirty="0">
              <a:solidFill>
                <a:schemeClr val="tx1"/>
              </a:solidFill>
              <a:latin typeface="Times New Roman" panose="02020603050405020304" pitchFamily="18" charset="0"/>
              <a:cs typeface="Times New Roman" panose="02020603050405020304" pitchFamily="18" charset="0"/>
            </a:endParaRPr>
          </a:p>
        </p:txBody>
      </p:sp>
      <p:sp>
        <p:nvSpPr>
          <p:cNvPr id="89" name="Google Shape;89;p1"/>
          <p:cNvSpPr txBox="1">
            <a:spLocks noGrp="1"/>
          </p:cNvSpPr>
          <p:nvPr>
            <p:ph type="subTitle" idx="1"/>
          </p:nvPr>
        </p:nvSpPr>
        <p:spPr>
          <a:xfrm>
            <a:off x="4386263" y="4586288"/>
            <a:ext cx="4605337" cy="1981200"/>
          </a:xfrm>
          <a:prstGeom prst="rect">
            <a:avLst/>
          </a:prstGeom>
          <a:noFill/>
          <a:ln>
            <a:noFill/>
          </a:ln>
        </p:spPr>
        <p:txBody>
          <a:bodyPr spcFirstLastPara="1" wrap="square" lIns="91425" tIns="45700" rIns="91425" bIns="45700" anchor="t" anchorCtr="0">
            <a:normAutofit fontScale="92500" lnSpcReduction="10000"/>
          </a:bodyPr>
          <a:lstStyle/>
          <a:p>
            <a:pPr marL="0" indent="0">
              <a:spcBef>
                <a:spcPts val="0"/>
              </a:spcBef>
              <a:buSzPct val="100000"/>
            </a:pPr>
            <a:r>
              <a:rPr lang="en-US" sz="1600" dirty="0">
                <a:solidFill>
                  <a:schemeClr val="tx1"/>
                </a:solidFill>
                <a:latin typeface="Times New Roman" panose="02020603050405020304" pitchFamily="18" charset="0"/>
                <a:cs typeface="Times New Roman" panose="02020603050405020304" pitchFamily="18" charset="0"/>
              </a:rPr>
              <a:t>Batch ID: 470</a:t>
            </a:r>
          </a:p>
          <a:p>
            <a:pPr marL="0" lvl="0" indent="0" algn="ctr" rtl="0">
              <a:spcBef>
                <a:spcPts val="0"/>
              </a:spcBef>
              <a:spcAft>
                <a:spcPts val="0"/>
              </a:spcAft>
              <a:buClr>
                <a:srgbClr val="888888"/>
              </a:buClr>
              <a:buSzPct val="100000"/>
              <a:buNone/>
            </a:pPr>
            <a:endParaRPr lang="en-US" sz="1600" dirty="0">
              <a:solidFill>
                <a:schemeClr val="tx1"/>
              </a:solidFill>
              <a:latin typeface="Times New Roman" panose="02020603050405020304" pitchFamily="18" charset="0"/>
              <a:cs typeface="Times New Roman" panose="02020603050405020304" pitchFamily="18" charset="0"/>
            </a:endParaRPr>
          </a:p>
          <a:p>
            <a:pPr marL="0" lvl="0" indent="0" algn="ctr" rtl="0">
              <a:spcBef>
                <a:spcPts val="0"/>
              </a:spcBef>
              <a:spcAft>
                <a:spcPts val="0"/>
              </a:spcAft>
              <a:buClr>
                <a:srgbClr val="888888"/>
              </a:buClr>
              <a:buSzPct val="100000"/>
              <a:buNone/>
            </a:pPr>
            <a:r>
              <a:rPr lang="en-US" sz="1600" dirty="0">
                <a:solidFill>
                  <a:schemeClr val="tx1"/>
                </a:solidFill>
                <a:latin typeface="Times New Roman" panose="02020603050405020304" pitchFamily="18" charset="0"/>
                <a:cs typeface="Times New Roman" panose="02020603050405020304" pitchFamily="18" charset="0"/>
              </a:rPr>
              <a:t>Student 1 Reg. No: RA2011003010044</a:t>
            </a:r>
            <a:endParaRPr sz="1600" dirty="0">
              <a:solidFill>
                <a:schemeClr val="tx1"/>
              </a:solidFill>
              <a:latin typeface="Times New Roman" panose="02020603050405020304" pitchFamily="18" charset="0"/>
              <a:cs typeface="Times New Roman" panose="02020603050405020304" pitchFamily="18" charset="0"/>
            </a:endParaRPr>
          </a:p>
          <a:p>
            <a:pPr marL="0" indent="0">
              <a:spcBef>
                <a:spcPts val="592"/>
              </a:spcBef>
              <a:buSzPct val="100000"/>
            </a:pPr>
            <a:r>
              <a:rPr lang="en-US" sz="1600" dirty="0">
                <a:solidFill>
                  <a:schemeClr val="tx1"/>
                </a:solidFill>
                <a:latin typeface="Times New Roman" panose="02020603050405020304" pitchFamily="18" charset="0"/>
                <a:cs typeface="Times New Roman" panose="02020603050405020304" pitchFamily="18" charset="0"/>
              </a:rPr>
              <a:t>Student 1 Name: Prakash Y</a:t>
            </a:r>
          </a:p>
          <a:p>
            <a:pPr marL="0" lvl="0" indent="0" algn="ctr" rtl="0">
              <a:spcBef>
                <a:spcPts val="592"/>
              </a:spcBef>
              <a:spcAft>
                <a:spcPts val="0"/>
              </a:spcAft>
              <a:buClr>
                <a:srgbClr val="888888"/>
              </a:buClr>
              <a:buSzPct val="100000"/>
              <a:buNone/>
            </a:pPr>
            <a:endParaRPr lang="en-US" sz="1600" dirty="0">
              <a:solidFill>
                <a:schemeClr val="tx1"/>
              </a:solidFill>
              <a:latin typeface="Times New Roman" panose="02020603050405020304" pitchFamily="18" charset="0"/>
              <a:cs typeface="Times New Roman" panose="02020603050405020304" pitchFamily="18" charset="0"/>
            </a:endParaRPr>
          </a:p>
          <a:p>
            <a:pPr marL="0" lvl="0" indent="0" algn="ctr" rtl="0">
              <a:spcBef>
                <a:spcPts val="592"/>
              </a:spcBef>
              <a:spcAft>
                <a:spcPts val="0"/>
              </a:spcAft>
              <a:buClr>
                <a:srgbClr val="888888"/>
              </a:buClr>
              <a:buSzPct val="100000"/>
              <a:buNone/>
            </a:pPr>
            <a:r>
              <a:rPr lang="en-US" sz="1600" dirty="0">
                <a:solidFill>
                  <a:schemeClr val="tx1"/>
                </a:solidFill>
                <a:latin typeface="Times New Roman" panose="02020603050405020304" pitchFamily="18" charset="0"/>
                <a:cs typeface="Times New Roman" panose="02020603050405020304" pitchFamily="18" charset="0"/>
              </a:rPr>
              <a:t>Student 2 Reg. No: RA2011003010125</a:t>
            </a:r>
          </a:p>
          <a:p>
            <a:pPr marL="0" lvl="0" indent="0">
              <a:spcBef>
                <a:spcPts val="592"/>
              </a:spcBef>
              <a:buSzPct val="100000"/>
            </a:pPr>
            <a:r>
              <a:rPr lang="en-US" sz="1600" dirty="0">
                <a:solidFill>
                  <a:schemeClr val="tx1"/>
                </a:solidFill>
                <a:latin typeface="Times New Roman" panose="02020603050405020304" pitchFamily="18" charset="0"/>
                <a:cs typeface="Times New Roman" panose="02020603050405020304" pitchFamily="18" charset="0"/>
              </a:rPr>
              <a:t>Student 2 Name: Jagadeesh S</a:t>
            </a:r>
            <a:endParaRPr sz="1600" dirty="0">
              <a:solidFill>
                <a:schemeClr val="tx1"/>
              </a:solidFill>
              <a:latin typeface="Times New Roman" panose="02020603050405020304" pitchFamily="18" charset="0"/>
              <a:cs typeface="Times New Roman" panose="02020603050405020304" pitchFamily="18" charset="0"/>
            </a:endParaRPr>
          </a:p>
        </p:txBody>
      </p:sp>
      <p:pic>
        <p:nvPicPr>
          <p:cNvPr id="90" name="Google Shape;90;p1"/>
          <p:cNvPicPr preferRelativeResize="0"/>
          <p:nvPr/>
        </p:nvPicPr>
        <p:blipFill rotWithShape="1">
          <a:blip r:embed="rId3">
            <a:alphaModFix/>
          </a:blip>
          <a:srcRect/>
          <a:stretch/>
        </p:blipFill>
        <p:spPr>
          <a:xfrm>
            <a:off x="228600" y="553353"/>
            <a:ext cx="1735931" cy="755015"/>
          </a:xfrm>
          <a:prstGeom prst="rect">
            <a:avLst/>
          </a:prstGeom>
          <a:noFill/>
          <a:ln>
            <a:noFill/>
          </a:ln>
        </p:spPr>
      </p:pic>
      <p:sp>
        <p:nvSpPr>
          <p:cNvPr id="91" name="Google Shape;91;p1"/>
          <p:cNvSpPr/>
          <p:nvPr/>
        </p:nvSpPr>
        <p:spPr>
          <a:xfrm>
            <a:off x="1964531" y="541514"/>
            <a:ext cx="6172200" cy="120028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SRM INSTITUTE OF SCIENCE AND TECHNOLOGY </a:t>
            </a:r>
            <a:endParaRPr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ctr" rtl="0">
              <a:spcBef>
                <a:spcPts val="0"/>
              </a:spcBef>
              <a:spcAft>
                <a:spcPts val="0"/>
              </a:spcAft>
              <a:buNone/>
            </a:pPr>
            <a:r>
              <a:rPr lang="en-US"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SCHOOL OF COMPUTING</a:t>
            </a:r>
            <a:endParaRPr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ctr" rtl="0">
              <a:spcBef>
                <a:spcPts val="0"/>
              </a:spcBef>
              <a:spcAft>
                <a:spcPts val="0"/>
              </a:spcAft>
              <a:buNone/>
            </a:pPr>
            <a:r>
              <a:rPr lang="en-US"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DEPARTMENT OF COMPUTING TECHNOLOGIES</a:t>
            </a:r>
            <a:endParaRPr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ctr" rtl="0">
              <a:spcBef>
                <a:spcPts val="0"/>
              </a:spcBef>
              <a:spcAft>
                <a:spcPts val="0"/>
              </a:spcAft>
              <a:buNone/>
            </a:pPr>
            <a:r>
              <a:rPr lang="en-US"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18CSP107L - MINOR PROJECT </a:t>
            </a:r>
            <a:endParaRPr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7" name="Google Shape;89;p1"/>
          <p:cNvSpPr txBox="1">
            <a:spLocks/>
          </p:cNvSpPr>
          <p:nvPr/>
        </p:nvSpPr>
        <p:spPr>
          <a:xfrm>
            <a:off x="228600" y="4586288"/>
            <a:ext cx="3471862" cy="1847849"/>
          </a:xfrm>
          <a:prstGeom prst="rect">
            <a:avLst/>
          </a:prstGeom>
          <a:noFill/>
          <a:ln>
            <a:noFill/>
          </a:ln>
        </p:spPr>
        <p:txBody>
          <a:bodyPr spcFirstLastPara="1" wrap="square" lIns="91425" tIns="45700" rIns="91425" bIns="45700" anchor="t" anchorCtr="0">
            <a:normAutofit fontScale="47500" lnSpcReduction="20000"/>
          </a:bodyPr>
          <a:lstStyle>
            <a:defPPr marR="0" lvl="0" algn="l" rtl="0">
              <a:lnSpc>
                <a:spcPct val="100000"/>
              </a:lnSpc>
              <a:spcBef>
                <a:spcPts val="0"/>
              </a:spcBef>
              <a:spcAft>
                <a:spcPts val="0"/>
              </a:spcAft>
            </a:defPPr>
            <a:lvl1pPr marL="457200" marR="0" lvl="0" indent="-431800" algn="ctr" rtl="0">
              <a:lnSpc>
                <a:spcPct val="100000"/>
              </a:lnSpc>
              <a:spcBef>
                <a:spcPts val="640"/>
              </a:spcBef>
              <a:spcAft>
                <a:spcPts val="0"/>
              </a:spcAft>
              <a:buClr>
                <a:srgbClr val="888888"/>
              </a:buClr>
              <a:buSzPts val="3200"/>
              <a:buFont typeface="Arial"/>
              <a:buNone/>
              <a:defRPr sz="3200" b="0" i="0" u="none" strike="noStrike" cap="none">
                <a:solidFill>
                  <a:srgbClr val="888888"/>
                </a:solidFill>
                <a:latin typeface="Calibri"/>
                <a:ea typeface="Calibri"/>
                <a:cs typeface="Calibri"/>
                <a:sym typeface="Calibri"/>
              </a:defRPr>
            </a:lvl1pPr>
            <a:lvl2pPr marL="914400" marR="0" lvl="1" indent="-406400" algn="ctr" rtl="0">
              <a:lnSpc>
                <a:spcPct val="100000"/>
              </a:lnSpc>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L="1371600" marR="0" lvl="2" indent="-381000" algn="ctr" rtl="0">
              <a:lnSpc>
                <a:spcPct val="100000"/>
              </a:lnSpc>
              <a:spcBef>
                <a:spcPts val="48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L="1828800" marR="0" lvl="3"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L="2286000" marR="0" lvl="4"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L="2743200" marR="0" lvl="5"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3200400" marR="0" lvl="6"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657600" marR="0" lvl="7"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4114800" marR="0" lvl="8"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pPr marL="0" indent="0">
              <a:lnSpc>
                <a:spcPct val="170000"/>
              </a:lnSpc>
              <a:spcBef>
                <a:spcPts val="592"/>
              </a:spcBef>
              <a:buSzPct val="100000"/>
            </a:pPr>
            <a:r>
              <a:rPr lang="en-US" dirty="0">
                <a:solidFill>
                  <a:schemeClr val="tx1"/>
                </a:solidFill>
                <a:latin typeface="Times New Roman" panose="02020603050405020304" pitchFamily="18" charset="0"/>
                <a:cs typeface="Times New Roman" panose="02020603050405020304" pitchFamily="18" charset="0"/>
              </a:rPr>
              <a:t>Guide name: Dr. P. Rama  </a:t>
            </a:r>
          </a:p>
          <a:p>
            <a:pPr marL="0" indent="0">
              <a:lnSpc>
                <a:spcPct val="170000"/>
              </a:lnSpc>
              <a:spcBef>
                <a:spcPts val="592"/>
              </a:spcBef>
              <a:buSzPct val="100000"/>
            </a:pPr>
            <a:r>
              <a:rPr lang="en-US" dirty="0">
                <a:solidFill>
                  <a:schemeClr val="tx1"/>
                </a:solidFill>
                <a:latin typeface="Times New Roman" panose="02020603050405020304" pitchFamily="18" charset="0"/>
                <a:cs typeface="Times New Roman" panose="02020603050405020304" pitchFamily="18" charset="0"/>
              </a:rPr>
              <a:t>Designation: Assistant Professor</a:t>
            </a:r>
            <a:br>
              <a:rPr lang="en-US"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Department: Computing Technologies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pic>
        <p:nvPicPr>
          <p:cNvPr id="107" name="Google Shape;107;p5"/>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108" name="Google Shape;108;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US" b="1" dirty="0"/>
              <a:t>26-8-2023</a:t>
            </a:r>
            <a:endParaRPr lang="en-US" dirty="0"/>
          </a:p>
        </p:txBody>
      </p:sp>
      <p:sp>
        <p:nvSpPr>
          <p:cNvPr id="109" name="Google Shape;109;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10" name="Google Shape;110;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
        <p:nvSpPr>
          <p:cNvPr id="2" name="TextBox 1">
            <a:extLst>
              <a:ext uri="{FF2B5EF4-FFF2-40B4-BE49-F238E27FC236}">
                <a16:creationId xmlns:a16="http://schemas.microsoft.com/office/drawing/2014/main" id="{DCA3CE1D-B051-3A5A-46A4-D64F2C534A35}"/>
              </a:ext>
            </a:extLst>
          </p:cNvPr>
          <p:cNvSpPr txBox="1"/>
          <p:nvPr/>
        </p:nvSpPr>
        <p:spPr>
          <a:xfrm>
            <a:off x="2590800" y="356497"/>
            <a:ext cx="5602941" cy="954107"/>
          </a:xfrm>
          <a:prstGeom prst="rect">
            <a:avLst/>
          </a:prstGeom>
          <a:noFill/>
        </p:spPr>
        <p:txBody>
          <a:bodyPr wrap="square" rtlCol="0">
            <a:spAutoFit/>
          </a:bodyPr>
          <a:lstStyle/>
          <a:p>
            <a:pPr marL="571500" lvl="1" indent="0">
              <a:buNone/>
            </a:pPr>
            <a:r>
              <a:rPr lang="en-US" sz="2800" b="1" dirty="0">
                <a:latin typeface="Times New Roman" panose="02020603050405020304" pitchFamily="18" charset="0"/>
                <a:cs typeface="Times New Roman" panose="02020603050405020304" pitchFamily="18" charset="0"/>
              </a:rPr>
              <a:t>Architecture Diagram of the proposed model</a:t>
            </a:r>
          </a:p>
        </p:txBody>
      </p:sp>
      <p:pic>
        <p:nvPicPr>
          <p:cNvPr id="4" name="Picture 3">
            <a:extLst>
              <a:ext uri="{FF2B5EF4-FFF2-40B4-BE49-F238E27FC236}">
                <a16:creationId xmlns:a16="http://schemas.microsoft.com/office/drawing/2014/main" id="{BFC8F1A3-8324-9C78-6DC9-EA967DD229C2}"/>
              </a:ext>
            </a:extLst>
          </p:cNvPr>
          <p:cNvPicPr>
            <a:picLocks noChangeAspect="1"/>
          </p:cNvPicPr>
          <p:nvPr/>
        </p:nvPicPr>
        <p:blipFill>
          <a:blip r:embed="rId4"/>
          <a:stretch>
            <a:fillRect/>
          </a:stretch>
        </p:blipFill>
        <p:spPr>
          <a:xfrm>
            <a:off x="457200" y="1408994"/>
            <a:ext cx="8138579" cy="4940260"/>
          </a:xfrm>
          <a:prstGeom prst="rect">
            <a:avLst/>
          </a:prstGeom>
        </p:spPr>
      </p:pic>
    </p:spTree>
    <p:extLst>
      <p:ext uri="{BB962C8B-B14F-4D97-AF65-F5344CB8AC3E}">
        <p14:creationId xmlns:p14="http://schemas.microsoft.com/office/powerpoint/2010/main" val="4148088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txBox="1">
            <a:spLocks noGrp="1"/>
          </p:cNvSpPr>
          <p:nvPr>
            <p:ph type="body" idx="1"/>
          </p:nvPr>
        </p:nvSpPr>
        <p:spPr>
          <a:xfrm>
            <a:off x="457200" y="1434354"/>
            <a:ext cx="8229600" cy="4691810"/>
          </a:xfrm>
          <a:prstGeom prst="rect">
            <a:avLst/>
          </a:prstGeom>
          <a:noFill/>
          <a:ln>
            <a:noFill/>
          </a:ln>
        </p:spPr>
        <p:txBody>
          <a:bodyPr spcFirstLastPara="1" wrap="square" lIns="91425" tIns="45700" rIns="91425" bIns="45700" anchor="t" anchorCtr="0">
            <a:noAutofit/>
          </a:bodyPr>
          <a:lstStyle/>
          <a:p>
            <a:pPr marL="114300" indent="0" algn="just">
              <a:buNone/>
            </a:pPr>
            <a:r>
              <a:rPr lang="en-GB" sz="1400" b="1" dirty="0"/>
              <a:t>1. </a:t>
            </a:r>
            <a:r>
              <a:rPr lang="en-GB" sz="1400" b="1" dirty="0">
                <a:latin typeface="Times New Roman" panose="02020603050405020304" pitchFamily="18" charset="0"/>
                <a:cs typeface="Times New Roman" panose="02020603050405020304" pitchFamily="18" charset="0"/>
              </a:rPr>
              <a:t>Data Collection and Storage:</a:t>
            </a:r>
          </a:p>
          <a:p>
            <a:pPr marL="742950" lvl="1" indent="-285750" algn="just">
              <a:buFont typeface="Arial" panose="020B0604020202020204" pitchFamily="34" charset="0"/>
              <a:buChar char="•"/>
            </a:pPr>
            <a:r>
              <a:rPr lang="en-GB" sz="1400" dirty="0">
                <a:latin typeface="Times New Roman" panose="02020603050405020304" pitchFamily="18" charset="0"/>
                <a:cs typeface="Times New Roman" panose="02020603050405020304" pitchFamily="18" charset="0"/>
              </a:rPr>
              <a:t>Gather diverse soil samples with essential nutrients, pH, OC, EC, and other properties.</a:t>
            </a:r>
          </a:p>
          <a:p>
            <a:pPr marL="742950" lvl="1" indent="-285750" algn="just">
              <a:buFont typeface="Arial" panose="020B0604020202020204" pitchFamily="34" charset="0"/>
              <a:buChar char="•"/>
            </a:pPr>
            <a:r>
              <a:rPr lang="en-GB" sz="1400" dirty="0">
                <a:latin typeface="Times New Roman" panose="02020603050405020304" pitchFamily="18" charset="0"/>
                <a:cs typeface="Times New Roman" panose="02020603050405020304" pitchFamily="18" charset="0"/>
              </a:rPr>
              <a:t>Store the collected data in a structured database.</a:t>
            </a:r>
          </a:p>
          <a:p>
            <a:pPr marL="114300" indent="0" algn="just">
              <a:buNone/>
            </a:pPr>
            <a:r>
              <a:rPr lang="en-GB" sz="1400" b="1" dirty="0">
                <a:latin typeface="Times New Roman" panose="02020603050405020304" pitchFamily="18" charset="0"/>
                <a:cs typeface="Times New Roman" panose="02020603050405020304" pitchFamily="18" charset="0"/>
              </a:rPr>
              <a:t>2. Data Preprocessing:</a:t>
            </a:r>
          </a:p>
          <a:p>
            <a:pPr marL="742950" lvl="1" indent="-285750" algn="just">
              <a:buFont typeface="Arial" panose="020B0604020202020204" pitchFamily="34" charset="0"/>
              <a:buChar char="•"/>
            </a:pPr>
            <a:r>
              <a:rPr lang="en-GB" sz="1400" dirty="0">
                <a:latin typeface="Times New Roman" panose="02020603050405020304" pitchFamily="18" charset="0"/>
                <a:cs typeface="Times New Roman" panose="02020603050405020304" pitchFamily="18" charset="0"/>
              </a:rPr>
              <a:t>Clean the data by handling missing values, outliers, and errors.</a:t>
            </a:r>
          </a:p>
          <a:p>
            <a:pPr marL="742950" lvl="1" indent="-285750" algn="just">
              <a:buFont typeface="Arial" panose="020B0604020202020204" pitchFamily="34" charset="0"/>
              <a:buChar char="•"/>
            </a:pPr>
            <a:r>
              <a:rPr lang="en-GB" sz="1400" dirty="0">
                <a:latin typeface="Times New Roman" panose="02020603050405020304" pitchFamily="18" charset="0"/>
                <a:cs typeface="Times New Roman" panose="02020603050405020304" pitchFamily="18" charset="0"/>
              </a:rPr>
              <a:t>Normalize or standardize features to ensure consistent scaling.</a:t>
            </a:r>
          </a:p>
          <a:p>
            <a:pPr marL="114300" indent="0" algn="just">
              <a:buNone/>
            </a:pPr>
            <a:r>
              <a:rPr lang="en-IN" sz="1400" b="1" dirty="0">
                <a:latin typeface="Times New Roman" panose="02020603050405020304" pitchFamily="18" charset="0"/>
                <a:cs typeface="Times New Roman" panose="02020603050405020304" pitchFamily="18" charset="0"/>
              </a:rPr>
              <a:t>3. Generating SFI value:</a:t>
            </a:r>
          </a:p>
          <a:p>
            <a:pPr marL="746125" indent="-288925" algn="just"/>
            <a:r>
              <a:rPr lang="en-IN" sz="1400" dirty="0">
                <a:latin typeface="Times New Roman" panose="02020603050405020304" pitchFamily="18" charset="0"/>
                <a:cs typeface="Times New Roman" panose="02020603050405020304" pitchFamily="18" charset="0"/>
              </a:rPr>
              <a:t>With the necessary information </a:t>
            </a:r>
            <a:r>
              <a:rPr lang="en-IN" sz="1400" dirty="0">
                <a:latin typeface="Times New Roman" panose="02020603050405020304" pitchFamily="18" charset="0"/>
                <a:ea typeface="Calibri" panose="020F0502020204030204" pitchFamily="34" charset="0"/>
                <a:cs typeface="Times New Roman" panose="02020603050405020304" pitchFamily="18" charset="0"/>
              </a:rPr>
              <a:t>such as </a:t>
            </a:r>
            <a:r>
              <a:rPr lang="en-IN" sz="1400" b="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Nutrient Score, pH Score, EC Score, OC Score and Texture Score we can calculate the Soil fertility index score.</a:t>
            </a:r>
            <a:endParaRPr lang="en-IN" sz="1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114300" indent="0" algn="just">
              <a:buNone/>
            </a:pPr>
            <a:r>
              <a:rPr lang="en-IN" sz="1400" b="1" dirty="0">
                <a:latin typeface="Times New Roman" panose="02020603050405020304" pitchFamily="18" charset="0"/>
                <a:cs typeface="Times New Roman" panose="02020603050405020304" pitchFamily="18" charset="0"/>
              </a:rPr>
              <a:t>4.  Machine Learning Model Training:</a:t>
            </a:r>
          </a:p>
          <a:p>
            <a:pPr marL="690563" lvl="1" indent="-233363" algn="just">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Choose appropriate machine learning algorithms (Random Forest) for the prediction task.</a:t>
            </a:r>
          </a:p>
          <a:p>
            <a:pPr marL="690563" lvl="1" indent="-233363" algn="just">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Split the data into training and validation sets.</a:t>
            </a:r>
          </a:p>
          <a:p>
            <a:pPr marL="690563" lvl="1" indent="-233363" algn="just">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Train the chosen models using the training data, tuning hyperparameters for optimal performance.</a:t>
            </a:r>
          </a:p>
          <a:p>
            <a:pPr marL="114300" indent="0" algn="just">
              <a:buNone/>
            </a:pPr>
            <a:r>
              <a:rPr lang="en-IN" sz="1400" b="1" dirty="0">
                <a:latin typeface="Times New Roman" panose="02020603050405020304" pitchFamily="18" charset="0"/>
                <a:cs typeface="Times New Roman" panose="02020603050405020304" pitchFamily="18" charset="0"/>
              </a:rPr>
              <a:t>4. </a:t>
            </a:r>
            <a:r>
              <a:rPr lang="en-GB" sz="1400" b="1" dirty="0">
                <a:latin typeface="Times New Roman" panose="02020603050405020304" pitchFamily="18" charset="0"/>
                <a:cs typeface="Times New Roman" panose="02020603050405020304" pitchFamily="18" charset="0"/>
              </a:rPr>
              <a:t>Model Deployment:</a:t>
            </a:r>
          </a:p>
          <a:p>
            <a:pPr marL="690563" lvl="1" indent="-233363" algn="just">
              <a:buFont typeface="Arial" panose="020B0604020202020204" pitchFamily="34" charset="0"/>
              <a:buChar char="•"/>
            </a:pPr>
            <a:r>
              <a:rPr lang="en-GB" sz="1400" dirty="0">
                <a:latin typeface="Times New Roman" panose="02020603050405020304" pitchFamily="18" charset="0"/>
                <a:cs typeface="Times New Roman" panose="02020603050405020304" pitchFamily="18" charset="0"/>
              </a:rPr>
              <a:t>Design a web-based interface where users can input soil data and receive predictions.</a:t>
            </a:r>
          </a:p>
          <a:p>
            <a:pPr marL="690563" lvl="1" indent="-233363" algn="just">
              <a:buFont typeface="Arial" panose="020B0604020202020204" pitchFamily="34" charset="0"/>
              <a:buChar char="•"/>
            </a:pPr>
            <a:r>
              <a:rPr lang="en-GB" sz="1400" dirty="0">
                <a:latin typeface="Times New Roman" panose="02020603050405020304" pitchFamily="18" charset="0"/>
                <a:cs typeface="Times New Roman" panose="02020603050405020304" pitchFamily="18" charset="0"/>
              </a:rPr>
              <a:t>Create user-friendly input forms with appropriate validations.</a:t>
            </a:r>
          </a:p>
          <a:p>
            <a:pPr marL="690563" lvl="1" indent="-233363" algn="just">
              <a:buFont typeface="Arial" panose="020B0604020202020204" pitchFamily="34" charset="0"/>
              <a:buChar char="•"/>
            </a:pPr>
            <a:r>
              <a:rPr lang="en-GB" sz="1400" dirty="0">
                <a:latin typeface="Times New Roman" panose="02020603050405020304" pitchFamily="18" charset="0"/>
                <a:cs typeface="Times New Roman" panose="02020603050405020304" pitchFamily="18" charset="0"/>
              </a:rPr>
              <a:t>Implement the trained machine learning model in the backend to generate predictions based on user-inputted data.</a:t>
            </a:r>
          </a:p>
          <a:p>
            <a:pPr marL="571500" lvl="1" indent="0">
              <a:buNone/>
            </a:pPr>
            <a:endParaRPr lang="en-US" sz="14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107" name="Google Shape;107;p5"/>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108" name="Google Shape;108;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US" b="1" dirty="0"/>
              <a:t>26-8-2023</a:t>
            </a:r>
            <a:endParaRPr lang="en-US" dirty="0"/>
          </a:p>
        </p:txBody>
      </p:sp>
      <p:sp>
        <p:nvSpPr>
          <p:cNvPr id="109" name="Google Shape;109;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10" name="Google Shape;110;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
        <p:nvSpPr>
          <p:cNvPr id="2" name="TextBox 1">
            <a:extLst>
              <a:ext uri="{FF2B5EF4-FFF2-40B4-BE49-F238E27FC236}">
                <a16:creationId xmlns:a16="http://schemas.microsoft.com/office/drawing/2014/main" id="{7E88AC01-11E8-A9C3-7F40-9968B4D2210F}"/>
              </a:ext>
            </a:extLst>
          </p:cNvPr>
          <p:cNvSpPr txBox="1"/>
          <p:nvPr/>
        </p:nvSpPr>
        <p:spPr>
          <a:xfrm>
            <a:off x="3048000" y="615681"/>
            <a:ext cx="5638800" cy="584775"/>
          </a:xfrm>
          <a:prstGeom prst="rect">
            <a:avLst/>
          </a:prstGeom>
          <a:noFill/>
        </p:spPr>
        <p:txBody>
          <a:bodyPr wrap="square" rtlCol="0">
            <a:spAutoFit/>
          </a:bodyPr>
          <a:lstStyle/>
          <a:p>
            <a:r>
              <a:rPr lang="en-US" sz="3200" b="1" dirty="0">
                <a:latin typeface="Times New Roman" panose="02020603050405020304" pitchFamily="18" charset="0"/>
                <a:ea typeface="Calibri" panose="020F0502020204030204" pitchFamily="34" charset="0"/>
                <a:cs typeface="Times New Roman" panose="02020603050405020304" pitchFamily="18" charset="0"/>
              </a:rPr>
              <a:t>Modules Description </a:t>
            </a:r>
          </a:p>
        </p:txBody>
      </p:sp>
    </p:spTree>
    <p:extLst>
      <p:ext uri="{BB962C8B-B14F-4D97-AF65-F5344CB8AC3E}">
        <p14:creationId xmlns:p14="http://schemas.microsoft.com/office/powerpoint/2010/main" val="2264721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pic>
        <p:nvPicPr>
          <p:cNvPr id="107" name="Google Shape;107;p5"/>
          <p:cNvPicPr preferRelativeResize="0"/>
          <p:nvPr/>
        </p:nvPicPr>
        <p:blipFill rotWithShape="1">
          <a:blip r:embed="rId3">
            <a:alphaModFix/>
          </a:blip>
          <a:srcRect/>
          <a:stretch/>
        </p:blipFill>
        <p:spPr>
          <a:xfrm>
            <a:off x="0" y="501650"/>
            <a:ext cx="2237740" cy="755015"/>
          </a:xfrm>
          <a:prstGeom prst="rect">
            <a:avLst/>
          </a:prstGeom>
          <a:noFill/>
          <a:ln>
            <a:noFill/>
          </a:ln>
        </p:spPr>
      </p:pic>
      <p:sp>
        <p:nvSpPr>
          <p:cNvPr id="108" name="Google Shape;108;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US" b="1" dirty="0"/>
              <a:t>26-8-2023</a:t>
            </a:r>
            <a:endParaRPr lang="en-US" dirty="0"/>
          </a:p>
        </p:txBody>
      </p:sp>
      <p:sp>
        <p:nvSpPr>
          <p:cNvPr id="109" name="Google Shape;109;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10" name="Google Shape;110;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
        <p:nvSpPr>
          <p:cNvPr id="2" name="TextBox 1">
            <a:extLst>
              <a:ext uri="{FF2B5EF4-FFF2-40B4-BE49-F238E27FC236}">
                <a16:creationId xmlns:a16="http://schemas.microsoft.com/office/drawing/2014/main" id="{2AEE2A70-93C4-9BA5-5532-E9FCC2C242F3}"/>
              </a:ext>
            </a:extLst>
          </p:cNvPr>
          <p:cNvSpPr txBox="1"/>
          <p:nvPr/>
        </p:nvSpPr>
        <p:spPr>
          <a:xfrm>
            <a:off x="2618740" y="531482"/>
            <a:ext cx="6802931" cy="1077218"/>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Results and Discussion</a:t>
            </a:r>
          </a:p>
          <a:p>
            <a:endParaRPr lang="en-IN" sz="3200" b="1" dirty="0"/>
          </a:p>
        </p:txBody>
      </p:sp>
      <p:pic>
        <p:nvPicPr>
          <p:cNvPr id="1026" name="Picture 2">
            <a:extLst>
              <a:ext uri="{FF2B5EF4-FFF2-40B4-BE49-F238E27FC236}">
                <a16:creationId xmlns:a16="http://schemas.microsoft.com/office/drawing/2014/main" id="{D3FB2C94-5388-FCCE-BC3E-CDBE96C640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199" y="1573090"/>
            <a:ext cx="5524500" cy="41148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6E8AFC9-4AED-C4EE-3E4D-A581AB72DF4C}"/>
              </a:ext>
            </a:extLst>
          </p:cNvPr>
          <p:cNvSpPr txBox="1"/>
          <p:nvPr/>
        </p:nvSpPr>
        <p:spPr>
          <a:xfrm>
            <a:off x="6214188" y="1608700"/>
            <a:ext cx="2397967" cy="3323987"/>
          </a:xfrm>
          <a:prstGeom prst="rect">
            <a:avLst/>
          </a:prstGeom>
          <a:noFill/>
        </p:spPr>
        <p:txBody>
          <a:bodyPr wrap="square" rtlCol="0">
            <a:spAutoFit/>
          </a:bodyPr>
          <a:lstStyle/>
          <a:p>
            <a:r>
              <a:rPr lang="en-GB" b="0" i="0" dirty="0">
                <a:solidFill>
                  <a:schemeClr val="tx1"/>
                </a:solidFill>
                <a:effectLst/>
                <a:latin typeface="Söhne"/>
              </a:rPr>
              <a:t>The histogram displays the distribution of values in the output column, which ranges from 6.677 to 9.583. By visualizing this data, we can quickly understand how values are distributed within this range, whether the distribution is skewed, where the central tendency lies, and if there are any outliers or patterns. This graphical representation is a valuable tool for initial data exploration and analysis.</a:t>
            </a:r>
            <a:endParaRPr lang="en-IN" dirty="0">
              <a:solidFill>
                <a:schemeClr val="tx1"/>
              </a:solidFill>
            </a:endParaRPr>
          </a:p>
        </p:txBody>
      </p:sp>
    </p:spTree>
    <p:extLst>
      <p:ext uri="{BB962C8B-B14F-4D97-AF65-F5344CB8AC3E}">
        <p14:creationId xmlns:p14="http://schemas.microsoft.com/office/powerpoint/2010/main" val="1241478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8773974-2A05-09A3-201D-80755C9DEB7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pic>
        <p:nvPicPr>
          <p:cNvPr id="2052" name="Picture 4">
            <a:extLst>
              <a:ext uri="{FF2B5EF4-FFF2-40B4-BE49-F238E27FC236}">
                <a16:creationId xmlns:a16="http://schemas.microsoft.com/office/drawing/2014/main" id="{F52641B2-1C12-1FB2-D376-4E12303D86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7439" y="0"/>
            <a:ext cx="64135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8D1D5A6-0ADD-2781-077D-78AA33424540}"/>
              </a:ext>
            </a:extLst>
          </p:cNvPr>
          <p:cNvSpPr txBox="1"/>
          <p:nvPr/>
        </p:nvSpPr>
        <p:spPr>
          <a:xfrm>
            <a:off x="279918" y="503853"/>
            <a:ext cx="1000595" cy="307777"/>
          </a:xfrm>
          <a:prstGeom prst="rect">
            <a:avLst/>
          </a:prstGeom>
          <a:noFill/>
        </p:spPr>
        <p:txBody>
          <a:bodyPr wrap="none" rtlCol="0">
            <a:spAutoFit/>
          </a:bodyPr>
          <a:lstStyle/>
          <a:p>
            <a:r>
              <a:rPr lang="en-IN" b="1" dirty="0"/>
              <a:t>Heatmap:</a:t>
            </a:r>
          </a:p>
        </p:txBody>
      </p:sp>
    </p:spTree>
    <p:extLst>
      <p:ext uri="{BB962C8B-B14F-4D97-AF65-F5344CB8AC3E}">
        <p14:creationId xmlns:p14="http://schemas.microsoft.com/office/powerpoint/2010/main" val="12261890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A3817-F925-1FD1-AADB-4E18B8805AE8}"/>
              </a:ext>
            </a:extLst>
          </p:cNvPr>
          <p:cNvSpPr>
            <a:spLocks noGrp="1"/>
          </p:cNvSpPr>
          <p:nvPr>
            <p:ph type="title"/>
          </p:nvPr>
        </p:nvSpPr>
        <p:spPr/>
        <p:txBody>
          <a:bodyPr>
            <a:normAutofit/>
          </a:bodyPr>
          <a:lstStyle/>
          <a:p>
            <a:r>
              <a:rPr lang="en-GB" sz="2400" b="1" dirty="0">
                <a:latin typeface="Times New Roman" panose="02020603050405020304" pitchFamily="18" charset="0"/>
                <a:cs typeface="Times New Roman" panose="02020603050405020304" pitchFamily="18" charset="0"/>
              </a:rPr>
              <a:t>Results</a:t>
            </a:r>
            <a:endParaRPr lang="en-IN" sz="24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0D2E700-F65C-42CC-1A20-353D65D94A8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pic>
        <p:nvPicPr>
          <p:cNvPr id="3074" name="Picture 2">
            <a:extLst>
              <a:ext uri="{FF2B5EF4-FFF2-40B4-BE49-F238E27FC236}">
                <a16:creationId xmlns:a16="http://schemas.microsoft.com/office/drawing/2014/main" id="{861531C6-9BCD-9831-8BCB-8F00ECF32E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07258"/>
            <a:ext cx="4189312" cy="212174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8763E317-D57E-0801-FA29-C5B6760D38B2}"/>
              </a:ext>
            </a:extLst>
          </p:cNvPr>
          <p:cNvPicPr>
            <a:picLocks noChangeAspect="1"/>
          </p:cNvPicPr>
          <p:nvPr/>
        </p:nvPicPr>
        <p:blipFill>
          <a:blip r:embed="rId3"/>
          <a:stretch>
            <a:fillRect/>
          </a:stretch>
        </p:blipFill>
        <p:spPr>
          <a:xfrm>
            <a:off x="258350" y="3741577"/>
            <a:ext cx="8428450" cy="2400508"/>
          </a:xfrm>
          <a:prstGeom prst="rect">
            <a:avLst/>
          </a:prstGeom>
        </p:spPr>
      </p:pic>
    </p:spTree>
    <p:extLst>
      <p:ext uri="{BB962C8B-B14F-4D97-AF65-F5344CB8AC3E}">
        <p14:creationId xmlns:p14="http://schemas.microsoft.com/office/powerpoint/2010/main" val="17706185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9758102-9F8C-50BB-4CEC-C4621B35B115}"/>
              </a:ext>
            </a:extLst>
          </p:cNvPr>
          <p:cNvSpPr>
            <a:spLocks noGrp="1"/>
          </p:cNvSpPr>
          <p:nvPr>
            <p:ph type="body" idx="1"/>
          </p:nvPr>
        </p:nvSpPr>
        <p:spPr>
          <a:xfrm>
            <a:off x="270588" y="136525"/>
            <a:ext cx="8229600" cy="5713787"/>
          </a:xfrm>
        </p:spPr>
        <p:txBody>
          <a:bodyPr>
            <a:noAutofit/>
          </a:bodyPr>
          <a:lstStyle/>
          <a:p>
            <a:pPr algn="just">
              <a:lnSpc>
                <a:spcPct val="150000"/>
              </a:lnSpc>
            </a:pPr>
            <a:r>
              <a:rPr lang="en-GB" sz="1800" dirty="0">
                <a:latin typeface="Times New Roman" panose="02020603050405020304" pitchFamily="18" charset="0"/>
                <a:cs typeface="Times New Roman" panose="02020603050405020304" pitchFamily="18" charset="0"/>
              </a:rPr>
              <a:t>In the provided dataset, which encompasses parameters such as pH, electrical conductivity (EC), organic carbon (OC), and various micronutrient levels, an additional layer of insight has been introduced through the calculation of a soil fertility index. </a:t>
            </a:r>
          </a:p>
          <a:p>
            <a:pPr algn="just">
              <a:lnSpc>
                <a:spcPct val="150000"/>
              </a:lnSpc>
            </a:pPr>
            <a:r>
              <a:rPr lang="en-GB" sz="1800" dirty="0">
                <a:latin typeface="Times New Roman" panose="02020603050405020304" pitchFamily="18" charset="0"/>
                <a:cs typeface="Times New Roman" panose="02020603050405020304" pitchFamily="18" charset="0"/>
              </a:rPr>
              <a:t>This index is a synthesized metric that encapsulates the holistic fertility of the soil, merging the individual parameters into a single value. By employing specific formulas and calculations, this index offers a comprehensive evaluation of the soil's fertility status, integrating key factors that influence plant growth and productivity. </a:t>
            </a:r>
          </a:p>
          <a:p>
            <a:pPr algn="just">
              <a:lnSpc>
                <a:spcPct val="150000"/>
              </a:lnSpc>
            </a:pPr>
            <a:r>
              <a:rPr lang="en-GB" sz="1800" dirty="0">
                <a:latin typeface="Times New Roman" panose="02020603050405020304" pitchFamily="18" charset="0"/>
                <a:cs typeface="Times New Roman" panose="02020603050405020304" pitchFamily="18" charset="0"/>
              </a:rPr>
              <a:t>The inclusion of the soil fertility index in the dataset enhances its utility by providing a consolidated measure that simplifies decision-making processes related to agricultural practices and resource allocation. </a:t>
            </a:r>
          </a:p>
          <a:p>
            <a:pPr algn="just">
              <a:lnSpc>
                <a:spcPct val="150000"/>
              </a:lnSpc>
            </a:pPr>
            <a:r>
              <a:rPr lang="en-GB" sz="1800" dirty="0">
                <a:latin typeface="Times New Roman" panose="02020603050405020304" pitchFamily="18" charset="0"/>
                <a:cs typeface="Times New Roman" panose="02020603050405020304" pitchFamily="18" charset="0"/>
              </a:rPr>
              <a:t>This index becomes an invaluable tool for understanding the overall soil health and determining appropriate strategies for optimizing crop cultivation and land management practices.</a:t>
            </a:r>
          </a:p>
          <a:p>
            <a:pPr algn="just">
              <a:lnSpc>
                <a:spcPct val="150000"/>
              </a:lnSpc>
            </a:pPr>
            <a:endParaRPr lang="en-GB" sz="1800" dirty="0">
              <a:latin typeface="Times New Roman" panose="02020603050405020304" pitchFamily="18" charset="0"/>
              <a:cs typeface="Times New Roman" panose="02020603050405020304" pitchFamily="18" charset="0"/>
            </a:endParaRPr>
          </a:p>
          <a:p>
            <a:pPr marL="114300" indent="0" algn="just">
              <a:lnSpc>
                <a:spcPct val="150000"/>
              </a:lnSpc>
              <a:buNone/>
            </a:pPr>
            <a:endParaRPr lang="en-IN"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A041D90-2003-A9AF-ACAC-8B96FACDB59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Tree>
    <p:extLst>
      <p:ext uri="{BB962C8B-B14F-4D97-AF65-F5344CB8AC3E}">
        <p14:creationId xmlns:p14="http://schemas.microsoft.com/office/powerpoint/2010/main" val="8843142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BC116-7312-1659-3036-BEFAB5EA3DC3}"/>
              </a:ext>
            </a:extLst>
          </p:cNvPr>
          <p:cNvSpPr>
            <a:spLocks noGrp="1"/>
          </p:cNvSpPr>
          <p:nvPr>
            <p:ph type="title"/>
          </p:nvPr>
        </p:nvSpPr>
        <p:spPr>
          <a:xfrm>
            <a:off x="457200" y="56364"/>
            <a:ext cx="8229600" cy="1143000"/>
          </a:xfrm>
        </p:spPr>
        <p:txBody>
          <a:bodyPr>
            <a:normAutofit/>
          </a:bodyPr>
          <a:lstStyle/>
          <a:p>
            <a:r>
              <a:rPr lang="en-IN" sz="3600" dirty="0"/>
              <a:t>Final Output</a:t>
            </a:r>
          </a:p>
        </p:txBody>
      </p:sp>
      <p:sp>
        <p:nvSpPr>
          <p:cNvPr id="4" name="Slide Number Placeholder 3">
            <a:extLst>
              <a:ext uri="{FF2B5EF4-FFF2-40B4-BE49-F238E27FC236}">
                <a16:creationId xmlns:a16="http://schemas.microsoft.com/office/drawing/2014/main" id="{235807EC-92D4-AD4F-9B5F-B3204945A6B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pic>
        <p:nvPicPr>
          <p:cNvPr id="6" name="Picture 5">
            <a:extLst>
              <a:ext uri="{FF2B5EF4-FFF2-40B4-BE49-F238E27FC236}">
                <a16:creationId xmlns:a16="http://schemas.microsoft.com/office/drawing/2014/main" id="{338F395F-5C93-DFEF-A6AB-04702D0D0E35}"/>
              </a:ext>
            </a:extLst>
          </p:cNvPr>
          <p:cNvPicPr>
            <a:picLocks noChangeAspect="1"/>
          </p:cNvPicPr>
          <p:nvPr/>
        </p:nvPicPr>
        <p:blipFill>
          <a:blip r:embed="rId2"/>
          <a:stretch>
            <a:fillRect/>
          </a:stretch>
        </p:blipFill>
        <p:spPr>
          <a:xfrm>
            <a:off x="923732" y="1370321"/>
            <a:ext cx="7436498" cy="4881189"/>
          </a:xfrm>
          <a:prstGeom prst="rect">
            <a:avLst/>
          </a:prstGeom>
        </p:spPr>
      </p:pic>
    </p:spTree>
    <p:extLst>
      <p:ext uri="{BB962C8B-B14F-4D97-AF65-F5344CB8AC3E}">
        <p14:creationId xmlns:p14="http://schemas.microsoft.com/office/powerpoint/2010/main" val="10625703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24FCD6C-A964-5987-A863-AFDE424B5B5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pic>
        <p:nvPicPr>
          <p:cNvPr id="6" name="Picture 5">
            <a:extLst>
              <a:ext uri="{FF2B5EF4-FFF2-40B4-BE49-F238E27FC236}">
                <a16:creationId xmlns:a16="http://schemas.microsoft.com/office/drawing/2014/main" id="{FBA0597D-3628-6F9A-9FC3-8C3FF4053ECC}"/>
              </a:ext>
            </a:extLst>
          </p:cNvPr>
          <p:cNvPicPr>
            <a:picLocks noChangeAspect="1"/>
          </p:cNvPicPr>
          <p:nvPr/>
        </p:nvPicPr>
        <p:blipFill>
          <a:blip r:embed="rId2"/>
          <a:stretch>
            <a:fillRect/>
          </a:stretch>
        </p:blipFill>
        <p:spPr>
          <a:xfrm>
            <a:off x="391886" y="572808"/>
            <a:ext cx="8294914" cy="5712384"/>
          </a:xfrm>
          <a:prstGeom prst="rect">
            <a:avLst/>
          </a:prstGeom>
        </p:spPr>
      </p:pic>
    </p:spTree>
    <p:extLst>
      <p:ext uri="{BB962C8B-B14F-4D97-AF65-F5344CB8AC3E}">
        <p14:creationId xmlns:p14="http://schemas.microsoft.com/office/powerpoint/2010/main" val="1503095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txBox="1">
            <a:spLocks noGrp="1"/>
          </p:cNvSpPr>
          <p:nvPr>
            <p:ph type="body" idx="1"/>
          </p:nvPr>
        </p:nvSpPr>
        <p:spPr>
          <a:xfrm>
            <a:off x="457200" y="1297337"/>
            <a:ext cx="8229600" cy="5150656"/>
          </a:xfrm>
          <a:prstGeom prst="rect">
            <a:avLst/>
          </a:prstGeom>
          <a:noFill/>
          <a:ln>
            <a:noFill/>
          </a:ln>
        </p:spPr>
        <p:txBody>
          <a:bodyPr spcFirstLastPara="1" wrap="square" lIns="91425" tIns="45700" rIns="91425" bIns="45700" anchor="t" anchorCtr="0">
            <a:noAutofit/>
          </a:bodyPr>
          <a:lstStyle/>
          <a:p>
            <a:pPr marL="342900" marR="0" lvl="0" indent="-342900">
              <a:lnSpc>
                <a:spcPct val="115000"/>
              </a:lnSpc>
              <a:spcBef>
                <a:spcPts val="0"/>
              </a:spcBef>
              <a:spcAft>
                <a:spcPts val="0"/>
              </a:spcAft>
              <a:buFont typeface="+mj-lt"/>
              <a:buAutoNum type="arabicPeriod"/>
            </a:pPr>
            <a:r>
              <a:rPr lang="en-IN" sz="1400" b="1" kern="100" dirty="0">
                <a:effectLst/>
                <a:latin typeface="Times New Roman" panose="02020603050405020304" pitchFamily="18" charset="0"/>
                <a:ea typeface="Calibri" panose="020F0502020204030204" pitchFamily="34" charset="0"/>
                <a:cs typeface="Times New Roman" panose="02020603050405020304" pitchFamily="18" charset="0"/>
              </a:rPr>
              <a:t>Kaggle Dataset prepared by G. B. Pant University of Agriculture and Technology.</a:t>
            </a:r>
          </a:p>
          <a:p>
            <a:pPr marL="342900" marR="0" lvl="0" indent="-342900">
              <a:lnSpc>
                <a:spcPct val="115000"/>
              </a:lnSpc>
              <a:spcBef>
                <a:spcPts val="0"/>
              </a:spcBef>
              <a:spcAft>
                <a:spcPts val="0"/>
              </a:spcAft>
              <a:buFont typeface="+mj-lt"/>
              <a:buAutoNum type="arabicPeriod"/>
            </a:pPr>
            <a:endParaRPr lang="en-IN" sz="14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Jamshed, Muhammad Ammar. “</a:t>
            </a: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Analyze</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Soil Fertility Using Deep Learning Convolutional Neural Networks.” </a:t>
            </a: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Shanlax</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International Journal of Arts, Science and Humanities, vol. 10, no. 3, 2023, pp. 1–5.</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A Pandey, </a:t>
            </a: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Shobhit</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&amp; </a:t>
            </a: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kumar</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Yogender</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&amp; David, Arun. (2020). Research paper soil.</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Prabhu, Shubham &amp; </a:t>
            </a: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Revandekar</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Prem &amp; </a:t>
            </a: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Shirdhankar</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Swami &amp; </a:t>
            </a: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Paygude</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Sandip. (2020). Soil Analysis and Crop Prediction. International Journal of Scientific Research in Science and Technology. 117-123. 10.32628/IJSRST207433.</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Bhavya Agarwal, Shubham </a:t>
            </a: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Pokhriyal</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Satvik Vats, Vikrant Sharma, </a:t>
            </a: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Priyanshu</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Rawat, </a:t>
            </a: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Madhvan</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Bajaj, "Crop Prediction Using Ensemble Learning", 2023 5th International Conference on Inventive Research in Computing Applications (ICIRCA), pp.90-95, 2023.</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Jhansi Swetha, G. Kalyani, B. </a:t>
            </a: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Kirananjali</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"Advanced Soil Fertility Analysis and Crop Recommendation using Machine Learning", 2023 7th International Conference on Trends in Electronics and Informatics (ICOEI), pp.1035-1039, 2023.</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Josephine </a:t>
            </a: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Selle</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Jeyanathan</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B. Medha, G. </a:t>
            </a: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Tharun</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Venkata Sai, R. Bharath Kumar, Varsha Sahu, "Automated Crop Recommender System using Pattern Classifiers", 2023 International Conference on Intelligent Data Communication Technologies and Internet of Things (</a:t>
            </a: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IDCIoT</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pp.567-572, 2023.</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Aditya Motwani, Param Patil, Vatsa </a:t>
            </a: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Nagaria</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Shobhit</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Verma and Sunil </a:t>
            </a:r>
            <a:r>
              <a:rPr lang="en-IN" sz="1400" kern="100" dirty="0" err="1">
                <a:effectLst/>
                <a:latin typeface="Times New Roman" panose="02020603050405020304" pitchFamily="18" charset="0"/>
                <a:ea typeface="Calibri" panose="020F0502020204030204" pitchFamily="34" charset="0"/>
                <a:cs typeface="Times New Roman" panose="02020603050405020304" pitchFamily="18" charset="0"/>
              </a:rPr>
              <a:t>Ghane</a:t>
            </a:r>
            <a:r>
              <a:rPr lang="en-IN" sz="1400" kern="100" dirty="0">
                <a:effectLst/>
                <a:latin typeface="Times New Roman" panose="02020603050405020304" pitchFamily="18" charset="0"/>
                <a:ea typeface="Calibri" panose="020F0502020204030204" pitchFamily="34" charset="0"/>
                <a:cs typeface="Times New Roman" panose="02020603050405020304" pitchFamily="18" charset="0"/>
              </a:rPr>
              <a:t>, "Soil Analysis and Crop Recommendation using Machine Learning", IEEE Conference, 2022.</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800"/>
              </a:spcAft>
              <a:buFont typeface="+mj-lt"/>
              <a:buAutoNum type="arabicPeriod"/>
            </a:pP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7" name="Google Shape;107;p5"/>
          <p:cNvPicPr preferRelativeResize="0"/>
          <p:nvPr/>
        </p:nvPicPr>
        <p:blipFill rotWithShape="1">
          <a:blip r:embed="rId3">
            <a:alphaModFix/>
          </a:blip>
          <a:srcRect/>
          <a:stretch/>
        </p:blipFill>
        <p:spPr>
          <a:xfrm>
            <a:off x="353060" y="324888"/>
            <a:ext cx="2237740" cy="755015"/>
          </a:xfrm>
          <a:prstGeom prst="rect">
            <a:avLst/>
          </a:prstGeom>
          <a:noFill/>
          <a:ln>
            <a:noFill/>
          </a:ln>
        </p:spPr>
      </p:pic>
      <p:sp>
        <p:nvSpPr>
          <p:cNvPr id="108" name="Google Shape;108;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US" b="1" dirty="0"/>
              <a:t>26-8-2023</a:t>
            </a:r>
            <a:endParaRPr lang="en-US" dirty="0"/>
          </a:p>
        </p:txBody>
      </p:sp>
      <p:sp>
        <p:nvSpPr>
          <p:cNvPr id="109" name="Google Shape;109;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10" name="Google Shape;110;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sp>
        <p:nvSpPr>
          <p:cNvPr id="2" name="TextBox 1">
            <a:extLst>
              <a:ext uri="{FF2B5EF4-FFF2-40B4-BE49-F238E27FC236}">
                <a16:creationId xmlns:a16="http://schemas.microsoft.com/office/drawing/2014/main" id="{C37FE8F8-5B96-0D0B-2417-D6976CE40225}"/>
              </a:ext>
            </a:extLst>
          </p:cNvPr>
          <p:cNvSpPr txBox="1"/>
          <p:nvPr/>
        </p:nvSpPr>
        <p:spPr>
          <a:xfrm>
            <a:off x="3191435" y="410007"/>
            <a:ext cx="5495365"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17212451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txBox="1">
            <a:spLocks noGrp="1"/>
          </p:cNvSpPr>
          <p:nvPr>
            <p:ph type="body" idx="1"/>
          </p:nvPr>
        </p:nvSpPr>
        <p:spPr>
          <a:xfrm>
            <a:off x="457200" y="1205694"/>
            <a:ext cx="8229600" cy="5150656"/>
          </a:xfrm>
          <a:prstGeom prst="rect">
            <a:avLst/>
          </a:prstGeom>
          <a:noFill/>
          <a:ln>
            <a:noFill/>
          </a:ln>
        </p:spPr>
        <p:txBody>
          <a:bodyPr spcFirstLastPara="1" wrap="square" lIns="91425" tIns="45700" rIns="91425" bIns="45700" anchor="t" anchorCtr="0">
            <a:noAutofit/>
          </a:bodyPr>
          <a:lstStyle/>
          <a:p>
            <a:pPr marL="0" marR="0" lvl="0" indent="0">
              <a:lnSpc>
                <a:spcPct val="115000"/>
              </a:lnSpc>
              <a:spcBef>
                <a:spcPts val="0"/>
              </a:spcBef>
              <a:spcAft>
                <a:spcPts val="0"/>
              </a:spcAft>
              <a:buNone/>
            </a:pP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IN" sz="1200" kern="100" dirty="0" err="1">
                <a:effectLst/>
                <a:latin typeface="Times New Roman" panose="02020603050405020304" pitchFamily="18" charset="0"/>
                <a:ea typeface="Calibri" panose="020F0502020204030204" pitchFamily="34" charset="0"/>
                <a:cs typeface="Times New Roman" panose="02020603050405020304" pitchFamily="18" charset="0"/>
              </a:rPr>
              <a:t>Haedong</a:t>
            </a: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 Lee, </a:t>
            </a:r>
            <a:r>
              <a:rPr lang="en-IN" sz="1200" kern="100" dirty="0" err="1">
                <a:effectLst/>
                <a:latin typeface="Times New Roman" panose="02020603050405020304" pitchFamily="18" charset="0"/>
                <a:ea typeface="Calibri" panose="020F0502020204030204" pitchFamily="34" charset="0"/>
                <a:cs typeface="Times New Roman" panose="02020603050405020304" pitchFamily="18" charset="0"/>
              </a:rPr>
              <a:t>Aekyung</a:t>
            </a: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 Moon, </a:t>
            </a:r>
            <a:r>
              <a:rPr lang="en-IN" sz="1200" kern="100" dirty="0" err="1">
                <a:effectLst/>
                <a:latin typeface="Times New Roman" panose="02020603050405020304" pitchFamily="18" charset="0"/>
                <a:ea typeface="Calibri" panose="020F0502020204030204" pitchFamily="34" charset="0"/>
                <a:cs typeface="Times New Roman" panose="02020603050405020304" pitchFamily="18" charset="0"/>
              </a:rPr>
              <a:t>Gajeong</a:t>
            </a: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200" kern="100" dirty="0" err="1">
                <a:effectLst/>
                <a:latin typeface="Times New Roman" panose="02020603050405020304" pitchFamily="18" charset="0"/>
                <a:ea typeface="Calibri" panose="020F0502020204030204" pitchFamily="34" charset="0"/>
                <a:cs typeface="Times New Roman" panose="02020603050405020304" pitchFamily="18" charset="0"/>
              </a:rPr>
              <a:t>ro</a:t>
            </a: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IN" sz="1200" kern="100" dirty="0" err="1">
                <a:effectLst/>
                <a:latin typeface="Times New Roman" panose="02020603050405020304" pitchFamily="18" charset="0"/>
                <a:ea typeface="Calibri" panose="020F0502020204030204" pitchFamily="34" charset="0"/>
                <a:cs typeface="Times New Roman" panose="02020603050405020304" pitchFamily="18" charset="0"/>
              </a:rPr>
              <a:t>Yuseong-gu</a:t>
            </a: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 "Development of Yield Prediction System Based on Real-time Agricultural meteorological Information", ETRI 218 </a:t>
            </a:r>
            <a:r>
              <a:rPr lang="en-IN" sz="1200" kern="100" dirty="0" err="1">
                <a:effectLst/>
                <a:latin typeface="Times New Roman" panose="02020603050405020304" pitchFamily="18" charset="0"/>
                <a:ea typeface="Calibri" panose="020F0502020204030204" pitchFamily="34" charset="0"/>
                <a:cs typeface="Times New Roman" panose="02020603050405020304" pitchFamily="18" charset="0"/>
              </a:rPr>
              <a:t>Gajeong-ro</a:t>
            </a: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200" kern="100" dirty="0" err="1">
                <a:effectLst/>
                <a:latin typeface="Times New Roman" panose="02020603050405020304" pitchFamily="18" charset="0"/>
                <a:ea typeface="Calibri" panose="020F0502020204030204" pitchFamily="34" charset="0"/>
                <a:cs typeface="Times New Roman" panose="02020603050405020304" pitchFamily="18" charset="0"/>
              </a:rPr>
              <a:t>Yuseong-gu</a:t>
            </a: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 pp. 305-700.</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N, Raghu &amp; K N, </a:t>
            </a:r>
            <a:r>
              <a:rPr lang="en-IN" sz="1200" kern="100" dirty="0" err="1">
                <a:effectLst/>
                <a:latin typeface="Times New Roman" panose="02020603050405020304" pitchFamily="18" charset="0"/>
                <a:ea typeface="Calibri" panose="020F0502020204030204" pitchFamily="34" charset="0"/>
                <a:cs typeface="Times New Roman" panose="02020603050405020304" pitchFamily="18" charset="0"/>
              </a:rPr>
              <a:t>Manjunatha</a:t>
            </a: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 &amp; B, Kiran &amp; </a:t>
            </a:r>
            <a:r>
              <a:rPr lang="en-IN" sz="1200" kern="100" dirty="0" err="1">
                <a:effectLst/>
                <a:latin typeface="Times New Roman" panose="02020603050405020304" pitchFamily="18" charset="0"/>
                <a:ea typeface="Calibri" panose="020F0502020204030204" pitchFamily="34" charset="0"/>
                <a:cs typeface="Times New Roman" panose="02020603050405020304" pitchFamily="18" charset="0"/>
              </a:rPr>
              <a:t>Chetia</a:t>
            </a: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 Mr &amp; Engineering, Electronics. (2020). COLLABORATIVE RESEARCH IN APPLIED SCIENCE AND ENGINEERING (CRASE) DESIGN AND DEVELOPMENT OF SMART SOIL ANALYSER. 1. 24. </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Mot, Andrei &amp; Ion, Violeta &amp; </a:t>
            </a:r>
            <a:r>
              <a:rPr lang="en-IN" sz="1200" kern="100" dirty="0" err="1">
                <a:effectLst/>
                <a:latin typeface="Times New Roman" panose="02020603050405020304" pitchFamily="18" charset="0"/>
                <a:ea typeface="Calibri" panose="020F0502020204030204" pitchFamily="34" charset="0"/>
                <a:cs typeface="Times New Roman" panose="02020603050405020304" pitchFamily="18" charset="0"/>
              </a:rPr>
              <a:t>Badulescu</a:t>
            </a: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 Liliana &amp; Roxana Maria, </a:t>
            </a:r>
            <a:r>
              <a:rPr lang="en-IN" sz="1200" kern="100" dirty="0" err="1">
                <a:effectLst/>
                <a:latin typeface="Times New Roman" panose="02020603050405020304" pitchFamily="18" charset="0"/>
                <a:ea typeface="Calibri" panose="020F0502020204030204" pitchFamily="34" charset="0"/>
                <a:cs typeface="Times New Roman" panose="02020603050405020304" pitchFamily="18" charset="0"/>
              </a:rPr>
              <a:t>Madjar</a:t>
            </a: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 &amp; </a:t>
            </a:r>
            <a:r>
              <a:rPr lang="en-IN" sz="1200" kern="100" dirty="0" err="1">
                <a:effectLst/>
                <a:latin typeface="Times New Roman" panose="02020603050405020304" pitchFamily="18" charset="0"/>
                <a:ea typeface="Calibri" panose="020F0502020204030204" pitchFamily="34" charset="0"/>
                <a:cs typeface="Times New Roman" panose="02020603050405020304" pitchFamily="18" charset="0"/>
              </a:rPr>
              <a:t>Ciceoi</a:t>
            </a: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 Roxana. (2022). SOIL QUALITY ASSESSMENT BASED ON C:N RATIO IN AN ALLUVIAL SOIL TREATED WITH MICROBIAL INOCULANTS. </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Natarajan, </a:t>
            </a:r>
            <a:r>
              <a:rPr lang="en-IN" sz="1200" kern="100" dirty="0" err="1">
                <a:effectLst/>
                <a:latin typeface="Times New Roman" panose="02020603050405020304" pitchFamily="18" charset="0"/>
                <a:ea typeface="Calibri" panose="020F0502020204030204" pitchFamily="34" charset="0"/>
                <a:cs typeface="Times New Roman" panose="02020603050405020304" pitchFamily="18" charset="0"/>
              </a:rPr>
              <a:t>Thangadurai</a:t>
            </a: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 &amp; Sb, Vinay &amp; </a:t>
            </a:r>
            <a:r>
              <a:rPr lang="en-IN" sz="1200" kern="100" dirty="0" err="1">
                <a:effectLst/>
                <a:latin typeface="Times New Roman" panose="02020603050405020304" pitchFamily="18" charset="0"/>
                <a:ea typeface="Calibri" panose="020F0502020204030204" pitchFamily="34" charset="0"/>
                <a:cs typeface="Times New Roman" panose="02020603050405020304" pitchFamily="18" charset="0"/>
              </a:rPr>
              <a:t>Chikkalingaiah</a:t>
            </a: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 Prasanna. (2019). Fertilizer Optimization by an Smart Soil Analyzer with a Soil Tester for Agriculture Applications. International Journal of Advanced Trends in Computer Science and Engineering. 8. 3628-3631. 10.30534/</a:t>
            </a:r>
            <a:r>
              <a:rPr lang="en-IN" sz="1200" kern="100" dirty="0" err="1">
                <a:effectLst/>
                <a:latin typeface="Times New Roman" panose="02020603050405020304" pitchFamily="18" charset="0"/>
                <a:ea typeface="Calibri" panose="020F0502020204030204" pitchFamily="34" charset="0"/>
                <a:cs typeface="Times New Roman" panose="02020603050405020304" pitchFamily="18" charset="0"/>
              </a:rPr>
              <a:t>ijatcse</a:t>
            </a: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/2019/146862019.</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IN" sz="1200" kern="100" dirty="0" err="1">
                <a:effectLst/>
                <a:latin typeface="Times New Roman" panose="02020603050405020304" pitchFamily="18" charset="0"/>
                <a:ea typeface="Calibri" panose="020F0502020204030204" pitchFamily="34" charset="0"/>
                <a:cs typeface="Times New Roman" panose="02020603050405020304" pitchFamily="18" charset="0"/>
              </a:rPr>
              <a:t>Pallevada</a:t>
            </a: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 Hema &amp; </a:t>
            </a:r>
            <a:r>
              <a:rPr lang="en-IN" sz="1200" kern="100" dirty="0" err="1">
                <a:effectLst/>
                <a:latin typeface="Times New Roman" panose="02020603050405020304" pitchFamily="18" charset="0"/>
                <a:ea typeface="Calibri" panose="020F0502020204030204" pitchFamily="34" charset="0"/>
                <a:cs typeface="Times New Roman" panose="02020603050405020304" pitchFamily="18" charset="0"/>
              </a:rPr>
              <a:t>Velagapudi</a:t>
            </a: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 Engineering &amp; Siddhartha, Ramakrishna &amp; </a:t>
            </a:r>
            <a:r>
              <a:rPr lang="en-IN" sz="1200" kern="100" dirty="0" err="1">
                <a:effectLst/>
                <a:latin typeface="Times New Roman" panose="02020603050405020304" pitchFamily="18" charset="0"/>
                <a:ea typeface="Calibri" panose="020F0502020204030204" pitchFamily="34" charset="0"/>
                <a:cs typeface="Times New Roman" panose="02020603050405020304" pitchFamily="18" charset="0"/>
              </a:rPr>
              <a:t>Chandhra</a:t>
            </a: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 Bharath &amp; Gadde, Sai &amp; Venkata, Teja &amp; </a:t>
            </a:r>
            <a:r>
              <a:rPr lang="en-IN" sz="1200" kern="100" dirty="0" err="1">
                <a:effectLst/>
                <a:latin typeface="Times New Roman" panose="02020603050405020304" pitchFamily="18" charset="0"/>
                <a:ea typeface="Calibri" panose="020F0502020204030204" pitchFamily="34" charset="0"/>
                <a:cs typeface="Times New Roman" panose="02020603050405020304" pitchFamily="18" charset="0"/>
              </a:rPr>
              <a:t>Munnangi</a:t>
            </a: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 Kumar &amp; Chinta, Mukesh. (2021). Real-time Soil Nutrient detection and Analysis. 10.1109/ICACITE51222.2021.9404549.</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Lin, J., Wang, M., Zhang, M., Zhang, Y., Chen, L. (2008). Electrochemical Sensors for Soil Nutrient Detection: Opportunity and Challenge. In: Li, D. (eds) Computer And Computing Technologies In Agriculture, Volume II. CCTA 2007. The International Federation for Information Processing, vol 259. Springer, Boston, MA.</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Regalado, R G and Jennifer C. dela Cruz. “Soil pH and nutrient (Nitrogen, Phosphorus and Potassium) </a:t>
            </a:r>
            <a:r>
              <a:rPr lang="en-IN" sz="1200" kern="100" dirty="0" err="1">
                <a:effectLst/>
                <a:latin typeface="Times New Roman" panose="02020603050405020304" pitchFamily="18" charset="0"/>
                <a:ea typeface="Calibri" panose="020F0502020204030204" pitchFamily="34" charset="0"/>
                <a:cs typeface="Times New Roman" panose="02020603050405020304" pitchFamily="18" charset="0"/>
              </a:rPr>
              <a:t>analyzer</a:t>
            </a: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 using colorimetry.” 2016 IEEE Region 10 Conference (TENCON) (2016): 2387-2391.</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800"/>
              </a:spcAft>
              <a:buFont typeface="+mj-lt"/>
              <a:buAutoNum type="arabicPeriod"/>
            </a:pPr>
            <a:r>
              <a:rPr lang="en-IN" sz="1200" kern="100" dirty="0" err="1">
                <a:effectLst/>
                <a:latin typeface="Times New Roman" panose="02020603050405020304" pitchFamily="18" charset="0"/>
                <a:ea typeface="Calibri" panose="020F0502020204030204" pitchFamily="34" charset="0"/>
                <a:cs typeface="Times New Roman" panose="02020603050405020304" pitchFamily="18" charset="0"/>
              </a:rPr>
              <a:t>Pyingkodi</a:t>
            </a: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 M. et al. “IoT based Soil Nutrients Analysis and Monitoring System for Smart Agriculture.” 2022 3rd International Conference on Electronics and Sustainable Communication Systems (ICESC) (2022): 489-494.</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7" name="Google Shape;107;p5"/>
          <p:cNvPicPr preferRelativeResize="0"/>
          <p:nvPr/>
        </p:nvPicPr>
        <p:blipFill rotWithShape="1">
          <a:blip r:embed="rId3">
            <a:alphaModFix/>
          </a:blip>
          <a:srcRect/>
          <a:stretch/>
        </p:blipFill>
        <p:spPr>
          <a:xfrm>
            <a:off x="353060" y="324888"/>
            <a:ext cx="2237740" cy="755015"/>
          </a:xfrm>
          <a:prstGeom prst="rect">
            <a:avLst/>
          </a:prstGeom>
          <a:noFill/>
          <a:ln>
            <a:noFill/>
          </a:ln>
        </p:spPr>
      </p:pic>
      <p:sp>
        <p:nvSpPr>
          <p:cNvPr id="108" name="Google Shape;108;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US" b="1" dirty="0"/>
              <a:t>26-8-2023</a:t>
            </a:r>
            <a:endParaRPr lang="en-US" dirty="0"/>
          </a:p>
        </p:txBody>
      </p:sp>
      <p:sp>
        <p:nvSpPr>
          <p:cNvPr id="109" name="Google Shape;109;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10" name="Google Shape;110;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sp>
        <p:nvSpPr>
          <p:cNvPr id="2" name="TextBox 1">
            <a:extLst>
              <a:ext uri="{FF2B5EF4-FFF2-40B4-BE49-F238E27FC236}">
                <a16:creationId xmlns:a16="http://schemas.microsoft.com/office/drawing/2014/main" id="{C37FE8F8-5B96-0D0B-2417-D6976CE40225}"/>
              </a:ext>
            </a:extLst>
          </p:cNvPr>
          <p:cNvSpPr txBox="1"/>
          <p:nvPr/>
        </p:nvSpPr>
        <p:spPr>
          <a:xfrm>
            <a:off x="3191435" y="410007"/>
            <a:ext cx="5495365"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768923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b="1" dirty="0">
                <a:latin typeface="Times New Roman" panose="02020603050405020304" pitchFamily="18" charset="0"/>
                <a:cs typeface="Times New Roman" panose="02020603050405020304" pitchFamily="18" charset="0"/>
              </a:rPr>
              <a:t>      Abstract</a:t>
            </a:r>
            <a:endParaRPr b="1" dirty="0">
              <a:latin typeface="Times New Roman" panose="02020603050405020304" pitchFamily="18" charset="0"/>
              <a:cs typeface="Times New Roman" panose="02020603050405020304" pitchFamily="18" charset="0"/>
            </a:endParaRPr>
          </a:p>
        </p:txBody>
      </p:sp>
      <p:sp>
        <p:nvSpPr>
          <p:cNvPr id="97" name="Google Shape;97;p2"/>
          <p:cNvSpPr txBox="1">
            <a:spLocks noGrp="1"/>
          </p:cNvSpPr>
          <p:nvPr>
            <p:ph type="body" idx="1"/>
          </p:nvPr>
        </p:nvSpPr>
        <p:spPr>
          <a:xfrm>
            <a:off x="457200" y="1417638"/>
            <a:ext cx="8229600" cy="4887009"/>
          </a:xfrm>
          <a:prstGeom prst="rect">
            <a:avLst/>
          </a:prstGeom>
          <a:noFill/>
          <a:ln>
            <a:noFill/>
          </a:ln>
        </p:spPr>
        <p:txBody>
          <a:bodyPr spcFirstLastPara="1" wrap="square" lIns="91425" tIns="45700" rIns="91425" bIns="45700" anchor="t" anchorCtr="0">
            <a:noAutofit/>
          </a:bodyPr>
          <a:lstStyle/>
          <a:p>
            <a:pPr marL="114300" indent="0" algn="just">
              <a:lnSpc>
                <a:spcPct val="170000"/>
              </a:lnSpc>
              <a:spcBef>
                <a:spcPts val="2000"/>
              </a:spcBef>
              <a:spcAft>
                <a:spcPts val="2000"/>
              </a:spcAft>
              <a:buNone/>
            </a:pPr>
            <a:r>
              <a:rPr lang="en-GB" sz="1700" b="0" i="0" dirty="0">
                <a:effectLst/>
                <a:latin typeface="Times New Roman" panose="02020603050405020304" pitchFamily="18" charset="0"/>
                <a:cs typeface="Times New Roman" panose="02020603050405020304" pitchFamily="18" charset="0"/>
              </a:rPr>
              <a:t>In this presentation, we delve into the realm of data-driven agriculture by introducing a novel approach to soil analysis using machine learning. Our project aims to predict soil fertility through the integration of essential nutrients and key soil properties. By harnessing historical soil data alongside factors such as pH, electrical conductivity, organic content, and micro/macronutrient levels, our machine learning model offers a predictive framework for assessing soil health. Through a systematic approach encompassing data collection, preprocessing, feature engineering, model selection, and validation, we empower farmers and land managers with accurate fertility predictions. This presentation sheds light on the potential of modern technology to revolutionize agriculture practices, enabling sustainable cultivation and informed decision-making.</a:t>
            </a:r>
            <a:endParaRPr lang="en-IN" sz="1700" dirty="0">
              <a:latin typeface="Times New Roman" panose="02020603050405020304" pitchFamily="18" charset="0"/>
              <a:cs typeface="Times New Roman" panose="02020603050405020304" pitchFamily="18" charset="0"/>
            </a:endParaRPr>
          </a:p>
          <a:p>
            <a:pPr marL="342900" lvl="0" indent="-139700" algn="just" rtl="0">
              <a:lnSpc>
                <a:spcPct val="170000"/>
              </a:lnSpc>
              <a:spcBef>
                <a:spcPts val="640"/>
              </a:spcBef>
              <a:spcAft>
                <a:spcPts val="0"/>
              </a:spcAft>
              <a:buClr>
                <a:schemeClr val="dk1"/>
              </a:buClr>
              <a:buSzPts val="3200"/>
              <a:buNone/>
            </a:pPr>
            <a:endParaRPr sz="1700" dirty="0">
              <a:latin typeface="Times New Roman" panose="02020603050405020304" pitchFamily="18" charset="0"/>
              <a:cs typeface="Times New Roman" panose="02020603050405020304" pitchFamily="18" charset="0"/>
            </a:endParaRPr>
          </a:p>
        </p:txBody>
      </p:sp>
      <p:pic>
        <p:nvPicPr>
          <p:cNvPr id="98" name="Google Shape;98;p2"/>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99" name="Google Shape;99;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US" b="1" dirty="0"/>
              <a:t>26-8-2023</a:t>
            </a:r>
            <a:endParaRPr dirty="0"/>
          </a:p>
        </p:txBody>
      </p:sp>
      <p:sp>
        <p:nvSpPr>
          <p:cNvPr id="100" name="Google Shape;100;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dirty="0"/>
          </a:p>
        </p:txBody>
      </p:sp>
      <p:sp>
        <p:nvSpPr>
          <p:cNvPr id="101" name="Google Shape;10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dirty="0"/>
              <a:t>      </a:t>
            </a:r>
            <a:r>
              <a:rPr lang="en-US" b="1" dirty="0">
                <a:latin typeface="Times New Roman" panose="02020603050405020304" pitchFamily="18" charset="0"/>
                <a:cs typeface="Times New Roman" panose="02020603050405020304" pitchFamily="18" charset="0"/>
              </a:rPr>
              <a:t>Introduction</a:t>
            </a:r>
            <a:endParaRPr b="1" dirty="0">
              <a:latin typeface="Times New Roman" panose="02020603050405020304" pitchFamily="18" charset="0"/>
              <a:cs typeface="Times New Roman" panose="02020603050405020304" pitchFamily="18" charset="0"/>
            </a:endParaRPr>
          </a:p>
        </p:txBody>
      </p:sp>
      <p:sp>
        <p:nvSpPr>
          <p:cNvPr id="97" name="Google Shape;97;p2"/>
          <p:cNvSpPr txBox="1">
            <a:spLocks noGrp="1"/>
          </p:cNvSpPr>
          <p:nvPr>
            <p:ph type="body" idx="1"/>
          </p:nvPr>
        </p:nvSpPr>
        <p:spPr>
          <a:xfrm>
            <a:off x="457200" y="1308368"/>
            <a:ext cx="8229600" cy="504798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3200"/>
              <a:buNone/>
            </a:pPr>
            <a:r>
              <a:rPr lang="en-US" sz="1400" dirty="0">
                <a:latin typeface="Times New Roman" panose="02020603050405020304" pitchFamily="18" charset="0"/>
                <a:cs typeface="Times New Roman" panose="02020603050405020304" pitchFamily="18" charset="0"/>
              </a:rPr>
              <a:t>            </a:t>
            </a:r>
            <a:endParaRPr sz="1400" dirty="0">
              <a:latin typeface="Times New Roman" panose="02020603050405020304" pitchFamily="18" charset="0"/>
              <a:cs typeface="Times New Roman" panose="02020603050405020304" pitchFamily="18" charset="0"/>
            </a:endParaRPr>
          </a:p>
          <a:p>
            <a:pPr algn="just">
              <a:lnSpc>
                <a:spcPct val="170000"/>
              </a:lnSpc>
            </a:pP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As we know, India is the second largest population country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in the world and</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10" dirty="0">
                <a:effectLst/>
                <a:latin typeface="Times New Roman" panose="02020603050405020304" pitchFamily="18" charset="0"/>
                <a:ea typeface="Calibri" panose="020F0502020204030204" pitchFamily="34" charset="0"/>
                <a:cs typeface="Times New Roman" panose="02020603050405020304" pitchFamily="18" charset="0"/>
              </a:rPr>
              <a:t>the majority of people </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in India have agriculture as their occupation. Farmers are</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growing</a:t>
            </a:r>
            <a:r>
              <a:rPr lang="en-US" sz="1400" spc="-2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the</a:t>
            </a:r>
            <a:r>
              <a:rPr lang="en-US" sz="1400" spc="-6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same</a:t>
            </a:r>
            <a:r>
              <a:rPr lang="en-US" sz="1400" spc="-6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crops</a:t>
            </a:r>
            <a:r>
              <a:rPr lang="en-US" sz="1400" spc="-5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repeatedly</a:t>
            </a:r>
            <a:r>
              <a:rPr lang="en-US" sz="1400" spc="-6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without</a:t>
            </a:r>
            <a:r>
              <a:rPr lang="en-US" sz="1400" spc="-5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trying</a:t>
            </a:r>
            <a:r>
              <a:rPr lang="en-US" sz="1400" spc="-3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a</a:t>
            </a:r>
            <a:r>
              <a:rPr lang="en-US" sz="1400" spc="-4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new</a:t>
            </a:r>
            <a:r>
              <a:rPr lang="en-US" sz="1400" spc="-6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variety</a:t>
            </a:r>
            <a:r>
              <a:rPr lang="en-US" sz="1400" spc="-6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of</a:t>
            </a:r>
            <a:r>
              <a:rPr lang="en-US" sz="1400" spc="-1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crops</a:t>
            </a:r>
            <a:r>
              <a:rPr lang="en-US" sz="1400" spc="-5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and</a:t>
            </a:r>
            <a:r>
              <a:rPr lang="en-US" sz="1400" spc="-2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they</a:t>
            </a:r>
            <a:r>
              <a:rPr lang="en-US" sz="1400" spc="-6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are</a:t>
            </a:r>
            <a:r>
              <a:rPr lang="en-US" sz="1400" spc="-26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applying fertilizers in random quantities without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knowing the deﬁcient content and</a:t>
            </a:r>
            <a:r>
              <a:rPr lang="en-US" sz="1400" spc="-26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10" dirty="0">
                <a:effectLst/>
                <a:latin typeface="Times New Roman" panose="02020603050405020304" pitchFamily="18" charset="0"/>
                <a:ea typeface="Calibri" panose="020F0502020204030204" pitchFamily="34" charset="0"/>
                <a:cs typeface="Times New Roman" panose="02020603050405020304" pitchFamily="18" charset="0"/>
              </a:rPr>
              <a:t>quantity.</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So,</a:t>
            </a:r>
            <a:r>
              <a:rPr lang="en-US" sz="1400" spc="-2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this</a:t>
            </a:r>
            <a:r>
              <a:rPr lang="en-US" sz="1400" spc="-3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is</a:t>
            </a:r>
            <a:r>
              <a:rPr lang="en-US" sz="1400" spc="-5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directly</a:t>
            </a:r>
            <a:r>
              <a:rPr lang="en-US" sz="1400" spc="-6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aﬀecting</a:t>
            </a:r>
            <a:r>
              <a:rPr lang="en-US" sz="1400" spc="-3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crop</a:t>
            </a:r>
            <a:r>
              <a:rPr lang="en-US" sz="1400" spc="-6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yield</a:t>
            </a:r>
            <a:r>
              <a:rPr lang="en-US" sz="1400" spc="-3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and</a:t>
            </a:r>
            <a:r>
              <a:rPr lang="en-US" sz="1400" spc="-3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also</a:t>
            </a:r>
            <a:r>
              <a:rPr lang="en-US" sz="1400" spc="-5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causes</a:t>
            </a:r>
            <a:r>
              <a:rPr lang="en-US" sz="1400" spc="-5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soil</a:t>
            </a:r>
            <a:r>
              <a:rPr lang="en-US" sz="1400" spc="-3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acidiﬁcation</a:t>
            </a:r>
            <a:r>
              <a:rPr lang="en-US" sz="1400" spc="-4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and</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10" dirty="0">
                <a:effectLst/>
                <a:latin typeface="Times New Roman" panose="02020603050405020304" pitchFamily="18" charset="0"/>
                <a:ea typeface="Calibri" panose="020F0502020204030204" pitchFamily="34" charset="0"/>
                <a:cs typeface="Times New Roman" panose="02020603050405020304" pitchFamily="18" charset="0"/>
              </a:rPr>
              <a:t>damages </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the top layer. So, we have designed the system using machine learning</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algorithms</a:t>
            </a:r>
            <a:r>
              <a:rPr lang="en-US" sz="1400" spc="-3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for</a:t>
            </a:r>
            <a:r>
              <a:rPr lang="en-US" sz="1400" spc="-5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the</a:t>
            </a:r>
            <a:r>
              <a:rPr lang="en-US" sz="1400" spc="-3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betterment</a:t>
            </a:r>
            <a:r>
              <a:rPr lang="en-US" sz="1400" spc="-5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of</a:t>
            </a:r>
            <a:r>
              <a:rPr lang="en-US" sz="1400" spc="1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farmers.</a:t>
            </a:r>
          </a:p>
          <a:p>
            <a:pPr algn="just">
              <a:lnSpc>
                <a:spcPct val="170000"/>
              </a:lnSpc>
            </a:pP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70000"/>
              </a:lnSpc>
            </a:pP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Agriculture is one of the important occupations practiced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in India. It is the broadest</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10" dirty="0">
                <a:effectLst/>
                <a:latin typeface="Times New Roman" panose="02020603050405020304" pitchFamily="18" charset="0"/>
                <a:ea typeface="Calibri" panose="020F0502020204030204" pitchFamily="34" charset="0"/>
                <a:cs typeface="Times New Roman" panose="02020603050405020304" pitchFamily="18" charset="0"/>
              </a:rPr>
              <a:t>economic sector and plays </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the most important role in the overall development of the</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10" dirty="0">
                <a:effectLst/>
                <a:latin typeface="Times New Roman" panose="02020603050405020304" pitchFamily="18" charset="0"/>
                <a:ea typeface="Calibri" panose="020F0502020204030204" pitchFamily="34" charset="0"/>
                <a:cs typeface="Times New Roman" panose="02020603050405020304" pitchFamily="18" charset="0"/>
              </a:rPr>
              <a:t>country.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In the</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Agriculture</a:t>
            </a:r>
            <a:r>
              <a:rPr lang="en-US" sz="1400" spc="-5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ﬁeld</a:t>
            </a:r>
            <a:r>
              <a:rPr lang="en-US" sz="1400" spc="-2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machine</a:t>
            </a:r>
            <a:r>
              <a:rPr lang="en-US" sz="1400" spc="-4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learning,</a:t>
            </a:r>
            <a:r>
              <a:rPr lang="en-US" sz="1400" spc="-2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for</a:t>
            </a:r>
            <a:r>
              <a:rPr lang="en-US" sz="1400" spc="-5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instance,</a:t>
            </a:r>
            <a:r>
              <a:rPr lang="en-US" sz="1400" spc="-2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is</a:t>
            </a:r>
            <a:r>
              <a:rPr lang="en-US" sz="1400" spc="-4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not</a:t>
            </a:r>
            <a:r>
              <a:rPr lang="en-US" sz="1400" spc="-7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a</a:t>
            </a:r>
            <a:r>
              <a:rPr lang="en-US" sz="1400" spc="-4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mysterious</a:t>
            </a:r>
            <a:r>
              <a:rPr lang="en-US" sz="1400" spc="-5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trick</a:t>
            </a:r>
            <a:r>
              <a:rPr lang="en-US" sz="1400" spc="-5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or</a:t>
            </a:r>
            <a:r>
              <a:rPr lang="en-US" sz="1400" spc="-5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magic,</a:t>
            </a:r>
            <a:r>
              <a:rPr lang="en-US" sz="1400" spc="-2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it</a:t>
            </a:r>
            <a:r>
              <a:rPr lang="en-US" sz="1400" spc="-4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is</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a set of well-deﬁned models that collect speciﬁc. This all input data applies</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to machine learning predictive algorithms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to identify the pattern among data and then process it as per input</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10" dirty="0">
                <a:effectLst/>
                <a:latin typeface="Times New Roman" panose="02020603050405020304" pitchFamily="18" charset="0"/>
                <a:ea typeface="Calibri" panose="020F0502020204030204" pitchFamily="34" charset="0"/>
                <a:cs typeface="Times New Roman" panose="02020603050405020304" pitchFamily="18" charset="0"/>
              </a:rPr>
              <a:t>conditions.</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data and apply speciﬁc algorithms to</a:t>
            </a:r>
            <a:r>
              <a:rPr lang="en-US" sz="1400" spc="5"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spc="-10" dirty="0">
                <a:effectLst/>
                <a:latin typeface="Times New Roman" panose="02020603050405020304" pitchFamily="18" charset="0"/>
                <a:ea typeface="Calibri" panose="020F0502020204030204" pitchFamily="34" charset="0"/>
                <a:cs typeface="Times New Roman" panose="02020603050405020304" pitchFamily="18" charset="0"/>
              </a:rPr>
              <a:t>achieve expected results. </a:t>
            </a: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139700" algn="l" rtl="0">
              <a:spcBef>
                <a:spcPts val="640"/>
              </a:spcBef>
              <a:spcAft>
                <a:spcPts val="0"/>
              </a:spcAft>
              <a:buClr>
                <a:schemeClr val="dk1"/>
              </a:buClr>
              <a:buSzPts val="3200"/>
              <a:buNone/>
            </a:pPr>
            <a:endParaRPr sz="1400" dirty="0">
              <a:latin typeface="Times New Roman" panose="02020603050405020304" pitchFamily="18" charset="0"/>
              <a:cs typeface="Times New Roman" panose="02020603050405020304" pitchFamily="18" charset="0"/>
            </a:endParaRPr>
          </a:p>
        </p:txBody>
      </p:sp>
      <p:pic>
        <p:nvPicPr>
          <p:cNvPr id="98" name="Google Shape;98;p2"/>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99" name="Google Shape;99;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US" b="1" dirty="0"/>
              <a:t>26-8-2023</a:t>
            </a:r>
            <a:endParaRPr dirty="0"/>
          </a:p>
        </p:txBody>
      </p:sp>
      <p:sp>
        <p:nvSpPr>
          <p:cNvPr id="100" name="Google Shape;100;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01" name="Google Shape;10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1066086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A22F5-57BB-9B26-6695-4EBF1D582B38}"/>
              </a:ext>
            </a:extLst>
          </p:cNvPr>
          <p:cNvSpPr>
            <a:spLocks noGrp="1"/>
          </p:cNvSpPr>
          <p:nvPr>
            <p:ph type="title"/>
          </p:nvPr>
        </p:nvSpPr>
        <p:spPr>
          <a:xfrm>
            <a:off x="2884806" y="353845"/>
            <a:ext cx="5109882" cy="1143000"/>
          </a:xfrm>
        </p:spPr>
        <p:txBody>
          <a:bodyPr/>
          <a:lstStyle/>
          <a:p>
            <a:r>
              <a:rPr lang="en-IN" b="1"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Literature review</a:t>
            </a:r>
            <a:endParaRPr lang="en-IN"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Text Placeholder 2">
            <a:extLst>
              <a:ext uri="{FF2B5EF4-FFF2-40B4-BE49-F238E27FC236}">
                <a16:creationId xmlns:a16="http://schemas.microsoft.com/office/drawing/2014/main" id="{C08AE330-5F39-982E-DFF2-E6B0B6AED325}"/>
              </a:ext>
            </a:extLst>
          </p:cNvPr>
          <p:cNvSpPr>
            <a:spLocks noGrp="1"/>
          </p:cNvSpPr>
          <p:nvPr>
            <p:ph type="body" idx="1"/>
          </p:nvPr>
        </p:nvSpPr>
        <p:spPr>
          <a:xfrm>
            <a:off x="457200" y="1455576"/>
            <a:ext cx="8229600" cy="5402424"/>
          </a:xfrm>
        </p:spPr>
        <p:txBody>
          <a:bodyPr>
            <a:noAutofit/>
          </a:bodyPr>
          <a:lstStyle/>
          <a:p>
            <a:pPr marL="0" marR="0" algn="just">
              <a:lnSpc>
                <a:spcPct val="115000"/>
              </a:lnSpc>
              <a:spcBef>
                <a:spcPts val="0"/>
              </a:spcBef>
              <a:spcAft>
                <a:spcPts val="800"/>
              </a:spcAft>
            </a:pPr>
            <a:r>
              <a:rPr lang="en-IN" sz="1150" b="1" kern="100" dirty="0">
                <a:effectLst/>
                <a:latin typeface="Times New Roman" panose="02020603050405020304" pitchFamily="18" charset="0"/>
                <a:ea typeface="Calibri" panose="020F0502020204030204" pitchFamily="34" charset="0"/>
                <a:cs typeface="Times New Roman" panose="02020603050405020304" pitchFamily="18" charset="0"/>
              </a:rPr>
              <a:t>Jamshed, Muhammad Ammar. “</a:t>
            </a:r>
            <a:r>
              <a:rPr lang="en-IN" sz="1150" b="1" kern="100" dirty="0" err="1">
                <a:effectLst/>
                <a:latin typeface="Times New Roman" panose="02020603050405020304" pitchFamily="18" charset="0"/>
                <a:ea typeface="Calibri" panose="020F0502020204030204" pitchFamily="34" charset="0"/>
                <a:cs typeface="Times New Roman" panose="02020603050405020304" pitchFamily="18" charset="0"/>
              </a:rPr>
              <a:t>Analyze</a:t>
            </a:r>
            <a:r>
              <a:rPr lang="en-IN" sz="1150" b="1" kern="100" dirty="0">
                <a:effectLst/>
                <a:latin typeface="Times New Roman" panose="02020603050405020304" pitchFamily="18" charset="0"/>
                <a:ea typeface="Calibri" panose="020F0502020204030204" pitchFamily="34" charset="0"/>
                <a:cs typeface="Times New Roman" panose="02020603050405020304" pitchFamily="18" charset="0"/>
              </a:rPr>
              <a:t> Soil Fertility Using Deep Learning Convolutional Neural Networks.” </a:t>
            </a:r>
            <a:r>
              <a:rPr lang="en-IN" sz="1150" b="1" kern="100" dirty="0" err="1">
                <a:effectLst/>
                <a:latin typeface="Times New Roman" panose="02020603050405020304" pitchFamily="18" charset="0"/>
                <a:ea typeface="Calibri" panose="020F0502020204030204" pitchFamily="34" charset="0"/>
                <a:cs typeface="Times New Roman" panose="02020603050405020304" pitchFamily="18" charset="0"/>
              </a:rPr>
              <a:t>Shanlax</a:t>
            </a:r>
            <a:r>
              <a:rPr lang="en-IN" sz="1150" b="1" kern="100" dirty="0">
                <a:effectLst/>
                <a:latin typeface="Times New Roman" panose="02020603050405020304" pitchFamily="18" charset="0"/>
                <a:ea typeface="Calibri" panose="020F0502020204030204" pitchFamily="34" charset="0"/>
                <a:cs typeface="Times New Roman" panose="02020603050405020304" pitchFamily="18" charset="0"/>
              </a:rPr>
              <a:t> International Journal of Arts, Science and Humanities, vol. 10, no. 3, 2023, pp. 1–5.</a:t>
            </a:r>
            <a:endParaRPr lang="en-IN" sz="115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800"/>
              </a:spcAft>
            </a:pPr>
            <a:r>
              <a:rPr lang="en-IN" sz="1150" kern="100" dirty="0">
                <a:effectLst/>
                <a:latin typeface="Times New Roman" panose="02020603050405020304" pitchFamily="18" charset="0"/>
                <a:ea typeface="Calibri" panose="020F0502020204030204" pitchFamily="34" charset="0"/>
                <a:cs typeface="Times New Roman" panose="02020603050405020304" pitchFamily="18" charset="0"/>
              </a:rPr>
              <a:t>Offers a broader perspective on soil fertility's dynamics and in creating a predictive CNN model for assessing soil fertility in diverse agricultural contexts.</a:t>
            </a:r>
            <a:endParaRPr lang="en-IN" sz="115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800"/>
              </a:spcAft>
            </a:pPr>
            <a:r>
              <a:rPr lang="en-IN" sz="1150" b="1" kern="100" dirty="0">
                <a:effectLst/>
                <a:latin typeface="Times New Roman" panose="02020603050405020304" pitchFamily="18" charset="0"/>
                <a:ea typeface="Calibri" panose="020F0502020204030204" pitchFamily="34" charset="0"/>
                <a:cs typeface="Times New Roman" panose="02020603050405020304" pitchFamily="18" charset="0"/>
              </a:rPr>
              <a:t>Pandey, </a:t>
            </a:r>
            <a:r>
              <a:rPr lang="en-IN" sz="1150" b="1" kern="100" dirty="0" err="1">
                <a:effectLst/>
                <a:latin typeface="Times New Roman" panose="02020603050405020304" pitchFamily="18" charset="0"/>
                <a:ea typeface="Calibri" panose="020F0502020204030204" pitchFamily="34" charset="0"/>
                <a:cs typeface="Times New Roman" panose="02020603050405020304" pitchFamily="18" charset="0"/>
              </a:rPr>
              <a:t>Shobhit</a:t>
            </a:r>
            <a:r>
              <a:rPr lang="en-IN" sz="1150" b="1" kern="100" dirty="0">
                <a:effectLst/>
                <a:latin typeface="Times New Roman" panose="02020603050405020304" pitchFamily="18" charset="0"/>
                <a:ea typeface="Calibri" panose="020F0502020204030204" pitchFamily="34" charset="0"/>
                <a:cs typeface="Times New Roman" panose="02020603050405020304" pitchFamily="18" charset="0"/>
              </a:rPr>
              <a:t> &amp; </a:t>
            </a:r>
            <a:r>
              <a:rPr lang="en-IN" sz="1150" b="1" kern="100" dirty="0" err="1">
                <a:effectLst/>
                <a:latin typeface="Times New Roman" panose="02020603050405020304" pitchFamily="18" charset="0"/>
                <a:ea typeface="Calibri" panose="020F0502020204030204" pitchFamily="34" charset="0"/>
                <a:cs typeface="Times New Roman" panose="02020603050405020304" pitchFamily="18" charset="0"/>
              </a:rPr>
              <a:t>kumar</a:t>
            </a:r>
            <a:r>
              <a:rPr lang="en-IN" sz="115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150" b="1" kern="100" dirty="0" err="1">
                <a:effectLst/>
                <a:latin typeface="Times New Roman" panose="02020603050405020304" pitchFamily="18" charset="0"/>
                <a:ea typeface="Calibri" panose="020F0502020204030204" pitchFamily="34" charset="0"/>
                <a:cs typeface="Times New Roman" panose="02020603050405020304" pitchFamily="18" charset="0"/>
              </a:rPr>
              <a:t>Yogender</a:t>
            </a:r>
            <a:r>
              <a:rPr lang="en-IN" sz="1150" b="1" kern="100" dirty="0">
                <a:effectLst/>
                <a:latin typeface="Times New Roman" panose="02020603050405020304" pitchFamily="18" charset="0"/>
                <a:ea typeface="Calibri" panose="020F0502020204030204" pitchFamily="34" charset="0"/>
                <a:cs typeface="Times New Roman" panose="02020603050405020304" pitchFamily="18" charset="0"/>
              </a:rPr>
              <a:t> &amp; David, Arun. (2020). Research paper soil.</a:t>
            </a:r>
            <a:endParaRPr lang="en-IN" sz="115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800"/>
              </a:spcAft>
            </a:pPr>
            <a:r>
              <a:rPr lang="en-IN" sz="1150" kern="100" dirty="0">
                <a:effectLst/>
                <a:latin typeface="Times New Roman" panose="02020603050405020304" pitchFamily="18" charset="0"/>
                <a:ea typeface="Calibri" panose="020F0502020204030204" pitchFamily="34" charset="0"/>
                <a:cs typeface="Times New Roman" panose="02020603050405020304" pitchFamily="18" charset="0"/>
              </a:rPr>
              <a:t>The study conducted between 2012-2014 assessed soil properties at different depths in seven research farms of Allahabad School of Agriculture. Significant findings were obtained, particularly from the Department of Soil Science, indicating the importance of soil health for agricultural sustainability.</a:t>
            </a:r>
            <a:endParaRPr lang="en-IN" sz="115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800"/>
              </a:spcAft>
            </a:pPr>
            <a:r>
              <a:rPr lang="en-IN" sz="1150" b="1" kern="100" dirty="0">
                <a:effectLst/>
                <a:latin typeface="Times New Roman" panose="02020603050405020304" pitchFamily="18" charset="0"/>
                <a:ea typeface="Calibri" panose="020F0502020204030204" pitchFamily="34" charset="0"/>
                <a:cs typeface="Times New Roman" panose="02020603050405020304" pitchFamily="18" charset="0"/>
              </a:rPr>
              <a:t>Prabhu, Shubham &amp; </a:t>
            </a:r>
            <a:r>
              <a:rPr lang="en-IN" sz="1150" b="1" kern="100" dirty="0" err="1">
                <a:effectLst/>
                <a:latin typeface="Times New Roman" panose="02020603050405020304" pitchFamily="18" charset="0"/>
                <a:ea typeface="Calibri" panose="020F0502020204030204" pitchFamily="34" charset="0"/>
                <a:cs typeface="Times New Roman" panose="02020603050405020304" pitchFamily="18" charset="0"/>
              </a:rPr>
              <a:t>Revandekar</a:t>
            </a:r>
            <a:r>
              <a:rPr lang="en-IN" sz="1150" b="1" kern="100" dirty="0">
                <a:effectLst/>
                <a:latin typeface="Times New Roman" panose="02020603050405020304" pitchFamily="18" charset="0"/>
                <a:ea typeface="Calibri" panose="020F0502020204030204" pitchFamily="34" charset="0"/>
                <a:cs typeface="Times New Roman" panose="02020603050405020304" pitchFamily="18" charset="0"/>
              </a:rPr>
              <a:t>, Prem &amp; </a:t>
            </a:r>
            <a:r>
              <a:rPr lang="en-IN" sz="1150" b="1" kern="100" dirty="0" err="1">
                <a:effectLst/>
                <a:latin typeface="Times New Roman" panose="02020603050405020304" pitchFamily="18" charset="0"/>
                <a:ea typeface="Calibri" panose="020F0502020204030204" pitchFamily="34" charset="0"/>
                <a:cs typeface="Times New Roman" panose="02020603050405020304" pitchFamily="18" charset="0"/>
              </a:rPr>
              <a:t>Shirdhankar</a:t>
            </a:r>
            <a:r>
              <a:rPr lang="en-IN" sz="1150" b="1" kern="100" dirty="0">
                <a:effectLst/>
                <a:latin typeface="Times New Roman" panose="02020603050405020304" pitchFamily="18" charset="0"/>
                <a:ea typeface="Calibri" panose="020F0502020204030204" pitchFamily="34" charset="0"/>
                <a:cs typeface="Times New Roman" panose="02020603050405020304" pitchFamily="18" charset="0"/>
              </a:rPr>
              <a:t>, Swami &amp; </a:t>
            </a:r>
            <a:r>
              <a:rPr lang="en-IN" sz="1150" b="1" kern="100" dirty="0" err="1">
                <a:effectLst/>
                <a:latin typeface="Times New Roman" panose="02020603050405020304" pitchFamily="18" charset="0"/>
                <a:ea typeface="Calibri" panose="020F0502020204030204" pitchFamily="34" charset="0"/>
                <a:cs typeface="Times New Roman" panose="02020603050405020304" pitchFamily="18" charset="0"/>
              </a:rPr>
              <a:t>Paygude</a:t>
            </a:r>
            <a:r>
              <a:rPr lang="en-IN" sz="1150" b="1" kern="100" dirty="0">
                <a:effectLst/>
                <a:latin typeface="Times New Roman" panose="02020603050405020304" pitchFamily="18" charset="0"/>
                <a:ea typeface="Calibri" panose="020F0502020204030204" pitchFamily="34" charset="0"/>
                <a:cs typeface="Times New Roman" panose="02020603050405020304" pitchFamily="18" charset="0"/>
              </a:rPr>
              <a:t>, Sandip. (2020). Soil Analysis and Crop Prediction. International Journal of Scientific Research in Science and Technology. 117-123. 10.32628/IJSRST207433.</a:t>
            </a:r>
            <a:endParaRPr lang="en-IN" sz="115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800"/>
              </a:spcAft>
            </a:pPr>
            <a:r>
              <a:rPr lang="en-IN" sz="1150" kern="100" dirty="0">
                <a:effectLst/>
                <a:latin typeface="Times New Roman" panose="02020603050405020304" pitchFamily="18" charset="0"/>
                <a:ea typeface="Calibri" panose="020F0502020204030204" pitchFamily="34" charset="0"/>
                <a:cs typeface="Times New Roman" panose="02020603050405020304" pitchFamily="18" charset="0"/>
              </a:rPr>
              <a:t>The intro highlights soil fertility's importance in Maharashtra's varied soils and the need for efficient crop prediction. Traditional methods are costly and time-consuming, leading to a free automated soil testing system that considers soil fertility and regional precipitation for crop recommendations.</a:t>
            </a:r>
            <a:endParaRPr lang="en-IN" sz="115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800"/>
              </a:spcAft>
            </a:pPr>
            <a:r>
              <a:rPr lang="en-IN" sz="1150" b="1" kern="100" dirty="0">
                <a:effectLst/>
                <a:latin typeface="Times New Roman" panose="02020603050405020304" pitchFamily="18" charset="0"/>
                <a:ea typeface="Calibri" panose="020F0502020204030204" pitchFamily="34" charset="0"/>
                <a:cs typeface="Times New Roman" panose="02020603050405020304" pitchFamily="18" charset="0"/>
              </a:rPr>
              <a:t>Bhavya Agarwal, Shubham </a:t>
            </a:r>
            <a:r>
              <a:rPr lang="en-IN" sz="1150" b="1" kern="100" dirty="0" err="1">
                <a:effectLst/>
                <a:latin typeface="Times New Roman" panose="02020603050405020304" pitchFamily="18" charset="0"/>
                <a:ea typeface="Calibri" panose="020F0502020204030204" pitchFamily="34" charset="0"/>
                <a:cs typeface="Times New Roman" panose="02020603050405020304" pitchFamily="18" charset="0"/>
              </a:rPr>
              <a:t>Pokhriyal</a:t>
            </a:r>
            <a:r>
              <a:rPr lang="en-IN" sz="1150" b="1" kern="100" dirty="0">
                <a:effectLst/>
                <a:latin typeface="Times New Roman" panose="02020603050405020304" pitchFamily="18" charset="0"/>
                <a:ea typeface="Calibri" panose="020F0502020204030204" pitchFamily="34" charset="0"/>
                <a:cs typeface="Times New Roman" panose="02020603050405020304" pitchFamily="18" charset="0"/>
              </a:rPr>
              <a:t>, Satvik Vats, Vikrant Sharma, </a:t>
            </a:r>
            <a:r>
              <a:rPr lang="en-IN" sz="1150" b="1" kern="100" dirty="0" err="1">
                <a:effectLst/>
                <a:latin typeface="Times New Roman" panose="02020603050405020304" pitchFamily="18" charset="0"/>
                <a:ea typeface="Calibri" panose="020F0502020204030204" pitchFamily="34" charset="0"/>
                <a:cs typeface="Times New Roman" panose="02020603050405020304" pitchFamily="18" charset="0"/>
              </a:rPr>
              <a:t>Priyanshu</a:t>
            </a:r>
            <a:r>
              <a:rPr lang="en-IN" sz="1150" b="1" kern="100" dirty="0">
                <a:effectLst/>
                <a:latin typeface="Times New Roman" panose="02020603050405020304" pitchFamily="18" charset="0"/>
                <a:ea typeface="Calibri" panose="020F0502020204030204" pitchFamily="34" charset="0"/>
                <a:cs typeface="Times New Roman" panose="02020603050405020304" pitchFamily="18" charset="0"/>
              </a:rPr>
              <a:t> Rawat, </a:t>
            </a:r>
            <a:r>
              <a:rPr lang="en-IN" sz="1150" b="1" kern="100" dirty="0" err="1">
                <a:effectLst/>
                <a:latin typeface="Times New Roman" panose="02020603050405020304" pitchFamily="18" charset="0"/>
                <a:ea typeface="Calibri" panose="020F0502020204030204" pitchFamily="34" charset="0"/>
                <a:cs typeface="Times New Roman" panose="02020603050405020304" pitchFamily="18" charset="0"/>
              </a:rPr>
              <a:t>Madhvan</a:t>
            </a:r>
            <a:r>
              <a:rPr lang="en-IN" sz="1150" b="1" kern="100" dirty="0">
                <a:effectLst/>
                <a:latin typeface="Times New Roman" panose="02020603050405020304" pitchFamily="18" charset="0"/>
                <a:ea typeface="Calibri" panose="020F0502020204030204" pitchFamily="34" charset="0"/>
                <a:cs typeface="Times New Roman" panose="02020603050405020304" pitchFamily="18" charset="0"/>
              </a:rPr>
              <a:t> Bajaj, "Crop Prediction Using Ensemble Learning", 2023 5th International Conference on Inventive Research in Computing Applications (ICIRCA), pp.90-95, 2023.</a:t>
            </a:r>
            <a:endParaRPr lang="en-IN" sz="115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800"/>
              </a:spcAft>
            </a:pPr>
            <a:r>
              <a:rPr lang="en-IN" sz="1150" kern="100" dirty="0">
                <a:effectLst/>
                <a:latin typeface="Times New Roman" panose="02020603050405020304" pitchFamily="18" charset="0"/>
                <a:ea typeface="Calibri" panose="020F0502020204030204" pitchFamily="34" charset="0"/>
                <a:cs typeface="Times New Roman" panose="02020603050405020304" pitchFamily="18" charset="0"/>
              </a:rPr>
              <a:t>Crop prediction with ensemble learning combines algorithms to enhance accuracy by leveraging their strengths and weaknesses, potentially increasing crop production and revenue with precise recommendations based on environmental factors.</a:t>
            </a:r>
            <a:endParaRPr lang="en-IN" sz="115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800"/>
              </a:spcAft>
            </a:pPr>
            <a:r>
              <a:rPr lang="en-IN" sz="1150" b="1" kern="100" dirty="0">
                <a:effectLst/>
                <a:latin typeface="Times New Roman" panose="02020603050405020304" pitchFamily="18" charset="0"/>
                <a:ea typeface="Calibri" panose="020F0502020204030204" pitchFamily="34" charset="0"/>
                <a:cs typeface="Times New Roman" panose="02020603050405020304" pitchFamily="18" charset="0"/>
              </a:rPr>
              <a:t>A. Jhansi Swetha, G. Kalyani, B. </a:t>
            </a:r>
            <a:r>
              <a:rPr lang="en-IN" sz="1150" b="1" kern="100" dirty="0" err="1">
                <a:effectLst/>
                <a:latin typeface="Times New Roman" panose="02020603050405020304" pitchFamily="18" charset="0"/>
                <a:ea typeface="Calibri" panose="020F0502020204030204" pitchFamily="34" charset="0"/>
                <a:cs typeface="Times New Roman" panose="02020603050405020304" pitchFamily="18" charset="0"/>
              </a:rPr>
              <a:t>Kirananjali</a:t>
            </a:r>
            <a:r>
              <a:rPr lang="en-IN" sz="1150" b="1" kern="100" dirty="0">
                <a:effectLst/>
                <a:latin typeface="Times New Roman" panose="02020603050405020304" pitchFamily="18" charset="0"/>
                <a:ea typeface="Calibri" panose="020F0502020204030204" pitchFamily="34" charset="0"/>
                <a:cs typeface="Times New Roman" panose="02020603050405020304" pitchFamily="18" charset="0"/>
              </a:rPr>
              <a:t>, "Advanced Soil Fertility Analysis and Crop Recommendation using Machine Learning", 2023 7th International Conference on Trends in Electronics and Informatics (ICOEI), pp.1035-1039, 2023.</a:t>
            </a:r>
            <a:endParaRPr lang="en-IN" sz="115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800"/>
              </a:spcAft>
            </a:pPr>
            <a:r>
              <a:rPr lang="en-IN" sz="1150" kern="100" dirty="0">
                <a:effectLst/>
                <a:latin typeface="Times New Roman" panose="02020603050405020304" pitchFamily="18" charset="0"/>
                <a:ea typeface="Calibri" panose="020F0502020204030204" pitchFamily="34" charset="0"/>
                <a:cs typeface="Times New Roman" panose="02020603050405020304" pitchFamily="18" charset="0"/>
              </a:rPr>
              <a:t>This paper aids Indian farmers in crop decisions with machine learning, emphasizing soil health's impact. It introduces a MIT App Inventor mobile app for crop optimization.</a:t>
            </a:r>
            <a:endParaRPr lang="en-IN" sz="115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buNone/>
            </a:pPr>
            <a:endParaRPr lang="en-IN" sz="1150" b="1" i="1"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F3635ED-3C9F-BB3F-3167-C5042ED5279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pic>
        <p:nvPicPr>
          <p:cNvPr id="5" name="Google Shape;98;p2">
            <a:extLst>
              <a:ext uri="{FF2B5EF4-FFF2-40B4-BE49-F238E27FC236}">
                <a16:creationId xmlns:a16="http://schemas.microsoft.com/office/drawing/2014/main" id="{9B5FBFA0-44F6-4CDB-8CD2-6435628E91DE}"/>
              </a:ext>
            </a:extLst>
          </p:cNvPr>
          <p:cNvPicPr preferRelativeResize="0"/>
          <p:nvPr/>
        </p:nvPicPr>
        <p:blipFill rotWithShape="1">
          <a:blip r:embed="rId2">
            <a:alphaModFix/>
          </a:blip>
          <a:srcRect/>
          <a:stretch/>
        </p:blipFill>
        <p:spPr>
          <a:xfrm>
            <a:off x="298855" y="547838"/>
            <a:ext cx="2237740" cy="755015"/>
          </a:xfrm>
          <a:prstGeom prst="rect">
            <a:avLst/>
          </a:prstGeom>
          <a:noFill/>
          <a:ln>
            <a:noFill/>
          </a:ln>
        </p:spPr>
      </p:pic>
    </p:spTree>
    <p:extLst>
      <p:ext uri="{BB962C8B-B14F-4D97-AF65-F5344CB8AC3E}">
        <p14:creationId xmlns:p14="http://schemas.microsoft.com/office/powerpoint/2010/main" val="871889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a:buSzPts val="4400"/>
            </a:pPr>
            <a:r>
              <a:rPr lang="en-US" dirty="0"/>
              <a:t>      </a:t>
            </a:r>
            <a:br>
              <a:rPr lang="en-US" dirty="0"/>
            </a:br>
            <a:r>
              <a:rPr lang="en-US" b="1" dirty="0">
                <a:latin typeface="Times New Roman" panose="02020603050405020304" pitchFamily="18" charset="0"/>
                <a:cs typeface="Times New Roman" panose="02020603050405020304" pitchFamily="18" charset="0"/>
              </a:rPr>
              <a:t>Existing System</a:t>
            </a:r>
            <a:br>
              <a:rPr lang="en-US" dirty="0">
                <a:latin typeface="Times New Roman" panose="02020603050405020304" pitchFamily="18" charset="0"/>
                <a:cs typeface="Times New Roman" panose="02020603050405020304" pitchFamily="18" charset="0"/>
              </a:rPr>
            </a:br>
            <a:endParaRPr lang="en-US" dirty="0"/>
          </a:p>
        </p:txBody>
      </p:sp>
      <p:sp>
        <p:nvSpPr>
          <p:cNvPr id="97" name="Google Shape;97;p2"/>
          <p:cNvSpPr txBox="1">
            <a:spLocks noGrp="1"/>
          </p:cNvSpPr>
          <p:nvPr>
            <p:ph type="body" idx="1"/>
          </p:nvPr>
        </p:nvSpPr>
        <p:spPr>
          <a:xfrm>
            <a:off x="457200" y="1600200"/>
            <a:ext cx="8229600" cy="47561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3200"/>
              <a:buNone/>
            </a:pPr>
            <a:r>
              <a:rPr lang="en-US" sz="1600" dirty="0">
                <a:solidFill>
                  <a:schemeClr val="tx1"/>
                </a:solidFill>
                <a:latin typeface="Times New Roman" panose="02020603050405020304" pitchFamily="18" charset="0"/>
                <a:cs typeface="Times New Roman" panose="02020603050405020304" pitchFamily="18" charset="0"/>
              </a:rPr>
              <a:t>                     </a:t>
            </a:r>
            <a:endParaRPr sz="1600" dirty="0">
              <a:solidFill>
                <a:schemeClr val="tx1"/>
              </a:solidFill>
              <a:latin typeface="Times New Roman" panose="02020603050405020304" pitchFamily="18" charset="0"/>
              <a:cs typeface="Times New Roman" panose="02020603050405020304" pitchFamily="18" charset="0"/>
            </a:endParaRPr>
          </a:p>
          <a:p>
            <a:pPr algn="l">
              <a:buFont typeface="+mj-lt"/>
              <a:buAutoNum type="arabicPeriod"/>
            </a:pPr>
            <a:r>
              <a:rPr lang="en-IN" sz="1600" b="1" i="0" dirty="0">
                <a:solidFill>
                  <a:schemeClr val="tx1"/>
                </a:solidFill>
                <a:effectLst/>
                <a:latin typeface="Söhne"/>
              </a:rPr>
              <a:t>Deep Learning CNN Model (Jamshed, Muhammad Ammar):</a:t>
            </a:r>
            <a:r>
              <a:rPr lang="en-IN" sz="1600" b="0" i="0" dirty="0">
                <a:solidFill>
                  <a:schemeClr val="tx1"/>
                </a:solidFill>
                <a:effectLst/>
                <a:latin typeface="Söhne"/>
              </a:rPr>
              <a:t> This study proposes a deep learning Convolutional Neural Network (CNN) model for assessing soil fertility in various agricultural contexts. This deep learning-based system aims to improve the accuracy of soil fertility analysis.</a:t>
            </a:r>
          </a:p>
          <a:p>
            <a:pPr algn="l">
              <a:buFont typeface="+mj-lt"/>
              <a:buAutoNum type="arabicPeriod"/>
            </a:pPr>
            <a:r>
              <a:rPr lang="en-IN" sz="1600" b="1" i="0" dirty="0">
                <a:solidFill>
                  <a:schemeClr val="tx1"/>
                </a:solidFill>
                <a:effectLst/>
                <a:latin typeface="Söhne"/>
              </a:rPr>
              <a:t>Traditional Soil Property Assessment (Pandey, </a:t>
            </a:r>
            <a:r>
              <a:rPr lang="en-IN" sz="1600" b="1" i="0" dirty="0" err="1">
                <a:solidFill>
                  <a:schemeClr val="tx1"/>
                </a:solidFill>
                <a:effectLst/>
                <a:latin typeface="Söhne"/>
              </a:rPr>
              <a:t>Shobhit</a:t>
            </a:r>
            <a:r>
              <a:rPr lang="en-IN" sz="1600" b="1" i="0" dirty="0">
                <a:solidFill>
                  <a:schemeClr val="tx1"/>
                </a:solidFill>
                <a:effectLst/>
                <a:latin typeface="Söhne"/>
              </a:rPr>
              <a:t> &amp; Kumar, </a:t>
            </a:r>
            <a:r>
              <a:rPr lang="en-IN" sz="1600" b="1" i="0" dirty="0" err="1">
                <a:solidFill>
                  <a:schemeClr val="tx1"/>
                </a:solidFill>
                <a:effectLst/>
                <a:latin typeface="Söhne"/>
              </a:rPr>
              <a:t>Yogender</a:t>
            </a:r>
            <a:r>
              <a:rPr lang="en-IN" sz="1600" b="1" i="0" dirty="0">
                <a:solidFill>
                  <a:schemeClr val="tx1"/>
                </a:solidFill>
                <a:effectLst/>
                <a:latin typeface="Söhne"/>
              </a:rPr>
              <a:t> &amp; David, Arun):</a:t>
            </a:r>
            <a:r>
              <a:rPr lang="en-IN" sz="1600" b="0" i="0" dirty="0">
                <a:solidFill>
                  <a:schemeClr val="tx1"/>
                </a:solidFill>
                <a:effectLst/>
                <a:latin typeface="Söhne"/>
              </a:rPr>
              <a:t> The research conducted between 2012-2014 focuses on traditional soil property assessment at different depths. This existing system relies on conventional soil analysis methods to understand soil health and its impact on agriculture.</a:t>
            </a:r>
          </a:p>
          <a:p>
            <a:pPr algn="l">
              <a:buFont typeface="+mj-lt"/>
              <a:buAutoNum type="arabicPeriod"/>
            </a:pPr>
            <a:r>
              <a:rPr lang="en-IN" sz="1600" b="1" i="0" dirty="0">
                <a:solidFill>
                  <a:schemeClr val="tx1"/>
                </a:solidFill>
                <a:effectLst/>
                <a:latin typeface="Söhne"/>
              </a:rPr>
              <a:t>Automated Soil Testing System (Prabhu, Shubham &amp; </a:t>
            </a:r>
            <a:r>
              <a:rPr lang="en-IN" sz="1600" b="1" i="0" dirty="0" err="1">
                <a:solidFill>
                  <a:schemeClr val="tx1"/>
                </a:solidFill>
                <a:effectLst/>
                <a:latin typeface="Söhne"/>
              </a:rPr>
              <a:t>Revandekar</a:t>
            </a:r>
            <a:r>
              <a:rPr lang="en-IN" sz="1600" b="1" i="0" dirty="0">
                <a:solidFill>
                  <a:schemeClr val="tx1"/>
                </a:solidFill>
                <a:effectLst/>
                <a:latin typeface="Söhne"/>
              </a:rPr>
              <a:t>, Prem &amp; </a:t>
            </a:r>
            <a:r>
              <a:rPr lang="en-IN" sz="1600" b="1" i="0" dirty="0" err="1">
                <a:solidFill>
                  <a:schemeClr val="tx1"/>
                </a:solidFill>
                <a:effectLst/>
                <a:latin typeface="Söhne"/>
              </a:rPr>
              <a:t>Shirdhankar</a:t>
            </a:r>
            <a:r>
              <a:rPr lang="en-IN" sz="1600" b="1" i="0" dirty="0">
                <a:solidFill>
                  <a:schemeClr val="tx1"/>
                </a:solidFill>
                <a:effectLst/>
                <a:latin typeface="Söhne"/>
              </a:rPr>
              <a:t>, Swami &amp; </a:t>
            </a:r>
            <a:r>
              <a:rPr lang="en-IN" sz="1600" b="1" i="0" dirty="0" err="1">
                <a:solidFill>
                  <a:schemeClr val="tx1"/>
                </a:solidFill>
                <a:effectLst/>
                <a:latin typeface="Söhne"/>
              </a:rPr>
              <a:t>Paygude</a:t>
            </a:r>
            <a:r>
              <a:rPr lang="en-IN" sz="1600" b="1" i="0" dirty="0">
                <a:solidFill>
                  <a:schemeClr val="tx1"/>
                </a:solidFill>
                <a:effectLst/>
                <a:latin typeface="Söhne"/>
              </a:rPr>
              <a:t>, Sandip):</a:t>
            </a:r>
            <a:r>
              <a:rPr lang="en-IN" sz="1600" b="0" i="0" dirty="0">
                <a:solidFill>
                  <a:schemeClr val="tx1"/>
                </a:solidFill>
                <a:effectLst/>
                <a:latin typeface="Söhne"/>
              </a:rPr>
              <a:t> The paper introduces a free automated soil testing system that considers soil fertility and regional precipitation. This system aims to provide efficient and cost-effective soil analysis for crop recommendations.</a:t>
            </a:r>
          </a:p>
          <a:p>
            <a:pPr algn="l">
              <a:buFont typeface="+mj-lt"/>
              <a:buAutoNum type="arabicPeriod"/>
            </a:pPr>
            <a:r>
              <a:rPr lang="en-IN" sz="1600" b="1" i="0" dirty="0">
                <a:solidFill>
                  <a:schemeClr val="tx1"/>
                </a:solidFill>
                <a:effectLst/>
                <a:latin typeface="Söhne"/>
              </a:rPr>
              <a:t>Crop Prediction with Ensemble Learning (Bhavya Agarwal, Shubham </a:t>
            </a:r>
            <a:r>
              <a:rPr lang="en-IN" sz="1600" b="1" i="0" dirty="0" err="1">
                <a:solidFill>
                  <a:schemeClr val="tx1"/>
                </a:solidFill>
                <a:effectLst/>
                <a:latin typeface="Söhne"/>
              </a:rPr>
              <a:t>Pokhriyal</a:t>
            </a:r>
            <a:r>
              <a:rPr lang="en-IN" sz="1600" b="1" i="0" dirty="0">
                <a:solidFill>
                  <a:schemeClr val="tx1"/>
                </a:solidFill>
                <a:effectLst/>
                <a:latin typeface="Söhne"/>
              </a:rPr>
              <a:t>, Satvik Vats, Vikrant Sharma, </a:t>
            </a:r>
            <a:r>
              <a:rPr lang="en-IN" sz="1600" b="1" i="0" dirty="0" err="1">
                <a:solidFill>
                  <a:schemeClr val="tx1"/>
                </a:solidFill>
                <a:effectLst/>
                <a:latin typeface="Söhne"/>
              </a:rPr>
              <a:t>Priyanshu</a:t>
            </a:r>
            <a:r>
              <a:rPr lang="en-IN" sz="1600" b="1" i="0" dirty="0">
                <a:solidFill>
                  <a:schemeClr val="tx1"/>
                </a:solidFill>
                <a:effectLst/>
                <a:latin typeface="Söhne"/>
              </a:rPr>
              <a:t> Rawat, </a:t>
            </a:r>
            <a:r>
              <a:rPr lang="en-IN" sz="1600" b="1" i="0" dirty="0" err="1">
                <a:solidFill>
                  <a:schemeClr val="tx1"/>
                </a:solidFill>
                <a:effectLst/>
                <a:latin typeface="Söhne"/>
              </a:rPr>
              <a:t>Madhvan</a:t>
            </a:r>
            <a:r>
              <a:rPr lang="en-IN" sz="1600" b="1" i="0" dirty="0">
                <a:solidFill>
                  <a:schemeClr val="tx1"/>
                </a:solidFill>
                <a:effectLst/>
                <a:latin typeface="Söhne"/>
              </a:rPr>
              <a:t> Bajaj):</a:t>
            </a:r>
            <a:r>
              <a:rPr lang="en-IN" sz="1600" b="0" i="0" dirty="0">
                <a:solidFill>
                  <a:schemeClr val="tx1"/>
                </a:solidFill>
                <a:effectLst/>
                <a:latin typeface="Söhne"/>
              </a:rPr>
              <a:t> This system combines multiple algorithms using ensemble learning techniques to enhance the accuracy of crop prediction. It leverages the strengths and weaknesses of various algorithms to improve recommendations based on environmental factors.</a:t>
            </a:r>
            <a:endParaRPr sz="1600" dirty="0">
              <a:solidFill>
                <a:schemeClr val="tx1"/>
              </a:solidFill>
              <a:latin typeface="Times New Roman" panose="02020603050405020304" pitchFamily="18" charset="0"/>
              <a:cs typeface="Times New Roman" panose="02020603050405020304" pitchFamily="18" charset="0"/>
            </a:endParaRPr>
          </a:p>
          <a:p>
            <a:pPr marL="342900" lvl="0" indent="-139700" algn="l" rtl="0">
              <a:spcBef>
                <a:spcPts val="640"/>
              </a:spcBef>
              <a:spcAft>
                <a:spcPts val="0"/>
              </a:spcAft>
              <a:buClr>
                <a:schemeClr val="dk1"/>
              </a:buClr>
              <a:buSzPts val="3200"/>
              <a:buNone/>
            </a:pPr>
            <a:endParaRPr sz="1600" dirty="0">
              <a:solidFill>
                <a:schemeClr val="tx1"/>
              </a:solidFill>
              <a:latin typeface="Times New Roman" panose="02020603050405020304" pitchFamily="18" charset="0"/>
              <a:cs typeface="Times New Roman" panose="02020603050405020304" pitchFamily="18" charset="0"/>
            </a:endParaRPr>
          </a:p>
        </p:txBody>
      </p:sp>
      <p:pic>
        <p:nvPicPr>
          <p:cNvPr id="98" name="Google Shape;98;p2"/>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99" name="Google Shape;99;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US" b="1" dirty="0"/>
              <a:t>26-8-2023</a:t>
            </a:r>
            <a:endParaRPr dirty="0"/>
          </a:p>
        </p:txBody>
      </p:sp>
      <p:sp>
        <p:nvSpPr>
          <p:cNvPr id="100" name="Google Shape;100;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01" name="Google Shape;10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3626857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B518F-859D-E8D4-0829-673A286142CD}"/>
              </a:ext>
            </a:extLst>
          </p:cNvPr>
          <p:cNvSpPr>
            <a:spLocks noGrp="1"/>
          </p:cNvSpPr>
          <p:nvPr>
            <p:ph type="title"/>
          </p:nvPr>
        </p:nvSpPr>
        <p:spPr>
          <a:xfrm>
            <a:off x="2786741" y="359360"/>
            <a:ext cx="6012025" cy="1143000"/>
          </a:xfrm>
        </p:spPr>
        <p:txBody>
          <a:bodyPr>
            <a:noAutofit/>
          </a:bodyPr>
          <a:lstStyle/>
          <a:p>
            <a:r>
              <a:rPr lang="en-US" sz="2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Comparison of Existing Methods with Merits and Demerits</a:t>
            </a:r>
            <a:endParaRPr lang="en-IN" sz="2800" b="1"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Text Placeholder 2">
            <a:extLst>
              <a:ext uri="{FF2B5EF4-FFF2-40B4-BE49-F238E27FC236}">
                <a16:creationId xmlns:a16="http://schemas.microsoft.com/office/drawing/2014/main" id="{DD61E5A9-6CE4-DEDA-E5BE-D29FD34908E8}"/>
              </a:ext>
            </a:extLst>
          </p:cNvPr>
          <p:cNvSpPr>
            <a:spLocks noGrp="1"/>
          </p:cNvSpPr>
          <p:nvPr>
            <p:ph type="body" idx="1"/>
          </p:nvPr>
        </p:nvSpPr>
        <p:spPr>
          <a:xfrm>
            <a:off x="457200" y="1600201"/>
            <a:ext cx="8229600" cy="4917140"/>
          </a:xfrm>
        </p:spPr>
        <p:txBody>
          <a:bodyPr>
            <a:noAutofit/>
          </a:bodyPr>
          <a:lstStyle/>
          <a:p>
            <a:pPr marL="114300" indent="0" algn="l">
              <a:lnSpc>
                <a:spcPct val="170000"/>
              </a:lnSpc>
              <a:buNone/>
            </a:pPr>
            <a:r>
              <a:rPr lang="en-GB" sz="1300" b="1" i="0" dirty="0">
                <a:solidFill>
                  <a:schemeClr val="tx1"/>
                </a:solidFill>
                <a:effectLst/>
                <a:latin typeface="Times New Roman" panose="02020603050405020304" pitchFamily="18" charset="0"/>
                <a:cs typeface="Times New Roman" panose="02020603050405020304" pitchFamily="18" charset="0"/>
              </a:rPr>
              <a:t>Merits:</a:t>
            </a:r>
          </a:p>
          <a:p>
            <a:pPr algn="just">
              <a:lnSpc>
                <a:spcPct val="170000"/>
              </a:lnSpc>
            </a:pPr>
            <a:r>
              <a:rPr lang="en-GB" sz="1300" b="1" i="0" dirty="0">
                <a:solidFill>
                  <a:schemeClr val="tx1"/>
                </a:solidFill>
                <a:effectLst/>
                <a:latin typeface="Times New Roman" panose="02020603050405020304" pitchFamily="18" charset="0"/>
                <a:cs typeface="Times New Roman" panose="02020603050405020304" pitchFamily="18" charset="0"/>
              </a:rPr>
              <a:t>Accuracy:</a:t>
            </a:r>
            <a:r>
              <a:rPr lang="en-GB" sz="1300" b="0" i="0" dirty="0">
                <a:solidFill>
                  <a:schemeClr val="tx1"/>
                </a:solidFill>
                <a:effectLst/>
                <a:latin typeface="Times New Roman" panose="02020603050405020304" pitchFamily="18" charset="0"/>
                <a:cs typeface="Times New Roman" panose="02020603050405020304" pitchFamily="18" charset="0"/>
              </a:rPr>
              <a:t> Laboratory testing provides accurate measurements of soil properties and nutrient levels.</a:t>
            </a:r>
          </a:p>
          <a:p>
            <a:pPr algn="just">
              <a:lnSpc>
                <a:spcPct val="170000"/>
              </a:lnSpc>
            </a:pPr>
            <a:r>
              <a:rPr lang="en-GB" sz="1300" b="1" i="0" dirty="0">
                <a:solidFill>
                  <a:schemeClr val="tx1"/>
                </a:solidFill>
                <a:effectLst/>
                <a:latin typeface="Times New Roman" panose="02020603050405020304" pitchFamily="18" charset="0"/>
                <a:cs typeface="Times New Roman" panose="02020603050405020304" pitchFamily="18" charset="0"/>
              </a:rPr>
              <a:t>Standardized Procedures:</a:t>
            </a:r>
            <a:r>
              <a:rPr lang="en-GB" sz="1300" b="0" i="0" dirty="0">
                <a:solidFill>
                  <a:schemeClr val="tx1"/>
                </a:solidFill>
                <a:effectLst/>
                <a:latin typeface="Times New Roman" panose="02020603050405020304" pitchFamily="18" charset="0"/>
                <a:cs typeface="Times New Roman" panose="02020603050405020304" pitchFamily="18" charset="0"/>
              </a:rPr>
              <a:t> Established procedures and protocols for soil testing ensure consistency.</a:t>
            </a:r>
          </a:p>
          <a:p>
            <a:pPr algn="just">
              <a:lnSpc>
                <a:spcPct val="170000"/>
              </a:lnSpc>
            </a:pPr>
            <a:r>
              <a:rPr lang="en-GB" sz="1300" b="1" i="0" dirty="0">
                <a:solidFill>
                  <a:schemeClr val="tx1"/>
                </a:solidFill>
                <a:effectLst/>
                <a:latin typeface="Times New Roman" panose="02020603050405020304" pitchFamily="18" charset="0"/>
                <a:cs typeface="Times New Roman" panose="02020603050405020304" pitchFamily="18" charset="0"/>
              </a:rPr>
              <a:t>Expert Interpretation:</a:t>
            </a:r>
            <a:r>
              <a:rPr lang="en-GB" sz="1300" b="0" i="0" dirty="0">
                <a:solidFill>
                  <a:schemeClr val="tx1"/>
                </a:solidFill>
                <a:effectLst/>
                <a:latin typeface="Times New Roman" panose="02020603050405020304" pitchFamily="18" charset="0"/>
                <a:cs typeface="Times New Roman" panose="02020603050405020304" pitchFamily="18" charset="0"/>
              </a:rPr>
              <a:t> Analysis results are often interpreted by trained professionals, offering valuable insights.</a:t>
            </a:r>
          </a:p>
          <a:p>
            <a:pPr algn="just">
              <a:lnSpc>
                <a:spcPct val="170000"/>
              </a:lnSpc>
            </a:pPr>
            <a:r>
              <a:rPr lang="en-GB" sz="1300" b="1" i="0" dirty="0">
                <a:solidFill>
                  <a:schemeClr val="tx1"/>
                </a:solidFill>
                <a:effectLst/>
                <a:latin typeface="Times New Roman" panose="02020603050405020304" pitchFamily="18" charset="0"/>
                <a:cs typeface="Times New Roman" panose="02020603050405020304" pitchFamily="18" charset="0"/>
              </a:rPr>
              <a:t>Proven Approach:</a:t>
            </a:r>
            <a:r>
              <a:rPr lang="en-GB" sz="1300" b="0" i="0" dirty="0">
                <a:solidFill>
                  <a:schemeClr val="tx1"/>
                </a:solidFill>
                <a:effectLst/>
                <a:latin typeface="Times New Roman" panose="02020603050405020304" pitchFamily="18" charset="0"/>
                <a:cs typeface="Times New Roman" panose="02020603050405020304" pitchFamily="18" charset="0"/>
              </a:rPr>
              <a:t> Traditional methods have been used successfully for years in agricultural practices.</a:t>
            </a:r>
          </a:p>
          <a:p>
            <a:pPr marL="114300" indent="0" algn="just">
              <a:lnSpc>
                <a:spcPct val="170000"/>
              </a:lnSpc>
              <a:buNone/>
            </a:pPr>
            <a:r>
              <a:rPr lang="en-GB" sz="1300" b="1" i="0" dirty="0">
                <a:solidFill>
                  <a:schemeClr val="tx1"/>
                </a:solidFill>
                <a:effectLst/>
                <a:latin typeface="Times New Roman" panose="02020603050405020304" pitchFamily="18" charset="0"/>
                <a:cs typeface="Times New Roman" panose="02020603050405020304" pitchFamily="18" charset="0"/>
              </a:rPr>
              <a:t>Demerits:</a:t>
            </a:r>
          </a:p>
          <a:p>
            <a:pPr algn="just">
              <a:lnSpc>
                <a:spcPct val="170000"/>
              </a:lnSpc>
            </a:pPr>
            <a:r>
              <a:rPr lang="en-GB" sz="1300" b="1" i="0" dirty="0">
                <a:solidFill>
                  <a:schemeClr val="tx1"/>
                </a:solidFill>
                <a:effectLst/>
                <a:latin typeface="Times New Roman" panose="02020603050405020304" pitchFamily="18" charset="0"/>
                <a:cs typeface="Times New Roman" panose="02020603050405020304" pitchFamily="18" charset="0"/>
              </a:rPr>
              <a:t>Time-Consuming:</a:t>
            </a:r>
            <a:r>
              <a:rPr lang="en-GB" sz="1300" b="0" i="0" dirty="0">
                <a:solidFill>
                  <a:schemeClr val="tx1"/>
                </a:solidFill>
                <a:effectLst/>
                <a:latin typeface="Times New Roman" panose="02020603050405020304" pitchFamily="18" charset="0"/>
                <a:cs typeface="Times New Roman" panose="02020603050405020304" pitchFamily="18" charset="0"/>
              </a:rPr>
              <a:t> Laboratory testing and analysis are time-intensive processes, delaying decision-making.</a:t>
            </a:r>
          </a:p>
          <a:p>
            <a:pPr algn="just">
              <a:lnSpc>
                <a:spcPct val="170000"/>
              </a:lnSpc>
            </a:pPr>
            <a:r>
              <a:rPr lang="en-GB" sz="1300" b="1" i="0" dirty="0">
                <a:solidFill>
                  <a:schemeClr val="tx1"/>
                </a:solidFill>
                <a:effectLst/>
                <a:latin typeface="Times New Roman" panose="02020603050405020304" pitchFamily="18" charset="0"/>
                <a:cs typeface="Times New Roman" panose="02020603050405020304" pitchFamily="18" charset="0"/>
              </a:rPr>
              <a:t>Labor-Intensive:</a:t>
            </a:r>
            <a:r>
              <a:rPr lang="en-GB" sz="1300" b="0" i="0" dirty="0">
                <a:solidFill>
                  <a:schemeClr val="tx1"/>
                </a:solidFill>
                <a:effectLst/>
                <a:latin typeface="Times New Roman" panose="02020603050405020304" pitchFamily="18" charset="0"/>
                <a:cs typeface="Times New Roman" panose="02020603050405020304" pitchFamily="18" charset="0"/>
              </a:rPr>
              <a:t> Collecting samples and sending them to labs requires effort and resources.</a:t>
            </a:r>
          </a:p>
          <a:p>
            <a:pPr algn="just">
              <a:lnSpc>
                <a:spcPct val="170000"/>
              </a:lnSpc>
            </a:pPr>
            <a:r>
              <a:rPr lang="en-GB" sz="1300" b="1" i="0" dirty="0">
                <a:solidFill>
                  <a:schemeClr val="tx1"/>
                </a:solidFill>
                <a:effectLst/>
                <a:latin typeface="Times New Roman" panose="02020603050405020304" pitchFamily="18" charset="0"/>
                <a:cs typeface="Times New Roman" panose="02020603050405020304" pitchFamily="18" charset="0"/>
              </a:rPr>
              <a:t>Limited Spatial Data:</a:t>
            </a:r>
            <a:r>
              <a:rPr lang="en-GB" sz="1300" b="0" i="0" dirty="0">
                <a:solidFill>
                  <a:schemeClr val="tx1"/>
                </a:solidFill>
                <a:effectLst/>
                <a:latin typeface="Times New Roman" panose="02020603050405020304" pitchFamily="18" charset="0"/>
                <a:cs typeface="Times New Roman" panose="02020603050405020304" pitchFamily="18" charset="0"/>
              </a:rPr>
              <a:t> Traditional methods might not provide detailed spatial variations in soil properties.</a:t>
            </a:r>
          </a:p>
          <a:p>
            <a:pPr algn="just">
              <a:lnSpc>
                <a:spcPct val="170000"/>
              </a:lnSpc>
            </a:pPr>
            <a:r>
              <a:rPr lang="en-GB" sz="1300" b="1" i="0" dirty="0">
                <a:solidFill>
                  <a:schemeClr val="tx1"/>
                </a:solidFill>
                <a:effectLst/>
                <a:latin typeface="Times New Roman" panose="02020603050405020304" pitchFamily="18" charset="0"/>
                <a:cs typeface="Times New Roman" panose="02020603050405020304" pitchFamily="18" charset="0"/>
              </a:rPr>
              <a:t>Costly:</a:t>
            </a:r>
            <a:r>
              <a:rPr lang="en-GB" sz="1300" b="0" i="0" dirty="0">
                <a:solidFill>
                  <a:schemeClr val="tx1"/>
                </a:solidFill>
                <a:effectLst/>
                <a:latin typeface="Times New Roman" panose="02020603050405020304" pitchFamily="18" charset="0"/>
                <a:cs typeface="Times New Roman" panose="02020603050405020304" pitchFamily="18" charset="0"/>
              </a:rPr>
              <a:t> Lab testing, equipment, and expert interpretation can be expensive.</a:t>
            </a:r>
          </a:p>
          <a:p>
            <a:pPr algn="just">
              <a:lnSpc>
                <a:spcPct val="170000"/>
              </a:lnSpc>
            </a:pPr>
            <a:r>
              <a:rPr lang="en-GB" sz="1300" b="1" i="0" dirty="0">
                <a:solidFill>
                  <a:schemeClr val="tx1"/>
                </a:solidFill>
                <a:effectLst/>
                <a:latin typeface="Times New Roman" panose="02020603050405020304" pitchFamily="18" charset="0"/>
                <a:cs typeface="Times New Roman" panose="02020603050405020304" pitchFamily="18" charset="0"/>
              </a:rPr>
              <a:t>Subjective Interpretation:</a:t>
            </a:r>
            <a:r>
              <a:rPr lang="en-GB" sz="1300" b="0" i="0" dirty="0">
                <a:solidFill>
                  <a:schemeClr val="tx1"/>
                </a:solidFill>
                <a:effectLst/>
                <a:latin typeface="Times New Roman" panose="02020603050405020304" pitchFamily="18" charset="0"/>
                <a:cs typeface="Times New Roman" panose="02020603050405020304" pitchFamily="18" charset="0"/>
              </a:rPr>
              <a:t> Interpretation can vary based on the expertise of the analyst.</a:t>
            </a:r>
          </a:p>
        </p:txBody>
      </p:sp>
      <p:sp>
        <p:nvSpPr>
          <p:cNvPr id="4" name="Slide Number Placeholder 3">
            <a:extLst>
              <a:ext uri="{FF2B5EF4-FFF2-40B4-BE49-F238E27FC236}">
                <a16:creationId xmlns:a16="http://schemas.microsoft.com/office/drawing/2014/main" id="{75F479B4-F0C4-4405-B3D0-D5E3FE1092A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pic>
        <p:nvPicPr>
          <p:cNvPr id="5" name="Google Shape;98;p2">
            <a:extLst>
              <a:ext uri="{FF2B5EF4-FFF2-40B4-BE49-F238E27FC236}">
                <a16:creationId xmlns:a16="http://schemas.microsoft.com/office/drawing/2014/main" id="{15828300-A268-4ACF-BD6E-6F896DCEAA5C}"/>
              </a:ext>
            </a:extLst>
          </p:cNvPr>
          <p:cNvPicPr preferRelativeResize="0"/>
          <p:nvPr/>
        </p:nvPicPr>
        <p:blipFill rotWithShape="1">
          <a:blip r:embed="rId2">
            <a:alphaModFix/>
          </a:blip>
          <a:srcRect/>
          <a:stretch/>
        </p:blipFill>
        <p:spPr>
          <a:xfrm>
            <a:off x="228600" y="553353"/>
            <a:ext cx="2237740" cy="755015"/>
          </a:xfrm>
          <a:prstGeom prst="rect">
            <a:avLst/>
          </a:prstGeom>
          <a:noFill/>
          <a:ln>
            <a:noFill/>
          </a:ln>
        </p:spPr>
      </p:pic>
    </p:spTree>
    <p:extLst>
      <p:ext uri="{BB962C8B-B14F-4D97-AF65-F5344CB8AC3E}">
        <p14:creationId xmlns:p14="http://schemas.microsoft.com/office/powerpoint/2010/main" val="3706963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75CF8-8828-9337-90B8-C7345D6AD2EE}"/>
              </a:ext>
            </a:extLst>
          </p:cNvPr>
          <p:cNvSpPr>
            <a:spLocks noGrp="1"/>
          </p:cNvSpPr>
          <p:nvPr>
            <p:ph type="title"/>
          </p:nvPr>
        </p:nvSpPr>
        <p:spPr>
          <a:xfrm>
            <a:off x="2976281" y="274638"/>
            <a:ext cx="4858871" cy="1143000"/>
          </a:xfrm>
        </p:spPr>
        <p:txBody>
          <a:bodyPr>
            <a:normAutofit/>
          </a:bodyPr>
          <a:lstStyle/>
          <a:p>
            <a:r>
              <a:rPr lang="en-US" sz="2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Challenges to address</a:t>
            </a:r>
            <a:endParaRPr lang="en-IN" sz="2800" b="1"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Text Placeholder 2">
            <a:extLst>
              <a:ext uri="{FF2B5EF4-FFF2-40B4-BE49-F238E27FC236}">
                <a16:creationId xmlns:a16="http://schemas.microsoft.com/office/drawing/2014/main" id="{E9BC3FFE-2217-DCD6-E5E4-BD9CDFDEE3F8}"/>
              </a:ext>
            </a:extLst>
          </p:cNvPr>
          <p:cNvSpPr>
            <a:spLocks noGrp="1"/>
          </p:cNvSpPr>
          <p:nvPr>
            <p:ph type="body" idx="1"/>
          </p:nvPr>
        </p:nvSpPr>
        <p:spPr>
          <a:xfrm>
            <a:off x="457200" y="1417637"/>
            <a:ext cx="8229600" cy="5303837"/>
          </a:xfrm>
        </p:spPr>
        <p:txBody>
          <a:bodyPr>
            <a:normAutofit fontScale="47500" lnSpcReduction="20000"/>
          </a:bodyPr>
          <a:lstStyle/>
          <a:p>
            <a:pPr marL="114300" indent="0" algn="l">
              <a:buNone/>
            </a:pPr>
            <a:endParaRPr lang="en-GB" sz="35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114300" indent="0" algn="just">
              <a:buNone/>
            </a:pPr>
            <a:r>
              <a:rPr lang="en-GB" sz="3500" b="1"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Traditional soil analysis methods address challenges including:</a:t>
            </a:r>
          </a:p>
          <a:p>
            <a:pPr marL="114300" indent="0" algn="just">
              <a:buNone/>
            </a:pPr>
            <a:endParaRPr lang="en-GB" sz="3500" b="1"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GB" b="1"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Accuracy and Reliability:</a:t>
            </a:r>
            <a:endParaRPr lang="en-GB" b="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lvl="1" indent="0" algn="just">
              <a:buNone/>
            </a:pPr>
            <a:r>
              <a:rPr lang="en-GB" b="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Rigorous laboratory processes and quality control ensure accurate results.</a:t>
            </a:r>
          </a:p>
          <a:p>
            <a:pPr algn="just"/>
            <a:r>
              <a:rPr lang="en-GB" b="1"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Standardized Protocols:</a:t>
            </a:r>
            <a:endParaRPr lang="en-GB" b="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lvl="1" indent="0" algn="just">
              <a:buNone/>
            </a:pPr>
            <a:r>
              <a:rPr lang="en-GB" b="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Established protocols maintain consistent testing procedures.</a:t>
            </a:r>
          </a:p>
          <a:p>
            <a:pPr algn="just"/>
            <a:r>
              <a:rPr lang="en-GB" b="1"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Expert Interpretation:</a:t>
            </a:r>
            <a:endParaRPr lang="en-GB" b="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lvl="1" indent="0" algn="just">
              <a:buNone/>
            </a:pPr>
            <a:r>
              <a:rPr lang="en-GB" b="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Trained experts provide insights and recommendations.</a:t>
            </a:r>
          </a:p>
          <a:p>
            <a:pPr algn="just"/>
            <a:r>
              <a:rPr lang="en-GB" b="1"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Historical Data:</a:t>
            </a:r>
            <a:endParaRPr lang="en-GB" b="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lvl="1" indent="0" algn="just">
              <a:buNone/>
            </a:pPr>
            <a:r>
              <a:rPr lang="en-GB" b="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Soil surveys and historical data inform soil properties.</a:t>
            </a:r>
          </a:p>
          <a:p>
            <a:pPr algn="just"/>
            <a:r>
              <a:rPr lang="en-GB" b="1"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Local Expertise:</a:t>
            </a:r>
            <a:endParaRPr lang="en-GB" b="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lvl="1" indent="0" algn="just">
              <a:buNone/>
            </a:pPr>
            <a:r>
              <a:rPr lang="en-GB" b="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Local agronomists offer region-specific advice.</a:t>
            </a:r>
          </a:p>
          <a:p>
            <a:pPr algn="just"/>
            <a:r>
              <a:rPr lang="en-GB" b="1"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Sampling Techniques:</a:t>
            </a:r>
            <a:endParaRPr lang="en-GB" b="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lvl="1" indent="0" algn="just">
              <a:buNone/>
            </a:pPr>
            <a:r>
              <a:rPr lang="en-GB" b="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Standardized methods ensure representative samples.</a:t>
            </a:r>
          </a:p>
          <a:p>
            <a:pPr algn="just"/>
            <a:r>
              <a:rPr lang="en-GB" b="1"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Laboratory Infrastructure:</a:t>
            </a:r>
            <a:endParaRPr lang="en-GB" b="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lvl="1" indent="0" algn="just">
              <a:buNone/>
            </a:pPr>
            <a:r>
              <a:rPr lang="en-GB" b="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Equipped labs handle comprehensive analysis.</a:t>
            </a:r>
          </a:p>
          <a:p>
            <a:pPr algn="just"/>
            <a:r>
              <a:rPr lang="en-GB" b="1"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Time-Consuming Analysis:</a:t>
            </a:r>
            <a:endParaRPr lang="en-GB" b="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lvl="1" indent="0" algn="just">
              <a:buNone/>
            </a:pPr>
            <a:r>
              <a:rPr lang="en-GB" b="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Though slow, accurate results guide decisions.</a:t>
            </a:r>
          </a:p>
          <a:p>
            <a:pPr algn="just"/>
            <a:r>
              <a:rPr lang="en-GB" b="1"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High Cost:</a:t>
            </a:r>
            <a:endParaRPr lang="en-GB" b="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lvl="1" indent="0" algn="just">
              <a:buNone/>
            </a:pPr>
            <a:r>
              <a:rPr lang="en-GB" b="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Accuracy justifies expenses for improved yields.</a:t>
            </a:r>
          </a:p>
          <a:p>
            <a:pPr algn="just"/>
            <a:r>
              <a:rPr lang="en-GB" b="1"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Limited Accessibility:</a:t>
            </a:r>
            <a:endParaRPr lang="en-GB" b="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457200" lvl="1" indent="0" algn="just">
              <a:buNone/>
            </a:pPr>
            <a:r>
              <a:rPr lang="en-GB" b="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Mobile testing units bridge remote access gaps.</a:t>
            </a:r>
          </a:p>
          <a:p>
            <a:endParaRPr lang="en-IN"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DBAF082B-D908-E6B8-86E7-C5035A7A326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pic>
        <p:nvPicPr>
          <p:cNvPr id="5" name="Google Shape;98;p2">
            <a:extLst>
              <a:ext uri="{FF2B5EF4-FFF2-40B4-BE49-F238E27FC236}">
                <a16:creationId xmlns:a16="http://schemas.microsoft.com/office/drawing/2014/main" id="{193A138C-C7EB-54D3-58DB-C21A20D17FFF}"/>
              </a:ext>
            </a:extLst>
          </p:cNvPr>
          <p:cNvPicPr preferRelativeResize="0"/>
          <p:nvPr/>
        </p:nvPicPr>
        <p:blipFill rotWithShape="1">
          <a:blip r:embed="rId2">
            <a:alphaModFix/>
          </a:blip>
          <a:srcRect/>
          <a:stretch/>
        </p:blipFill>
        <p:spPr>
          <a:xfrm>
            <a:off x="228600" y="553353"/>
            <a:ext cx="2237740" cy="755015"/>
          </a:xfrm>
          <a:prstGeom prst="rect">
            <a:avLst/>
          </a:prstGeom>
          <a:noFill/>
          <a:ln>
            <a:noFill/>
          </a:ln>
        </p:spPr>
      </p:pic>
    </p:spTree>
    <p:extLst>
      <p:ext uri="{BB962C8B-B14F-4D97-AF65-F5344CB8AC3E}">
        <p14:creationId xmlns:p14="http://schemas.microsoft.com/office/powerpoint/2010/main" val="1965969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txBox="1">
            <a:spLocks noGrp="1"/>
          </p:cNvSpPr>
          <p:nvPr>
            <p:ph type="body" idx="1"/>
          </p:nvPr>
        </p:nvSpPr>
        <p:spPr>
          <a:xfrm>
            <a:off x="457200" y="1426994"/>
            <a:ext cx="8229600" cy="5188306"/>
          </a:xfrm>
          <a:prstGeom prst="rect">
            <a:avLst/>
          </a:prstGeom>
          <a:noFill/>
          <a:ln>
            <a:noFill/>
          </a:ln>
        </p:spPr>
        <p:txBody>
          <a:bodyPr spcFirstLastPara="1" wrap="square" lIns="91425" tIns="45700" rIns="91425" bIns="45700" anchor="t" anchorCtr="0">
            <a:normAutofit fontScale="32500" lnSpcReduction="20000"/>
          </a:bodyPr>
          <a:lstStyle/>
          <a:p>
            <a:pPr marL="0" indent="0" algn="just">
              <a:lnSpc>
                <a:spcPct val="170000"/>
              </a:lnSpc>
              <a:spcBef>
                <a:spcPts val="0"/>
              </a:spcBef>
              <a:buSzPts val="3200"/>
              <a:buNone/>
            </a:pPr>
            <a:r>
              <a:rPr lang="en-GB" sz="4600" dirty="0">
                <a:latin typeface="Times New Roman" panose="02020603050405020304" pitchFamily="18" charset="0"/>
                <a:cs typeface="Times New Roman" panose="02020603050405020304" pitchFamily="18" charset="0"/>
              </a:rPr>
              <a:t>Traditional methods of soil fertility analysis are often time-consuming, </a:t>
            </a:r>
            <a:r>
              <a:rPr lang="en-GB" sz="4600" dirty="0" err="1">
                <a:latin typeface="Times New Roman" panose="02020603050405020304" pitchFamily="18" charset="0"/>
                <a:cs typeface="Times New Roman" panose="02020603050405020304" pitchFamily="18" charset="0"/>
              </a:rPr>
              <a:t>labor-intensive</a:t>
            </a:r>
            <a:r>
              <a:rPr lang="en-GB" sz="4600" dirty="0">
                <a:latin typeface="Times New Roman" panose="02020603050405020304" pitchFamily="18" charset="0"/>
                <a:cs typeface="Times New Roman" panose="02020603050405020304" pitchFamily="18" charset="0"/>
              </a:rPr>
              <a:t>, and may lack precision. Farmers and agricultural experts require a more efficient and accurate solution to predict essential nutrient levels (N, K, P, Ca, S), pH, organic carbon (OC), and electrical conductivity (EC) in soil. The absence of an automated system for soil fertility assessment hinders optimal crop growth and yield.</a:t>
            </a:r>
          </a:p>
          <a:p>
            <a:pPr marL="0" lvl="0" indent="0" algn="just" rtl="0">
              <a:lnSpc>
                <a:spcPct val="170000"/>
              </a:lnSpc>
              <a:spcBef>
                <a:spcPts val="0"/>
              </a:spcBef>
              <a:spcAft>
                <a:spcPts val="0"/>
              </a:spcAft>
              <a:buClr>
                <a:schemeClr val="dk1"/>
              </a:buClr>
              <a:buSzPts val="3200"/>
              <a:buNone/>
            </a:pPr>
            <a:endParaRPr lang="en-IN" sz="4600" dirty="0">
              <a:latin typeface="Times New Roman" panose="02020603050405020304" pitchFamily="18" charset="0"/>
              <a:cs typeface="Times New Roman" panose="02020603050405020304" pitchFamily="18" charset="0"/>
            </a:endParaRPr>
          </a:p>
          <a:p>
            <a:pPr marL="0" lvl="0" indent="0" algn="just" rtl="0">
              <a:lnSpc>
                <a:spcPct val="170000"/>
              </a:lnSpc>
              <a:spcBef>
                <a:spcPts val="0"/>
              </a:spcBef>
              <a:spcAft>
                <a:spcPts val="0"/>
              </a:spcAft>
              <a:buClr>
                <a:schemeClr val="dk1"/>
              </a:buClr>
              <a:buSzPts val="3200"/>
              <a:buNone/>
            </a:pPr>
            <a:r>
              <a:rPr lang="en-IN" sz="4600" b="1" dirty="0">
                <a:latin typeface="Times New Roman" panose="02020603050405020304" pitchFamily="18" charset="0"/>
                <a:cs typeface="Times New Roman" panose="02020603050405020304" pitchFamily="18" charset="0"/>
              </a:rPr>
              <a:t>Objective:</a:t>
            </a:r>
            <a:endParaRPr lang="en-GB" sz="4600" dirty="0">
              <a:latin typeface="Times New Roman" panose="02020603050405020304" pitchFamily="18" charset="0"/>
              <a:cs typeface="Times New Roman" panose="02020603050405020304" pitchFamily="18" charset="0"/>
            </a:endParaRPr>
          </a:p>
          <a:p>
            <a:pPr algn="just">
              <a:lnSpc>
                <a:spcPct val="170000"/>
              </a:lnSpc>
            </a:pPr>
            <a:r>
              <a:rPr lang="en-GB" sz="4600" dirty="0">
                <a:latin typeface="Times New Roman" panose="02020603050405020304" pitchFamily="18" charset="0"/>
                <a:cs typeface="Times New Roman" panose="02020603050405020304" pitchFamily="18" charset="0"/>
              </a:rPr>
              <a:t>The purpose of deploying this project is to revolutionize soil analysis and nutrient management in agriculture. By leveraging advanced technologies like machine learning and data analytics, the project aims to provide accurate and real-time predictions of soil fertility. </a:t>
            </a:r>
          </a:p>
          <a:p>
            <a:pPr algn="just">
              <a:lnSpc>
                <a:spcPct val="170000"/>
              </a:lnSpc>
            </a:pPr>
            <a:r>
              <a:rPr lang="en-GB" sz="4600" dirty="0">
                <a:latin typeface="Times New Roman" panose="02020603050405020304" pitchFamily="18" charset="0"/>
                <a:cs typeface="Times New Roman" panose="02020603050405020304" pitchFamily="18" charset="0"/>
              </a:rPr>
              <a:t>This predictive capability will empower farmers to make informed decisions about nutrient application, leading to optimized crop yields, resource efficiency, and sustainable farming practices. Ultimately, the deployment of this project aims to enhance agricultural productivity, reduce environmental impact, and contribute to global food security.</a:t>
            </a:r>
            <a:endParaRPr lang="en-IN" sz="4600" dirty="0">
              <a:latin typeface="Times New Roman" panose="02020603050405020304" pitchFamily="18" charset="0"/>
              <a:cs typeface="Times New Roman" panose="02020603050405020304" pitchFamily="18" charset="0"/>
            </a:endParaRPr>
          </a:p>
          <a:p>
            <a:pPr marL="0" lvl="0" indent="0" rtl="0">
              <a:spcBef>
                <a:spcPts val="0"/>
              </a:spcBef>
              <a:spcAft>
                <a:spcPts val="0"/>
              </a:spcAft>
              <a:buClr>
                <a:schemeClr val="dk1"/>
              </a:buClr>
              <a:buSzPts val="3200"/>
              <a:buNone/>
            </a:pPr>
            <a:endParaRPr sz="1600" dirty="0">
              <a:solidFill>
                <a:schemeClr val="tx1"/>
              </a:solidFill>
              <a:latin typeface="Times New Roman" panose="02020603050405020304" pitchFamily="18" charset="0"/>
              <a:cs typeface="Times New Roman" panose="02020603050405020304" pitchFamily="18" charset="0"/>
            </a:endParaRPr>
          </a:p>
        </p:txBody>
      </p:sp>
      <p:pic>
        <p:nvPicPr>
          <p:cNvPr id="107" name="Google Shape;107;p5"/>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108" name="Google Shape;108;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US" b="1" dirty="0"/>
              <a:t>26-8-2023</a:t>
            </a:r>
            <a:endParaRPr lang="en-US" dirty="0"/>
          </a:p>
        </p:txBody>
      </p:sp>
      <p:sp>
        <p:nvSpPr>
          <p:cNvPr id="109" name="Google Shape;109;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10" name="Google Shape;110;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
        <p:nvSpPr>
          <p:cNvPr id="2" name="TextBox 1">
            <a:extLst>
              <a:ext uri="{FF2B5EF4-FFF2-40B4-BE49-F238E27FC236}">
                <a16:creationId xmlns:a16="http://schemas.microsoft.com/office/drawing/2014/main" id="{8D692B86-94DD-2013-41F5-238F62BE23E4}"/>
              </a:ext>
            </a:extLst>
          </p:cNvPr>
          <p:cNvSpPr txBox="1"/>
          <p:nvPr/>
        </p:nvSpPr>
        <p:spPr>
          <a:xfrm>
            <a:off x="2958353" y="517058"/>
            <a:ext cx="6185647" cy="523220"/>
          </a:xfrm>
          <a:prstGeom prst="rect">
            <a:avLst/>
          </a:prstGeom>
          <a:noFill/>
        </p:spPr>
        <p:txBody>
          <a:bodyPr wrap="square" rtlCol="0">
            <a:spAutoFit/>
          </a:bodyPr>
          <a:lstStyle/>
          <a:p>
            <a:pPr marL="0" indent="0" algn="ctr">
              <a:spcBef>
                <a:spcPts val="0"/>
              </a:spcBef>
              <a:buSzPts val="3200"/>
              <a:buNone/>
            </a:pPr>
            <a:r>
              <a:rPr lang="en-US" sz="2800" b="1" dirty="0">
                <a:latin typeface="Times New Roman" panose="02020603050405020304" pitchFamily="18" charset="0"/>
                <a:ea typeface="Calibri" panose="020F0502020204030204" pitchFamily="34" charset="0"/>
                <a:cs typeface="Times New Roman" panose="02020603050405020304" pitchFamily="18" charset="0"/>
              </a:rPr>
              <a:t>Problem Statement and Objectives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sz="3600" dirty="0"/>
              <a:t>    </a:t>
            </a:r>
            <a:r>
              <a:rPr lang="en-US" sz="3600" b="1" dirty="0">
                <a:latin typeface="Times New Roman" panose="02020603050405020304" pitchFamily="18" charset="0"/>
                <a:cs typeface="Times New Roman" panose="02020603050405020304" pitchFamily="18" charset="0"/>
              </a:rPr>
              <a:t>Proposed System   </a:t>
            </a:r>
            <a:endParaRPr sz="3600" b="1" dirty="0"/>
          </a:p>
        </p:txBody>
      </p:sp>
      <p:sp>
        <p:nvSpPr>
          <p:cNvPr id="97" name="Google Shape;97;p2"/>
          <p:cNvSpPr txBox="1">
            <a:spLocks noGrp="1"/>
          </p:cNvSpPr>
          <p:nvPr>
            <p:ph type="body" idx="1"/>
          </p:nvPr>
        </p:nvSpPr>
        <p:spPr>
          <a:xfrm>
            <a:off x="457200" y="1308368"/>
            <a:ext cx="8229600" cy="5274994"/>
          </a:xfrm>
          <a:prstGeom prst="rect">
            <a:avLst/>
          </a:prstGeom>
          <a:noFill/>
          <a:ln>
            <a:noFill/>
          </a:ln>
        </p:spPr>
        <p:txBody>
          <a:bodyPr spcFirstLastPara="1" wrap="square" lIns="91425" tIns="45700" rIns="91425" bIns="45700" numCol="1" anchor="t" anchorCtr="0">
            <a:normAutofit lnSpcReduction="10000"/>
          </a:bodyPr>
          <a:lstStyle/>
          <a:p>
            <a:pPr marL="569913" lvl="1" indent="-401638" algn="just">
              <a:lnSpc>
                <a:spcPct val="150000"/>
              </a:lnSpc>
              <a:buFont typeface="Arial" panose="020B0604020202020204" pitchFamily="34" charset="0"/>
              <a:buChar char="•"/>
            </a:pPr>
            <a:r>
              <a:rPr lang="en-GB" sz="1400" b="0" i="0" dirty="0">
                <a:solidFill>
                  <a:schemeClr val="tx1"/>
                </a:solidFill>
                <a:effectLst/>
                <a:latin typeface="Times New Roman" panose="02020603050405020304" pitchFamily="18" charset="0"/>
                <a:cs typeface="Times New Roman" panose="02020603050405020304" pitchFamily="18" charset="0"/>
              </a:rPr>
              <a:t>Collect a diverse dataset of soil samples encompassing essential nutrients (N, K, P, Ca, S), pH, organic carbon (OC), and electrical conductivity (EC).</a:t>
            </a:r>
          </a:p>
          <a:p>
            <a:pPr marL="569913" lvl="1" indent="-401638" algn="just">
              <a:lnSpc>
                <a:spcPct val="150000"/>
              </a:lnSpc>
              <a:buFont typeface="Arial" panose="020B0604020202020204" pitchFamily="34" charset="0"/>
              <a:buChar char="•"/>
            </a:pPr>
            <a:r>
              <a:rPr lang="en-GB" sz="1400" b="0" i="0" dirty="0">
                <a:solidFill>
                  <a:schemeClr val="tx1"/>
                </a:solidFill>
                <a:effectLst/>
                <a:latin typeface="Times New Roman" panose="02020603050405020304" pitchFamily="18" charset="0"/>
                <a:cs typeface="Times New Roman" panose="02020603050405020304" pitchFamily="18" charset="0"/>
              </a:rPr>
              <a:t>Preprocess the data to handle missing values, outliers, and normalize features for consistent model performance.</a:t>
            </a:r>
          </a:p>
          <a:p>
            <a:pPr marL="569913" lvl="1" indent="-401638" algn="just">
              <a:lnSpc>
                <a:spcPct val="150000"/>
              </a:lnSpc>
              <a:buFont typeface="Arial" panose="020B0604020202020204" pitchFamily="34" charset="0"/>
              <a:buChar char="•"/>
            </a:pPr>
            <a:r>
              <a:rPr lang="en-GB" sz="1400" b="0" i="0" dirty="0">
                <a:solidFill>
                  <a:schemeClr val="tx1"/>
                </a:solidFill>
                <a:effectLst/>
                <a:latin typeface="Times New Roman" panose="02020603050405020304" pitchFamily="18" charset="0"/>
                <a:cs typeface="Times New Roman" panose="02020603050405020304" pitchFamily="18" charset="0"/>
              </a:rPr>
              <a:t>Select and implement suitable machine learning algorithms for soil fertility prediction, such as Random Forest or Gradient Boosting.</a:t>
            </a:r>
          </a:p>
          <a:p>
            <a:pPr marL="569913" lvl="1" indent="-401638" algn="just">
              <a:lnSpc>
                <a:spcPct val="150000"/>
              </a:lnSpc>
              <a:buFont typeface="Arial" panose="020B0604020202020204" pitchFamily="34" charset="0"/>
              <a:buChar char="•"/>
            </a:pPr>
            <a:r>
              <a:rPr lang="en-GB" sz="1400" b="0" i="0" dirty="0">
                <a:solidFill>
                  <a:schemeClr val="tx1"/>
                </a:solidFill>
                <a:effectLst/>
                <a:latin typeface="Times New Roman" panose="02020603050405020304" pitchFamily="18" charset="0"/>
                <a:cs typeface="Times New Roman" panose="02020603050405020304" pitchFamily="18" charset="0"/>
              </a:rPr>
              <a:t>Train the models using the </a:t>
            </a:r>
            <a:r>
              <a:rPr lang="en-GB" sz="1400" b="0" i="0" dirty="0" err="1">
                <a:solidFill>
                  <a:schemeClr val="tx1"/>
                </a:solidFill>
                <a:effectLst/>
                <a:latin typeface="Times New Roman" panose="02020603050405020304" pitchFamily="18" charset="0"/>
                <a:cs typeface="Times New Roman" panose="02020603050405020304" pitchFamily="18" charset="0"/>
              </a:rPr>
              <a:t>preprocessed</a:t>
            </a:r>
            <a:r>
              <a:rPr lang="en-GB" sz="1400" b="0" i="0" dirty="0">
                <a:solidFill>
                  <a:schemeClr val="tx1"/>
                </a:solidFill>
                <a:effectLst/>
                <a:latin typeface="Times New Roman" panose="02020603050405020304" pitchFamily="18" charset="0"/>
                <a:cs typeface="Times New Roman" panose="02020603050405020304" pitchFamily="18" charset="0"/>
              </a:rPr>
              <a:t> dataset, employing cross-validation and hyperparameter tuning techniques to optimize performance.</a:t>
            </a:r>
          </a:p>
          <a:p>
            <a:pPr marL="569913" lvl="1" indent="-401638" algn="just">
              <a:lnSpc>
                <a:spcPct val="150000"/>
              </a:lnSpc>
              <a:buFont typeface="Arial" panose="020B0604020202020204" pitchFamily="34" charset="0"/>
              <a:buChar char="•"/>
            </a:pPr>
            <a:r>
              <a:rPr lang="en-IN" sz="1400" b="0" i="0" dirty="0">
                <a:solidFill>
                  <a:schemeClr val="tx1"/>
                </a:solidFill>
                <a:effectLst/>
                <a:latin typeface="Times New Roman" panose="02020603050405020304" pitchFamily="18" charset="0"/>
                <a:cs typeface="Times New Roman" panose="02020603050405020304" pitchFamily="18" charset="0"/>
              </a:rPr>
              <a:t>Develop a user-friendly web-based interface that allows users to input soil data easily.</a:t>
            </a:r>
          </a:p>
          <a:p>
            <a:pPr marL="569913" lvl="1" indent="-401638" algn="just">
              <a:lnSpc>
                <a:spcPct val="150000"/>
              </a:lnSpc>
              <a:buFont typeface="Arial" panose="020B0604020202020204" pitchFamily="34" charset="0"/>
              <a:buChar char="•"/>
            </a:pPr>
            <a:r>
              <a:rPr lang="en-IN" sz="1400" b="0" i="0" dirty="0">
                <a:solidFill>
                  <a:schemeClr val="tx1"/>
                </a:solidFill>
                <a:effectLst/>
                <a:latin typeface="Times New Roman" panose="02020603050405020304" pitchFamily="18" charset="0"/>
                <a:cs typeface="Times New Roman" panose="02020603050405020304" pitchFamily="18" charset="0"/>
              </a:rPr>
              <a:t>Design an intuitive UI with clear instructions, input fields, and interactive elements for an enhanced user experience.</a:t>
            </a:r>
          </a:p>
          <a:p>
            <a:pPr marL="569913" lvl="1" indent="-401638" algn="just">
              <a:lnSpc>
                <a:spcPct val="150000"/>
              </a:lnSpc>
              <a:buFont typeface="Arial" panose="020B0604020202020204" pitchFamily="34" charset="0"/>
              <a:buChar char="•"/>
            </a:pPr>
            <a:r>
              <a:rPr lang="en-GB" sz="1400" b="0" i="0" dirty="0">
                <a:solidFill>
                  <a:schemeClr val="tx1"/>
                </a:solidFill>
                <a:effectLst/>
                <a:latin typeface="Times New Roman" panose="02020603050405020304" pitchFamily="18" charset="0"/>
                <a:cs typeface="Times New Roman" panose="02020603050405020304" pitchFamily="18" charset="0"/>
              </a:rPr>
              <a:t>Implement the trained machine learning models in the backend of the system to generate predictions based on user-inputted soil data.</a:t>
            </a:r>
          </a:p>
          <a:p>
            <a:pPr marL="569913" lvl="1" indent="-401638" algn="just">
              <a:lnSpc>
                <a:spcPct val="150000"/>
              </a:lnSpc>
              <a:buFont typeface="Arial" panose="020B0604020202020204" pitchFamily="34" charset="0"/>
              <a:buChar char="•"/>
            </a:pPr>
            <a:r>
              <a:rPr lang="en-GB" sz="1400" b="0" i="0" dirty="0">
                <a:solidFill>
                  <a:schemeClr val="tx1"/>
                </a:solidFill>
                <a:effectLst/>
                <a:latin typeface="Times New Roman" panose="02020603050405020304" pitchFamily="18" charset="0"/>
                <a:cs typeface="Times New Roman" panose="02020603050405020304" pitchFamily="18" charset="0"/>
              </a:rPr>
              <a:t>Process the input data through the models to produce predictions for essential nutrient levels, pH, OC, and EC.</a:t>
            </a:r>
          </a:p>
          <a:p>
            <a:pPr marL="342900" lvl="0" indent="-139700" algn="l" rtl="0">
              <a:spcBef>
                <a:spcPts val="640"/>
              </a:spcBef>
              <a:spcAft>
                <a:spcPts val="0"/>
              </a:spcAft>
              <a:buClr>
                <a:schemeClr val="dk1"/>
              </a:buClr>
              <a:buSzPts val="3200"/>
              <a:buNone/>
            </a:pPr>
            <a:endParaRPr sz="1400" dirty="0">
              <a:solidFill>
                <a:schemeClr val="tx1"/>
              </a:solidFill>
              <a:latin typeface="Times New Roman" panose="02020603050405020304" pitchFamily="18" charset="0"/>
              <a:cs typeface="Times New Roman" panose="02020603050405020304" pitchFamily="18" charset="0"/>
            </a:endParaRPr>
          </a:p>
        </p:txBody>
      </p:sp>
      <p:pic>
        <p:nvPicPr>
          <p:cNvPr id="98" name="Google Shape;98;p2"/>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99" name="Google Shape;99;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US" b="1" dirty="0"/>
              <a:t>26-8-2023</a:t>
            </a:r>
            <a:endParaRPr lang="en-US" dirty="0"/>
          </a:p>
        </p:txBody>
      </p:sp>
      <p:sp>
        <p:nvSpPr>
          <p:cNvPr id="100" name="Google Shape;100;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01" name="Google Shape;10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258799082"/>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411</TotalTime>
  <Words>2699</Words>
  <Application>Microsoft Office PowerPoint</Application>
  <PresentationFormat>On-screen Show (4:3)</PresentationFormat>
  <Paragraphs>164</Paragraphs>
  <Slides>19</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Söhne</vt:lpstr>
      <vt:lpstr>Times New Roman</vt:lpstr>
      <vt:lpstr>Office Theme</vt:lpstr>
      <vt:lpstr> Soil Analyzer  Analyse the soil fertility with the essential nutrients present in the soil </vt:lpstr>
      <vt:lpstr>      Abstract</vt:lpstr>
      <vt:lpstr>      Introduction</vt:lpstr>
      <vt:lpstr>Literature review</vt:lpstr>
      <vt:lpstr>       Existing System </vt:lpstr>
      <vt:lpstr>Comparison of Existing Methods with Merits and Demerits</vt:lpstr>
      <vt:lpstr>Challenges to address</vt:lpstr>
      <vt:lpstr>PowerPoint Presentation</vt:lpstr>
      <vt:lpstr>    Proposed System   </vt:lpstr>
      <vt:lpstr>PowerPoint Presentation</vt:lpstr>
      <vt:lpstr>PowerPoint Presentation</vt:lpstr>
      <vt:lpstr>PowerPoint Presentation</vt:lpstr>
      <vt:lpstr>PowerPoint Presentation</vt:lpstr>
      <vt:lpstr>Results</vt:lpstr>
      <vt:lpstr>PowerPoint Presentation</vt:lpstr>
      <vt:lpstr>Final Output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 of Project&gt;</dc:title>
  <dc:creator>Kevin</dc:creator>
  <cp:lastModifiedBy>Prakash Y</cp:lastModifiedBy>
  <cp:revision>19</cp:revision>
  <dcterms:created xsi:type="dcterms:W3CDTF">2020-05-13T07:00:09Z</dcterms:created>
  <dcterms:modified xsi:type="dcterms:W3CDTF">2023-11-04T06:00:18Z</dcterms:modified>
</cp:coreProperties>
</file>