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8288000" cy="10287000"/>
  <p:notesSz cx="6858000" cy="9144000"/>
  <p:embeddedFontLst>
    <p:embeddedFont>
      <p:font typeface="Open Sans Bold" charset="1" panose="020B0806030504020204"/>
      <p:regular r:id="rId18"/>
    </p:embeddedFont>
    <p:embeddedFont>
      <p:font typeface="Helvetica World" charset="1" panose="020B0500040000020004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jpe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jpe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png" Type="http://schemas.openxmlformats.org/officeDocument/2006/relationships/image"/><Relationship Id="rId3" Target="../media/image19.svg" Type="http://schemas.openxmlformats.org/officeDocument/2006/relationships/image"/><Relationship Id="rId4" Target="../media/image20.jpeg" Type="http://schemas.openxmlformats.org/officeDocument/2006/relationships/image"/><Relationship Id="rId5" Target="../media/image21.jpe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jpe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jpe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jpe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11.png" Type="http://schemas.openxmlformats.org/officeDocument/2006/relationships/image"/><Relationship Id="rId4" Target="../media/image12.png" Type="http://schemas.openxmlformats.org/officeDocument/2006/relationships/image"/><Relationship Id="rId5" Target="../media/image13.png" Type="http://schemas.openxmlformats.org/officeDocument/2006/relationships/image"/><Relationship Id="rId6" Target="../media/image14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62847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43460" y="598916"/>
            <a:ext cx="17201080" cy="9089168"/>
            <a:chOff x="0" y="0"/>
            <a:chExt cx="4530326" cy="239385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530325" cy="2393855"/>
            </a:xfrm>
            <a:custGeom>
              <a:avLst/>
              <a:gdLst/>
              <a:ahLst/>
              <a:cxnLst/>
              <a:rect r="r" b="b" t="t" l="l"/>
              <a:pathLst>
                <a:path h="2393855" w="4530325">
                  <a:moveTo>
                    <a:pt x="22954" y="0"/>
                  </a:moveTo>
                  <a:lnTo>
                    <a:pt x="4507371" y="0"/>
                  </a:lnTo>
                  <a:cubicBezTo>
                    <a:pt x="4520049" y="0"/>
                    <a:pt x="4530325" y="10277"/>
                    <a:pt x="4530325" y="22954"/>
                  </a:cubicBezTo>
                  <a:lnTo>
                    <a:pt x="4530325" y="2370901"/>
                  </a:lnTo>
                  <a:cubicBezTo>
                    <a:pt x="4530325" y="2383578"/>
                    <a:pt x="4520049" y="2393855"/>
                    <a:pt x="4507371" y="2393855"/>
                  </a:cubicBezTo>
                  <a:lnTo>
                    <a:pt x="22954" y="2393855"/>
                  </a:lnTo>
                  <a:cubicBezTo>
                    <a:pt x="10277" y="2393855"/>
                    <a:pt x="0" y="2383578"/>
                    <a:pt x="0" y="2370901"/>
                  </a:cubicBezTo>
                  <a:lnTo>
                    <a:pt x="0" y="22954"/>
                  </a:lnTo>
                  <a:cubicBezTo>
                    <a:pt x="0" y="10277"/>
                    <a:pt x="10277" y="0"/>
                    <a:pt x="22954" y="0"/>
                  </a:cubicBezTo>
                  <a:close/>
                </a:path>
              </a:pathLst>
            </a:custGeom>
            <a:solidFill>
              <a:srgbClr val="FAF8F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530326" cy="243195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028700" y="1479258"/>
            <a:ext cx="9473257" cy="7328484"/>
            <a:chOff x="0" y="0"/>
            <a:chExt cx="2495014" cy="1930136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495014" cy="1930136"/>
            </a:xfrm>
            <a:custGeom>
              <a:avLst/>
              <a:gdLst/>
              <a:ahLst/>
              <a:cxnLst/>
              <a:rect r="r" b="b" t="t" l="l"/>
              <a:pathLst>
                <a:path h="1930136" w="2495014">
                  <a:moveTo>
                    <a:pt x="41679" y="0"/>
                  </a:moveTo>
                  <a:lnTo>
                    <a:pt x="2453335" y="0"/>
                  </a:lnTo>
                  <a:cubicBezTo>
                    <a:pt x="2476354" y="0"/>
                    <a:pt x="2495014" y="18660"/>
                    <a:pt x="2495014" y="41679"/>
                  </a:cubicBezTo>
                  <a:lnTo>
                    <a:pt x="2495014" y="1888456"/>
                  </a:lnTo>
                  <a:cubicBezTo>
                    <a:pt x="2495014" y="1911475"/>
                    <a:pt x="2476354" y="1930136"/>
                    <a:pt x="2453335" y="1930136"/>
                  </a:cubicBezTo>
                  <a:lnTo>
                    <a:pt x="41679" y="1930136"/>
                  </a:lnTo>
                  <a:cubicBezTo>
                    <a:pt x="18660" y="1930136"/>
                    <a:pt x="0" y="1911475"/>
                    <a:pt x="0" y="1888456"/>
                  </a:cubicBezTo>
                  <a:lnTo>
                    <a:pt x="0" y="41679"/>
                  </a:lnTo>
                  <a:cubicBezTo>
                    <a:pt x="0" y="18660"/>
                    <a:pt x="18660" y="0"/>
                    <a:pt x="41679" y="0"/>
                  </a:cubicBezTo>
                  <a:close/>
                </a:path>
              </a:pathLst>
            </a:custGeom>
            <a:solidFill>
              <a:srgbClr val="DBCBBB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2495014" cy="196823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AutoShape 8" id="8"/>
          <p:cNvSpPr/>
          <p:nvPr/>
        </p:nvSpPr>
        <p:spPr>
          <a:xfrm>
            <a:off x="11245874" y="5513281"/>
            <a:ext cx="5122944" cy="0"/>
          </a:xfrm>
          <a:prstGeom prst="line">
            <a:avLst/>
          </a:prstGeom>
          <a:ln cap="flat" w="38100">
            <a:solidFill>
              <a:srgbClr val="1C2143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1778217" y="1479258"/>
            <a:ext cx="7328484" cy="7328484"/>
          </a:xfrm>
          <a:custGeom>
            <a:avLst/>
            <a:gdLst/>
            <a:ahLst/>
            <a:cxnLst/>
            <a:rect r="r" b="b" t="t" l="l"/>
            <a:pathLst>
              <a:path h="7328484" w="7328484">
                <a:moveTo>
                  <a:pt x="0" y="0"/>
                </a:moveTo>
                <a:lnTo>
                  <a:pt x="7328483" y="0"/>
                </a:lnTo>
                <a:lnTo>
                  <a:pt x="7328483" y="7328484"/>
                </a:lnTo>
                <a:lnTo>
                  <a:pt x="0" y="732848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1245874" y="2408129"/>
            <a:ext cx="5122944" cy="23145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925"/>
              </a:lnSpc>
            </a:pPr>
            <a:r>
              <a:rPr lang="en-US" sz="8500" b="true">
                <a:solidFill>
                  <a:srgbClr val="1C2143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LITERARY</a:t>
            </a:r>
          </a:p>
          <a:p>
            <a:pPr algn="l" marL="0" indent="0" lvl="0">
              <a:lnSpc>
                <a:spcPts val="8925"/>
              </a:lnSpc>
            </a:pPr>
            <a:r>
              <a:rPr lang="en-US" b="true" sz="8500">
                <a:solidFill>
                  <a:srgbClr val="1C2143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LENS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1245874" y="6237396"/>
            <a:ext cx="5168852" cy="23806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1C2143"/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BY:</a:t>
            </a:r>
          </a:p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1C2143"/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Pragati Gupta</a:t>
            </a:r>
          </a:p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1C2143"/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Prakhar</a:t>
            </a:r>
          </a:p>
          <a:p>
            <a:pPr algn="l" marL="0" indent="0" lvl="0">
              <a:lnSpc>
                <a:spcPts val="4759"/>
              </a:lnSpc>
            </a:pPr>
            <a:r>
              <a:rPr lang="en-US" sz="3399">
                <a:solidFill>
                  <a:srgbClr val="1C2143"/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CSIT-1B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4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16372" y="598916"/>
            <a:ext cx="17201080" cy="9089168"/>
            <a:chOff x="0" y="0"/>
            <a:chExt cx="4530326" cy="239385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530325" cy="2393855"/>
            </a:xfrm>
            <a:custGeom>
              <a:avLst/>
              <a:gdLst/>
              <a:ahLst/>
              <a:cxnLst/>
              <a:rect r="r" b="b" t="t" l="l"/>
              <a:pathLst>
                <a:path h="2393855" w="4530325">
                  <a:moveTo>
                    <a:pt x="22954" y="0"/>
                  </a:moveTo>
                  <a:lnTo>
                    <a:pt x="4507371" y="0"/>
                  </a:lnTo>
                  <a:cubicBezTo>
                    <a:pt x="4520049" y="0"/>
                    <a:pt x="4530325" y="10277"/>
                    <a:pt x="4530325" y="22954"/>
                  </a:cubicBezTo>
                  <a:lnTo>
                    <a:pt x="4530325" y="2370901"/>
                  </a:lnTo>
                  <a:cubicBezTo>
                    <a:pt x="4530325" y="2383578"/>
                    <a:pt x="4520049" y="2393855"/>
                    <a:pt x="4507371" y="2393855"/>
                  </a:cubicBezTo>
                  <a:lnTo>
                    <a:pt x="22954" y="2393855"/>
                  </a:lnTo>
                  <a:cubicBezTo>
                    <a:pt x="10277" y="2393855"/>
                    <a:pt x="0" y="2383578"/>
                    <a:pt x="0" y="2370901"/>
                  </a:cubicBezTo>
                  <a:lnTo>
                    <a:pt x="0" y="22954"/>
                  </a:lnTo>
                  <a:cubicBezTo>
                    <a:pt x="0" y="10277"/>
                    <a:pt x="10277" y="0"/>
                    <a:pt x="22954" y="0"/>
                  </a:cubicBezTo>
                  <a:close/>
                </a:path>
              </a:pathLst>
            </a:custGeom>
            <a:solidFill>
              <a:srgbClr val="FAF8F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530326" cy="243195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028700" y="1479258"/>
            <a:ext cx="9473257" cy="7328484"/>
            <a:chOff x="0" y="0"/>
            <a:chExt cx="2495014" cy="1930136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495014" cy="1930136"/>
            </a:xfrm>
            <a:custGeom>
              <a:avLst/>
              <a:gdLst/>
              <a:ahLst/>
              <a:cxnLst/>
              <a:rect r="r" b="b" t="t" l="l"/>
              <a:pathLst>
                <a:path h="1930136" w="2495014">
                  <a:moveTo>
                    <a:pt x="41679" y="0"/>
                  </a:moveTo>
                  <a:lnTo>
                    <a:pt x="2453335" y="0"/>
                  </a:lnTo>
                  <a:cubicBezTo>
                    <a:pt x="2476354" y="0"/>
                    <a:pt x="2495014" y="18660"/>
                    <a:pt x="2495014" y="41679"/>
                  </a:cubicBezTo>
                  <a:lnTo>
                    <a:pt x="2495014" y="1888456"/>
                  </a:lnTo>
                  <a:cubicBezTo>
                    <a:pt x="2495014" y="1911475"/>
                    <a:pt x="2476354" y="1930136"/>
                    <a:pt x="2453335" y="1930136"/>
                  </a:cubicBezTo>
                  <a:lnTo>
                    <a:pt x="41679" y="1930136"/>
                  </a:lnTo>
                  <a:cubicBezTo>
                    <a:pt x="18660" y="1930136"/>
                    <a:pt x="0" y="1911475"/>
                    <a:pt x="0" y="1888456"/>
                  </a:cubicBezTo>
                  <a:lnTo>
                    <a:pt x="0" y="41679"/>
                  </a:lnTo>
                  <a:cubicBezTo>
                    <a:pt x="0" y="18660"/>
                    <a:pt x="18660" y="0"/>
                    <a:pt x="41679" y="0"/>
                  </a:cubicBezTo>
                  <a:close/>
                </a:path>
              </a:pathLst>
            </a:custGeom>
            <a:solidFill>
              <a:srgbClr val="DBCBBB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2495014" cy="196823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AutoShape 8" id="8"/>
          <p:cNvSpPr/>
          <p:nvPr/>
        </p:nvSpPr>
        <p:spPr>
          <a:xfrm>
            <a:off x="11245874" y="2379461"/>
            <a:ext cx="5122944" cy="0"/>
          </a:xfrm>
          <a:prstGeom prst="line">
            <a:avLst/>
          </a:prstGeom>
          <a:ln cap="flat" w="38100">
            <a:solidFill>
              <a:srgbClr val="1C2143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2853937" y="1720069"/>
            <a:ext cx="4786590" cy="6759837"/>
          </a:xfrm>
          <a:custGeom>
            <a:avLst/>
            <a:gdLst/>
            <a:ahLst/>
            <a:cxnLst/>
            <a:rect r="r" b="b" t="t" l="l"/>
            <a:pathLst>
              <a:path h="6759837" w="4786590">
                <a:moveTo>
                  <a:pt x="0" y="0"/>
                </a:moveTo>
                <a:lnTo>
                  <a:pt x="4786590" y="0"/>
                </a:lnTo>
                <a:lnTo>
                  <a:pt x="4786590" y="6759837"/>
                </a:lnTo>
                <a:lnTo>
                  <a:pt x="0" y="675983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0501957" y="1061192"/>
            <a:ext cx="7997450" cy="9313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073"/>
              </a:lnSpc>
            </a:pPr>
            <a:r>
              <a:rPr lang="en-US" b="true" sz="6736">
                <a:solidFill>
                  <a:srgbClr val="1C2143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Role of Reviews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9792263" y="2322311"/>
            <a:ext cx="7725189" cy="61575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1381764" indent="-460588" lvl="2">
              <a:lnSpc>
                <a:spcPts val="4480"/>
              </a:lnSpc>
              <a:buFont typeface="Arial"/>
              <a:buChar char="⚬"/>
            </a:pPr>
            <a:r>
              <a:rPr lang="en-US" sz="3200">
                <a:solidFill>
                  <a:srgbClr val="1C2143"/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User-Generated Content: Reviews help fellow readers make informed decisions.</a:t>
            </a:r>
          </a:p>
          <a:p>
            <a:pPr algn="l" marL="1381764" indent="-460588" lvl="2">
              <a:lnSpc>
                <a:spcPts val="4480"/>
              </a:lnSpc>
              <a:buFont typeface="Arial"/>
              <a:buChar char="⚬"/>
            </a:pPr>
            <a:r>
              <a:rPr lang="en-US" sz="3200">
                <a:solidFill>
                  <a:srgbClr val="1C2143"/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Quality Control: Users can upvote helpful reviews and flag inappropriate ones.</a:t>
            </a:r>
          </a:p>
          <a:p>
            <a:pPr algn="l" marL="1381764" indent="-460588" lvl="2">
              <a:lnSpc>
                <a:spcPts val="4480"/>
              </a:lnSpc>
              <a:buFont typeface="Arial"/>
              <a:buChar char="⚬"/>
            </a:pPr>
            <a:r>
              <a:rPr lang="en-US" sz="3200">
                <a:solidFill>
                  <a:srgbClr val="1C2143"/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Influence on Book Sales: Positive reviews contribute to increased visibility and sales.</a:t>
            </a:r>
          </a:p>
          <a:p>
            <a:pPr algn="l">
              <a:lnSpc>
                <a:spcPts val="4480"/>
              </a:lnSpc>
            </a:pPr>
          </a:p>
          <a:p>
            <a:pPr algn="l" marL="0" indent="0" lvl="0">
              <a:lnSpc>
                <a:spcPts val="4480"/>
              </a:lnSpc>
            </a:pP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62847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43460" y="598916"/>
            <a:ext cx="17201080" cy="9089168"/>
            <a:chOff x="0" y="0"/>
            <a:chExt cx="4530326" cy="239385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530325" cy="2393855"/>
            </a:xfrm>
            <a:custGeom>
              <a:avLst/>
              <a:gdLst/>
              <a:ahLst/>
              <a:cxnLst/>
              <a:rect r="r" b="b" t="t" l="l"/>
              <a:pathLst>
                <a:path h="2393855" w="4530325">
                  <a:moveTo>
                    <a:pt x="22954" y="0"/>
                  </a:moveTo>
                  <a:lnTo>
                    <a:pt x="4507371" y="0"/>
                  </a:lnTo>
                  <a:cubicBezTo>
                    <a:pt x="4520049" y="0"/>
                    <a:pt x="4530325" y="10277"/>
                    <a:pt x="4530325" y="22954"/>
                  </a:cubicBezTo>
                  <a:lnTo>
                    <a:pt x="4530325" y="2370901"/>
                  </a:lnTo>
                  <a:cubicBezTo>
                    <a:pt x="4530325" y="2383578"/>
                    <a:pt x="4520049" y="2393855"/>
                    <a:pt x="4507371" y="2393855"/>
                  </a:cubicBezTo>
                  <a:lnTo>
                    <a:pt x="22954" y="2393855"/>
                  </a:lnTo>
                  <a:cubicBezTo>
                    <a:pt x="10277" y="2393855"/>
                    <a:pt x="0" y="2383578"/>
                    <a:pt x="0" y="2370901"/>
                  </a:cubicBezTo>
                  <a:lnTo>
                    <a:pt x="0" y="22954"/>
                  </a:lnTo>
                  <a:cubicBezTo>
                    <a:pt x="0" y="10277"/>
                    <a:pt x="10277" y="0"/>
                    <a:pt x="22954" y="0"/>
                  </a:cubicBezTo>
                  <a:close/>
                </a:path>
              </a:pathLst>
            </a:custGeom>
            <a:solidFill>
              <a:srgbClr val="FAF8F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530326" cy="243195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028700" y="1479258"/>
            <a:ext cx="9473257" cy="7328484"/>
            <a:chOff x="0" y="0"/>
            <a:chExt cx="2495014" cy="1930136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495014" cy="1930136"/>
            </a:xfrm>
            <a:custGeom>
              <a:avLst/>
              <a:gdLst/>
              <a:ahLst/>
              <a:cxnLst/>
              <a:rect r="r" b="b" t="t" l="l"/>
              <a:pathLst>
                <a:path h="1930136" w="2495014">
                  <a:moveTo>
                    <a:pt x="41679" y="0"/>
                  </a:moveTo>
                  <a:lnTo>
                    <a:pt x="2453335" y="0"/>
                  </a:lnTo>
                  <a:cubicBezTo>
                    <a:pt x="2476354" y="0"/>
                    <a:pt x="2495014" y="18660"/>
                    <a:pt x="2495014" y="41679"/>
                  </a:cubicBezTo>
                  <a:lnTo>
                    <a:pt x="2495014" y="1888456"/>
                  </a:lnTo>
                  <a:cubicBezTo>
                    <a:pt x="2495014" y="1911475"/>
                    <a:pt x="2476354" y="1930136"/>
                    <a:pt x="2453335" y="1930136"/>
                  </a:cubicBezTo>
                  <a:lnTo>
                    <a:pt x="41679" y="1930136"/>
                  </a:lnTo>
                  <a:cubicBezTo>
                    <a:pt x="18660" y="1930136"/>
                    <a:pt x="0" y="1911475"/>
                    <a:pt x="0" y="1888456"/>
                  </a:cubicBezTo>
                  <a:lnTo>
                    <a:pt x="0" y="41679"/>
                  </a:lnTo>
                  <a:cubicBezTo>
                    <a:pt x="0" y="18660"/>
                    <a:pt x="18660" y="0"/>
                    <a:pt x="41679" y="0"/>
                  </a:cubicBezTo>
                  <a:close/>
                </a:path>
              </a:pathLst>
            </a:custGeom>
            <a:solidFill>
              <a:srgbClr val="DBCBBB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2495014" cy="196823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AutoShape 8" id="8"/>
          <p:cNvSpPr/>
          <p:nvPr/>
        </p:nvSpPr>
        <p:spPr>
          <a:xfrm>
            <a:off x="11245874" y="3060726"/>
            <a:ext cx="5122944" cy="0"/>
          </a:xfrm>
          <a:prstGeom prst="line">
            <a:avLst/>
          </a:prstGeom>
          <a:ln cap="flat" w="38100">
            <a:solidFill>
              <a:srgbClr val="1C2143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2586849" y="1965021"/>
            <a:ext cx="6356958" cy="6356958"/>
          </a:xfrm>
          <a:custGeom>
            <a:avLst/>
            <a:gdLst/>
            <a:ahLst/>
            <a:cxnLst/>
            <a:rect r="r" b="b" t="t" l="l"/>
            <a:pathLst>
              <a:path h="6356958" w="6356958">
                <a:moveTo>
                  <a:pt x="0" y="0"/>
                </a:moveTo>
                <a:lnTo>
                  <a:pt x="6356959" y="0"/>
                </a:lnTo>
                <a:lnTo>
                  <a:pt x="6356959" y="6356958"/>
                </a:lnTo>
                <a:lnTo>
                  <a:pt x="0" y="635695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0501957" y="1345172"/>
            <a:ext cx="7969202" cy="13790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312"/>
              </a:lnSpc>
            </a:pPr>
            <a:r>
              <a:rPr lang="en-US" b="true" sz="5059">
                <a:solidFill>
                  <a:srgbClr val="1C2143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Looking ahead:Future Enhancements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501957" y="3336951"/>
            <a:ext cx="7123017" cy="61575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90882" indent="-345441" lvl="1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1C2143"/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AI-Powered Recommendations: Use machine learning for more precise book suggestions.</a:t>
            </a:r>
          </a:p>
          <a:p>
            <a:pPr algn="l" marL="690882" indent="-345441" lvl="1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1C2143"/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Partnerships with Libraries/Bookstores: Users could borrow or purchase books directly.</a:t>
            </a:r>
          </a:p>
          <a:p>
            <a:pPr algn="l" marL="690882" indent="-345441" lvl="1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1C2143"/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Expanded Social Features: Social media integration for easier sharing of reviews.</a:t>
            </a:r>
          </a:p>
          <a:p>
            <a:pPr algn="l">
              <a:lnSpc>
                <a:spcPts val="4480"/>
              </a:lnSpc>
            </a:pPr>
          </a:p>
          <a:p>
            <a:pPr algn="l" marL="0" indent="0" lvl="0">
              <a:lnSpc>
                <a:spcPts val="4480"/>
              </a:lnSpc>
            </a:pP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62847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48245" y="598916"/>
            <a:ext cx="17201080" cy="9089168"/>
            <a:chOff x="0" y="0"/>
            <a:chExt cx="4530326" cy="239385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530325" cy="2393855"/>
            </a:xfrm>
            <a:custGeom>
              <a:avLst/>
              <a:gdLst/>
              <a:ahLst/>
              <a:cxnLst/>
              <a:rect r="r" b="b" t="t" l="l"/>
              <a:pathLst>
                <a:path h="2393855" w="4530325">
                  <a:moveTo>
                    <a:pt x="22954" y="0"/>
                  </a:moveTo>
                  <a:lnTo>
                    <a:pt x="4507371" y="0"/>
                  </a:lnTo>
                  <a:cubicBezTo>
                    <a:pt x="4520049" y="0"/>
                    <a:pt x="4530325" y="10277"/>
                    <a:pt x="4530325" y="22954"/>
                  </a:cubicBezTo>
                  <a:lnTo>
                    <a:pt x="4530325" y="2370901"/>
                  </a:lnTo>
                  <a:cubicBezTo>
                    <a:pt x="4530325" y="2383578"/>
                    <a:pt x="4520049" y="2393855"/>
                    <a:pt x="4507371" y="2393855"/>
                  </a:cubicBezTo>
                  <a:lnTo>
                    <a:pt x="22954" y="2393855"/>
                  </a:lnTo>
                  <a:cubicBezTo>
                    <a:pt x="10277" y="2393855"/>
                    <a:pt x="0" y="2383578"/>
                    <a:pt x="0" y="2370901"/>
                  </a:cubicBezTo>
                  <a:lnTo>
                    <a:pt x="0" y="22954"/>
                  </a:lnTo>
                  <a:cubicBezTo>
                    <a:pt x="0" y="10277"/>
                    <a:pt x="10277" y="0"/>
                    <a:pt x="22954" y="0"/>
                  </a:cubicBezTo>
                  <a:close/>
                </a:path>
              </a:pathLst>
            </a:custGeom>
            <a:solidFill>
              <a:srgbClr val="FAF8F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530326" cy="243195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028700" y="1479258"/>
            <a:ext cx="9473257" cy="7328484"/>
            <a:chOff x="0" y="0"/>
            <a:chExt cx="2495014" cy="1930136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495014" cy="1930136"/>
            </a:xfrm>
            <a:custGeom>
              <a:avLst/>
              <a:gdLst/>
              <a:ahLst/>
              <a:cxnLst/>
              <a:rect r="r" b="b" t="t" l="l"/>
              <a:pathLst>
                <a:path h="1930136" w="2495014">
                  <a:moveTo>
                    <a:pt x="41679" y="0"/>
                  </a:moveTo>
                  <a:lnTo>
                    <a:pt x="2453335" y="0"/>
                  </a:lnTo>
                  <a:cubicBezTo>
                    <a:pt x="2476354" y="0"/>
                    <a:pt x="2495014" y="18660"/>
                    <a:pt x="2495014" y="41679"/>
                  </a:cubicBezTo>
                  <a:lnTo>
                    <a:pt x="2495014" y="1888456"/>
                  </a:lnTo>
                  <a:cubicBezTo>
                    <a:pt x="2495014" y="1911475"/>
                    <a:pt x="2476354" y="1930136"/>
                    <a:pt x="2453335" y="1930136"/>
                  </a:cubicBezTo>
                  <a:lnTo>
                    <a:pt x="41679" y="1930136"/>
                  </a:lnTo>
                  <a:cubicBezTo>
                    <a:pt x="18660" y="1930136"/>
                    <a:pt x="0" y="1911475"/>
                    <a:pt x="0" y="1888456"/>
                  </a:cubicBezTo>
                  <a:lnTo>
                    <a:pt x="0" y="41679"/>
                  </a:lnTo>
                  <a:cubicBezTo>
                    <a:pt x="0" y="18660"/>
                    <a:pt x="18660" y="0"/>
                    <a:pt x="41679" y="0"/>
                  </a:cubicBezTo>
                  <a:close/>
                </a:path>
              </a:pathLst>
            </a:custGeom>
            <a:solidFill>
              <a:srgbClr val="DBCBBB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2495014" cy="196823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2429635" y="1479258"/>
            <a:ext cx="5962412" cy="3740059"/>
          </a:xfrm>
          <a:custGeom>
            <a:avLst/>
            <a:gdLst/>
            <a:ahLst/>
            <a:cxnLst/>
            <a:rect r="r" b="b" t="t" l="l"/>
            <a:pathLst>
              <a:path h="3740059" w="5962412">
                <a:moveTo>
                  <a:pt x="0" y="0"/>
                </a:moveTo>
                <a:lnTo>
                  <a:pt x="5962412" y="0"/>
                </a:lnTo>
                <a:lnTo>
                  <a:pt x="5962412" y="3740059"/>
                </a:lnTo>
                <a:lnTo>
                  <a:pt x="0" y="374005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9" id="9"/>
          <p:cNvSpPr/>
          <p:nvPr/>
        </p:nvSpPr>
        <p:spPr>
          <a:xfrm>
            <a:off x="11245874" y="2924473"/>
            <a:ext cx="5122944" cy="0"/>
          </a:xfrm>
          <a:prstGeom prst="line">
            <a:avLst/>
          </a:prstGeom>
          <a:ln cap="flat" w="38100">
            <a:solidFill>
              <a:srgbClr val="1C2143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10" id="10"/>
          <p:cNvSpPr/>
          <p:nvPr/>
        </p:nvSpPr>
        <p:spPr>
          <a:xfrm flipH="false" flipV="false" rot="0">
            <a:off x="2085514" y="5482414"/>
            <a:ext cx="3325328" cy="3325328"/>
          </a:xfrm>
          <a:custGeom>
            <a:avLst/>
            <a:gdLst/>
            <a:ahLst/>
            <a:cxnLst/>
            <a:rect r="r" b="b" t="t" l="l"/>
            <a:pathLst>
              <a:path h="3325328" w="3325328">
                <a:moveTo>
                  <a:pt x="0" y="0"/>
                </a:moveTo>
                <a:lnTo>
                  <a:pt x="3325327" y="0"/>
                </a:lnTo>
                <a:lnTo>
                  <a:pt x="3325327" y="3325328"/>
                </a:lnTo>
                <a:lnTo>
                  <a:pt x="0" y="332532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6413200" y="5538796"/>
            <a:ext cx="2730800" cy="3212564"/>
          </a:xfrm>
          <a:custGeom>
            <a:avLst/>
            <a:gdLst/>
            <a:ahLst/>
            <a:cxnLst/>
            <a:rect r="r" b="b" t="t" l="l"/>
            <a:pathLst>
              <a:path h="3212564" w="2730800">
                <a:moveTo>
                  <a:pt x="0" y="0"/>
                </a:moveTo>
                <a:lnTo>
                  <a:pt x="2730800" y="0"/>
                </a:lnTo>
                <a:lnTo>
                  <a:pt x="2730800" y="3212564"/>
                </a:lnTo>
                <a:lnTo>
                  <a:pt x="0" y="321256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13792" r="0" b="-13792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10702414" y="988657"/>
            <a:ext cx="7042126" cy="16199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267"/>
              </a:lnSpc>
            </a:pPr>
            <a:r>
              <a:rPr lang="en-US" b="true" sz="5969">
                <a:solidFill>
                  <a:srgbClr val="1C2143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Why chose our website?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0230034" y="3181648"/>
            <a:ext cx="7029266" cy="50242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86095" indent="-343047" lvl="1">
              <a:lnSpc>
                <a:spcPts val="4448"/>
              </a:lnSpc>
              <a:buFont typeface="Arial"/>
              <a:buChar char="•"/>
            </a:pPr>
            <a:r>
              <a:rPr lang="en-US" sz="3177">
                <a:solidFill>
                  <a:srgbClr val="1C2143"/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A diverse, interactive, and community-driven platform that makes discovering books easier.</a:t>
            </a:r>
          </a:p>
          <a:p>
            <a:pPr algn="l" marL="686095" indent="-343047" lvl="1">
              <a:lnSpc>
                <a:spcPts val="4448"/>
              </a:lnSpc>
              <a:buFont typeface="Arial"/>
              <a:buChar char="•"/>
            </a:pPr>
            <a:r>
              <a:rPr lang="en-US" sz="3177">
                <a:solidFill>
                  <a:srgbClr val="1C2143"/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Join thousands of readers in our vibrant community.</a:t>
            </a:r>
          </a:p>
          <a:p>
            <a:pPr algn="l" marL="686095" indent="-343047" lvl="1">
              <a:lnSpc>
                <a:spcPts val="4448"/>
              </a:lnSpc>
              <a:buFont typeface="Arial"/>
              <a:buChar char="•"/>
            </a:pPr>
            <a:r>
              <a:rPr lang="en-US" sz="3177">
                <a:solidFill>
                  <a:srgbClr val="1C2143"/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Call to Action: Sign up today and start exploring your next favorite book.</a:t>
            </a:r>
          </a:p>
          <a:p>
            <a:pPr algn="l" marL="0" indent="0" lvl="0">
              <a:lnSpc>
                <a:spcPts val="4448"/>
              </a:lnSpc>
            </a:pP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EAF5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43460" y="747950"/>
            <a:ext cx="17201080" cy="9089168"/>
            <a:chOff x="0" y="0"/>
            <a:chExt cx="4530326" cy="239385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530325" cy="2393855"/>
            </a:xfrm>
            <a:custGeom>
              <a:avLst/>
              <a:gdLst/>
              <a:ahLst/>
              <a:cxnLst/>
              <a:rect r="r" b="b" t="t" l="l"/>
              <a:pathLst>
                <a:path h="2393855" w="4530325">
                  <a:moveTo>
                    <a:pt x="22954" y="0"/>
                  </a:moveTo>
                  <a:lnTo>
                    <a:pt x="4507371" y="0"/>
                  </a:lnTo>
                  <a:cubicBezTo>
                    <a:pt x="4520049" y="0"/>
                    <a:pt x="4530325" y="10277"/>
                    <a:pt x="4530325" y="22954"/>
                  </a:cubicBezTo>
                  <a:lnTo>
                    <a:pt x="4530325" y="2370901"/>
                  </a:lnTo>
                  <a:cubicBezTo>
                    <a:pt x="4530325" y="2383578"/>
                    <a:pt x="4520049" y="2393855"/>
                    <a:pt x="4507371" y="2393855"/>
                  </a:cubicBezTo>
                  <a:lnTo>
                    <a:pt x="22954" y="2393855"/>
                  </a:lnTo>
                  <a:cubicBezTo>
                    <a:pt x="10277" y="2393855"/>
                    <a:pt x="0" y="2383578"/>
                    <a:pt x="0" y="2370901"/>
                  </a:cubicBezTo>
                  <a:lnTo>
                    <a:pt x="0" y="22954"/>
                  </a:lnTo>
                  <a:cubicBezTo>
                    <a:pt x="0" y="10277"/>
                    <a:pt x="10277" y="0"/>
                    <a:pt x="22954" y="0"/>
                  </a:cubicBezTo>
                  <a:close/>
                </a:path>
              </a:pathLst>
            </a:custGeom>
            <a:solidFill>
              <a:srgbClr val="FAF8F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530326" cy="243195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028700" y="1479258"/>
            <a:ext cx="9473257" cy="7328484"/>
            <a:chOff x="0" y="0"/>
            <a:chExt cx="2495014" cy="1930136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495014" cy="1930136"/>
            </a:xfrm>
            <a:custGeom>
              <a:avLst/>
              <a:gdLst/>
              <a:ahLst/>
              <a:cxnLst/>
              <a:rect r="r" b="b" t="t" l="l"/>
              <a:pathLst>
                <a:path h="1930136" w="2495014">
                  <a:moveTo>
                    <a:pt x="41679" y="0"/>
                  </a:moveTo>
                  <a:lnTo>
                    <a:pt x="2453335" y="0"/>
                  </a:lnTo>
                  <a:cubicBezTo>
                    <a:pt x="2476354" y="0"/>
                    <a:pt x="2495014" y="18660"/>
                    <a:pt x="2495014" y="41679"/>
                  </a:cubicBezTo>
                  <a:lnTo>
                    <a:pt x="2495014" y="1888456"/>
                  </a:lnTo>
                  <a:cubicBezTo>
                    <a:pt x="2495014" y="1911475"/>
                    <a:pt x="2476354" y="1930136"/>
                    <a:pt x="2453335" y="1930136"/>
                  </a:cubicBezTo>
                  <a:lnTo>
                    <a:pt x="41679" y="1930136"/>
                  </a:lnTo>
                  <a:cubicBezTo>
                    <a:pt x="18660" y="1930136"/>
                    <a:pt x="0" y="1911475"/>
                    <a:pt x="0" y="1888456"/>
                  </a:cubicBezTo>
                  <a:lnTo>
                    <a:pt x="0" y="41679"/>
                  </a:lnTo>
                  <a:cubicBezTo>
                    <a:pt x="0" y="18660"/>
                    <a:pt x="18660" y="0"/>
                    <a:pt x="41679" y="0"/>
                  </a:cubicBezTo>
                  <a:close/>
                </a:path>
              </a:pathLst>
            </a:custGeom>
            <a:solidFill>
              <a:srgbClr val="DBCBBB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2495014" cy="196823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AutoShape 8" id="8"/>
          <p:cNvSpPr/>
          <p:nvPr/>
        </p:nvSpPr>
        <p:spPr>
          <a:xfrm>
            <a:off x="11245874" y="5513281"/>
            <a:ext cx="5122944" cy="0"/>
          </a:xfrm>
          <a:prstGeom prst="line">
            <a:avLst/>
          </a:prstGeom>
          <a:ln cap="flat" w="38100">
            <a:solidFill>
              <a:srgbClr val="1C2143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813684" y="3127544"/>
            <a:ext cx="9688273" cy="4771474"/>
          </a:xfrm>
          <a:custGeom>
            <a:avLst/>
            <a:gdLst/>
            <a:ahLst/>
            <a:cxnLst/>
            <a:rect r="r" b="b" t="t" l="l"/>
            <a:pathLst>
              <a:path h="4771474" w="9688273">
                <a:moveTo>
                  <a:pt x="0" y="0"/>
                </a:moveTo>
                <a:lnTo>
                  <a:pt x="9688273" y="0"/>
                </a:lnTo>
                <a:lnTo>
                  <a:pt x="9688273" y="4771475"/>
                </a:lnTo>
                <a:lnTo>
                  <a:pt x="0" y="477147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1495671" y="1276110"/>
            <a:ext cx="4138817" cy="3698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210"/>
              </a:lnSpc>
            </a:pPr>
            <a:r>
              <a:rPr lang="en-US" b="true" sz="6867">
                <a:solidFill>
                  <a:srgbClr val="1C2143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What is a book review website?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226592" y="5720665"/>
            <a:ext cx="7168961" cy="45663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76"/>
              </a:lnSpc>
            </a:pPr>
          </a:p>
          <a:p>
            <a:pPr algn="l" marL="705697" indent="-352849" lvl="1">
              <a:lnSpc>
                <a:spcPts val="4576"/>
              </a:lnSpc>
              <a:buFont typeface="Arial"/>
              <a:buChar char="•"/>
            </a:pPr>
            <a:r>
              <a:rPr lang="en-US" sz="3268">
                <a:solidFill>
                  <a:srgbClr val="1C2143"/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A platform where readers can share, discover, and read book reviews.</a:t>
            </a:r>
          </a:p>
          <a:p>
            <a:pPr algn="l" marL="705697" indent="-352849" lvl="1">
              <a:lnSpc>
                <a:spcPts val="4576"/>
              </a:lnSpc>
              <a:buFont typeface="Arial"/>
              <a:buChar char="•"/>
            </a:pPr>
            <a:r>
              <a:rPr lang="en-US" sz="3268">
                <a:solidFill>
                  <a:srgbClr val="1C2143"/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Connects book lovers with personalized book recommendations.</a:t>
            </a:r>
          </a:p>
          <a:p>
            <a:pPr algn="l" marL="0" indent="0" lvl="0">
              <a:lnSpc>
                <a:spcPts val="4576"/>
              </a:lnSpc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EAF5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43460" y="598916"/>
            <a:ext cx="17201080" cy="9089168"/>
            <a:chOff x="0" y="0"/>
            <a:chExt cx="4530326" cy="239385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530325" cy="2393855"/>
            </a:xfrm>
            <a:custGeom>
              <a:avLst/>
              <a:gdLst/>
              <a:ahLst/>
              <a:cxnLst/>
              <a:rect r="r" b="b" t="t" l="l"/>
              <a:pathLst>
                <a:path h="2393855" w="4530325">
                  <a:moveTo>
                    <a:pt x="22954" y="0"/>
                  </a:moveTo>
                  <a:lnTo>
                    <a:pt x="4507371" y="0"/>
                  </a:lnTo>
                  <a:cubicBezTo>
                    <a:pt x="4520049" y="0"/>
                    <a:pt x="4530325" y="10277"/>
                    <a:pt x="4530325" y="22954"/>
                  </a:cubicBezTo>
                  <a:lnTo>
                    <a:pt x="4530325" y="2370901"/>
                  </a:lnTo>
                  <a:cubicBezTo>
                    <a:pt x="4530325" y="2383578"/>
                    <a:pt x="4520049" y="2393855"/>
                    <a:pt x="4507371" y="2393855"/>
                  </a:cubicBezTo>
                  <a:lnTo>
                    <a:pt x="22954" y="2393855"/>
                  </a:lnTo>
                  <a:cubicBezTo>
                    <a:pt x="10277" y="2393855"/>
                    <a:pt x="0" y="2383578"/>
                    <a:pt x="0" y="2370901"/>
                  </a:cubicBezTo>
                  <a:lnTo>
                    <a:pt x="0" y="22954"/>
                  </a:lnTo>
                  <a:cubicBezTo>
                    <a:pt x="0" y="10277"/>
                    <a:pt x="10277" y="0"/>
                    <a:pt x="22954" y="0"/>
                  </a:cubicBezTo>
                  <a:close/>
                </a:path>
              </a:pathLst>
            </a:custGeom>
            <a:solidFill>
              <a:srgbClr val="FAF8F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530326" cy="243195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2930673" y="1162050"/>
            <a:ext cx="12339486" cy="1238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450"/>
              </a:lnSpc>
            </a:pPr>
            <a:r>
              <a:rPr lang="en-US" b="true" sz="9000">
                <a:solidFill>
                  <a:srgbClr val="1C2143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Why is it important?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3022795" y="7114952"/>
            <a:ext cx="4682938" cy="1159286"/>
            <a:chOff x="0" y="0"/>
            <a:chExt cx="1233366" cy="305326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233366" cy="305326"/>
            </a:xfrm>
            <a:custGeom>
              <a:avLst/>
              <a:gdLst/>
              <a:ahLst/>
              <a:cxnLst/>
              <a:rect r="r" b="b" t="t" l="l"/>
              <a:pathLst>
                <a:path h="305326" w="1233366">
                  <a:moveTo>
                    <a:pt x="84314" y="0"/>
                  </a:moveTo>
                  <a:lnTo>
                    <a:pt x="1149052" y="0"/>
                  </a:lnTo>
                  <a:cubicBezTo>
                    <a:pt x="1171414" y="0"/>
                    <a:pt x="1192859" y="8883"/>
                    <a:pt x="1208671" y="24695"/>
                  </a:cubicBezTo>
                  <a:cubicBezTo>
                    <a:pt x="1224483" y="40507"/>
                    <a:pt x="1233366" y="61953"/>
                    <a:pt x="1233366" y="84314"/>
                  </a:cubicBezTo>
                  <a:lnTo>
                    <a:pt x="1233366" y="221012"/>
                  </a:lnTo>
                  <a:cubicBezTo>
                    <a:pt x="1233366" y="267578"/>
                    <a:pt x="1195618" y="305326"/>
                    <a:pt x="1149052" y="305326"/>
                  </a:cubicBezTo>
                  <a:lnTo>
                    <a:pt x="84314" y="305326"/>
                  </a:lnTo>
                  <a:cubicBezTo>
                    <a:pt x="37749" y="305326"/>
                    <a:pt x="0" y="267578"/>
                    <a:pt x="0" y="221012"/>
                  </a:cubicBezTo>
                  <a:lnTo>
                    <a:pt x="0" y="84314"/>
                  </a:lnTo>
                  <a:cubicBezTo>
                    <a:pt x="0" y="37749"/>
                    <a:pt x="37749" y="0"/>
                    <a:pt x="84314" y="0"/>
                  </a:cubicBezTo>
                  <a:close/>
                </a:path>
              </a:pathLst>
            </a:custGeom>
            <a:solidFill>
              <a:srgbClr val="DEAF5F"/>
            </a:solidFill>
            <a:ln cap="rnd">
              <a:noFill/>
              <a:prstDash val="solid"/>
              <a:round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1233366" cy="34342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0592174" y="7114952"/>
            <a:ext cx="4682938" cy="1159286"/>
            <a:chOff x="0" y="0"/>
            <a:chExt cx="1233366" cy="305326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233366" cy="305326"/>
            </a:xfrm>
            <a:custGeom>
              <a:avLst/>
              <a:gdLst/>
              <a:ahLst/>
              <a:cxnLst/>
              <a:rect r="r" b="b" t="t" l="l"/>
              <a:pathLst>
                <a:path h="305326" w="1233366">
                  <a:moveTo>
                    <a:pt x="84314" y="0"/>
                  </a:moveTo>
                  <a:lnTo>
                    <a:pt x="1149052" y="0"/>
                  </a:lnTo>
                  <a:cubicBezTo>
                    <a:pt x="1171414" y="0"/>
                    <a:pt x="1192859" y="8883"/>
                    <a:pt x="1208671" y="24695"/>
                  </a:cubicBezTo>
                  <a:cubicBezTo>
                    <a:pt x="1224483" y="40507"/>
                    <a:pt x="1233366" y="61953"/>
                    <a:pt x="1233366" y="84314"/>
                  </a:cubicBezTo>
                  <a:lnTo>
                    <a:pt x="1233366" y="221012"/>
                  </a:lnTo>
                  <a:cubicBezTo>
                    <a:pt x="1233366" y="267578"/>
                    <a:pt x="1195618" y="305326"/>
                    <a:pt x="1149052" y="305326"/>
                  </a:cubicBezTo>
                  <a:lnTo>
                    <a:pt x="84314" y="305326"/>
                  </a:lnTo>
                  <a:cubicBezTo>
                    <a:pt x="37749" y="305326"/>
                    <a:pt x="0" y="267578"/>
                    <a:pt x="0" y="221012"/>
                  </a:cubicBezTo>
                  <a:lnTo>
                    <a:pt x="0" y="84314"/>
                  </a:lnTo>
                  <a:cubicBezTo>
                    <a:pt x="0" y="37749"/>
                    <a:pt x="37749" y="0"/>
                    <a:pt x="84314" y="0"/>
                  </a:cubicBezTo>
                  <a:close/>
                </a:path>
              </a:pathLst>
            </a:custGeom>
            <a:solidFill>
              <a:srgbClr val="DEAF5F"/>
            </a:solidFill>
            <a:ln cap="rnd">
              <a:noFill/>
              <a:prstDash val="solid"/>
              <a:round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1233366" cy="34342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2722627" y="2559982"/>
            <a:ext cx="12252316" cy="48082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49"/>
              </a:lnSpc>
            </a:pPr>
          </a:p>
          <a:p>
            <a:pPr algn="ctr" marL="928357" indent="-464178" lvl="1">
              <a:lnSpc>
                <a:spcPts val="6449"/>
              </a:lnSpc>
              <a:buFont typeface="Arial"/>
              <a:buChar char="•"/>
            </a:pPr>
            <a:r>
              <a:rPr lang="en-US" sz="4299">
                <a:solidFill>
                  <a:srgbClr val="1C2143"/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Helps readers find books tailored to their preferences.</a:t>
            </a:r>
          </a:p>
          <a:p>
            <a:pPr algn="ctr" marL="928357" indent="-464178" lvl="1">
              <a:lnSpc>
                <a:spcPts val="6449"/>
              </a:lnSpc>
              <a:buFont typeface="Arial"/>
              <a:buChar char="•"/>
            </a:pPr>
            <a:r>
              <a:rPr lang="en-US" sz="4299">
                <a:solidFill>
                  <a:srgbClr val="1C2143"/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Provides a space for user-generated content (reviews, ratings, etc.).</a:t>
            </a:r>
          </a:p>
          <a:p>
            <a:pPr algn="ctr">
              <a:lnSpc>
                <a:spcPts val="6449"/>
              </a:lnSpc>
            </a:pPr>
          </a:p>
        </p:txBody>
      </p:sp>
      <p:sp>
        <p:nvSpPr>
          <p:cNvPr name="Freeform 13" id="13"/>
          <p:cNvSpPr/>
          <p:nvPr/>
        </p:nvSpPr>
        <p:spPr>
          <a:xfrm flipH="false" flipV="false" rot="0">
            <a:off x="2367715" y="5802057"/>
            <a:ext cx="4333093" cy="4270067"/>
          </a:xfrm>
          <a:custGeom>
            <a:avLst/>
            <a:gdLst/>
            <a:ahLst/>
            <a:cxnLst/>
            <a:rect r="r" b="b" t="t" l="l"/>
            <a:pathLst>
              <a:path h="4270067" w="4333093">
                <a:moveTo>
                  <a:pt x="0" y="0"/>
                </a:moveTo>
                <a:lnTo>
                  <a:pt x="4333094" y="0"/>
                </a:lnTo>
                <a:lnTo>
                  <a:pt x="4333094" y="4270067"/>
                </a:lnTo>
                <a:lnTo>
                  <a:pt x="0" y="427006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1255921" y="6465440"/>
            <a:ext cx="3719022" cy="3617594"/>
          </a:xfrm>
          <a:custGeom>
            <a:avLst/>
            <a:gdLst/>
            <a:ahLst/>
            <a:cxnLst/>
            <a:rect r="r" b="b" t="t" l="l"/>
            <a:pathLst>
              <a:path h="3617594" w="3719022">
                <a:moveTo>
                  <a:pt x="0" y="0"/>
                </a:moveTo>
                <a:lnTo>
                  <a:pt x="3719022" y="0"/>
                </a:lnTo>
                <a:lnTo>
                  <a:pt x="3719022" y="3617595"/>
                </a:lnTo>
                <a:lnTo>
                  <a:pt x="0" y="361759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EAF5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43460" y="598916"/>
            <a:ext cx="17201080" cy="9089168"/>
            <a:chOff x="0" y="0"/>
            <a:chExt cx="4530326" cy="239385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530325" cy="2393855"/>
            </a:xfrm>
            <a:custGeom>
              <a:avLst/>
              <a:gdLst/>
              <a:ahLst/>
              <a:cxnLst/>
              <a:rect r="r" b="b" t="t" l="l"/>
              <a:pathLst>
                <a:path h="2393855" w="4530325">
                  <a:moveTo>
                    <a:pt x="22954" y="0"/>
                  </a:moveTo>
                  <a:lnTo>
                    <a:pt x="4507371" y="0"/>
                  </a:lnTo>
                  <a:cubicBezTo>
                    <a:pt x="4520049" y="0"/>
                    <a:pt x="4530325" y="10277"/>
                    <a:pt x="4530325" y="22954"/>
                  </a:cubicBezTo>
                  <a:lnTo>
                    <a:pt x="4530325" y="2370901"/>
                  </a:lnTo>
                  <a:cubicBezTo>
                    <a:pt x="4530325" y="2383578"/>
                    <a:pt x="4520049" y="2393855"/>
                    <a:pt x="4507371" y="2393855"/>
                  </a:cubicBezTo>
                  <a:lnTo>
                    <a:pt x="22954" y="2393855"/>
                  </a:lnTo>
                  <a:cubicBezTo>
                    <a:pt x="10277" y="2393855"/>
                    <a:pt x="0" y="2383578"/>
                    <a:pt x="0" y="2370901"/>
                  </a:cubicBezTo>
                  <a:lnTo>
                    <a:pt x="0" y="22954"/>
                  </a:lnTo>
                  <a:cubicBezTo>
                    <a:pt x="0" y="10277"/>
                    <a:pt x="10277" y="0"/>
                    <a:pt x="22954" y="0"/>
                  </a:cubicBezTo>
                  <a:close/>
                </a:path>
              </a:pathLst>
            </a:custGeom>
            <a:solidFill>
              <a:srgbClr val="FAF8F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530326" cy="243195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3022795" y="7114952"/>
            <a:ext cx="4682938" cy="1159286"/>
            <a:chOff x="0" y="0"/>
            <a:chExt cx="1233366" cy="305326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233366" cy="305326"/>
            </a:xfrm>
            <a:custGeom>
              <a:avLst/>
              <a:gdLst/>
              <a:ahLst/>
              <a:cxnLst/>
              <a:rect r="r" b="b" t="t" l="l"/>
              <a:pathLst>
                <a:path h="305326" w="1233366">
                  <a:moveTo>
                    <a:pt x="84314" y="0"/>
                  </a:moveTo>
                  <a:lnTo>
                    <a:pt x="1149052" y="0"/>
                  </a:lnTo>
                  <a:cubicBezTo>
                    <a:pt x="1171414" y="0"/>
                    <a:pt x="1192859" y="8883"/>
                    <a:pt x="1208671" y="24695"/>
                  </a:cubicBezTo>
                  <a:cubicBezTo>
                    <a:pt x="1224483" y="40507"/>
                    <a:pt x="1233366" y="61953"/>
                    <a:pt x="1233366" y="84314"/>
                  </a:cubicBezTo>
                  <a:lnTo>
                    <a:pt x="1233366" y="221012"/>
                  </a:lnTo>
                  <a:cubicBezTo>
                    <a:pt x="1233366" y="267578"/>
                    <a:pt x="1195618" y="305326"/>
                    <a:pt x="1149052" y="305326"/>
                  </a:cubicBezTo>
                  <a:lnTo>
                    <a:pt x="84314" y="305326"/>
                  </a:lnTo>
                  <a:cubicBezTo>
                    <a:pt x="37749" y="305326"/>
                    <a:pt x="0" y="267578"/>
                    <a:pt x="0" y="221012"/>
                  </a:cubicBezTo>
                  <a:lnTo>
                    <a:pt x="0" y="84314"/>
                  </a:lnTo>
                  <a:cubicBezTo>
                    <a:pt x="0" y="37749"/>
                    <a:pt x="37749" y="0"/>
                    <a:pt x="84314" y="0"/>
                  </a:cubicBezTo>
                  <a:close/>
                </a:path>
              </a:pathLst>
            </a:custGeom>
            <a:solidFill>
              <a:srgbClr val="DEAF5F"/>
            </a:solidFill>
            <a:ln cap="rnd">
              <a:noFill/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1233366" cy="34342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0592174" y="7114952"/>
            <a:ext cx="4682938" cy="1159286"/>
            <a:chOff x="0" y="0"/>
            <a:chExt cx="1233366" cy="305326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233366" cy="305326"/>
            </a:xfrm>
            <a:custGeom>
              <a:avLst/>
              <a:gdLst/>
              <a:ahLst/>
              <a:cxnLst/>
              <a:rect r="r" b="b" t="t" l="l"/>
              <a:pathLst>
                <a:path h="305326" w="1233366">
                  <a:moveTo>
                    <a:pt x="84314" y="0"/>
                  </a:moveTo>
                  <a:lnTo>
                    <a:pt x="1149052" y="0"/>
                  </a:lnTo>
                  <a:cubicBezTo>
                    <a:pt x="1171414" y="0"/>
                    <a:pt x="1192859" y="8883"/>
                    <a:pt x="1208671" y="24695"/>
                  </a:cubicBezTo>
                  <a:cubicBezTo>
                    <a:pt x="1224483" y="40507"/>
                    <a:pt x="1233366" y="61953"/>
                    <a:pt x="1233366" y="84314"/>
                  </a:cubicBezTo>
                  <a:lnTo>
                    <a:pt x="1233366" y="221012"/>
                  </a:lnTo>
                  <a:cubicBezTo>
                    <a:pt x="1233366" y="267578"/>
                    <a:pt x="1195618" y="305326"/>
                    <a:pt x="1149052" y="305326"/>
                  </a:cubicBezTo>
                  <a:lnTo>
                    <a:pt x="84314" y="305326"/>
                  </a:lnTo>
                  <a:cubicBezTo>
                    <a:pt x="37749" y="305326"/>
                    <a:pt x="0" y="267578"/>
                    <a:pt x="0" y="221012"/>
                  </a:cubicBezTo>
                  <a:lnTo>
                    <a:pt x="0" y="84314"/>
                  </a:lnTo>
                  <a:cubicBezTo>
                    <a:pt x="0" y="37749"/>
                    <a:pt x="37749" y="0"/>
                    <a:pt x="84314" y="0"/>
                  </a:cubicBezTo>
                  <a:close/>
                </a:path>
              </a:pathLst>
            </a:custGeom>
            <a:solidFill>
              <a:srgbClr val="D9D9D9"/>
            </a:solidFill>
            <a:ln cap="rnd">
              <a:noFill/>
              <a:prstDash val="solid"/>
              <a:round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1233366" cy="34342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5673420" y="6282804"/>
            <a:ext cx="6053831" cy="3405280"/>
          </a:xfrm>
          <a:custGeom>
            <a:avLst/>
            <a:gdLst/>
            <a:ahLst/>
            <a:cxnLst/>
            <a:rect r="r" b="b" t="t" l="l"/>
            <a:pathLst>
              <a:path h="3405280" w="6053831">
                <a:moveTo>
                  <a:pt x="0" y="0"/>
                </a:moveTo>
                <a:lnTo>
                  <a:pt x="6053831" y="0"/>
                </a:lnTo>
                <a:lnTo>
                  <a:pt x="6053831" y="3405280"/>
                </a:lnTo>
                <a:lnTo>
                  <a:pt x="0" y="340528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1691208" y="1158127"/>
            <a:ext cx="14315155" cy="1238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450"/>
              </a:lnSpc>
            </a:pPr>
            <a:r>
              <a:rPr lang="en-US" b="true" sz="9000">
                <a:solidFill>
                  <a:srgbClr val="1C2143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Key features of website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028700" y="2699216"/>
            <a:ext cx="15863023" cy="39985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49"/>
              </a:lnSpc>
            </a:pPr>
          </a:p>
          <a:p>
            <a:pPr algn="ctr" marL="928357" indent="-464178" lvl="1">
              <a:lnSpc>
                <a:spcPts val="6449"/>
              </a:lnSpc>
              <a:buAutoNum type="arabicPeriod" startAt="1"/>
            </a:pPr>
            <a:r>
              <a:rPr lang="en-US" sz="4299">
                <a:solidFill>
                  <a:srgbClr val="1C2143"/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Book Reviews: In-depth, user-generated reviews with a 1-5 star rating</a:t>
            </a:r>
          </a:p>
          <a:p>
            <a:pPr algn="ctr" marL="928357" indent="-464178" lvl="1">
              <a:lnSpc>
                <a:spcPts val="6449"/>
              </a:lnSpc>
              <a:buAutoNum type="arabicPeriod" startAt="1"/>
            </a:pPr>
            <a:r>
              <a:rPr lang="en-US" sz="4299">
                <a:solidFill>
                  <a:srgbClr val="1C2143"/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Book Lists &amp; Categories: Genres and themed lists</a:t>
            </a:r>
          </a:p>
          <a:p>
            <a:pPr algn="ctr">
              <a:lnSpc>
                <a:spcPts val="6449"/>
              </a:lnSpc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EAF5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43460" y="598916"/>
            <a:ext cx="17201080" cy="9089168"/>
            <a:chOff x="0" y="0"/>
            <a:chExt cx="4530326" cy="239385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530325" cy="2393855"/>
            </a:xfrm>
            <a:custGeom>
              <a:avLst/>
              <a:gdLst/>
              <a:ahLst/>
              <a:cxnLst/>
              <a:rect r="r" b="b" t="t" l="l"/>
              <a:pathLst>
                <a:path h="2393855" w="4530325">
                  <a:moveTo>
                    <a:pt x="22954" y="0"/>
                  </a:moveTo>
                  <a:lnTo>
                    <a:pt x="4507371" y="0"/>
                  </a:lnTo>
                  <a:cubicBezTo>
                    <a:pt x="4520049" y="0"/>
                    <a:pt x="4530325" y="10277"/>
                    <a:pt x="4530325" y="22954"/>
                  </a:cubicBezTo>
                  <a:lnTo>
                    <a:pt x="4530325" y="2370901"/>
                  </a:lnTo>
                  <a:cubicBezTo>
                    <a:pt x="4530325" y="2383578"/>
                    <a:pt x="4520049" y="2393855"/>
                    <a:pt x="4507371" y="2393855"/>
                  </a:cubicBezTo>
                  <a:lnTo>
                    <a:pt x="22954" y="2393855"/>
                  </a:lnTo>
                  <a:cubicBezTo>
                    <a:pt x="10277" y="2393855"/>
                    <a:pt x="0" y="2383578"/>
                    <a:pt x="0" y="2370901"/>
                  </a:cubicBezTo>
                  <a:lnTo>
                    <a:pt x="0" y="22954"/>
                  </a:lnTo>
                  <a:cubicBezTo>
                    <a:pt x="0" y="10277"/>
                    <a:pt x="10277" y="0"/>
                    <a:pt x="22954" y="0"/>
                  </a:cubicBezTo>
                  <a:close/>
                </a:path>
              </a:pathLst>
            </a:custGeom>
            <a:solidFill>
              <a:srgbClr val="FAF8F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530326" cy="243195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3022795" y="7114952"/>
            <a:ext cx="4682938" cy="1159286"/>
            <a:chOff x="0" y="0"/>
            <a:chExt cx="1233366" cy="305326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233366" cy="305326"/>
            </a:xfrm>
            <a:custGeom>
              <a:avLst/>
              <a:gdLst/>
              <a:ahLst/>
              <a:cxnLst/>
              <a:rect r="r" b="b" t="t" l="l"/>
              <a:pathLst>
                <a:path h="305326" w="1233366">
                  <a:moveTo>
                    <a:pt x="84314" y="0"/>
                  </a:moveTo>
                  <a:lnTo>
                    <a:pt x="1149052" y="0"/>
                  </a:lnTo>
                  <a:cubicBezTo>
                    <a:pt x="1171414" y="0"/>
                    <a:pt x="1192859" y="8883"/>
                    <a:pt x="1208671" y="24695"/>
                  </a:cubicBezTo>
                  <a:cubicBezTo>
                    <a:pt x="1224483" y="40507"/>
                    <a:pt x="1233366" y="61953"/>
                    <a:pt x="1233366" y="84314"/>
                  </a:cubicBezTo>
                  <a:lnTo>
                    <a:pt x="1233366" y="221012"/>
                  </a:lnTo>
                  <a:cubicBezTo>
                    <a:pt x="1233366" y="267578"/>
                    <a:pt x="1195618" y="305326"/>
                    <a:pt x="1149052" y="305326"/>
                  </a:cubicBezTo>
                  <a:lnTo>
                    <a:pt x="84314" y="305326"/>
                  </a:lnTo>
                  <a:cubicBezTo>
                    <a:pt x="37749" y="305326"/>
                    <a:pt x="0" y="267578"/>
                    <a:pt x="0" y="221012"/>
                  </a:cubicBezTo>
                  <a:lnTo>
                    <a:pt x="0" y="84314"/>
                  </a:lnTo>
                  <a:cubicBezTo>
                    <a:pt x="0" y="37749"/>
                    <a:pt x="37749" y="0"/>
                    <a:pt x="84314" y="0"/>
                  </a:cubicBezTo>
                  <a:close/>
                </a:path>
              </a:pathLst>
            </a:custGeom>
            <a:solidFill>
              <a:srgbClr val="DEAF5F"/>
            </a:solidFill>
            <a:ln cap="rnd">
              <a:noFill/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1233366" cy="34342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0592174" y="7114952"/>
            <a:ext cx="4682938" cy="1159286"/>
            <a:chOff x="0" y="0"/>
            <a:chExt cx="1233366" cy="305326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233366" cy="305326"/>
            </a:xfrm>
            <a:custGeom>
              <a:avLst/>
              <a:gdLst/>
              <a:ahLst/>
              <a:cxnLst/>
              <a:rect r="r" b="b" t="t" l="l"/>
              <a:pathLst>
                <a:path h="305326" w="1233366">
                  <a:moveTo>
                    <a:pt x="84314" y="0"/>
                  </a:moveTo>
                  <a:lnTo>
                    <a:pt x="1149052" y="0"/>
                  </a:lnTo>
                  <a:cubicBezTo>
                    <a:pt x="1171414" y="0"/>
                    <a:pt x="1192859" y="8883"/>
                    <a:pt x="1208671" y="24695"/>
                  </a:cubicBezTo>
                  <a:cubicBezTo>
                    <a:pt x="1224483" y="40507"/>
                    <a:pt x="1233366" y="61953"/>
                    <a:pt x="1233366" y="84314"/>
                  </a:cubicBezTo>
                  <a:lnTo>
                    <a:pt x="1233366" y="221012"/>
                  </a:lnTo>
                  <a:cubicBezTo>
                    <a:pt x="1233366" y="267578"/>
                    <a:pt x="1195618" y="305326"/>
                    <a:pt x="1149052" y="305326"/>
                  </a:cubicBezTo>
                  <a:lnTo>
                    <a:pt x="84314" y="305326"/>
                  </a:lnTo>
                  <a:cubicBezTo>
                    <a:pt x="37749" y="305326"/>
                    <a:pt x="0" y="267578"/>
                    <a:pt x="0" y="221012"/>
                  </a:cubicBezTo>
                  <a:lnTo>
                    <a:pt x="0" y="84314"/>
                  </a:lnTo>
                  <a:cubicBezTo>
                    <a:pt x="0" y="37749"/>
                    <a:pt x="37749" y="0"/>
                    <a:pt x="84314" y="0"/>
                  </a:cubicBezTo>
                  <a:close/>
                </a:path>
              </a:pathLst>
            </a:custGeom>
            <a:solidFill>
              <a:srgbClr val="DEAF5F"/>
            </a:solidFill>
            <a:ln cap="rnd">
              <a:noFill/>
              <a:prstDash val="solid"/>
              <a:round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1233366" cy="34342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2722627" y="1953465"/>
            <a:ext cx="12252316" cy="48082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928357" indent="-464178" lvl="1">
              <a:lnSpc>
                <a:spcPts val="6449"/>
              </a:lnSpc>
              <a:buFont typeface="Arial"/>
              <a:buChar char="•"/>
            </a:pPr>
            <a:r>
              <a:rPr lang="en-US" sz="4299">
                <a:solidFill>
                  <a:srgbClr val="1C2143"/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Intuitive Interface: Easy navigation and searchability for books.</a:t>
            </a:r>
          </a:p>
          <a:p>
            <a:pPr algn="ctr" marL="928357" indent="-464178" lvl="1">
              <a:lnSpc>
                <a:spcPts val="6449"/>
              </a:lnSpc>
              <a:buFont typeface="Arial"/>
              <a:buChar char="•"/>
            </a:pPr>
            <a:r>
              <a:rPr lang="en-US" sz="4299">
                <a:solidFill>
                  <a:srgbClr val="1C2143"/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Search &amp; Filter: Advanced filtering options for genres, ratings, etc.</a:t>
            </a:r>
          </a:p>
          <a:p>
            <a:pPr algn="ctr" marL="928357" indent="-464178" lvl="1">
              <a:lnSpc>
                <a:spcPts val="6449"/>
              </a:lnSpc>
              <a:buFont typeface="Arial"/>
              <a:buChar char="•"/>
            </a:pPr>
            <a:r>
              <a:rPr lang="en-US" sz="4299">
                <a:solidFill>
                  <a:srgbClr val="1C2143"/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User Profiles</a:t>
            </a:r>
          </a:p>
          <a:p>
            <a:pPr algn="ctr">
              <a:lnSpc>
                <a:spcPts val="6449"/>
              </a:lnSpc>
            </a:pPr>
          </a:p>
        </p:txBody>
      </p:sp>
      <p:sp>
        <p:nvSpPr>
          <p:cNvPr name="Freeform 12" id="12"/>
          <p:cNvSpPr/>
          <p:nvPr/>
        </p:nvSpPr>
        <p:spPr>
          <a:xfrm flipH="false" flipV="false" rot="0">
            <a:off x="5097913" y="6150393"/>
            <a:ext cx="8092174" cy="3924704"/>
          </a:xfrm>
          <a:custGeom>
            <a:avLst/>
            <a:gdLst/>
            <a:ahLst/>
            <a:cxnLst/>
            <a:rect r="r" b="b" t="t" l="l"/>
            <a:pathLst>
              <a:path h="3924704" w="8092174">
                <a:moveTo>
                  <a:pt x="0" y="0"/>
                </a:moveTo>
                <a:lnTo>
                  <a:pt x="8092174" y="0"/>
                </a:lnTo>
                <a:lnTo>
                  <a:pt x="8092174" y="3924704"/>
                </a:lnTo>
                <a:lnTo>
                  <a:pt x="0" y="392470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3712295" y="476250"/>
            <a:ext cx="10863411" cy="1238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450"/>
              </a:lnSpc>
            </a:pPr>
            <a:r>
              <a:rPr lang="en-US" b="true" sz="9000">
                <a:solidFill>
                  <a:srgbClr val="1C2143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User Experiences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62847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673966" y="4591050"/>
            <a:ext cx="12089688" cy="1238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450"/>
              </a:lnSpc>
            </a:pPr>
            <a:r>
              <a:rPr lang="en-US" b="true" sz="9000">
                <a:solidFill>
                  <a:srgbClr val="1C2143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Html Tags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462146" y="598916"/>
            <a:ext cx="17201080" cy="9089168"/>
            <a:chOff x="0" y="0"/>
            <a:chExt cx="4530326" cy="239385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530325" cy="2393855"/>
            </a:xfrm>
            <a:custGeom>
              <a:avLst/>
              <a:gdLst/>
              <a:ahLst/>
              <a:cxnLst/>
              <a:rect r="r" b="b" t="t" l="l"/>
              <a:pathLst>
                <a:path h="2393855" w="4530325">
                  <a:moveTo>
                    <a:pt x="22954" y="0"/>
                  </a:moveTo>
                  <a:lnTo>
                    <a:pt x="4507371" y="0"/>
                  </a:lnTo>
                  <a:cubicBezTo>
                    <a:pt x="4520049" y="0"/>
                    <a:pt x="4530325" y="10277"/>
                    <a:pt x="4530325" y="22954"/>
                  </a:cubicBezTo>
                  <a:lnTo>
                    <a:pt x="4530325" y="2370901"/>
                  </a:lnTo>
                  <a:cubicBezTo>
                    <a:pt x="4530325" y="2383578"/>
                    <a:pt x="4520049" y="2393855"/>
                    <a:pt x="4507371" y="2393855"/>
                  </a:cubicBezTo>
                  <a:lnTo>
                    <a:pt x="22954" y="2393855"/>
                  </a:lnTo>
                  <a:cubicBezTo>
                    <a:pt x="10277" y="2393855"/>
                    <a:pt x="0" y="2383578"/>
                    <a:pt x="0" y="2370901"/>
                  </a:cubicBezTo>
                  <a:lnTo>
                    <a:pt x="0" y="22954"/>
                  </a:lnTo>
                  <a:cubicBezTo>
                    <a:pt x="0" y="10277"/>
                    <a:pt x="10277" y="0"/>
                    <a:pt x="22954" y="0"/>
                  </a:cubicBezTo>
                  <a:close/>
                </a:path>
              </a:pathLst>
            </a:custGeom>
            <a:solidFill>
              <a:srgbClr val="FAF8F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4530326" cy="243195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763109" y="2333625"/>
            <a:ext cx="13852024" cy="70478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748"/>
              </a:lnSpc>
            </a:pPr>
            <a:r>
              <a:rPr lang="en-US" sz="2499">
                <a:solidFill>
                  <a:srgbClr val="1C2143"/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1. HEADING -&lt;H1&gt;&lt;/H1&gt; to &lt;H6&gt;&lt;/H6&gt;</a:t>
            </a:r>
          </a:p>
          <a:p>
            <a:pPr algn="just">
              <a:lnSpc>
                <a:spcPts val="3748"/>
              </a:lnSpc>
            </a:pPr>
            <a:r>
              <a:rPr lang="en-US" sz="2499">
                <a:solidFill>
                  <a:srgbClr val="1C2143"/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2. PARAGRAPH - &lt;P&gt;&lt;/P&gt;</a:t>
            </a:r>
          </a:p>
          <a:p>
            <a:pPr algn="just">
              <a:lnSpc>
                <a:spcPts val="3748"/>
              </a:lnSpc>
            </a:pPr>
            <a:r>
              <a:rPr lang="en-US" sz="2499">
                <a:solidFill>
                  <a:srgbClr val="1C2143"/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3. CENTER- &lt;CENYTER&gt;&lt;/CENTER&gt;</a:t>
            </a:r>
          </a:p>
          <a:p>
            <a:pPr algn="just">
              <a:lnSpc>
                <a:spcPts val="3748"/>
              </a:lnSpc>
            </a:pPr>
            <a:r>
              <a:rPr lang="en-US" sz="2499">
                <a:solidFill>
                  <a:srgbClr val="1C2143"/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4. FONT- &lt;FONT FACE = “” SIZE = “” COLOR = “”&gt;&lt;/FONT&gt;</a:t>
            </a:r>
          </a:p>
          <a:p>
            <a:pPr algn="just">
              <a:lnSpc>
                <a:spcPts val="3748"/>
              </a:lnSpc>
            </a:pPr>
            <a:r>
              <a:rPr lang="en-US" sz="2499">
                <a:solidFill>
                  <a:srgbClr val="1C2143"/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5. BODY- &lt;BODY BGCOLOR = “” &gt;&lt;/BODY&gt;</a:t>
            </a:r>
          </a:p>
          <a:p>
            <a:pPr algn="just">
              <a:lnSpc>
                <a:spcPts val="3748"/>
              </a:lnSpc>
            </a:pPr>
            <a:r>
              <a:rPr lang="en-US" sz="2499">
                <a:solidFill>
                  <a:srgbClr val="1C2143"/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6. BREAK A LINE -&lt;BR&gt;&lt;/BR&gt;</a:t>
            </a:r>
          </a:p>
          <a:p>
            <a:pPr algn="just">
              <a:lnSpc>
                <a:spcPts val="3748"/>
              </a:lnSpc>
            </a:pPr>
            <a:r>
              <a:rPr lang="en-US" sz="2499">
                <a:solidFill>
                  <a:srgbClr val="1C2143"/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7. HR- &lt;HR SIZE = “” COLOR = “” WIDTH = “”&gt;</a:t>
            </a:r>
          </a:p>
          <a:p>
            <a:pPr algn="just">
              <a:lnSpc>
                <a:spcPts val="3748"/>
              </a:lnSpc>
            </a:pPr>
            <a:r>
              <a:rPr lang="en-US" sz="2499">
                <a:solidFill>
                  <a:srgbClr val="1C2143"/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8. UNORDERED LIST -&lt;UL&gt; &lt;LI&gt; &lt;/UL&gt;</a:t>
            </a:r>
          </a:p>
          <a:p>
            <a:pPr algn="just">
              <a:lnSpc>
                <a:spcPts val="3748"/>
              </a:lnSpc>
            </a:pPr>
            <a:r>
              <a:rPr lang="en-US" sz="2499">
                <a:solidFill>
                  <a:srgbClr val="1C2143"/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9. ORDERED LIST -&lt;OL&gt; &lt;LI&gt; &lt;/OL&gt;</a:t>
            </a:r>
          </a:p>
          <a:p>
            <a:pPr algn="just">
              <a:lnSpc>
                <a:spcPts val="3748"/>
              </a:lnSpc>
            </a:pPr>
            <a:r>
              <a:rPr lang="en-US" sz="2499">
                <a:solidFill>
                  <a:srgbClr val="1C2143"/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10. INSERTING A IMAGE -&lt;IMG SRC=”” ALIGN = “”&gt;</a:t>
            </a:r>
          </a:p>
          <a:p>
            <a:pPr algn="just">
              <a:lnSpc>
                <a:spcPts val="3748"/>
              </a:lnSpc>
            </a:pPr>
            <a:r>
              <a:rPr lang="en-US" sz="2499">
                <a:solidFill>
                  <a:srgbClr val="1C2143"/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11. INTERNAL LINKING -&lt;A HREF=”#LINKNAME”&gt;LINK TO ANOTHER SECTION OF THE SAME DOCUMENT &lt;/A&gt;           </a:t>
            </a:r>
          </a:p>
          <a:p>
            <a:pPr algn="just">
              <a:lnSpc>
                <a:spcPts val="3748"/>
              </a:lnSpc>
            </a:pPr>
            <a:r>
              <a:rPr lang="en-US" sz="2499">
                <a:solidFill>
                  <a:srgbClr val="1C2143"/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                 &lt;A NAME = “LINKNAME”&gt;</a:t>
            </a:r>
          </a:p>
          <a:p>
            <a:pPr algn="just">
              <a:lnSpc>
                <a:spcPts val="3748"/>
              </a:lnSpc>
            </a:pPr>
            <a:r>
              <a:rPr lang="en-US" sz="2499">
                <a:solidFill>
                  <a:srgbClr val="1C2143"/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12. EXTERNAL LINKING -&lt;A HREF = “LINKNAME”&gt;NAME TO THE LINK &lt;/A&gt;</a:t>
            </a:r>
          </a:p>
          <a:p>
            <a:pPr algn="just">
              <a:lnSpc>
                <a:spcPts val="3748"/>
              </a:lnSpc>
            </a:pPr>
          </a:p>
        </p:txBody>
      </p:sp>
      <p:grpSp>
        <p:nvGrpSpPr>
          <p:cNvPr name="Group 7" id="7"/>
          <p:cNvGrpSpPr/>
          <p:nvPr/>
        </p:nvGrpSpPr>
        <p:grpSpPr>
          <a:xfrm rot="0">
            <a:off x="11442167" y="2400300"/>
            <a:ext cx="5817133" cy="4489878"/>
            <a:chOff x="0" y="0"/>
            <a:chExt cx="1532084" cy="1182519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532084" cy="1182519"/>
            </a:xfrm>
            <a:custGeom>
              <a:avLst/>
              <a:gdLst/>
              <a:ahLst/>
              <a:cxnLst/>
              <a:rect r="r" b="b" t="t" l="l"/>
              <a:pathLst>
                <a:path h="1182519" w="1532084">
                  <a:moveTo>
                    <a:pt x="67875" y="0"/>
                  </a:moveTo>
                  <a:lnTo>
                    <a:pt x="1464209" y="0"/>
                  </a:lnTo>
                  <a:cubicBezTo>
                    <a:pt x="1501696" y="0"/>
                    <a:pt x="1532084" y="30389"/>
                    <a:pt x="1532084" y="67875"/>
                  </a:cubicBezTo>
                  <a:lnTo>
                    <a:pt x="1532084" y="1114644"/>
                  </a:lnTo>
                  <a:cubicBezTo>
                    <a:pt x="1532084" y="1132646"/>
                    <a:pt x="1524933" y="1149910"/>
                    <a:pt x="1512204" y="1162639"/>
                  </a:cubicBezTo>
                  <a:cubicBezTo>
                    <a:pt x="1499475" y="1175368"/>
                    <a:pt x="1482211" y="1182519"/>
                    <a:pt x="1464209" y="1182519"/>
                  </a:cubicBezTo>
                  <a:lnTo>
                    <a:pt x="67875" y="1182519"/>
                  </a:lnTo>
                  <a:cubicBezTo>
                    <a:pt x="49873" y="1182519"/>
                    <a:pt x="32609" y="1175368"/>
                    <a:pt x="19880" y="1162639"/>
                  </a:cubicBezTo>
                  <a:cubicBezTo>
                    <a:pt x="7151" y="1149910"/>
                    <a:pt x="0" y="1132646"/>
                    <a:pt x="0" y="1114644"/>
                  </a:cubicBezTo>
                  <a:lnTo>
                    <a:pt x="0" y="67875"/>
                  </a:lnTo>
                  <a:cubicBezTo>
                    <a:pt x="0" y="49873"/>
                    <a:pt x="7151" y="32609"/>
                    <a:pt x="19880" y="19880"/>
                  </a:cubicBezTo>
                  <a:cubicBezTo>
                    <a:pt x="32609" y="7151"/>
                    <a:pt x="49873" y="0"/>
                    <a:pt x="67875" y="0"/>
                  </a:cubicBezTo>
                  <a:close/>
                </a:path>
              </a:pathLst>
            </a:custGeom>
            <a:solidFill>
              <a:srgbClr val="DBCBBB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1532084" cy="122061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12335714" y="2630220"/>
            <a:ext cx="4030038" cy="4030038"/>
          </a:xfrm>
          <a:custGeom>
            <a:avLst/>
            <a:gdLst/>
            <a:ahLst/>
            <a:cxnLst/>
            <a:rect r="r" b="b" t="t" l="l"/>
            <a:pathLst>
              <a:path h="4030038" w="4030038">
                <a:moveTo>
                  <a:pt x="0" y="0"/>
                </a:moveTo>
                <a:lnTo>
                  <a:pt x="4030039" y="0"/>
                </a:lnTo>
                <a:lnTo>
                  <a:pt x="4030039" y="4030038"/>
                </a:lnTo>
                <a:lnTo>
                  <a:pt x="0" y="403003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3017842" y="1162050"/>
            <a:ext cx="12089688" cy="1238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450"/>
              </a:lnSpc>
            </a:pPr>
            <a:r>
              <a:rPr lang="en-US" b="true" sz="9000">
                <a:solidFill>
                  <a:srgbClr val="1C2143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Html Tags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62847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83851" y="598916"/>
            <a:ext cx="17201080" cy="9089168"/>
            <a:chOff x="0" y="0"/>
            <a:chExt cx="4530326" cy="239385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530325" cy="2393855"/>
            </a:xfrm>
            <a:custGeom>
              <a:avLst/>
              <a:gdLst/>
              <a:ahLst/>
              <a:cxnLst/>
              <a:rect r="r" b="b" t="t" l="l"/>
              <a:pathLst>
                <a:path h="2393855" w="4530325">
                  <a:moveTo>
                    <a:pt x="22954" y="0"/>
                  </a:moveTo>
                  <a:lnTo>
                    <a:pt x="4507371" y="0"/>
                  </a:lnTo>
                  <a:cubicBezTo>
                    <a:pt x="4520049" y="0"/>
                    <a:pt x="4530325" y="10277"/>
                    <a:pt x="4530325" y="22954"/>
                  </a:cubicBezTo>
                  <a:lnTo>
                    <a:pt x="4530325" y="2370901"/>
                  </a:lnTo>
                  <a:cubicBezTo>
                    <a:pt x="4530325" y="2383578"/>
                    <a:pt x="4520049" y="2393855"/>
                    <a:pt x="4507371" y="2393855"/>
                  </a:cubicBezTo>
                  <a:lnTo>
                    <a:pt x="22954" y="2393855"/>
                  </a:lnTo>
                  <a:cubicBezTo>
                    <a:pt x="10277" y="2393855"/>
                    <a:pt x="0" y="2383578"/>
                    <a:pt x="0" y="2370901"/>
                  </a:cubicBezTo>
                  <a:lnTo>
                    <a:pt x="0" y="22954"/>
                  </a:lnTo>
                  <a:cubicBezTo>
                    <a:pt x="0" y="10277"/>
                    <a:pt x="10277" y="0"/>
                    <a:pt x="22954" y="0"/>
                  </a:cubicBezTo>
                  <a:close/>
                </a:path>
              </a:pathLst>
            </a:custGeom>
            <a:solidFill>
              <a:srgbClr val="FAF8F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530326" cy="243195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028700" y="2637409"/>
            <a:ext cx="11971230" cy="6465547"/>
            <a:chOff x="0" y="0"/>
            <a:chExt cx="3152917" cy="170286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152916" cy="1702860"/>
            </a:xfrm>
            <a:custGeom>
              <a:avLst/>
              <a:gdLst/>
              <a:ahLst/>
              <a:cxnLst/>
              <a:rect r="r" b="b" t="t" l="l"/>
              <a:pathLst>
                <a:path h="1702860" w="3152916">
                  <a:moveTo>
                    <a:pt x="32982" y="0"/>
                  </a:moveTo>
                  <a:lnTo>
                    <a:pt x="3119934" y="0"/>
                  </a:lnTo>
                  <a:cubicBezTo>
                    <a:pt x="3128682" y="0"/>
                    <a:pt x="3137071" y="3475"/>
                    <a:pt x="3143256" y="9660"/>
                  </a:cubicBezTo>
                  <a:cubicBezTo>
                    <a:pt x="3149441" y="15846"/>
                    <a:pt x="3152916" y="24235"/>
                    <a:pt x="3152916" y="32982"/>
                  </a:cubicBezTo>
                  <a:lnTo>
                    <a:pt x="3152916" y="1669878"/>
                  </a:lnTo>
                  <a:cubicBezTo>
                    <a:pt x="3152916" y="1678625"/>
                    <a:pt x="3149441" y="1687015"/>
                    <a:pt x="3143256" y="1693200"/>
                  </a:cubicBezTo>
                  <a:cubicBezTo>
                    <a:pt x="3137071" y="1699385"/>
                    <a:pt x="3128682" y="1702860"/>
                    <a:pt x="3119934" y="1702860"/>
                  </a:cubicBezTo>
                  <a:lnTo>
                    <a:pt x="32982" y="1702860"/>
                  </a:lnTo>
                  <a:cubicBezTo>
                    <a:pt x="24235" y="1702860"/>
                    <a:pt x="15846" y="1699385"/>
                    <a:pt x="9660" y="1693200"/>
                  </a:cubicBezTo>
                  <a:cubicBezTo>
                    <a:pt x="3475" y="1687015"/>
                    <a:pt x="0" y="1678625"/>
                    <a:pt x="0" y="1669878"/>
                  </a:cubicBezTo>
                  <a:lnTo>
                    <a:pt x="0" y="32982"/>
                  </a:lnTo>
                  <a:cubicBezTo>
                    <a:pt x="0" y="24235"/>
                    <a:pt x="3475" y="15846"/>
                    <a:pt x="9660" y="9660"/>
                  </a:cubicBezTo>
                  <a:cubicBezTo>
                    <a:pt x="15846" y="3475"/>
                    <a:pt x="24235" y="0"/>
                    <a:pt x="32982" y="0"/>
                  </a:cubicBezTo>
                  <a:close/>
                </a:path>
              </a:pathLst>
            </a:custGeom>
            <a:solidFill>
              <a:srgbClr val="DBCBBB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3152917" cy="174096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3506647" y="4751291"/>
            <a:ext cx="3978284" cy="2237785"/>
          </a:xfrm>
          <a:custGeom>
            <a:avLst/>
            <a:gdLst/>
            <a:ahLst/>
            <a:cxnLst/>
            <a:rect r="r" b="b" t="t" l="l"/>
            <a:pathLst>
              <a:path h="2237785" w="3978284">
                <a:moveTo>
                  <a:pt x="0" y="0"/>
                </a:moveTo>
                <a:lnTo>
                  <a:pt x="3978284" y="0"/>
                </a:lnTo>
                <a:lnTo>
                  <a:pt x="3978284" y="2237784"/>
                </a:lnTo>
                <a:lnTo>
                  <a:pt x="0" y="223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3017842" y="1162050"/>
            <a:ext cx="12089688" cy="1238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450"/>
              </a:lnSpc>
            </a:pPr>
            <a:r>
              <a:rPr lang="en-US" b="true" sz="9000">
                <a:solidFill>
                  <a:srgbClr val="1C2143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Basic CSS we used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28700" y="2980072"/>
            <a:ext cx="12252316" cy="67080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28"/>
              </a:lnSpc>
            </a:pPr>
            <a:r>
              <a:rPr lang="en-US" sz="2752">
                <a:solidFill>
                  <a:srgbClr val="1C2143"/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We used internal css and inline css using the &lt;style&gt; tag and attributes of different tags such as</a:t>
            </a:r>
          </a:p>
          <a:p>
            <a:pPr algn="l" marL="594200" indent="-297100" lvl="1">
              <a:lnSpc>
                <a:spcPts val="4128"/>
              </a:lnSpc>
              <a:buFont typeface="Arial"/>
              <a:buChar char="•"/>
            </a:pPr>
            <a:r>
              <a:rPr lang="en-US" sz="2752">
                <a:solidFill>
                  <a:srgbClr val="1C2143"/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padding, the space around the content. In the example below, it is the space around the paragraph text.</a:t>
            </a:r>
          </a:p>
          <a:p>
            <a:pPr algn="l" marL="594200" indent="-297100" lvl="1">
              <a:lnSpc>
                <a:spcPts val="4128"/>
              </a:lnSpc>
              <a:buFont typeface="Arial"/>
              <a:buChar char="•"/>
            </a:pPr>
            <a:r>
              <a:rPr lang="en-US" sz="2752">
                <a:solidFill>
                  <a:srgbClr val="1C2143"/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border, the solid line that is just outside the padding.</a:t>
            </a:r>
          </a:p>
          <a:p>
            <a:pPr algn="l" marL="594200" indent="-297100" lvl="1">
              <a:lnSpc>
                <a:spcPts val="4128"/>
              </a:lnSpc>
              <a:buFont typeface="Arial"/>
              <a:buChar char="•"/>
            </a:pPr>
            <a:r>
              <a:rPr lang="en-US" sz="2752">
                <a:solidFill>
                  <a:srgbClr val="1C2143"/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margin, the space around the outside of the border.</a:t>
            </a:r>
          </a:p>
          <a:p>
            <a:pPr algn="l" marL="594200" indent="-297100" lvl="1">
              <a:lnSpc>
                <a:spcPts val="4128"/>
              </a:lnSpc>
              <a:buFont typeface="Arial"/>
              <a:buChar char="•"/>
            </a:pPr>
            <a:r>
              <a:rPr lang="en-US" sz="2752">
                <a:solidFill>
                  <a:srgbClr val="1C2143"/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width (of an element).</a:t>
            </a:r>
          </a:p>
          <a:p>
            <a:pPr algn="l" marL="594200" indent="-297100" lvl="1">
              <a:lnSpc>
                <a:spcPts val="4128"/>
              </a:lnSpc>
              <a:buFont typeface="Arial"/>
              <a:buChar char="•"/>
            </a:pPr>
            <a:r>
              <a:rPr lang="en-US" sz="2752">
                <a:solidFill>
                  <a:srgbClr val="1C2143"/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background-color, the color behind an element's content and padding.</a:t>
            </a:r>
          </a:p>
          <a:p>
            <a:pPr algn="l" marL="594200" indent="-297100" lvl="1">
              <a:lnSpc>
                <a:spcPts val="4128"/>
              </a:lnSpc>
              <a:buFont typeface="Arial"/>
              <a:buChar char="•"/>
            </a:pPr>
            <a:r>
              <a:rPr lang="en-US" sz="2752">
                <a:solidFill>
                  <a:srgbClr val="1C2143"/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color, the color of an element's content (usually text).</a:t>
            </a:r>
          </a:p>
          <a:p>
            <a:pPr algn="l" marL="594200" indent="-297100" lvl="1">
              <a:lnSpc>
                <a:spcPts val="4128"/>
              </a:lnSpc>
              <a:buFont typeface="Arial"/>
              <a:buChar char="•"/>
            </a:pPr>
            <a:r>
              <a:rPr lang="en-US" sz="2752">
                <a:solidFill>
                  <a:srgbClr val="1C2143"/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text-shadow sets a drop shadow on the text inside an element.</a:t>
            </a:r>
          </a:p>
          <a:p>
            <a:pPr algn="l" marL="594200" indent="-297100" lvl="1">
              <a:lnSpc>
                <a:spcPts val="4128"/>
              </a:lnSpc>
              <a:buFont typeface="Arial"/>
              <a:buChar char="•"/>
            </a:pPr>
            <a:r>
              <a:rPr lang="en-US" sz="2752">
                <a:solidFill>
                  <a:srgbClr val="1C2143"/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display sets the display mode of an element. </a:t>
            </a:r>
          </a:p>
          <a:p>
            <a:pPr algn="l">
              <a:lnSpc>
                <a:spcPts val="4128"/>
              </a:lnSpc>
            </a:pPr>
          </a:p>
          <a:p>
            <a:pPr algn="l">
              <a:lnSpc>
                <a:spcPts val="4128"/>
              </a:lnSpc>
            </a:pP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62847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83851" y="598916"/>
            <a:ext cx="17201080" cy="9089168"/>
            <a:chOff x="0" y="0"/>
            <a:chExt cx="4530326" cy="239385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530325" cy="2393855"/>
            </a:xfrm>
            <a:custGeom>
              <a:avLst/>
              <a:gdLst/>
              <a:ahLst/>
              <a:cxnLst/>
              <a:rect r="r" b="b" t="t" l="l"/>
              <a:pathLst>
                <a:path h="2393855" w="4530325">
                  <a:moveTo>
                    <a:pt x="22954" y="0"/>
                  </a:moveTo>
                  <a:lnTo>
                    <a:pt x="4507371" y="0"/>
                  </a:lnTo>
                  <a:cubicBezTo>
                    <a:pt x="4520049" y="0"/>
                    <a:pt x="4530325" y="10277"/>
                    <a:pt x="4530325" y="22954"/>
                  </a:cubicBezTo>
                  <a:lnTo>
                    <a:pt x="4530325" y="2370901"/>
                  </a:lnTo>
                  <a:cubicBezTo>
                    <a:pt x="4530325" y="2383578"/>
                    <a:pt x="4520049" y="2393855"/>
                    <a:pt x="4507371" y="2393855"/>
                  </a:cubicBezTo>
                  <a:lnTo>
                    <a:pt x="22954" y="2393855"/>
                  </a:lnTo>
                  <a:cubicBezTo>
                    <a:pt x="10277" y="2393855"/>
                    <a:pt x="0" y="2383578"/>
                    <a:pt x="0" y="2370901"/>
                  </a:cubicBezTo>
                  <a:lnTo>
                    <a:pt x="0" y="22954"/>
                  </a:lnTo>
                  <a:cubicBezTo>
                    <a:pt x="0" y="10277"/>
                    <a:pt x="10277" y="0"/>
                    <a:pt x="22954" y="0"/>
                  </a:cubicBezTo>
                  <a:close/>
                </a:path>
              </a:pathLst>
            </a:custGeom>
            <a:solidFill>
              <a:srgbClr val="FAF8F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530326" cy="243195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028700" y="2701373"/>
            <a:ext cx="5473949" cy="2711610"/>
            <a:chOff x="0" y="0"/>
            <a:chExt cx="1441699" cy="71416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441699" cy="714169"/>
            </a:xfrm>
            <a:custGeom>
              <a:avLst/>
              <a:gdLst/>
              <a:ahLst/>
              <a:cxnLst/>
              <a:rect r="r" b="b" t="t" l="l"/>
              <a:pathLst>
                <a:path h="714169" w="1441699">
                  <a:moveTo>
                    <a:pt x="72130" y="0"/>
                  </a:moveTo>
                  <a:lnTo>
                    <a:pt x="1369568" y="0"/>
                  </a:lnTo>
                  <a:cubicBezTo>
                    <a:pt x="1388698" y="0"/>
                    <a:pt x="1407045" y="7599"/>
                    <a:pt x="1420572" y="21126"/>
                  </a:cubicBezTo>
                  <a:cubicBezTo>
                    <a:pt x="1434099" y="34654"/>
                    <a:pt x="1441699" y="53000"/>
                    <a:pt x="1441699" y="72130"/>
                  </a:cubicBezTo>
                  <a:lnTo>
                    <a:pt x="1441699" y="642039"/>
                  </a:lnTo>
                  <a:cubicBezTo>
                    <a:pt x="1441699" y="661169"/>
                    <a:pt x="1434099" y="679515"/>
                    <a:pt x="1420572" y="693042"/>
                  </a:cubicBezTo>
                  <a:cubicBezTo>
                    <a:pt x="1407045" y="706569"/>
                    <a:pt x="1388698" y="714169"/>
                    <a:pt x="1369568" y="714169"/>
                  </a:cubicBezTo>
                  <a:lnTo>
                    <a:pt x="72130" y="714169"/>
                  </a:lnTo>
                  <a:cubicBezTo>
                    <a:pt x="32294" y="714169"/>
                    <a:pt x="0" y="681875"/>
                    <a:pt x="0" y="642039"/>
                  </a:cubicBezTo>
                  <a:lnTo>
                    <a:pt x="0" y="72130"/>
                  </a:lnTo>
                  <a:cubicBezTo>
                    <a:pt x="0" y="53000"/>
                    <a:pt x="7599" y="34654"/>
                    <a:pt x="21126" y="21126"/>
                  </a:cubicBezTo>
                  <a:cubicBezTo>
                    <a:pt x="34654" y="7599"/>
                    <a:pt x="53000" y="0"/>
                    <a:pt x="72130" y="0"/>
                  </a:cubicBezTo>
                  <a:close/>
                </a:path>
              </a:pathLst>
            </a:custGeom>
            <a:solidFill>
              <a:srgbClr val="DBCBBB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1441699" cy="75226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028700" y="6246294"/>
            <a:ext cx="5473949" cy="2647647"/>
            <a:chOff x="0" y="0"/>
            <a:chExt cx="1441699" cy="697323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441699" cy="697323"/>
            </a:xfrm>
            <a:custGeom>
              <a:avLst/>
              <a:gdLst/>
              <a:ahLst/>
              <a:cxnLst/>
              <a:rect r="r" b="b" t="t" l="l"/>
              <a:pathLst>
                <a:path h="697323" w="1441699">
                  <a:moveTo>
                    <a:pt x="72130" y="0"/>
                  </a:moveTo>
                  <a:lnTo>
                    <a:pt x="1369568" y="0"/>
                  </a:lnTo>
                  <a:cubicBezTo>
                    <a:pt x="1388698" y="0"/>
                    <a:pt x="1407045" y="7599"/>
                    <a:pt x="1420572" y="21126"/>
                  </a:cubicBezTo>
                  <a:cubicBezTo>
                    <a:pt x="1434099" y="34654"/>
                    <a:pt x="1441699" y="53000"/>
                    <a:pt x="1441699" y="72130"/>
                  </a:cubicBezTo>
                  <a:lnTo>
                    <a:pt x="1441699" y="625192"/>
                  </a:lnTo>
                  <a:cubicBezTo>
                    <a:pt x="1441699" y="644322"/>
                    <a:pt x="1434099" y="662669"/>
                    <a:pt x="1420572" y="676196"/>
                  </a:cubicBezTo>
                  <a:cubicBezTo>
                    <a:pt x="1407045" y="689723"/>
                    <a:pt x="1388698" y="697323"/>
                    <a:pt x="1369568" y="697323"/>
                  </a:cubicBezTo>
                  <a:lnTo>
                    <a:pt x="72130" y="697323"/>
                  </a:lnTo>
                  <a:cubicBezTo>
                    <a:pt x="32294" y="697323"/>
                    <a:pt x="0" y="665029"/>
                    <a:pt x="0" y="625192"/>
                  </a:cubicBezTo>
                  <a:lnTo>
                    <a:pt x="0" y="72130"/>
                  </a:lnTo>
                  <a:cubicBezTo>
                    <a:pt x="0" y="53000"/>
                    <a:pt x="7599" y="34654"/>
                    <a:pt x="21126" y="21126"/>
                  </a:cubicBezTo>
                  <a:cubicBezTo>
                    <a:pt x="34654" y="7599"/>
                    <a:pt x="53000" y="0"/>
                    <a:pt x="72130" y="0"/>
                  </a:cubicBezTo>
                  <a:close/>
                </a:path>
              </a:pathLst>
            </a:custGeom>
            <a:solidFill>
              <a:srgbClr val="DBCBBB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1441699" cy="73542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6897137" y="4390730"/>
            <a:ext cx="4586801" cy="2744488"/>
            <a:chOff x="0" y="0"/>
            <a:chExt cx="1208046" cy="722828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208046" cy="722828"/>
            </a:xfrm>
            <a:custGeom>
              <a:avLst/>
              <a:gdLst/>
              <a:ahLst/>
              <a:cxnLst/>
              <a:rect r="r" b="b" t="t" l="l"/>
              <a:pathLst>
                <a:path h="722828" w="1208046">
                  <a:moveTo>
                    <a:pt x="86081" y="0"/>
                  </a:moveTo>
                  <a:lnTo>
                    <a:pt x="1121965" y="0"/>
                  </a:lnTo>
                  <a:cubicBezTo>
                    <a:pt x="1169506" y="0"/>
                    <a:pt x="1208046" y="38540"/>
                    <a:pt x="1208046" y="86081"/>
                  </a:cubicBezTo>
                  <a:lnTo>
                    <a:pt x="1208046" y="636747"/>
                  </a:lnTo>
                  <a:cubicBezTo>
                    <a:pt x="1208046" y="684288"/>
                    <a:pt x="1169506" y="722828"/>
                    <a:pt x="1121965" y="722828"/>
                  </a:cubicBezTo>
                  <a:lnTo>
                    <a:pt x="86081" y="722828"/>
                  </a:lnTo>
                  <a:cubicBezTo>
                    <a:pt x="38540" y="722828"/>
                    <a:pt x="0" y="684288"/>
                    <a:pt x="0" y="636747"/>
                  </a:cubicBezTo>
                  <a:lnTo>
                    <a:pt x="0" y="86081"/>
                  </a:lnTo>
                  <a:cubicBezTo>
                    <a:pt x="0" y="38540"/>
                    <a:pt x="38540" y="0"/>
                    <a:pt x="86081" y="0"/>
                  </a:cubicBezTo>
                  <a:close/>
                </a:path>
              </a:pathLst>
            </a:custGeom>
            <a:solidFill>
              <a:srgbClr val="DBCBBB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1208046" cy="76092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1878426" y="6246294"/>
            <a:ext cx="5163853" cy="2647647"/>
            <a:chOff x="0" y="0"/>
            <a:chExt cx="1360027" cy="697323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360027" cy="697323"/>
            </a:xfrm>
            <a:custGeom>
              <a:avLst/>
              <a:gdLst/>
              <a:ahLst/>
              <a:cxnLst/>
              <a:rect r="r" b="b" t="t" l="l"/>
              <a:pathLst>
                <a:path h="697323" w="1360027">
                  <a:moveTo>
                    <a:pt x="76462" y="0"/>
                  </a:moveTo>
                  <a:lnTo>
                    <a:pt x="1283565" y="0"/>
                  </a:lnTo>
                  <a:cubicBezTo>
                    <a:pt x="1303844" y="0"/>
                    <a:pt x="1323293" y="8056"/>
                    <a:pt x="1337632" y="22395"/>
                  </a:cubicBezTo>
                  <a:cubicBezTo>
                    <a:pt x="1351971" y="36735"/>
                    <a:pt x="1360027" y="56183"/>
                    <a:pt x="1360027" y="76462"/>
                  </a:cubicBezTo>
                  <a:lnTo>
                    <a:pt x="1360027" y="620861"/>
                  </a:lnTo>
                  <a:cubicBezTo>
                    <a:pt x="1360027" y="663089"/>
                    <a:pt x="1325794" y="697323"/>
                    <a:pt x="1283565" y="697323"/>
                  </a:cubicBezTo>
                  <a:lnTo>
                    <a:pt x="76462" y="697323"/>
                  </a:lnTo>
                  <a:cubicBezTo>
                    <a:pt x="34233" y="697323"/>
                    <a:pt x="0" y="663089"/>
                    <a:pt x="0" y="620861"/>
                  </a:cubicBezTo>
                  <a:lnTo>
                    <a:pt x="0" y="76462"/>
                  </a:lnTo>
                  <a:cubicBezTo>
                    <a:pt x="0" y="34233"/>
                    <a:pt x="34233" y="0"/>
                    <a:pt x="76462" y="0"/>
                  </a:cubicBezTo>
                  <a:close/>
                </a:path>
              </a:pathLst>
            </a:custGeom>
            <a:solidFill>
              <a:srgbClr val="DBCBBB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1360027" cy="73542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1878426" y="2701373"/>
            <a:ext cx="5163853" cy="2711610"/>
            <a:chOff x="0" y="0"/>
            <a:chExt cx="1360027" cy="714169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1360027" cy="714169"/>
            </a:xfrm>
            <a:custGeom>
              <a:avLst/>
              <a:gdLst/>
              <a:ahLst/>
              <a:cxnLst/>
              <a:rect r="r" b="b" t="t" l="l"/>
              <a:pathLst>
                <a:path h="714169" w="1360027">
                  <a:moveTo>
                    <a:pt x="76462" y="0"/>
                  </a:moveTo>
                  <a:lnTo>
                    <a:pt x="1283565" y="0"/>
                  </a:lnTo>
                  <a:cubicBezTo>
                    <a:pt x="1303844" y="0"/>
                    <a:pt x="1323293" y="8056"/>
                    <a:pt x="1337632" y="22395"/>
                  </a:cubicBezTo>
                  <a:cubicBezTo>
                    <a:pt x="1351971" y="36735"/>
                    <a:pt x="1360027" y="56183"/>
                    <a:pt x="1360027" y="76462"/>
                  </a:cubicBezTo>
                  <a:lnTo>
                    <a:pt x="1360027" y="637707"/>
                  </a:lnTo>
                  <a:cubicBezTo>
                    <a:pt x="1360027" y="679936"/>
                    <a:pt x="1325794" y="714169"/>
                    <a:pt x="1283565" y="714169"/>
                  </a:cubicBezTo>
                  <a:lnTo>
                    <a:pt x="76462" y="714169"/>
                  </a:lnTo>
                  <a:cubicBezTo>
                    <a:pt x="34233" y="714169"/>
                    <a:pt x="0" y="679936"/>
                    <a:pt x="0" y="637707"/>
                  </a:cubicBezTo>
                  <a:lnTo>
                    <a:pt x="0" y="76462"/>
                  </a:lnTo>
                  <a:cubicBezTo>
                    <a:pt x="0" y="34233"/>
                    <a:pt x="34233" y="0"/>
                    <a:pt x="76462" y="0"/>
                  </a:cubicBezTo>
                  <a:close/>
                </a:path>
              </a:pathLst>
            </a:custGeom>
            <a:solidFill>
              <a:srgbClr val="DBCBBB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38100"/>
              <a:ext cx="1360027" cy="75226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20" id="20"/>
          <p:cNvSpPr/>
          <p:nvPr/>
        </p:nvSpPr>
        <p:spPr>
          <a:xfrm flipH="false" flipV="false" rot="0">
            <a:off x="7067621" y="4716180"/>
            <a:ext cx="4245834" cy="2093589"/>
          </a:xfrm>
          <a:custGeom>
            <a:avLst/>
            <a:gdLst/>
            <a:ahLst/>
            <a:cxnLst/>
            <a:rect r="r" b="b" t="t" l="l"/>
            <a:pathLst>
              <a:path h="2093589" w="4245834">
                <a:moveTo>
                  <a:pt x="0" y="0"/>
                </a:moveTo>
                <a:lnTo>
                  <a:pt x="4245833" y="0"/>
                </a:lnTo>
                <a:lnTo>
                  <a:pt x="4245833" y="2093588"/>
                </a:lnTo>
                <a:lnTo>
                  <a:pt x="0" y="209358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1217197" y="2851465"/>
            <a:ext cx="4946515" cy="2411426"/>
          </a:xfrm>
          <a:custGeom>
            <a:avLst/>
            <a:gdLst/>
            <a:ahLst/>
            <a:cxnLst/>
            <a:rect r="r" b="b" t="t" l="l"/>
            <a:pathLst>
              <a:path h="2411426" w="4946515">
                <a:moveTo>
                  <a:pt x="0" y="0"/>
                </a:moveTo>
                <a:lnTo>
                  <a:pt x="4946515" y="0"/>
                </a:lnTo>
                <a:lnTo>
                  <a:pt x="4946515" y="2411426"/>
                </a:lnTo>
                <a:lnTo>
                  <a:pt x="0" y="241142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0">
            <a:off x="1307967" y="6411633"/>
            <a:ext cx="4764975" cy="2316969"/>
          </a:xfrm>
          <a:custGeom>
            <a:avLst/>
            <a:gdLst/>
            <a:ahLst/>
            <a:cxnLst/>
            <a:rect r="r" b="b" t="t" l="l"/>
            <a:pathLst>
              <a:path h="2316969" w="4764975">
                <a:moveTo>
                  <a:pt x="0" y="0"/>
                </a:moveTo>
                <a:lnTo>
                  <a:pt x="4764975" y="0"/>
                </a:lnTo>
                <a:lnTo>
                  <a:pt x="4764975" y="2316969"/>
                </a:lnTo>
                <a:lnTo>
                  <a:pt x="0" y="231696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0">
            <a:off x="12217363" y="3051120"/>
            <a:ext cx="4446667" cy="2012117"/>
          </a:xfrm>
          <a:custGeom>
            <a:avLst/>
            <a:gdLst/>
            <a:ahLst/>
            <a:cxnLst/>
            <a:rect r="r" b="b" t="t" l="l"/>
            <a:pathLst>
              <a:path h="2012117" w="4446667">
                <a:moveTo>
                  <a:pt x="0" y="0"/>
                </a:moveTo>
                <a:lnTo>
                  <a:pt x="4446667" y="0"/>
                </a:lnTo>
                <a:lnTo>
                  <a:pt x="4446667" y="2012116"/>
                </a:lnTo>
                <a:lnTo>
                  <a:pt x="0" y="201211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24" id="24"/>
          <p:cNvSpPr/>
          <p:nvPr/>
        </p:nvSpPr>
        <p:spPr>
          <a:xfrm flipH="false" flipV="false" rot="0">
            <a:off x="12079007" y="6411633"/>
            <a:ext cx="4762692" cy="2292045"/>
          </a:xfrm>
          <a:custGeom>
            <a:avLst/>
            <a:gdLst/>
            <a:ahLst/>
            <a:cxnLst/>
            <a:rect r="r" b="b" t="t" l="l"/>
            <a:pathLst>
              <a:path h="2292045" w="4762692">
                <a:moveTo>
                  <a:pt x="0" y="0"/>
                </a:moveTo>
                <a:lnTo>
                  <a:pt x="4762692" y="0"/>
                </a:lnTo>
                <a:lnTo>
                  <a:pt x="4762692" y="2292045"/>
                </a:lnTo>
                <a:lnTo>
                  <a:pt x="0" y="229204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25" id="25"/>
          <p:cNvSpPr txBox="true"/>
          <p:nvPr/>
        </p:nvSpPr>
        <p:spPr>
          <a:xfrm rot="0">
            <a:off x="3017842" y="1162050"/>
            <a:ext cx="12089688" cy="1238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450"/>
              </a:lnSpc>
            </a:pPr>
            <a:r>
              <a:rPr lang="en-US" b="true" sz="9000">
                <a:solidFill>
                  <a:srgbClr val="1C2143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Website Pages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EAF5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43460" y="598916"/>
            <a:ext cx="17201080" cy="9089168"/>
            <a:chOff x="0" y="0"/>
            <a:chExt cx="4530326" cy="239385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530325" cy="2393855"/>
            </a:xfrm>
            <a:custGeom>
              <a:avLst/>
              <a:gdLst/>
              <a:ahLst/>
              <a:cxnLst/>
              <a:rect r="r" b="b" t="t" l="l"/>
              <a:pathLst>
                <a:path h="2393855" w="4530325">
                  <a:moveTo>
                    <a:pt x="22954" y="0"/>
                  </a:moveTo>
                  <a:lnTo>
                    <a:pt x="4507371" y="0"/>
                  </a:lnTo>
                  <a:cubicBezTo>
                    <a:pt x="4520049" y="0"/>
                    <a:pt x="4530325" y="10277"/>
                    <a:pt x="4530325" y="22954"/>
                  </a:cubicBezTo>
                  <a:lnTo>
                    <a:pt x="4530325" y="2370901"/>
                  </a:lnTo>
                  <a:cubicBezTo>
                    <a:pt x="4530325" y="2383578"/>
                    <a:pt x="4520049" y="2393855"/>
                    <a:pt x="4507371" y="2393855"/>
                  </a:cubicBezTo>
                  <a:lnTo>
                    <a:pt x="22954" y="2393855"/>
                  </a:lnTo>
                  <a:cubicBezTo>
                    <a:pt x="10277" y="2393855"/>
                    <a:pt x="0" y="2383578"/>
                    <a:pt x="0" y="2370901"/>
                  </a:cubicBezTo>
                  <a:lnTo>
                    <a:pt x="0" y="22954"/>
                  </a:lnTo>
                  <a:cubicBezTo>
                    <a:pt x="0" y="10277"/>
                    <a:pt x="10277" y="0"/>
                    <a:pt x="22954" y="0"/>
                  </a:cubicBezTo>
                  <a:close/>
                </a:path>
              </a:pathLst>
            </a:custGeom>
            <a:solidFill>
              <a:srgbClr val="FAF8F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530326" cy="243195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3017842" y="1162050"/>
            <a:ext cx="12089688" cy="1238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450"/>
              </a:lnSpc>
            </a:pPr>
            <a:r>
              <a:rPr lang="en-US" b="true" sz="9000">
                <a:solidFill>
                  <a:srgbClr val="1C2143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Potential Challenges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5251551" y="2325975"/>
            <a:ext cx="12252316" cy="64274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49"/>
              </a:lnSpc>
            </a:pPr>
          </a:p>
          <a:p>
            <a:pPr algn="ctr" marL="928357" indent="-464178" lvl="1">
              <a:lnSpc>
                <a:spcPts val="6449"/>
              </a:lnSpc>
              <a:buFont typeface="Arial"/>
              <a:buChar char="•"/>
            </a:pPr>
            <a:r>
              <a:rPr lang="en-US" sz="4299">
                <a:solidFill>
                  <a:srgbClr val="1C2143"/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Fake Reviews: Addressing moderation of reviews to avoid spam or fraud.</a:t>
            </a:r>
          </a:p>
          <a:p>
            <a:pPr algn="ctr" marL="928357" indent="-464178" lvl="1">
              <a:lnSpc>
                <a:spcPts val="6449"/>
              </a:lnSpc>
              <a:buFont typeface="Arial"/>
              <a:buChar char="•"/>
            </a:pPr>
            <a:r>
              <a:rPr lang="en-US" sz="4299">
                <a:solidFill>
                  <a:srgbClr val="1C2143"/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Bias in Reviews: Ensuring diversity and fairness in review content.</a:t>
            </a:r>
          </a:p>
          <a:p>
            <a:pPr algn="ctr" marL="928357" indent="-464178" lvl="1">
              <a:lnSpc>
                <a:spcPts val="6449"/>
              </a:lnSpc>
              <a:buFont typeface="Arial"/>
              <a:buChar char="•"/>
            </a:pPr>
            <a:r>
              <a:rPr lang="en-US" sz="4299">
                <a:solidFill>
                  <a:srgbClr val="1C2143"/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Maintaining Engagement: Continuously providing fresh content and engaging users.</a:t>
            </a:r>
          </a:p>
          <a:p>
            <a:pPr algn="ctr">
              <a:lnSpc>
                <a:spcPts val="6449"/>
              </a:lnSpc>
            </a:pP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543460" y="2622761"/>
            <a:ext cx="4903592" cy="5948199"/>
          </a:xfrm>
          <a:custGeom>
            <a:avLst/>
            <a:gdLst/>
            <a:ahLst/>
            <a:cxnLst/>
            <a:rect r="r" b="b" t="t" l="l"/>
            <a:pathLst>
              <a:path h="5948199" w="4903592">
                <a:moveTo>
                  <a:pt x="0" y="0"/>
                </a:moveTo>
                <a:lnTo>
                  <a:pt x="4903592" y="0"/>
                </a:lnTo>
                <a:lnTo>
                  <a:pt x="4903592" y="5948199"/>
                </a:lnTo>
                <a:lnTo>
                  <a:pt x="0" y="594819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6208" t="0" r="-13430" b="-6871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DAGXTH5L1aI</dc:identifier>
  <dcterms:modified xsi:type="dcterms:W3CDTF">2011-08-01T06:04:30Z</dcterms:modified>
  <cp:revision>1</cp:revision>
  <dc:title>LITERARY LENS</dc:title>
</cp:coreProperties>
</file>