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0405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0405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537" y="598519"/>
            <a:ext cx="13107014" cy="1581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4773" y="2347131"/>
            <a:ext cx="7620634" cy="673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0405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aqifinder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kaggle.com/datasets/rohanrao/air-quality-data-in-india" TargetMode="External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1326" y="0"/>
            <a:ext cx="17256760" cy="10287000"/>
            <a:chOff x="1031326" y="0"/>
            <a:chExt cx="1725676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4260" y="0"/>
              <a:ext cx="5973739" cy="88073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02131" y="1028712"/>
              <a:ext cx="17186275" cy="9258300"/>
            </a:xfrm>
            <a:custGeom>
              <a:avLst/>
              <a:gdLst/>
              <a:ahLst/>
              <a:cxnLst/>
              <a:rect l="l" t="t" r="r" b="b"/>
              <a:pathLst>
                <a:path w="17186275" h="9258300">
                  <a:moveTo>
                    <a:pt x="456501" y="207162"/>
                  </a:moveTo>
                  <a:lnTo>
                    <a:pt x="452589" y="152615"/>
                  </a:lnTo>
                  <a:lnTo>
                    <a:pt x="437908" y="99707"/>
                  </a:lnTo>
                  <a:lnTo>
                    <a:pt x="415531" y="48729"/>
                  </a:lnTo>
                  <a:lnTo>
                    <a:pt x="388543" y="0"/>
                  </a:lnTo>
                  <a:lnTo>
                    <a:pt x="389407" y="24866"/>
                  </a:lnTo>
                  <a:lnTo>
                    <a:pt x="383057" y="49072"/>
                  </a:lnTo>
                  <a:lnTo>
                    <a:pt x="354723" y="91198"/>
                  </a:lnTo>
                  <a:lnTo>
                    <a:pt x="314921" y="122186"/>
                  </a:lnTo>
                  <a:lnTo>
                    <a:pt x="271170" y="148005"/>
                  </a:lnTo>
                  <a:lnTo>
                    <a:pt x="249466" y="161340"/>
                  </a:lnTo>
                  <a:lnTo>
                    <a:pt x="210146" y="193167"/>
                  </a:lnTo>
                  <a:lnTo>
                    <a:pt x="184277" y="232257"/>
                  </a:lnTo>
                  <a:lnTo>
                    <a:pt x="171958" y="274497"/>
                  </a:lnTo>
                  <a:lnTo>
                    <a:pt x="166624" y="323189"/>
                  </a:lnTo>
                  <a:lnTo>
                    <a:pt x="166814" y="350139"/>
                  </a:lnTo>
                  <a:lnTo>
                    <a:pt x="169900" y="376694"/>
                  </a:lnTo>
                  <a:lnTo>
                    <a:pt x="176428" y="402336"/>
                  </a:lnTo>
                  <a:lnTo>
                    <a:pt x="183019" y="387413"/>
                  </a:lnTo>
                  <a:lnTo>
                    <a:pt x="190449" y="372872"/>
                  </a:lnTo>
                  <a:lnTo>
                    <a:pt x="226288" y="319189"/>
                  </a:lnTo>
                  <a:lnTo>
                    <a:pt x="268071" y="270725"/>
                  </a:lnTo>
                  <a:lnTo>
                    <a:pt x="392455" y="138569"/>
                  </a:lnTo>
                  <a:lnTo>
                    <a:pt x="362699" y="186169"/>
                  </a:lnTo>
                  <a:lnTo>
                    <a:pt x="328282" y="230708"/>
                  </a:lnTo>
                  <a:lnTo>
                    <a:pt x="291807" y="273900"/>
                  </a:lnTo>
                  <a:lnTo>
                    <a:pt x="255905" y="317487"/>
                  </a:lnTo>
                  <a:lnTo>
                    <a:pt x="229222" y="354330"/>
                  </a:lnTo>
                  <a:lnTo>
                    <a:pt x="205955" y="393585"/>
                  </a:lnTo>
                  <a:lnTo>
                    <a:pt x="187871" y="434911"/>
                  </a:lnTo>
                  <a:lnTo>
                    <a:pt x="176758" y="477964"/>
                  </a:lnTo>
                  <a:lnTo>
                    <a:pt x="174396" y="522414"/>
                  </a:lnTo>
                  <a:lnTo>
                    <a:pt x="181787" y="495147"/>
                  </a:lnTo>
                  <a:lnTo>
                    <a:pt x="197218" y="471233"/>
                  </a:lnTo>
                  <a:lnTo>
                    <a:pt x="218351" y="451053"/>
                  </a:lnTo>
                  <a:lnTo>
                    <a:pt x="242824" y="434962"/>
                  </a:lnTo>
                  <a:lnTo>
                    <a:pt x="268820" y="422313"/>
                  </a:lnTo>
                  <a:lnTo>
                    <a:pt x="295529" y="411111"/>
                  </a:lnTo>
                  <a:lnTo>
                    <a:pt x="322135" y="399757"/>
                  </a:lnTo>
                  <a:lnTo>
                    <a:pt x="347840" y="386638"/>
                  </a:lnTo>
                  <a:lnTo>
                    <a:pt x="390944" y="353364"/>
                  </a:lnTo>
                  <a:lnTo>
                    <a:pt x="424573" y="310464"/>
                  </a:lnTo>
                  <a:lnTo>
                    <a:pt x="447001" y="260781"/>
                  </a:lnTo>
                  <a:lnTo>
                    <a:pt x="456501" y="207162"/>
                  </a:lnTo>
                  <a:close/>
                </a:path>
                <a:path w="17186275" h="9258300">
                  <a:moveTo>
                    <a:pt x="17185869" y="7364539"/>
                  </a:moveTo>
                  <a:lnTo>
                    <a:pt x="0" y="7364539"/>
                  </a:lnTo>
                  <a:lnTo>
                    <a:pt x="0" y="9258300"/>
                  </a:lnTo>
                  <a:lnTo>
                    <a:pt x="17185869" y="9258300"/>
                  </a:lnTo>
                  <a:lnTo>
                    <a:pt x="17185869" y="7364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326" y="1060490"/>
              <a:ext cx="219633" cy="3958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664" y="2806302"/>
            <a:ext cx="924052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680" b="1">
                <a:latin typeface="Verdana"/>
                <a:cs typeface="Verdana"/>
              </a:rPr>
              <a:t>AIR</a:t>
            </a:r>
            <a:r>
              <a:rPr dirty="0" sz="7000" spc="-400" b="1">
                <a:latin typeface="Verdana"/>
                <a:cs typeface="Verdana"/>
              </a:rPr>
              <a:t> </a:t>
            </a:r>
            <a:r>
              <a:rPr dirty="0" sz="7000" spc="-455" b="1">
                <a:latin typeface="Verdana"/>
                <a:cs typeface="Verdana"/>
              </a:rPr>
              <a:t>QUALITY</a:t>
            </a:r>
            <a:r>
              <a:rPr dirty="0" sz="7000" spc="-395" b="1">
                <a:latin typeface="Verdana"/>
                <a:cs typeface="Verdana"/>
              </a:rPr>
              <a:t> </a:t>
            </a:r>
            <a:r>
              <a:rPr dirty="0" sz="7000" spc="-484" b="1">
                <a:latin typeface="Verdana"/>
                <a:cs typeface="Verdana"/>
              </a:rPr>
              <a:t>INDEX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4996" y="4044551"/>
            <a:ext cx="852297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875" b="1">
                <a:latin typeface="Verdana"/>
                <a:cs typeface="Verdana"/>
              </a:rPr>
              <a:t>(AQI)</a:t>
            </a:r>
            <a:r>
              <a:rPr dirty="0" sz="7000" spc="-409" b="1">
                <a:latin typeface="Verdana"/>
                <a:cs typeface="Verdana"/>
              </a:rPr>
              <a:t> </a:t>
            </a:r>
            <a:r>
              <a:rPr dirty="0" sz="7000" spc="-459" b="1">
                <a:latin typeface="Verdana"/>
                <a:cs typeface="Verdana"/>
              </a:rPr>
              <a:t>PREDICTION</a:t>
            </a:r>
            <a:endParaRPr sz="70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10413" y="508876"/>
            <a:ext cx="6343650" cy="6740525"/>
            <a:chOff x="6010413" y="508876"/>
            <a:chExt cx="6343650" cy="674052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7529" y="508876"/>
              <a:ext cx="3896075" cy="294026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010402" y="1850783"/>
              <a:ext cx="3879850" cy="5398135"/>
            </a:xfrm>
            <a:custGeom>
              <a:avLst/>
              <a:gdLst/>
              <a:ahLst/>
              <a:cxnLst/>
              <a:rect l="l" t="t" r="r" b="b"/>
              <a:pathLst>
                <a:path w="3879850" h="5398134">
                  <a:moveTo>
                    <a:pt x="166827" y="126961"/>
                  </a:moveTo>
                  <a:lnTo>
                    <a:pt x="157568" y="62776"/>
                  </a:lnTo>
                  <a:lnTo>
                    <a:pt x="128854" y="17284"/>
                  </a:lnTo>
                  <a:lnTo>
                    <a:pt x="112255" y="0"/>
                  </a:lnTo>
                  <a:lnTo>
                    <a:pt x="19989" y="66878"/>
                  </a:lnTo>
                  <a:lnTo>
                    <a:pt x="0" y="158546"/>
                  </a:lnTo>
                  <a:lnTo>
                    <a:pt x="15214" y="239547"/>
                  </a:lnTo>
                  <a:lnTo>
                    <a:pt x="28536" y="274421"/>
                  </a:lnTo>
                  <a:lnTo>
                    <a:pt x="34798" y="271297"/>
                  </a:lnTo>
                  <a:lnTo>
                    <a:pt x="53289" y="259918"/>
                  </a:lnTo>
                  <a:lnTo>
                    <a:pt x="83515" y="237274"/>
                  </a:lnTo>
                  <a:lnTo>
                    <a:pt x="124993" y="200329"/>
                  </a:lnTo>
                  <a:lnTo>
                    <a:pt x="166827" y="126961"/>
                  </a:lnTo>
                  <a:close/>
                </a:path>
                <a:path w="3879850" h="5398134">
                  <a:moveTo>
                    <a:pt x="310286" y="437616"/>
                  </a:moveTo>
                  <a:lnTo>
                    <a:pt x="301040" y="373430"/>
                  </a:lnTo>
                  <a:lnTo>
                    <a:pt x="272326" y="327939"/>
                  </a:lnTo>
                  <a:lnTo>
                    <a:pt x="255727" y="310654"/>
                  </a:lnTo>
                  <a:lnTo>
                    <a:pt x="163461" y="377545"/>
                  </a:lnTo>
                  <a:lnTo>
                    <a:pt x="143471" y="469214"/>
                  </a:lnTo>
                  <a:lnTo>
                    <a:pt x="158686" y="550202"/>
                  </a:lnTo>
                  <a:lnTo>
                    <a:pt x="172008" y="585076"/>
                  </a:lnTo>
                  <a:lnTo>
                    <a:pt x="178269" y="581964"/>
                  </a:lnTo>
                  <a:lnTo>
                    <a:pt x="196761" y="570585"/>
                  </a:lnTo>
                  <a:lnTo>
                    <a:pt x="226987" y="547928"/>
                  </a:lnTo>
                  <a:lnTo>
                    <a:pt x="268465" y="510984"/>
                  </a:lnTo>
                  <a:lnTo>
                    <a:pt x="310286" y="437616"/>
                  </a:lnTo>
                  <a:close/>
                </a:path>
                <a:path w="3879850" h="5398134">
                  <a:moveTo>
                    <a:pt x="688340" y="283781"/>
                  </a:moveTo>
                  <a:lnTo>
                    <a:pt x="679094" y="219595"/>
                  </a:lnTo>
                  <a:lnTo>
                    <a:pt x="650367" y="174091"/>
                  </a:lnTo>
                  <a:lnTo>
                    <a:pt x="633780" y="156819"/>
                  </a:lnTo>
                  <a:lnTo>
                    <a:pt x="541502" y="223697"/>
                  </a:lnTo>
                  <a:lnTo>
                    <a:pt x="521525" y="315366"/>
                  </a:lnTo>
                  <a:lnTo>
                    <a:pt x="536740" y="396367"/>
                  </a:lnTo>
                  <a:lnTo>
                    <a:pt x="550049" y="431241"/>
                  </a:lnTo>
                  <a:lnTo>
                    <a:pt x="556323" y="428117"/>
                  </a:lnTo>
                  <a:lnTo>
                    <a:pt x="574814" y="416737"/>
                  </a:lnTo>
                  <a:lnTo>
                    <a:pt x="605028" y="394093"/>
                  </a:lnTo>
                  <a:lnTo>
                    <a:pt x="646506" y="357149"/>
                  </a:lnTo>
                  <a:lnTo>
                    <a:pt x="688340" y="283781"/>
                  </a:lnTo>
                  <a:close/>
                </a:path>
                <a:path w="3879850" h="5398134">
                  <a:moveTo>
                    <a:pt x="3357854" y="4939995"/>
                  </a:moveTo>
                  <a:lnTo>
                    <a:pt x="3348609" y="4875809"/>
                  </a:lnTo>
                  <a:lnTo>
                    <a:pt x="3319881" y="4830318"/>
                  </a:lnTo>
                  <a:lnTo>
                    <a:pt x="3303282" y="4813033"/>
                  </a:lnTo>
                  <a:lnTo>
                    <a:pt x="3211017" y="4879924"/>
                  </a:lnTo>
                  <a:lnTo>
                    <a:pt x="3191040" y="4971580"/>
                  </a:lnTo>
                  <a:lnTo>
                    <a:pt x="3206254" y="5052580"/>
                  </a:lnTo>
                  <a:lnTo>
                    <a:pt x="3219564" y="5087455"/>
                  </a:lnTo>
                  <a:lnTo>
                    <a:pt x="3225838" y="5084330"/>
                  </a:lnTo>
                  <a:lnTo>
                    <a:pt x="3244329" y="5072951"/>
                  </a:lnTo>
                  <a:lnTo>
                    <a:pt x="3274542" y="5050307"/>
                  </a:lnTo>
                  <a:lnTo>
                    <a:pt x="3316020" y="5013363"/>
                  </a:lnTo>
                  <a:lnTo>
                    <a:pt x="3357854" y="4939995"/>
                  </a:lnTo>
                  <a:close/>
                </a:path>
                <a:path w="3879850" h="5398134">
                  <a:moveTo>
                    <a:pt x="3501326" y="5250650"/>
                  </a:moveTo>
                  <a:lnTo>
                    <a:pt x="3492081" y="5186464"/>
                  </a:lnTo>
                  <a:lnTo>
                    <a:pt x="3463353" y="5140972"/>
                  </a:lnTo>
                  <a:lnTo>
                    <a:pt x="3446754" y="5123700"/>
                  </a:lnTo>
                  <a:lnTo>
                    <a:pt x="3354489" y="5190579"/>
                  </a:lnTo>
                  <a:lnTo>
                    <a:pt x="3334512" y="5282247"/>
                  </a:lnTo>
                  <a:lnTo>
                    <a:pt x="3349726" y="5363235"/>
                  </a:lnTo>
                  <a:lnTo>
                    <a:pt x="3363036" y="5398122"/>
                  </a:lnTo>
                  <a:lnTo>
                    <a:pt x="3369310" y="5394998"/>
                  </a:lnTo>
                  <a:lnTo>
                    <a:pt x="3387788" y="5383619"/>
                  </a:lnTo>
                  <a:lnTo>
                    <a:pt x="3418014" y="5360962"/>
                  </a:lnTo>
                  <a:lnTo>
                    <a:pt x="3459492" y="5324018"/>
                  </a:lnTo>
                  <a:lnTo>
                    <a:pt x="3501326" y="5250650"/>
                  </a:lnTo>
                  <a:close/>
                </a:path>
                <a:path w="3879850" h="5398134">
                  <a:moveTo>
                    <a:pt x="3879380" y="5096815"/>
                  </a:moveTo>
                  <a:lnTo>
                    <a:pt x="3870134" y="5032629"/>
                  </a:lnTo>
                  <a:lnTo>
                    <a:pt x="3841407" y="4987137"/>
                  </a:lnTo>
                  <a:lnTo>
                    <a:pt x="3824808" y="4969853"/>
                  </a:lnTo>
                  <a:lnTo>
                    <a:pt x="3732542" y="5036744"/>
                  </a:lnTo>
                  <a:lnTo>
                    <a:pt x="3712565" y="5128399"/>
                  </a:lnTo>
                  <a:lnTo>
                    <a:pt x="3727780" y="5209400"/>
                  </a:lnTo>
                  <a:lnTo>
                    <a:pt x="3741089" y="5244274"/>
                  </a:lnTo>
                  <a:lnTo>
                    <a:pt x="3747363" y="5241150"/>
                  </a:lnTo>
                  <a:lnTo>
                    <a:pt x="3765842" y="5229771"/>
                  </a:lnTo>
                  <a:lnTo>
                    <a:pt x="3796068" y="5207127"/>
                  </a:lnTo>
                  <a:lnTo>
                    <a:pt x="3837546" y="5170182"/>
                  </a:lnTo>
                  <a:lnTo>
                    <a:pt x="3879380" y="509681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804065" y="8309014"/>
            <a:ext cx="2274570" cy="17773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dirty="0" sz="24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450" spc="155">
                <a:solidFill>
                  <a:srgbClr val="FFFFFF"/>
                </a:solidFill>
                <a:latin typeface="Verdana"/>
                <a:cs typeface="Verdana"/>
              </a:rPr>
              <a:t>Mohd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Saif </a:t>
            </a:r>
            <a:r>
              <a:rPr dirty="0" sz="2450" spc="155">
                <a:solidFill>
                  <a:srgbClr val="FFFFFF"/>
                </a:solidFill>
                <a:latin typeface="Verdana"/>
                <a:cs typeface="Verdana"/>
              </a:rPr>
              <a:t>Mohd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Fahim 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Pawan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Kumar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485503" y="9039217"/>
            <a:ext cx="26898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www.aqifinder.com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91118" y="1092197"/>
            <a:ext cx="27863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Verdana"/>
                <a:cs typeface="Verdana"/>
              </a:rPr>
              <a:t>Nature</a:t>
            </a:r>
            <a:r>
              <a:rPr dirty="0" sz="2100" spc="50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Presentation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91604" y="5922686"/>
            <a:ext cx="770000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75" b="1">
                <a:latin typeface="Verdana"/>
                <a:cs typeface="Verdana"/>
              </a:rPr>
              <a:t>Using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65" b="1">
                <a:latin typeface="Verdana"/>
                <a:cs typeface="Verdana"/>
              </a:rPr>
              <a:t>Machine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80" b="1">
                <a:latin typeface="Verdana"/>
                <a:cs typeface="Verdana"/>
              </a:rPr>
              <a:t>Learning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75" b="1">
                <a:latin typeface="Verdana"/>
                <a:cs typeface="Verdana"/>
              </a:rPr>
              <a:t>on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135" b="1">
                <a:latin typeface="Verdana"/>
                <a:cs typeface="Verdana"/>
              </a:rPr>
              <a:t>Indian</a:t>
            </a:r>
            <a:r>
              <a:rPr dirty="0" sz="2100" spc="-90" b="1">
                <a:latin typeface="Verdana"/>
                <a:cs typeface="Verdana"/>
              </a:rPr>
              <a:t> </a:t>
            </a:r>
            <a:r>
              <a:rPr dirty="0" sz="2100" spc="-80" b="1">
                <a:latin typeface="Verdana"/>
                <a:cs typeface="Verdana"/>
              </a:rPr>
              <a:t>Environmental</a:t>
            </a:r>
            <a:r>
              <a:rPr dirty="0" sz="2100" spc="-95" b="1">
                <a:latin typeface="Verdana"/>
                <a:cs typeface="Verdana"/>
              </a:rPr>
              <a:t> </a:t>
            </a:r>
            <a:r>
              <a:rPr dirty="0" sz="2100" spc="-20" b="1">
                <a:latin typeface="Verdana"/>
                <a:cs typeface="Verdana"/>
              </a:rPr>
              <a:t>Data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23250" y="4934013"/>
            <a:ext cx="24193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25">
                <a:latin typeface="Arial MT"/>
                <a:cs typeface="Arial MT"/>
              </a:rPr>
              <a:t>xt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841008" y="2078385"/>
            <a:ext cx="9461500" cy="1654810"/>
            <a:chOff x="7841008" y="2078385"/>
            <a:chExt cx="9461500" cy="1654810"/>
          </a:xfrm>
        </p:grpSpPr>
        <p:sp>
          <p:nvSpPr>
            <p:cNvPr id="4" name="object 4" descr=""/>
            <p:cNvSpPr/>
            <p:nvPr/>
          </p:nvSpPr>
          <p:spPr>
            <a:xfrm>
              <a:off x="7845771" y="2083148"/>
              <a:ext cx="9454515" cy="1645285"/>
            </a:xfrm>
            <a:custGeom>
              <a:avLst/>
              <a:gdLst/>
              <a:ahLst/>
              <a:cxnLst/>
              <a:rect l="l" t="t" r="r" b="b"/>
              <a:pathLst>
                <a:path w="9454515" h="1645285">
                  <a:moveTo>
                    <a:pt x="9335356" y="1644776"/>
                  </a:moveTo>
                  <a:lnTo>
                    <a:pt x="119062" y="1644776"/>
                  </a:lnTo>
                  <a:lnTo>
                    <a:pt x="72732" y="1635518"/>
                  </a:lnTo>
                  <a:lnTo>
                    <a:pt x="34885" y="1610141"/>
                  </a:lnTo>
                  <a:lnTo>
                    <a:pt x="9361" y="1572459"/>
                  </a:lnTo>
                  <a:lnTo>
                    <a:pt x="0" y="1526285"/>
                  </a:lnTo>
                  <a:lnTo>
                    <a:pt x="0" y="118490"/>
                  </a:lnTo>
                  <a:lnTo>
                    <a:pt x="9361" y="72370"/>
                  </a:lnTo>
                  <a:lnTo>
                    <a:pt x="34885" y="34706"/>
                  </a:lnTo>
                  <a:lnTo>
                    <a:pt x="72732" y="9312"/>
                  </a:lnTo>
                  <a:lnTo>
                    <a:pt x="119062" y="0"/>
                  </a:lnTo>
                  <a:lnTo>
                    <a:pt x="9335356" y="0"/>
                  </a:lnTo>
                  <a:lnTo>
                    <a:pt x="9381727" y="9312"/>
                  </a:lnTo>
                  <a:lnTo>
                    <a:pt x="9419569" y="34706"/>
                  </a:lnTo>
                  <a:lnTo>
                    <a:pt x="9445071" y="72370"/>
                  </a:lnTo>
                  <a:lnTo>
                    <a:pt x="9454419" y="118490"/>
                  </a:lnTo>
                  <a:lnTo>
                    <a:pt x="9454419" y="1526285"/>
                  </a:lnTo>
                  <a:lnTo>
                    <a:pt x="9445021" y="1572459"/>
                  </a:lnTo>
                  <a:lnTo>
                    <a:pt x="9419427" y="1610141"/>
                  </a:lnTo>
                  <a:lnTo>
                    <a:pt x="9381607" y="1635518"/>
                  </a:lnTo>
                  <a:lnTo>
                    <a:pt x="9335356" y="1644776"/>
                  </a:lnTo>
                  <a:close/>
                </a:path>
              </a:pathLst>
            </a:custGeom>
            <a:solidFill>
              <a:srgbClr val="F9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41008" y="2078385"/>
              <a:ext cx="9461500" cy="1654810"/>
            </a:xfrm>
            <a:custGeom>
              <a:avLst/>
              <a:gdLst/>
              <a:ahLst/>
              <a:cxnLst/>
              <a:rect l="l" t="t" r="r" b="b"/>
              <a:pathLst>
                <a:path w="9461500" h="1654810">
                  <a:moveTo>
                    <a:pt x="123825" y="1654302"/>
                  </a:moveTo>
                  <a:lnTo>
                    <a:pt x="123471" y="1654302"/>
                  </a:lnTo>
                  <a:lnTo>
                    <a:pt x="75625" y="1644620"/>
                  </a:lnTo>
                  <a:lnTo>
                    <a:pt x="36266" y="1618214"/>
                  </a:lnTo>
                  <a:lnTo>
                    <a:pt x="9730" y="1579038"/>
                  </a:lnTo>
                  <a:lnTo>
                    <a:pt x="0" y="1531048"/>
                  </a:lnTo>
                  <a:lnTo>
                    <a:pt x="0" y="123253"/>
                  </a:lnTo>
                  <a:lnTo>
                    <a:pt x="9730" y="75263"/>
                  </a:lnTo>
                  <a:lnTo>
                    <a:pt x="36266" y="36087"/>
                  </a:lnTo>
                  <a:lnTo>
                    <a:pt x="75625" y="9681"/>
                  </a:lnTo>
                  <a:lnTo>
                    <a:pt x="123825" y="0"/>
                  </a:lnTo>
                  <a:lnTo>
                    <a:pt x="9340119" y="0"/>
                  </a:lnTo>
                  <a:lnTo>
                    <a:pt x="934011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468"/>
                  </a:lnTo>
                  <a:lnTo>
                    <a:pt x="42993" y="42850"/>
                  </a:lnTo>
                  <a:lnTo>
                    <a:pt x="18503" y="79002"/>
                  </a:lnTo>
                  <a:lnTo>
                    <a:pt x="9525" y="123253"/>
                  </a:lnTo>
                  <a:lnTo>
                    <a:pt x="9525" y="1531048"/>
                  </a:lnTo>
                  <a:lnTo>
                    <a:pt x="18503" y="1575299"/>
                  </a:lnTo>
                  <a:lnTo>
                    <a:pt x="42993" y="1611451"/>
                  </a:lnTo>
                  <a:lnTo>
                    <a:pt x="79323" y="1635833"/>
                  </a:lnTo>
                  <a:lnTo>
                    <a:pt x="123825" y="1644777"/>
                  </a:lnTo>
                  <a:lnTo>
                    <a:pt x="9387541" y="1644777"/>
                  </a:lnTo>
                  <a:lnTo>
                    <a:pt x="9363830" y="1649539"/>
                  </a:lnTo>
                  <a:lnTo>
                    <a:pt x="123825" y="1649539"/>
                  </a:lnTo>
                  <a:lnTo>
                    <a:pt x="123825" y="1654302"/>
                  </a:lnTo>
                  <a:close/>
                </a:path>
                <a:path w="9461500" h="1654810">
                  <a:moveTo>
                    <a:pt x="9387541" y="1644777"/>
                  </a:moveTo>
                  <a:lnTo>
                    <a:pt x="9340119" y="1644777"/>
                  </a:lnTo>
                  <a:lnTo>
                    <a:pt x="9384620" y="1635833"/>
                  </a:lnTo>
                  <a:lnTo>
                    <a:pt x="9420951" y="1611451"/>
                  </a:lnTo>
                  <a:lnTo>
                    <a:pt x="9445440" y="1575299"/>
                  </a:lnTo>
                  <a:lnTo>
                    <a:pt x="9454419" y="1531048"/>
                  </a:lnTo>
                  <a:lnTo>
                    <a:pt x="9454419" y="123253"/>
                  </a:lnTo>
                  <a:lnTo>
                    <a:pt x="9445440" y="79002"/>
                  </a:lnTo>
                  <a:lnTo>
                    <a:pt x="9420951" y="42850"/>
                  </a:lnTo>
                  <a:lnTo>
                    <a:pt x="9384620" y="18468"/>
                  </a:lnTo>
                  <a:lnTo>
                    <a:pt x="934011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9340119" y="4762"/>
                  </a:lnTo>
                  <a:lnTo>
                    <a:pt x="9340119" y="0"/>
                  </a:lnTo>
                  <a:lnTo>
                    <a:pt x="9388319" y="9681"/>
                  </a:lnTo>
                  <a:lnTo>
                    <a:pt x="9427678" y="36087"/>
                  </a:lnTo>
                  <a:lnTo>
                    <a:pt x="9454214" y="75263"/>
                  </a:lnTo>
                  <a:lnTo>
                    <a:pt x="9460949" y="108480"/>
                  </a:lnTo>
                  <a:lnTo>
                    <a:pt x="9460949" y="1545821"/>
                  </a:lnTo>
                  <a:lnTo>
                    <a:pt x="9454214" y="1579038"/>
                  </a:lnTo>
                  <a:lnTo>
                    <a:pt x="9427678" y="1618214"/>
                  </a:lnTo>
                  <a:lnTo>
                    <a:pt x="9388319" y="1644620"/>
                  </a:lnTo>
                  <a:lnTo>
                    <a:pt x="9387541" y="1644777"/>
                  </a:lnTo>
                  <a:close/>
                </a:path>
                <a:path w="9461500" h="1654810">
                  <a:moveTo>
                    <a:pt x="9340119" y="1654302"/>
                  </a:moveTo>
                  <a:lnTo>
                    <a:pt x="123811" y="1654302"/>
                  </a:lnTo>
                  <a:lnTo>
                    <a:pt x="123825" y="1649539"/>
                  </a:lnTo>
                  <a:lnTo>
                    <a:pt x="9340119" y="1649539"/>
                  </a:lnTo>
                  <a:lnTo>
                    <a:pt x="9340119" y="1654302"/>
                  </a:lnTo>
                  <a:close/>
                </a:path>
                <a:path w="9461500" h="1654810">
                  <a:moveTo>
                    <a:pt x="9340119" y="1654302"/>
                  </a:moveTo>
                  <a:lnTo>
                    <a:pt x="9340119" y="1649539"/>
                  </a:lnTo>
                  <a:lnTo>
                    <a:pt x="9363830" y="1649539"/>
                  </a:lnTo>
                  <a:lnTo>
                    <a:pt x="9340119" y="16543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7841005" y="4005414"/>
            <a:ext cx="9461500" cy="1654810"/>
          </a:xfrm>
          <a:custGeom>
            <a:avLst/>
            <a:gdLst/>
            <a:ahLst/>
            <a:cxnLst/>
            <a:rect l="l" t="t" r="r" b="b"/>
            <a:pathLst>
              <a:path w="9461500" h="1654810">
                <a:moveTo>
                  <a:pt x="9460941" y="108483"/>
                </a:moveTo>
                <a:lnTo>
                  <a:pt x="9454210" y="75272"/>
                </a:lnTo>
                <a:lnTo>
                  <a:pt x="9427680" y="36093"/>
                </a:lnTo>
                <a:lnTo>
                  <a:pt x="9388323" y="9690"/>
                </a:lnTo>
                <a:lnTo>
                  <a:pt x="9340113" y="0"/>
                </a:lnTo>
                <a:lnTo>
                  <a:pt x="123825" y="0"/>
                </a:lnTo>
                <a:lnTo>
                  <a:pt x="75628" y="9690"/>
                </a:lnTo>
                <a:lnTo>
                  <a:pt x="36258" y="36093"/>
                </a:lnTo>
                <a:lnTo>
                  <a:pt x="9728" y="75272"/>
                </a:lnTo>
                <a:lnTo>
                  <a:pt x="0" y="123253"/>
                </a:lnTo>
                <a:lnTo>
                  <a:pt x="0" y="1531048"/>
                </a:lnTo>
                <a:lnTo>
                  <a:pt x="9728" y="1579041"/>
                </a:lnTo>
                <a:lnTo>
                  <a:pt x="36258" y="1618221"/>
                </a:lnTo>
                <a:lnTo>
                  <a:pt x="75628" y="1644624"/>
                </a:lnTo>
                <a:lnTo>
                  <a:pt x="123469" y="1654302"/>
                </a:lnTo>
                <a:lnTo>
                  <a:pt x="123812" y="1654302"/>
                </a:lnTo>
                <a:lnTo>
                  <a:pt x="9340113" y="1654302"/>
                </a:lnTo>
                <a:lnTo>
                  <a:pt x="9363824" y="1649539"/>
                </a:lnTo>
                <a:lnTo>
                  <a:pt x="9387535" y="1644777"/>
                </a:lnTo>
                <a:lnTo>
                  <a:pt x="9388323" y="1644624"/>
                </a:lnTo>
                <a:lnTo>
                  <a:pt x="9427680" y="1618221"/>
                </a:lnTo>
                <a:lnTo>
                  <a:pt x="9454210" y="1579041"/>
                </a:lnTo>
                <a:lnTo>
                  <a:pt x="9460941" y="1545818"/>
                </a:lnTo>
                <a:lnTo>
                  <a:pt x="9460941" y="10848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7841008" y="5932437"/>
            <a:ext cx="9461500" cy="1654810"/>
            <a:chOff x="7841008" y="5932437"/>
            <a:chExt cx="9461500" cy="1654810"/>
          </a:xfrm>
        </p:grpSpPr>
        <p:sp>
          <p:nvSpPr>
            <p:cNvPr id="8" name="object 8" descr=""/>
            <p:cNvSpPr/>
            <p:nvPr/>
          </p:nvSpPr>
          <p:spPr>
            <a:xfrm>
              <a:off x="7845771" y="5937199"/>
              <a:ext cx="9454515" cy="1645285"/>
            </a:xfrm>
            <a:custGeom>
              <a:avLst/>
              <a:gdLst/>
              <a:ahLst/>
              <a:cxnLst/>
              <a:rect l="l" t="t" r="r" b="b"/>
              <a:pathLst>
                <a:path w="9454515" h="1645284">
                  <a:moveTo>
                    <a:pt x="9335356" y="1644776"/>
                  </a:moveTo>
                  <a:lnTo>
                    <a:pt x="119062" y="1644776"/>
                  </a:lnTo>
                  <a:lnTo>
                    <a:pt x="72732" y="1635518"/>
                  </a:lnTo>
                  <a:lnTo>
                    <a:pt x="34885" y="1610141"/>
                  </a:lnTo>
                  <a:lnTo>
                    <a:pt x="9361" y="1572459"/>
                  </a:lnTo>
                  <a:lnTo>
                    <a:pt x="0" y="1526285"/>
                  </a:lnTo>
                  <a:lnTo>
                    <a:pt x="0" y="118490"/>
                  </a:lnTo>
                  <a:lnTo>
                    <a:pt x="9361" y="72370"/>
                  </a:lnTo>
                  <a:lnTo>
                    <a:pt x="34885" y="34706"/>
                  </a:lnTo>
                  <a:lnTo>
                    <a:pt x="72732" y="9312"/>
                  </a:lnTo>
                  <a:lnTo>
                    <a:pt x="119062" y="0"/>
                  </a:lnTo>
                  <a:lnTo>
                    <a:pt x="9335356" y="0"/>
                  </a:lnTo>
                  <a:lnTo>
                    <a:pt x="9381727" y="9312"/>
                  </a:lnTo>
                  <a:lnTo>
                    <a:pt x="9419569" y="34706"/>
                  </a:lnTo>
                  <a:lnTo>
                    <a:pt x="9445071" y="72370"/>
                  </a:lnTo>
                  <a:lnTo>
                    <a:pt x="9454419" y="118490"/>
                  </a:lnTo>
                  <a:lnTo>
                    <a:pt x="9454419" y="1526285"/>
                  </a:lnTo>
                  <a:lnTo>
                    <a:pt x="9445021" y="1572459"/>
                  </a:lnTo>
                  <a:lnTo>
                    <a:pt x="9419427" y="1610141"/>
                  </a:lnTo>
                  <a:lnTo>
                    <a:pt x="9381607" y="1635518"/>
                  </a:lnTo>
                  <a:lnTo>
                    <a:pt x="9335356" y="164477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41008" y="5932437"/>
              <a:ext cx="9461500" cy="1654810"/>
            </a:xfrm>
            <a:custGeom>
              <a:avLst/>
              <a:gdLst/>
              <a:ahLst/>
              <a:cxnLst/>
              <a:rect l="l" t="t" r="r" b="b"/>
              <a:pathLst>
                <a:path w="9461500" h="1654809">
                  <a:moveTo>
                    <a:pt x="123825" y="1654302"/>
                  </a:moveTo>
                  <a:lnTo>
                    <a:pt x="123471" y="1654302"/>
                  </a:lnTo>
                  <a:lnTo>
                    <a:pt x="75625" y="1644620"/>
                  </a:lnTo>
                  <a:lnTo>
                    <a:pt x="36266" y="1618214"/>
                  </a:lnTo>
                  <a:lnTo>
                    <a:pt x="9730" y="1579038"/>
                  </a:lnTo>
                  <a:lnTo>
                    <a:pt x="0" y="1531048"/>
                  </a:lnTo>
                  <a:lnTo>
                    <a:pt x="0" y="123253"/>
                  </a:lnTo>
                  <a:lnTo>
                    <a:pt x="9730" y="75264"/>
                  </a:lnTo>
                  <a:lnTo>
                    <a:pt x="36266" y="36088"/>
                  </a:lnTo>
                  <a:lnTo>
                    <a:pt x="75625" y="9681"/>
                  </a:lnTo>
                  <a:lnTo>
                    <a:pt x="123825" y="0"/>
                  </a:lnTo>
                  <a:lnTo>
                    <a:pt x="9340119" y="0"/>
                  </a:lnTo>
                  <a:lnTo>
                    <a:pt x="934011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468"/>
                  </a:lnTo>
                  <a:lnTo>
                    <a:pt x="42993" y="42850"/>
                  </a:lnTo>
                  <a:lnTo>
                    <a:pt x="18503" y="79002"/>
                  </a:lnTo>
                  <a:lnTo>
                    <a:pt x="9525" y="123253"/>
                  </a:lnTo>
                  <a:lnTo>
                    <a:pt x="9525" y="1531048"/>
                  </a:lnTo>
                  <a:lnTo>
                    <a:pt x="18503" y="1575299"/>
                  </a:lnTo>
                  <a:lnTo>
                    <a:pt x="42993" y="1611451"/>
                  </a:lnTo>
                  <a:lnTo>
                    <a:pt x="79323" y="1635834"/>
                  </a:lnTo>
                  <a:lnTo>
                    <a:pt x="123825" y="1644777"/>
                  </a:lnTo>
                  <a:lnTo>
                    <a:pt x="9387541" y="1644777"/>
                  </a:lnTo>
                  <a:lnTo>
                    <a:pt x="9363830" y="1649539"/>
                  </a:lnTo>
                  <a:lnTo>
                    <a:pt x="123825" y="1649539"/>
                  </a:lnTo>
                  <a:lnTo>
                    <a:pt x="123825" y="1654302"/>
                  </a:lnTo>
                  <a:close/>
                </a:path>
                <a:path w="9461500" h="1654809">
                  <a:moveTo>
                    <a:pt x="9387541" y="1644777"/>
                  </a:moveTo>
                  <a:lnTo>
                    <a:pt x="9340119" y="1644777"/>
                  </a:lnTo>
                  <a:lnTo>
                    <a:pt x="9384620" y="1635834"/>
                  </a:lnTo>
                  <a:lnTo>
                    <a:pt x="9420951" y="1611451"/>
                  </a:lnTo>
                  <a:lnTo>
                    <a:pt x="9445440" y="1575299"/>
                  </a:lnTo>
                  <a:lnTo>
                    <a:pt x="9454419" y="1531048"/>
                  </a:lnTo>
                  <a:lnTo>
                    <a:pt x="9454419" y="123253"/>
                  </a:lnTo>
                  <a:lnTo>
                    <a:pt x="9445440" y="79002"/>
                  </a:lnTo>
                  <a:lnTo>
                    <a:pt x="9420951" y="42850"/>
                  </a:lnTo>
                  <a:lnTo>
                    <a:pt x="9384620" y="18468"/>
                  </a:lnTo>
                  <a:lnTo>
                    <a:pt x="934011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9340119" y="4762"/>
                  </a:lnTo>
                  <a:lnTo>
                    <a:pt x="9340119" y="0"/>
                  </a:lnTo>
                  <a:lnTo>
                    <a:pt x="9388319" y="9681"/>
                  </a:lnTo>
                  <a:lnTo>
                    <a:pt x="9427678" y="36088"/>
                  </a:lnTo>
                  <a:lnTo>
                    <a:pt x="9454214" y="75264"/>
                  </a:lnTo>
                  <a:lnTo>
                    <a:pt x="9460949" y="108480"/>
                  </a:lnTo>
                  <a:lnTo>
                    <a:pt x="9460949" y="1545821"/>
                  </a:lnTo>
                  <a:lnTo>
                    <a:pt x="9454214" y="1579038"/>
                  </a:lnTo>
                  <a:lnTo>
                    <a:pt x="9427678" y="1618214"/>
                  </a:lnTo>
                  <a:lnTo>
                    <a:pt x="9388319" y="1644620"/>
                  </a:lnTo>
                  <a:lnTo>
                    <a:pt x="9387541" y="1644777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123811" y="1654302"/>
                  </a:lnTo>
                  <a:lnTo>
                    <a:pt x="123825" y="1649539"/>
                  </a:lnTo>
                  <a:lnTo>
                    <a:pt x="9340119" y="1649539"/>
                  </a:lnTo>
                  <a:lnTo>
                    <a:pt x="9340119" y="1654302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9340119" y="1649539"/>
                  </a:lnTo>
                  <a:lnTo>
                    <a:pt x="9363830" y="1649539"/>
                  </a:lnTo>
                  <a:lnTo>
                    <a:pt x="9340119" y="16543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7841008" y="7859465"/>
            <a:ext cx="9461500" cy="1654810"/>
            <a:chOff x="7841008" y="7859465"/>
            <a:chExt cx="9461500" cy="1654810"/>
          </a:xfrm>
        </p:grpSpPr>
        <p:sp>
          <p:nvSpPr>
            <p:cNvPr id="11" name="object 11" descr=""/>
            <p:cNvSpPr/>
            <p:nvPr/>
          </p:nvSpPr>
          <p:spPr>
            <a:xfrm>
              <a:off x="7845771" y="7864227"/>
              <a:ext cx="9454515" cy="1645285"/>
            </a:xfrm>
            <a:custGeom>
              <a:avLst/>
              <a:gdLst/>
              <a:ahLst/>
              <a:cxnLst/>
              <a:rect l="l" t="t" r="r" b="b"/>
              <a:pathLst>
                <a:path w="9454515" h="1645284">
                  <a:moveTo>
                    <a:pt x="9335356" y="1644776"/>
                  </a:moveTo>
                  <a:lnTo>
                    <a:pt x="119062" y="1644776"/>
                  </a:lnTo>
                  <a:lnTo>
                    <a:pt x="72732" y="1635518"/>
                  </a:lnTo>
                  <a:lnTo>
                    <a:pt x="34885" y="1610141"/>
                  </a:lnTo>
                  <a:lnTo>
                    <a:pt x="9361" y="1572459"/>
                  </a:lnTo>
                  <a:lnTo>
                    <a:pt x="0" y="1526285"/>
                  </a:lnTo>
                  <a:lnTo>
                    <a:pt x="0" y="118490"/>
                  </a:lnTo>
                  <a:lnTo>
                    <a:pt x="9361" y="72370"/>
                  </a:lnTo>
                  <a:lnTo>
                    <a:pt x="34885" y="34706"/>
                  </a:lnTo>
                  <a:lnTo>
                    <a:pt x="72732" y="9312"/>
                  </a:lnTo>
                  <a:lnTo>
                    <a:pt x="119062" y="0"/>
                  </a:lnTo>
                  <a:lnTo>
                    <a:pt x="9335356" y="0"/>
                  </a:lnTo>
                  <a:lnTo>
                    <a:pt x="9381727" y="9312"/>
                  </a:lnTo>
                  <a:lnTo>
                    <a:pt x="9419569" y="34706"/>
                  </a:lnTo>
                  <a:lnTo>
                    <a:pt x="9445071" y="72370"/>
                  </a:lnTo>
                  <a:lnTo>
                    <a:pt x="9454419" y="118490"/>
                  </a:lnTo>
                  <a:lnTo>
                    <a:pt x="9454419" y="1526285"/>
                  </a:lnTo>
                  <a:lnTo>
                    <a:pt x="9445021" y="1572459"/>
                  </a:lnTo>
                  <a:lnTo>
                    <a:pt x="9419427" y="1610141"/>
                  </a:lnTo>
                  <a:lnTo>
                    <a:pt x="9381607" y="1635518"/>
                  </a:lnTo>
                  <a:lnTo>
                    <a:pt x="9335356" y="164477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841008" y="7859465"/>
              <a:ext cx="9461500" cy="1654810"/>
            </a:xfrm>
            <a:custGeom>
              <a:avLst/>
              <a:gdLst/>
              <a:ahLst/>
              <a:cxnLst/>
              <a:rect l="l" t="t" r="r" b="b"/>
              <a:pathLst>
                <a:path w="9461500" h="1654809">
                  <a:moveTo>
                    <a:pt x="123825" y="1654302"/>
                  </a:moveTo>
                  <a:lnTo>
                    <a:pt x="123471" y="1654302"/>
                  </a:lnTo>
                  <a:lnTo>
                    <a:pt x="75625" y="1644620"/>
                  </a:lnTo>
                  <a:lnTo>
                    <a:pt x="36266" y="1618214"/>
                  </a:lnTo>
                  <a:lnTo>
                    <a:pt x="9730" y="1579038"/>
                  </a:lnTo>
                  <a:lnTo>
                    <a:pt x="0" y="1531048"/>
                  </a:lnTo>
                  <a:lnTo>
                    <a:pt x="0" y="123253"/>
                  </a:lnTo>
                  <a:lnTo>
                    <a:pt x="9730" y="75263"/>
                  </a:lnTo>
                  <a:lnTo>
                    <a:pt x="36266" y="36087"/>
                  </a:lnTo>
                  <a:lnTo>
                    <a:pt x="75625" y="9681"/>
                  </a:lnTo>
                  <a:lnTo>
                    <a:pt x="123825" y="0"/>
                  </a:lnTo>
                  <a:lnTo>
                    <a:pt x="9340119" y="0"/>
                  </a:lnTo>
                  <a:lnTo>
                    <a:pt x="934011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468"/>
                  </a:lnTo>
                  <a:lnTo>
                    <a:pt x="42993" y="42850"/>
                  </a:lnTo>
                  <a:lnTo>
                    <a:pt x="18503" y="79002"/>
                  </a:lnTo>
                  <a:lnTo>
                    <a:pt x="9525" y="123253"/>
                  </a:lnTo>
                  <a:lnTo>
                    <a:pt x="9525" y="1531048"/>
                  </a:lnTo>
                  <a:lnTo>
                    <a:pt x="18503" y="1575299"/>
                  </a:lnTo>
                  <a:lnTo>
                    <a:pt x="42993" y="1611451"/>
                  </a:lnTo>
                  <a:lnTo>
                    <a:pt x="79323" y="1635834"/>
                  </a:lnTo>
                  <a:lnTo>
                    <a:pt x="123825" y="1644777"/>
                  </a:lnTo>
                  <a:lnTo>
                    <a:pt x="9387541" y="1644777"/>
                  </a:lnTo>
                  <a:lnTo>
                    <a:pt x="9363830" y="1649539"/>
                  </a:lnTo>
                  <a:lnTo>
                    <a:pt x="123825" y="1649539"/>
                  </a:lnTo>
                  <a:lnTo>
                    <a:pt x="123825" y="1654302"/>
                  </a:lnTo>
                  <a:close/>
                </a:path>
                <a:path w="9461500" h="1654809">
                  <a:moveTo>
                    <a:pt x="9387541" y="1644777"/>
                  </a:moveTo>
                  <a:lnTo>
                    <a:pt x="9340119" y="1644777"/>
                  </a:lnTo>
                  <a:lnTo>
                    <a:pt x="9384620" y="1635834"/>
                  </a:lnTo>
                  <a:lnTo>
                    <a:pt x="9420951" y="1611451"/>
                  </a:lnTo>
                  <a:lnTo>
                    <a:pt x="9445440" y="1575299"/>
                  </a:lnTo>
                  <a:lnTo>
                    <a:pt x="9454419" y="1531048"/>
                  </a:lnTo>
                  <a:lnTo>
                    <a:pt x="9454419" y="123253"/>
                  </a:lnTo>
                  <a:lnTo>
                    <a:pt x="9445440" y="79002"/>
                  </a:lnTo>
                  <a:lnTo>
                    <a:pt x="9420951" y="42850"/>
                  </a:lnTo>
                  <a:lnTo>
                    <a:pt x="9384620" y="18468"/>
                  </a:lnTo>
                  <a:lnTo>
                    <a:pt x="934011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9340119" y="4762"/>
                  </a:lnTo>
                  <a:lnTo>
                    <a:pt x="9340119" y="0"/>
                  </a:lnTo>
                  <a:lnTo>
                    <a:pt x="9388319" y="9681"/>
                  </a:lnTo>
                  <a:lnTo>
                    <a:pt x="9427678" y="36087"/>
                  </a:lnTo>
                  <a:lnTo>
                    <a:pt x="9454214" y="75263"/>
                  </a:lnTo>
                  <a:lnTo>
                    <a:pt x="9460949" y="108480"/>
                  </a:lnTo>
                  <a:lnTo>
                    <a:pt x="9460949" y="1545821"/>
                  </a:lnTo>
                  <a:lnTo>
                    <a:pt x="9454214" y="1579038"/>
                  </a:lnTo>
                  <a:lnTo>
                    <a:pt x="9427678" y="1618214"/>
                  </a:lnTo>
                  <a:lnTo>
                    <a:pt x="9388319" y="1644620"/>
                  </a:lnTo>
                  <a:lnTo>
                    <a:pt x="9387541" y="1644777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123811" y="1654302"/>
                  </a:lnTo>
                  <a:lnTo>
                    <a:pt x="123825" y="1649539"/>
                  </a:lnTo>
                  <a:lnTo>
                    <a:pt x="9340119" y="1649539"/>
                  </a:lnTo>
                  <a:lnTo>
                    <a:pt x="9340119" y="1654302"/>
                  </a:lnTo>
                  <a:close/>
                </a:path>
                <a:path w="9461500" h="1654809">
                  <a:moveTo>
                    <a:pt x="9340119" y="1654302"/>
                  </a:moveTo>
                  <a:lnTo>
                    <a:pt x="9340119" y="1649539"/>
                  </a:lnTo>
                  <a:lnTo>
                    <a:pt x="9363830" y="1649539"/>
                  </a:lnTo>
                  <a:lnTo>
                    <a:pt x="9340119" y="16543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949" y="1916483"/>
            <a:ext cx="6893672" cy="689367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951" rIns="0" bIns="0" rtlCol="0" vert="horz">
            <a:spAutoFit/>
          </a:bodyPr>
          <a:lstStyle/>
          <a:p>
            <a:pPr marL="6865620">
              <a:lnSpc>
                <a:spcPct val="100000"/>
              </a:lnSpc>
              <a:spcBef>
                <a:spcPts val="110"/>
              </a:spcBef>
            </a:pPr>
            <a:r>
              <a:rPr dirty="0" sz="5550" spc="375">
                <a:solidFill>
                  <a:srgbClr val="1B1B26"/>
                </a:solidFill>
                <a:latin typeface="Tahoma"/>
                <a:cs typeface="Tahoma"/>
              </a:rPr>
              <a:t>Introduction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Air</a:t>
            </a:r>
            <a:r>
              <a:rPr dirty="0" spc="-280"/>
              <a:t> </a:t>
            </a:r>
            <a:r>
              <a:rPr dirty="0" spc="-45"/>
              <a:t>Quality</a:t>
            </a:r>
            <a:r>
              <a:rPr dirty="0" spc="-280"/>
              <a:t> </a:t>
            </a:r>
            <a:r>
              <a:rPr dirty="0" spc="-165"/>
              <a:t>Index</a:t>
            </a:r>
            <a:r>
              <a:rPr dirty="0" spc="-275"/>
              <a:t> </a:t>
            </a:r>
            <a:r>
              <a:rPr dirty="0" spc="-10"/>
              <a:t>(AQI)</a:t>
            </a: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dirty="0" sz="2150" spc="275">
                <a:latin typeface="Trebuchet MS"/>
                <a:cs typeface="Trebuchet MS"/>
              </a:rPr>
              <a:t>A</a:t>
            </a:r>
            <a:r>
              <a:rPr dirty="0" sz="2150" spc="-40">
                <a:latin typeface="Trebuchet MS"/>
                <a:cs typeface="Trebuchet MS"/>
              </a:rPr>
              <a:t> </a:t>
            </a:r>
            <a:r>
              <a:rPr dirty="0" sz="2150" spc="65">
                <a:latin typeface="Trebuchet MS"/>
                <a:cs typeface="Trebuchet MS"/>
              </a:rPr>
              <a:t>standardized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metric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to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report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daily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air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 spc="45">
                <a:latin typeface="Trebuchet MS"/>
                <a:cs typeface="Trebuchet MS"/>
              </a:rPr>
              <a:t>quality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 spc="40">
                <a:latin typeface="Trebuchet MS"/>
                <a:cs typeface="Trebuchet MS"/>
              </a:rPr>
              <a:t>status.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pc="-10"/>
              <a:t>Importance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150">
                <a:latin typeface="Arial MT"/>
                <a:cs typeface="Arial MT"/>
              </a:rPr>
              <a:t>Vital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for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public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health,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environmental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policies,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and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awareness.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pc="45"/>
              <a:t>Project</a:t>
            </a:r>
            <a:r>
              <a:rPr dirty="0" spc="-295"/>
              <a:t> </a:t>
            </a:r>
            <a:r>
              <a:rPr dirty="0" spc="-10"/>
              <a:t>Objective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150">
                <a:latin typeface="Arial MT"/>
                <a:cs typeface="Arial MT"/>
              </a:rPr>
              <a:t>Predict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AQI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using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pollution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data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from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Indian</a:t>
            </a:r>
            <a:r>
              <a:rPr dirty="0" sz="2150" spc="4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cities.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pc="-20"/>
              <a:t>Goal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150">
                <a:latin typeface="Arial MT"/>
                <a:cs typeface="Arial MT"/>
              </a:rPr>
              <a:t>Enhance</a:t>
            </a:r>
            <a:r>
              <a:rPr dirty="0" sz="2150" spc="4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accuracy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and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reliability</a:t>
            </a:r>
            <a:r>
              <a:rPr dirty="0" sz="2150" spc="55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of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>
                <a:latin typeface="Arial MT"/>
                <a:cs typeface="Arial MT"/>
              </a:rPr>
              <a:t>AQI</a:t>
            </a:r>
            <a:r>
              <a:rPr dirty="0" sz="2150" spc="50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forecasting.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7625" cy="102870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476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7624" y="0"/>
                </a:lnTo>
                <a:lnTo>
                  <a:pt x="47624" y="10286999"/>
                </a:lnTo>
                <a:close/>
              </a:path>
            </a:pathLst>
          </a:custGeom>
          <a:solidFill>
            <a:srgbClr val="5C73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56545" y="2710743"/>
            <a:ext cx="10331450" cy="7576820"/>
            <a:chOff x="7956545" y="2710743"/>
            <a:chExt cx="10331450" cy="7576820"/>
          </a:xfrm>
        </p:grpSpPr>
        <p:sp>
          <p:nvSpPr>
            <p:cNvPr id="4" name="object 4" descr=""/>
            <p:cNvSpPr/>
            <p:nvPr/>
          </p:nvSpPr>
          <p:spPr>
            <a:xfrm>
              <a:off x="18202274" y="5921275"/>
              <a:ext cx="85725" cy="4366260"/>
            </a:xfrm>
            <a:custGeom>
              <a:avLst/>
              <a:gdLst/>
              <a:ahLst/>
              <a:cxnLst/>
              <a:rect l="l" t="t" r="r" b="b"/>
              <a:pathLst>
                <a:path w="85725" h="4366259">
                  <a:moveTo>
                    <a:pt x="85724" y="4365723"/>
                  </a:moveTo>
                  <a:lnTo>
                    <a:pt x="0" y="4365723"/>
                  </a:lnTo>
                  <a:lnTo>
                    <a:pt x="0" y="0"/>
                  </a:lnTo>
                  <a:lnTo>
                    <a:pt x="85724" y="0"/>
                  </a:lnTo>
                  <a:lnTo>
                    <a:pt x="85724" y="4365723"/>
                  </a:lnTo>
                  <a:close/>
                </a:path>
              </a:pathLst>
            </a:custGeom>
            <a:solidFill>
              <a:srgbClr val="F9F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6545" y="2710743"/>
              <a:ext cx="10237409" cy="583691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013" rIns="0" bIns="0" rtlCol="0" vert="horz">
            <a:spAutoFit/>
          </a:bodyPr>
          <a:lstStyle/>
          <a:p>
            <a:pPr marL="3416935">
              <a:lnSpc>
                <a:spcPct val="100000"/>
              </a:lnSpc>
              <a:spcBef>
                <a:spcPts val="110"/>
              </a:spcBef>
            </a:pPr>
            <a:r>
              <a:rPr dirty="0" sz="5550" b="1">
                <a:solidFill>
                  <a:srgbClr val="1B1B26"/>
                </a:solidFill>
                <a:latin typeface="Tahoma"/>
                <a:cs typeface="Tahoma"/>
              </a:rPr>
              <a:t>Dataset</a:t>
            </a:r>
            <a:r>
              <a:rPr dirty="0" sz="5550" spc="140" b="1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45" b="1">
                <a:solidFill>
                  <a:srgbClr val="1B1B26"/>
                </a:solidFill>
                <a:latin typeface="Tahoma"/>
                <a:cs typeface="Tahoma"/>
              </a:rPr>
              <a:t>Overview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8429" y="3490393"/>
            <a:ext cx="7201534" cy="3768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195">
                <a:solidFill>
                  <a:srgbClr val="1B1B26"/>
                </a:solidFill>
                <a:latin typeface="Tahoma"/>
                <a:cs typeface="Tahoma"/>
              </a:rPr>
              <a:t>Data</a:t>
            </a:r>
            <a:r>
              <a:rPr dirty="0" sz="2750" spc="-1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2750" spc="185">
                <a:solidFill>
                  <a:srgbClr val="1B1B26"/>
                </a:solidFill>
                <a:latin typeface="Tahoma"/>
                <a:cs typeface="Tahoma"/>
              </a:rPr>
              <a:t>Source</a:t>
            </a:r>
            <a:r>
              <a:rPr dirty="0" sz="2750" spc="-1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1B1B26"/>
                </a:solidFill>
                <a:latin typeface="Tahoma"/>
                <a:cs typeface="Tahoma"/>
              </a:rPr>
              <a:t>&amp;</a:t>
            </a:r>
            <a:r>
              <a:rPr dirty="0" sz="2750" spc="-1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2750" spc="185">
                <a:solidFill>
                  <a:srgbClr val="1B1B26"/>
                </a:solidFill>
                <a:latin typeface="Tahoma"/>
                <a:cs typeface="Tahoma"/>
              </a:rPr>
              <a:t>Location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2750">
              <a:latin typeface="Tahoma"/>
              <a:cs typeface="Tahoma"/>
            </a:endParaRPr>
          </a:p>
          <a:p>
            <a:pPr marL="89535" marR="1702435" indent="76835">
              <a:lnSpc>
                <a:spcPct val="136600"/>
              </a:lnSpc>
            </a:pP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Source:</a:t>
            </a:r>
            <a:r>
              <a:rPr dirty="0" sz="2150" spc="-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Kaggle,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Air</a:t>
            </a:r>
            <a:r>
              <a:rPr dirty="0" u="sng" sz="2150" spc="-5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Quality</a:t>
            </a:r>
            <a:r>
              <a:rPr dirty="0" u="sng" sz="2150" spc="36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Data</a:t>
            </a:r>
            <a:r>
              <a:rPr dirty="0" u="sng" sz="2150" spc="-5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in</a:t>
            </a:r>
            <a:r>
              <a:rPr dirty="0" u="sng" sz="2150" spc="-5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2150" spc="-10" b="1">
                <a:solidFill>
                  <a:srgbClr val="404054"/>
                </a:solidFill>
                <a:uFill>
                  <a:solidFill>
                    <a:srgbClr val="404054"/>
                  </a:solidFill>
                </a:uFill>
                <a:latin typeface="Arial"/>
                <a:cs typeface="Arial"/>
                <a:hlinkClick r:id="rId3"/>
              </a:rPr>
              <a:t>India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Combined</a:t>
            </a:r>
            <a:r>
              <a:rPr dirty="0" sz="2150" spc="4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5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CSV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datasets</a:t>
            </a:r>
            <a:r>
              <a:rPr dirty="0" sz="2150" spc="6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containing: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City-wise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air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quality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measurements</a:t>
            </a:r>
            <a:endParaRPr sz="215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944"/>
              </a:spcBef>
            </a:pP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Pollutants:</a:t>
            </a:r>
            <a:r>
              <a:rPr dirty="0" sz="2150" spc="4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PM2.5,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PM10,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NO,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NO2,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NOx,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CO,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SO2,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25" b="1">
                <a:solidFill>
                  <a:srgbClr val="404054"/>
                </a:solidFill>
                <a:latin typeface="Arial"/>
                <a:cs typeface="Arial"/>
              </a:rPr>
              <a:t>O3,</a:t>
            </a:r>
            <a:endParaRPr sz="2150">
              <a:latin typeface="Arial"/>
              <a:cs typeface="Arial"/>
            </a:endParaRPr>
          </a:p>
          <a:p>
            <a:pPr marL="89535" marR="3122295">
              <a:lnSpc>
                <a:spcPct val="136600"/>
              </a:lnSpc>
              <a:spcBef>
                <a:spcPts val="5"/>
              </a:spcBef>
            </a:pP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Benzene,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Toluene,</a:t>
            </a:r>
            <a:r>
              <a:rPr dirty="0" sz="2150" spc="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Xylene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Target:</a:t>
            </a:r>
            <a:r>
              <a:rPr dirty="0" sz="2150" spc="4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AQI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(Air</a:t>
            </a:r>
            <a:r>
              <a:rPr dirty="0" sz="2150" spc="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404054"/>
                </a:solidFill>
                <a:latin typeface="Arial"/>
                <a:cs typeface="Arial"/>
              </a:rPr>
              <a:t>Quality</a:t>
            </a:r>
            <a:r>
              <a:rPr dirty="0" sz="2150" spc="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404054"/>
                </a:solidFill>
                <a:latin typeface="Arial"/>
                <a:cs typeface="Arial"/>
              </a:rPr>
              <a:t>Index)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4837552"/>
            <a:ext cx="76200" cy="761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5285227"/>
            <a:ext cx="76200" cy="761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5732902"/>
            <a:ext cx="76200" cy="761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6180577"/>
            <a:ext cx="76200" cy="761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17" y="7075927"/>
            <a:ext cx="76200" cy="761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040902" y="8734488"/>
            <a:ext cx="76206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Includes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extensive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spatial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coverage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from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urban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to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rural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areas.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34" y="586397"/>
            <a:ext cx="3759835" cy="7016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400" spc="390">
                <a:solidFill>
                  <a:srgbClr val="1B1B26"/>
                </a:solidFill>
                <a:latin typeface="Tahoma"/>
                <a:cs typeface="Tahoma"/>
              </a:rPr>
              <a:t>Methodology</a:t>
            </a:r>
            <a:endParaRPr sz="44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90872" y="1785342"/>
            <a:ext cx="1169670" cy="7876540"/>
            <a:chOff x="790872" y="1785342"/>
            <a:chExt cx="1169670" cy="7876540"/>
          </a:xfrm>
        </p:grpSpPr>
        <p:sp>
          <p:nvSpPr>
            <p:cNvPr id="4" name="object 4" descr=""/>
            <p:cNvSpPr/>
            <p:nvPr/>
          </p:nvSpPr>
          <p:spPr>
            <a:xfrm>
              <a:off x="1051318" y="1790115"/>
              <a:ext cx="909319" cy="7872095"/>
            </a:xfrm>
            <a:custGeom>
              <a:avLst/>
              <a:gdLst/>
              <a:ahLst/>
              <a:cxnLst/>
              <a:rect l="l" t="t" r="r" b="b"/>
              <a:pathLst>
                <a:path w="909319" h="7872095">
                  <a:moveTo>
                    <a:pt x="28575" y="6375"/>
                  </a:moveTo>
                  <a:lnTo>
                    <a:pt x="22186" y="0"/>
                  </a:lnTo>
                  <a:lnTo>
                    <a:pt x="6375" y="0"/>
                  </a:lnTo>
                  <a:lnTo>
                    <a:pt x="0" y="6375"/>
                  </a:lnTo>
                  <a:lnTo>
                    <a:pt x="0" y="7865173"/>
                  </a:lnTo>
                  <a:lnTo>
                    <a:pt x="6375" y="7871549"/>
                  </a:lnTo>
                  <a:lnTo>
                    <a:pt x="22186" y="7871549"/>
                  </a:lnTo>
                  <a:lnTo>
                    <a:pt x="28575" y="7865173"/>
                  </a:lnTo>
                  <a:lnTo>
                    <a:pt x="28575" y="6375"/>
                  </a:lnTo>
                  <a:close/>
                </a:path>
                <a:path w="909319" h="7872095">
                  <a:moveTo>
                    <a:pt x="909002" y="247777"/>
                  </a:moveTo>
                  <a:lnTo>
                    <a:pt x="902627" y="241388"/>
                  </a:lnTo>
                  <a:lnTo>
                    <a:pt x="233489" y="241388"/>
                  </a:lnTo>
                  <a:lnTo>
                    <a:pt x="227114" y="247777"/>
                  </a:lnTo>
                  <a:lnTo>
                    <a:pt x="227114" y="263588"/>
                  </a:lnTo>
                  <a:lnTo>
                    <a:pt x="233489" y="269963"/>
                  </a:lnTo>
                  <a:lnTo>
                    <a:pt x="902627" y="269963"/>
                  </a:lnTo>
                  <a:lnTo>
                    <a:pt x="909002" y="263588"/>
                  </a:lnTo>
                  <a:lnTo>
                    <a:pt x="909002" y="24777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5634" y="1790105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0872" y="1785342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8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7"/>
                  </a:lnTo>
                  <a:lnTo>
                    <a:pt x="36075" y="36075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5"/>
                  </a:lnTo>
                  <a:lnTo>
                    <a:pt x="455942" y="16647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75890" y="1805682"/>
            <a:ext cx="15049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495">
                <a:solidFill>
                  <a:srgbClr val="404054"/>
                </a:solidFill>
                <a:latin typeface="Tahoma"/>
                <a:cs typeface="Tahoma"/>
              </a:rPr>
              <a:t>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75222" y="1827028"/>
            <a:ext cx="5459730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60">
                <a:solidFill>
                  <a:srgbClr val="404054"/>
                </a:solidFill>
                <a:latin typeface="Tahoma"/>
                <a:cs typeface="Tahoma"/>
              </a:rPr>
              <a:t>Data</a:t>
            </a:r>
            <a:r>
              <a:rPr dirty="0" sz="2150" spc="-7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70">
                <a:solidFill>
                  <a:srgbClr val="404054"/>
                </a:solidFill>
                <a:latin typeface="Tahoma"/>
                <a:cs typeface="Tahoma"/>
              </a:rPr>
              <a:t>Cleaning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Handled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missing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values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removed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outliers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carefully.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90872" y="3173016"/>
            <a:ext cx="1169670" cy="521334"/>
            <a:chOff x="790872" y="3173016"/>
            <a:chExt cx="1169670" cy="521334"/>
          </a:xfrm>
        </p:grpSpPr>
        <p:sp>
          <p:nvSpPr>
            <p:cNvPr id="10" name="object 10" descr=""/>
            <p:cNvSpPr/>
            <p:nvPr/>
          </p:nvSpPr>
          <p:spPr>
            <a:xfrm>
              <a:off x="1278433" y="3419177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5634" y="3177778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90872" y="3173016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8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7"/>
                  </a:lnTo>
                  <a:lnTo>
                    <a:pt x="36075" y="36075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5"/>
                  </a:lnTo>
                  <a:lnTo>
                    <a:pt x="455942" y="16647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40915" y="3193354"/>
            <a:ext cx="220979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45">
                <a:solidFill>
                  <a:srgbClr val="404054"/>
                </a:solidFill>
                <a:latin typeface="Tahoma"/>
                <a:cs typeface="Tahoma"/>
              </a:rPr>
              <a:t>2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75222" y="3214701"/>
            <a:ext cx="4632325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0">
                <a:solidFill>
                  <a:srgbClr val="404054"/>
                </a:solidFill>
                <a:latin typeface="Tahoma"/>
                <a:cs typeface="Tahoma"/>
              </a:rPr>
              <a:t>Feature</a:t>
            </a:r>
            <a:r>
              <a:rPr dirty="0" sz="2150" spc="-6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65">
                <a:solidFill>
                  <a:srgbClr val="404054"/>
                </a:solidFill>
                <a:latin typeface="Tahoma"/>
                <a:cs typeface="Tahoma"/>
              </a:rPr>
              <a:t>Engineering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Created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new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features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to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improve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model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inputs.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90872" y="4560688"/>
            <a:ext cx="1169670" cy="521334"/>
            <a:chOff x="790872" y="4560688"/>
            <a:chExt cx="1169670" cy="521334"/>
          </a:xfrm>
        </p:grpSpPr>
        <p:sp>
          <p:nvSpPr>
            <p:cNvPr id="16" name="object 16" descr=""/>
            <p:cNvSpPr/>
            <p:nvPr/>
          </p:nvSpPr>
          <p:spPr>
            <a:xfrm>
              <a:off x="1278433" y="4806851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5634" y="4565451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90872" y="456068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8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36075" y="36076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40320" y="4581028"/>
            <a:ext cx="2222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404054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75222" y="4602374"/>
            <a:ext cx="5607685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29">
                <a:solidFill>
                  <a:srgbClr val="404054"/>
                </a:solidFill>
                <a:latin typeface="Tahoma"/>
                <a:cs typeface="Tahoma"/>
              </a:rPr>
              <a:t>Model</a:t>
            </a:r>
            <a:r>
              <a:rPr dirty="0" sz="2150" spc="-75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60">
                <a:solidFill>
                  <a:srgbClr val="404054"/>
                </a:solidFill>
                <a:latin typeface="Tahoma"/>
                <a:cs typeface="Tahoma"/>
              </a:rPr>
              <a:t>Selection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Tested</a:t>
            </a:r>
            <a:r>
              <a:rPr dirty="0" sz="1750" spc="-7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XGBoost,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Random</a:t>
            </a:r>
            <a:r>
              <a:rPr dirty="0" sz="1750" spc="-7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Forest,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LSTM</a:t>
            </a:r>
            <a:r>
              <a:rPr dirty="0" sz="1750" spc="-7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algorithms.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90872" y="5948362"/>
            <a:ext cx="1169670" cy="521334"/>
            <a:chOff x="790872" y="5948362"/>
            <a:chExt cx="1169670" cy="521334"/>
          </a:xfrm>
        </p:grpSpPr>
        <p:sp>
          <p:nvSpPr>
            <p:cNvPr id="22" name="object 22" descr=""/>
            <p:cNvSpPr/>
            <p:nvPr/>
          </p:nvSpPr>
          <p:spPr>
            <a:xfrm>
              <a:off x="1278433" y="6194523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95634" y="5953125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90872" y="5948362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5">
                  <a:moveTo>
                    <a:pt x="100203" y="520827"/>
                  </a:moveTo>
                  <a:lnTo>
                    <a:pt x="99849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9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8"/>
                  </a:lnTo>
                  <a:lnTo>
                    <a:pt x="36075" y="36076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1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5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9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5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38980" y="5968701"/>
            <a:ext cx="22479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5">
                <a:solidFill>
                  <a:srgbClr val="404054"/>
                </a:solidFill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75222" y="5990047"/>
            <a:ext cx="5436235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40">
                <a:solidFill>
                  <a:srgbClr val="404054"/>
                </a:solidFill>
                <a:latin typeface="Tahoma"/>
                <a:cs typeface="Tahoma"/>
              </a:rPr>
              <a:t>Training</a:t>
            </a:r>
            <a:r>
              <a:rPr dirty="0" sz="2150" spc="-7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04054"/>
                </a:solidFill>
                <a:latin typeface="Tahoma"/>
                <a:cs typeface="Tahoma"/>
              </a:rPr>
              <a:t>&amp;</a:t>
            </a:r>
            <a:r>
              <a:rPr dirty="0" sz="2150" spc="-7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65">
                <a:solidFill>
                  <a:srgbClr val="404054"/>
                </a:solidFill>
                <a:latin typeface="Tahoma"/>
                <a:cs typeface="Tahoma"/>
              </a:rPr>
              <a:t>Validation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Used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80/20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split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1750" spc="-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training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validation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datasets.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90872" y="7336036"/>
            <a:ext cx="1169670" cy="521334"/>
            <a:chOff x="790872" y="7336036"/>
            <a:chExt cx="1169670" cy="521334"/>
          </a:xfrm>
        </p:grpSpPr>
        <p:sp>
          <p:nvSpPr>
            <p:cNvPr id="28" name="object 28" descr=""/>
            <p:cNvSpPr/>
            <p:nvPr/>
          </p:nvSpPr>
          <p:spPr>
            <a:xfrm>
              <a:off x="1278433" y="7582197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95634" y="7340799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09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90872" y="7336036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4">
                  <a:moveTo>
                    <a:pt x="100203" y="520827"/>
                  </a:moveTo>
                  <a:lnTo>
                    <a:pt x="99849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8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8"/>
                  </a:lnTo>
                  <a:lnTo>
                    <a:pt x="36075" y="36076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8" y="513006"/>
                  </a:lnTo>
                  <a:lnTo>
                    <a:pt x="459362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4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8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35409" y="7356376"/>
            <a:ext cx="23177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35">
                <a:solidFill>
                  <a:srgbClr val="404054"/>
                </a:solidFill>
                <a:latin typeface="Tahoma"/>
                <a:cs typeface="Tahoma"/>
              </a:rPr>
              <a:t>5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75222" y="7377721"/>
            <a:ext cx="5928360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65">
                <a:solidFill>
                  <a:srgbClr val="404054"/>
                </a:solidFill>
                <a:latin typeface="Tahoma"/>
                <a:cs typeface="Tahoma"/>
              </a:rPr>
              <a:t>Evaluation</a:t>
            </a:r>
            <a:r>
              <a:rPr dirty="0" sz="2150" spc="-85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75">
                <a:solidFill>
                  <a:srgbClr val="404054"/>
                </a:solidFill>
                <a:latin typeface="Tahoma"/>
                <a:cs typeface="Tahoma"/>
              </a:rPr>
              <a:t>Metric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Root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Mean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Squared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Error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(RMSE)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1750" spc="-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accurate</a:t>
            </a:r>
            <a:r>
              <a:rPr dirty="0" sz="1750" spc="-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comparison.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90872" y="8723709"/>
            <a:ext cx="1169670" cy="521334"/>
            <a:chOff x="790872" y="8723709"/>
            <a:chExt cx="1169670" cy="521334"/>
          </a:xfrm>
        </p:grpSpPr>
        <p:sp>
          <p:nvSpPr>
            <p:cNvPr id="34" name="object 34" descr=""/>
            <p:cNvSpPr/>
            <p:nvPr/>
          </p:nvSpPr>
          <p:spPr>
            <a:xfrm>
              <a:off x="1278433" y="8969870"/>
              <a:ext cx="681990" cy="28575"/>
            </a:xfrm>
            <a:custGeom>
              <a:avLst/>
              <a:gdLst/>
              <a:ahLst/>
              <a:cxnLst/>
              <a:rect l="l" t="t" r="r" b="b"/>
              <a:pathLst>
                <a:path w="681989" h="28575">
                  <a:moveTo>
                    <a:pt x="675512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675512" y="0"/>
                  </a:lnTo>
                  <a:lnTo>
                    <a:pt x="681894" y="6381"/>
                  </a:lnTo>
                  <a:lnTo>
                    <a:pt x="681894" y="22193"/>
                  </a:lnTo>
                  <a:lnTo>
                    <a:pt x="675512" y="28574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95634" y="8728472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09">
                  <a:moveTo>
                    <a:pt x="415956" y="511301"/>
                  </a:moveTo>
                  <a:lnTo>
                    <a:pt x="95440" y="511301"/>
                  </a:lnTo>
                  <a:lnTo>
                    <a:pt x="58306" y="503850"/>
                  </a:lnTo>
                  <a:lnTo>
                    <a:pt x="27967" y="483405"/>
                  </a:lnTo>
                  <a:lnTo>
                    <a:pt x="7505" y="453049"/>
                  </a:lnTo>
                  <a:lnTo>
                    <a:pt x="0" y="415861"/>
                  </a:lnTo>
                  <a:lnTo>
                    <a:pt x="0" y="95440"/>
                  </a:lnTo>
                  <a:lnTo>
                    <a:pt x="7505" y="58306"/>
                  </a:lnTo>
                  <a:lnTo>
                    <a:pt x="27967" y="27967"/>
                  </a:lnTo>
                  <a:lnTo>
                    <a:pt x="58306" y="7505"/>
                  </a:lnTo>
                  <a:lnTo>
                    <a:pt x="95440" y="0"/>
                  </a:lnTo>
                  <a:lnTo>
                    <a:pt x="415861" y="0"/>
                  </a:lnTo>
                  <a:lnTo>
                    <a:pt x="453050" y="7505"/>
                  </a:lnTo>
                  <a:lnTo>
                    <a:pt x="483417" y="27967"/>
                  </a:lnTo>
                  <a:lnTo>
                    <a:pt x="503890" y="58306"/>
                  </a:lnTo>
                  <a:lnTo>
                    <a:pt x="511397" y="95440"/>
                  </a:lnTo>
                  <a:lnTo>
                    <a:pt x="511397" y="415861"/>
                  </a:lnTo>
                  <a:lnTo>
                    <a:pt x="503882" y="453049"/>
                  </a:lnTo>
                  <a:lnTo>
                    <a:pt x="483376" y="483405"/>
                  </a:lnTo>
                  <a:lnTo>
                    <a:pt x="453031" y="503850"/>
                  </a:lnTo>
                  <a:lnTo>
                    <a:pt x="452891" y="503850"/>
                  </a:lnTo>
                  <a:lnTo>
                    <a:pt x="415956" y="511301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90872" y="8723709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4" h="521334">
                  <a:moveTo>
                    <a:pt x="100203" y="520827"/>
                  </a:moveTo>
                  <a:lnTo>
                    <a:pt x="99849" y="520827"/>
                  </a:lnTo>
                  <a:lnTo>
                    <a:pt x="61199" y="513006"/>
                  </a:lnTo>
                  <a:lnTo>
                    <a:pt x="29348" y="491549"/>
                  </a:lnTo>
                  <a:lnTo>
                    <a:pt x="7874" y="459681"/>
                  </a:lnTo>
                  <a:lnTo>
                    <a:pt x="0" y="420624"/>
                  </a:lnTo>
                  <a:lnTo>
                    <a:pt x="0" y="100203"/>
                  </a:lnTo>
                  <a:lnTo>
                    <a:pt x="7874" y="61199"/>
                  </a:lnTo>
                  <a:lnTo>
                    <a:pt x="29348" y="29349"/>
                  </a:lnTo>
                  <a:lnTo>
                    <a:pt x="61199" y="7874"/>
                  </a:lnTo>
                  <a:lnTo>
                    <a:pt x="100203" y="0"/>
                  </a:lnTo>
                  <a:lnTo>
                    <a:pt x="420624" y="0"/>
                  </a:lnTo>
                  <a:lnTo>
                    <a:pt x="420624" y="4762"/>
                  </a:lnTo>
                  <a:lnTo>
                    <a:pt x="100203" y="4762"/>
                  </a:lnTo>
                  <a:lnTo>
                    <a:pt x="100203" y="9525"/>
                  </a:lnTo>
                  <a:lnTo>
                    <a:pt x="64898" y="16648"/>
                  </a:lnTo>
                  <a:lnTo>
                    <a:pt x="36075" y="36076"/>
                  </a:lnTo>
                  <a:lnTo>
                    <a:pt x="16647" y="64898"/>
                  </a:lnTo>
                  <a:lnTo>
                    <a:pt x="9525" y="100203"/>
                  </a:lnTo>
                  <a:lnTo>
                    <a:pt x="9525" y="420624"/>
                  </a:lnTo>
                  <a:lnTo>
                    <a:pt x="16647" y="455929"/>
                  </a:lnTo>
                  <a:lnTo>
                    <a:pt x="36075" y="484751"/>
                  </a:lnTo>
                  <a:lnTo>
                    <a:pt x="64898" y="504179"/>
                  </a:lnTo>
                  <a:lnTo>
                    <a:pt x="100203" y="511302"/>
                  </a:lnTo>
                  <a:lnTo>
                    <a:pt x="462075" y="511302"/>
                  </a:lnTo>
                  <a:lnTo>
                    <a:pt x="459547" y="513006"/>
                  </a:lnTo>
                  <a:lnTo>
                    <a:pt x="459361" y="513006"/>
                  </a:lnTo>
                  <a:lnTo>
                    <a:pt x="444213" y="516064"/>
                  </a:lnTo>
                  <a:lnTo>
                    <a:pt x="100203" y="516064"/>
                  </a:lnTo>
                  <a:lnTo>
                    <a:pt x="100203" y="520827"/>
                  </a:lnTo>
                  <a:close/>
                </a:path>
                <a:path w="521334" h="521334">
                  <a:moveTo>
                    <a:pt x="462075" y="511302"/>
                  </a:moveTo>
                  <a:lnTo>
                    <a:pt x="420624" y="511302"/>
                  </a:lnTo>
                  <a:lnTo>
                    <a:pt x="455929" y="504179"/>
                  </a:lnTo>
                  <a:lnTo>
                    <a:pt x="484751" y="484751"/>
                  </a:lnTo>
                  <a:lnTo>
                    <a:pt x="504179" y="455929"/>
                  </a:lnTo>
                  <a:lnTo>
                    <a:pt x="511302" y="420624"/>
                  </a:lnTo>
                  <a:lnTo>
                    <a:pt x="511302" y="100203"/>
                  </a:lnTo>
                  <a:lnTo>
                    <a:pt x="504219" y="64898"/>
                  </a:lnTo>
                  <a:lnTo>
                    <a:pt x="484786" y="36076"/>
                  </a:lnTo>
                  <a:lnTo>
                    <a:pt x="455942" y="16648"/>
                  </a:lnTo>
                  <a:lnTo>
                    <a:pt x="420624" y="9525"/>
                  </a:lnTo>
                  <a:lnTo>
                    <a:pt x="100203" y="9525"/>
                  </a:lnTo>
                  <a:lnTo>
                    <a:pt x="100203" y="4762"/>
                  </a:lnTo>
                  <a:lnTo>
                    <a:pt x="420624" y="4762"/>
                  </a:lnTo>
                  <a:lnTo>
                    <a:pt x="420624" y="0"/>
                  </a:lnTo>
                  <a:lnTo>
                    <a:pt x="459627" y="7874"/>
                  </a:lnTo>
                  <a:lnTo>
                    <a:pt x="491478" y="29349"/>
                  </a:lnTo>
                  <a:lnTo>
                    <a:pt x="512952" y="61199"/>
                  </a:lnTo>
                  <a:lnTo>
                    <a:pt x="520898" y="100203"/>
                  </a:lnTo>
                  <a:lnTo>
                    <a:pt x="520898" y="420624"/>
                  </a:lnTo>
                  <a:lnTo>
                    <a:pt x="513699" y="455929"/>
                  </a:lnTo>
                  <a:lnTo>
                    <a:pt x="512916" y="459681"/>
                  </a:lnTo>
                  <a:lnTo>
                    <a:pt x="496013" y="484751"/>
                  </a:lnTo>
                  <a:lnTo>
                    <a:pt x="491372" y="491549"/>
                  </a:lnTo>
                  <a:lnTo>
                    <a:pt x="462075" y="511302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100189" y="520827"/>
                  </a:lnTo>
                  <a:lnTo>
                    <a:pt x="100203" y="516064"/>
                  </a:lnTo>
                  <a:lnTo>
                    <a:pt x="420624" y="516064"/>
                  </a:lnTo>
                  <a:lnTo>
                    <a:pt x="420624" y="520827"/>
                  </a:lnTo>
                  <a:close/>
                </a:path>
                <a:path w="521334" h="521334">
                  <a:moveTo>
                    <a:pt x="420624" y="520827"/>
                  </a:moveTo>
                  <a:lnTo>
                    <a:pt x="420624" y="516064"/>
                  </a:lnTo>
                  <a:lnTo>
                    <a:pt x="444213" y="516064"/>
                  </a:lnTo>
                  <a:lnTo>
                    <a:pt x="420624" y="520827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32730" y="8744048"/>
            <a:ext cx="236854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75">
                <a:solidFill>
                  <a:srgbClr val="404054"/>
                </a:solidFill>
                <a:latin typeface="Tahoma"/>
                <a:cs typeface="Tahoma"/>
              </a:rPr>
              <a:t>6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175222" y="8765394"/>
            <a:ext cx="5200650" cy="792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00">
                <a:solidFill>
                  <a:srgbClr val="404054"/>
                </a:solidFill>
                <a:latin typeface="Tahoma"/>
                <a:cs typeface="Tahoma"/>
              </a:rPr>
              <a:t>Experiment</a:t>
            </a:r>
            <a:r>
              <a:rPr dirty="0" sz="2150" spc="-8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150" spc="145">
                <a:solidFill>
                  <a:srgbClr val="404054"/>
                </a:solidFill>
                <a:latin typeface="Tahoma"/>
                <a:cs typeface="Tahoma"/>
              </a:rPr>
              <a:t>Tracking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Utilized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MLflow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model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management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1750" spc="-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04054"/>
                </a:solidFill>
                <a:latin typeface="Arial MT"/>
                <a:cs typeface="Arial MT"/>
              </a:rPr>
              <a:t>tracking.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896979"/>
            <a:ext cx="6873240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z="5550" spc="550">
                <a:solidFill>
                  <a:srgbClr val="1B1B26"/>
                </a:solidFill>
                <a:latin typeface="Tahoma"/>
                <a:cs typeface="Tahoma"/>
              </a:rPr>
              <a:t>Model</a:t>
            </a:r>
            <a:r>
              <a:rPr dirty="0" sz="5550" spc="-21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330">
                <a:solidFill>
                  <a:srgbClr val="1B1B26"/>
                </a:solidFill>
                <a:latin typeface="Tahoma"/>
                <a:cs typeface="Tahoma"/>
              </a:rPr>
              <a:t>Training</a:t>
            </a:r>
            <a:r>
              <a:rPr dirty="0" sz="5550" spc="-21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495">
                <a:solidFill>
                  <a:srgbClr val="1B1B26"/>
                </a:solidFill>
                <a:latin typeface="Tahoma"/>
                <a:cs typeface="Tahoma"/>
              </a:rPr>
              <a:t>and </a:t>
            </a:r>
            <a:r>
              <a:rPr dirty="0" sz="5550" spc="375">
                <a:solidFill>
                  <a:srgbClr val="1B1B26"/>
                </a:solidFill>
                <a:latin typeface="Tahoma"/>
                <a:cs typeface="Tahoma"/>
              </a:rPr>
              <a:t>Evaluation</a:t>
            </a:r>
            <a:endParaRPr sz="55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7474" y="6118771"/>
            <a:ext cx="647700" cy="647700"/>
            <a:chOff x="987474" y="6118771"/>
            <a:chExt cx="647700" cy="647700"/>
          </a:xfrm>
        </p:grpSpPr>
        <p:sp>
          <p:nvSpPr>
            <p:cNvPr id="5" name="object 5" descr=""/>
            <p:cNvSpPr/>
            <p:nvPr/>
          </p:nvSpPr>
          <p:spPr>
            <a:xfrm>
              <a:off x="992237" y="612353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8"/>
                  </a:lnTo>
                  <a:lnTo>
                    <a:pt x="34885" y="603004"/>
                  </a:lnTo>
                  <a:lnTo>
                    <a:pt x="9361" y="565157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7"/>
                  </a:lnTo>
                  <a:lnTo>
                    <a:pt x="603003" y="603004"/>
                  </a:lnTo>
                  <a:lnTo>
                    <a:pt x="565156" y="628528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7474" y="611877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4"/>
                  </a:lnTo>
                  <a:lnTo>
                    <a:pt x="36266" y="611148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503"/>
                  </a:lnTo>
                  <a:lnTo>
                    <a:pt x="42993" y="42993"/>
                  </a:lnTo>
                  <a:lnTo>
                    <a:pt x="18503" y="79324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3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2"/>
                  </a:lnTo>
                  <a:lnTo>
                    <a:pt x="123825" y="642652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4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8"/>
                  </a:lnTo>
                  <a:lnTo>
                    <a:pt x="571788" y="637684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2"/>
                  </a:lnTo>
                  <a:lnTo>
                    <a:pt x="523589" y="642652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9" y="647402"/>
                  </a:moveTo>
                  <a:lnTo>
                    <a:pt x="523589" y="642652"/>
                  </a:lnTo>
                  <a:lnTo>
                    <a:pt x="547180" y="642652"/>
                  </a:lnTo>
                  <a:lnTo>
                    <a:pt x="523649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900932" y="5928204"/>
            <a:ext cx="6153785" cy="295084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200">
                <a:solidFill>
                  <a:srgbClr val="404054"/>
                </a:solidFill>
                <a:latin typeface="Tahoma"/>
                <a:cs typeface="Tahoma"/>
              </a:rPr>
              <a:t>XGBoost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Lowest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25.7,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best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predictive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accuracy.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750" spc="145">
                <a:solidFill>
                  <a:srgbClr val="404054"/>
                </a:solidFill>
                <a:latin typeface="Tahoma"/>
                <a:cs typeface="Tahoma"/>
              </a:rPr>
              <a:t>LSTM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31.5;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needs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more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improvement.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316490" y="6118771"/>
            <a:ext cx="647700" cy="647700"/>
            <a:chOff x="9316490" y="6118771"/>
            <a:chExt cx="647700" cy="647700"/>
          </a:xfrm>
        </p:grpSpPr>
        <p:sp>
          <p:nvSpPr>
            <p:cNvPr id="9" name="object 9" descr=""/>
            <p:cNvSpPr/>
            <p:nvPr/>
          </p:nvSpPr>
          <p:spPr>
            <a:xfrm>
              <a:off x="9321252" y="612353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8"/>
                  </a:lnTo>
                  <a:lnTo>
                    <a:pt x="34885" y="603004"/>
                  </a:lnTo>
                  <a:lnTo>
                    <a:pt x="9361" y="565157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7"/>
                  </a:lnTo>
                  <a:lnTo>
                    <a:pt x="603003" y="603004"/>
                  </a:lnTo>
                  <a:lnTo>
                    <a:pt x="565156" y="628528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16490" y="611877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4"/>
                  </a:lnTo>
                  <a:lnTo>
                    <a:pt x="36266" y="611148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4" y="18503"/>
                  </a:lnTo>
                  <a:lnTo>
                    <a:pt x="42993" y="42993"/>
                  </a:lnTo>
                  <a:lnTo>
                    <a:pt x="18503" y="79324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4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2"/>
                  </a:lnTo>
                  <a:lnTo>
                    <a:pt x="123825" y="642652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4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8"/>
                  </a:lnTo>
                  <a:lnTo>
                    <a:pt x="571788" y="637684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2"/>
                  </a:lnTo>
                  <a:lnTo>
                    <a:pt x="523589" y="642652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9" y="647402"/>
                  </a:moveTo>
                  <a:lnTo>
                    <a:pt x="523589" y="642652"/>
                  </a:lnTo>
                  <a:lnTo>
                    <a:pt x="547180" y="642652"/>
                  </a:lnTo>
                  <a:lnTo>
                    <a:pt x="523649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229948" y="5928204"/>
            <a:ext cx="6246495" cy="295084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300">
                <a:solidFill>
                  <a:srgbClr val="404054"/>
                </a:solidFill>
                <a:latin typeface="Tahoma"/>
                <a:cs typeface="Tahoma"/>
              </a:rPr>
              <a:t>Random</a:t>
            </a:r>
            <a:r>
              <a:rPr dirty="0" sz="2750" spc="-11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404054"/>
                </a:solidFill>
                <a:latin typeface="Tahoma"/>
                <a:cs typeface="Tahoma"/>
              </a:rPr>
              <a:t>Forest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r>
              <a:rPr dirty="0" sz="2150" spc="3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28.1,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strong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baseline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performance.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750" spc="160">
                <a:solidFill>
                  <a:srgbClr val="404054"/>
                </a:solidFill>
                <a:latin typeface="Tahoma"/>
                <a:cs typeface="Tahoma"/>
              </a:rPr>
              <a:t>Feature</a:t>
            </a:r>
            <a:r>
              <a:rPr dirty="0" sz="2750" spc="-11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190">
                <a:solidFill>
                  <a:srgbClr val="404054"/>
                </a:solidFill>
                <a:latin typeface="Tahoma"/>
                <a:cs typeface="Tahoma"/>
              </a:rPr>
              <a:t>Importance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PM2.5</a:t>
            </a:r>
            <a:r>
              <a:rPr dirty="0" sz="2150" spc="3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PM10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are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the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most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impactful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variables.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87474" y="7849791"/>
            <a:ext cx="647700" cy="647700"/>
            <a:chOff x="987474" y="7849791"/>
            <a:chExt cx="647700" cy="647700"/>
          </a:xfrm>
        </p:grpSpPr>
        <p:sp>
          <p:nvSpPr>
            <p:cNvPr id="13" name="object 13" descr=""/>
            <p:cNvSpPr/>
            <p:nvPr/>
          </p:nvSpPr>
          <p:spPr>
            <a:xfrm>
              <a:off x="992237" y="785455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7"/>
                  </a:lnTo>
                  <a:lnTo>
                    <a:pt x="34885" y="603003"/>
                  </a:lnTo>
                  <a:lnTo>
                    <a:pt x="9361" y="565156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6"/>
                  </a:lnTo>
                  <a:lnTo>
                    <a:pt x="603003" y="603003"/>
                  </a:lnTo>
                  <a:lnTo>
                    <a:pt x="565156" y="628527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87474" y="784979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3"/>
                  </a:lnTo>
                  <a:lnTo>
                    <a:pt x="36266" y="611147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503"/>
                  </a:lnTo>
                  <a:lnTo>
                    <a:pt x="42993" y="42993"/>
                  </a:lnTo>
                  <a:lnTo>
                    <a:pt x="18503" y="79323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3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1"/>
                  </a:lnTo>
                  <a:lnTo>
                    <a:pt x="123825" y="642651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3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7"/>
                  </a:lnTo>
                  <a:lnTo>
                    <a:pt x="571788" y="637683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1"/>
                  </a:lnTo>
                  <a:lnTo>
                    <a:pt x="523589" y="642651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7" y="647402"/>
                  </a:moveTo>
                  <a:lnTo>
                    <a:pt x="523589" y="642651"/>
                  </a:lnTo>
                  <a:lnTo>
                    <a:pt x="547180" y="642651"/>
                  </a:lnTo>
                  <a:lnTo>
                    <a:pt x="523647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9316490" y="7849791"/>
            <a:ext cx="647700" cy="647700"/>
            <a:chOff x="9316490" y="7849791"/>
            <a:chExt cx="647700" cy="647700"/>
          </a:xfrm>
        </p:grpSpPr>
        <p:sp>
          <p:nvSpPr>
            <p:cNvPr id="16" name="object 16" descr=""/>
            <p:cNvSpPr/>
            <p:nvPr/>
          </p:nvSpPr>
          <p:spPr>
            <a:xfrm>
              <a:off x="9321252" y="785455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7"/>
                  </a:lnTo>
                  <a:lnTo>
                    <a:pt x="34885" y="603003"/>
                  </a:lnTo>
                  <a:lnTo>
                    <a:pt x="9361" y="565156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6"/>
                  </a:lnTo>
                  <a:lnTo>
                    <a:pt x="603003" y="603003"/>
                  </a:lnTo>
                  <a:lnTo>
                    <a:pt x="565156" y="628527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D1D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16490" y="784979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3"/>
                  </a:lnTo>
                  <a:lnTo>
                    <a:pt x="36266" y="611147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4" y="18503"/>
                  </a:lnTo>
                  <a:lnTo>
                    <a:pt x="42993" y="42993"/>
                  </a:lnTo>
                  <a:lnTo>
                    <a:pt x="18503" y="79323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4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1"/>
                  </a:lnTo>
                  <a:lnTo>
                    <a:pt x="123825" y="642651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3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7"/>
                  </a:lnTo>
                  <a:lnTo>
                    <a:pt x="571788" y="637683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1"/>
                  </a:lnTo>
                  <a:lnTo>
                    <a:pt x="523589" y="642651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7" y="647402"/>
                  </a:moveTo>
                  <a:lnTo>
                    <a:pt x="523589" y="642651"/>
                  </a:lnTo>
                  <a:lnTo>
                    <a:pt x="547180" y="642651"/>
                  </a:lnTo>
                  <a:lnTo>
                    <a:pt x="523647" y="647402"/>
                  </a:lnTo>
                  <a:close/>
                </a:path>
              </a:pathLst>
            </a:custGeom>
            <a:solidFill>
              <a:srgbClr val="B8C2D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8221323" y="0"/>
              <a:ext cx="66675" cy="10287000"/>
            </a:xfrm>
            <a:custGeom>
              <a:avLst/>
              <a:gdLst/>
              <a:ahLst/>
              <a:cxnLst/>
              <a:rect l="l" t="t" r="r" b="b"/>
              <a:pathLst>
                <a:path w="66675" h="10287000">
                  <a:moveTo>
                    <a:pt x="0" y="10286999"/>
                  </a:moveTo>
                  <a:lnTo>
                    <a:pt x="66674" y="10286999"/>
                  </a:lnTo>
                  <a:lnTo>
                    <a:pt x="66674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5C7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8221325" cy="10287000"/>
            </a:xfrm>
            <a:custGeom>
              <a:avLst/>
              <a:gdLst/>
              <a:ahLst/>
              <a:cxnLst/>
              <a:rect l="l" t="t" r="r" b="b"/>
              <a:pathLst>
                <a:path w="18221325" h="10287000">
                  <a:moveTo>
                    <a:pt x="1822132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8221323" y="0"/>
                  </a:lnTo>
                  <a:lnTo>
                    <a:pt x="18221323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8" y="9686925"/>
              <a:ext cx="2152649" cy="514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07222" y="1106399"/>
            <a:ext cx="9478010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23235" algn="l"/>
                <a:tab pos="4653915" algn="l"/>
              </a:tabLst>
            </a:pPr>
            <a:r>
              <a:rPr dirty="0" sz="5550" spc="-10">
                <a:solidFill>
                  <a:srgbClr val="1B1B26"/>
                </a:solidFill>
                <a:latin typeface="Cambria"/>
                <a:cs typeface="Cambria"/>
              </a:rPr>
              <a:t>RESULTS</a:t>
            </a:r>
            <a:r>
              <a:rPr dirty="0" sz="5550">
                <a:solidFill>
                  <a:srgbClr val="1B1B26"/>
                </a:solidFill>
                <a:latin typeface="Cambria"/>
                <a:cs typeface="Cambria"/>
              </a:rPr>
              <a:t>	</a:t>
            </a:r>
            <a:r>
              <a:rPr dirty="0" sz="5550" spc="-25">
                <a:solidFill>
                  <a:srgbClr val="1B1B26"/>
                </a:solidFill>
                <a:latin typeface="Cambria"/>
                <a:cs typeface="Cambria"/>
              </a:rPr>
              <a:t>AND</a:t>
            </a:r>
            <a:r>
              <a:rPr dirty="0" sz="5550">
                <a:solidFill>
                  <a:srgbClr val="1B1B26"/>
                </a:solidFill>
                <a:latin typeface="Cambria"/>
                <a:cs typeface="Cambria"/>
              </a:rPr>
              <a:t>	</a:t>
            </a:r>
            <a:r>
              <a:rPr dirty="0" sz="5550" spc="-65">
                <a:solidFill>
                  <a:srgbClr val="1B1B26"/>
                </a:solidFill>
                <a:latin typeface="Cambria"/>
                <a:cs typeface="Cambria"/>
              </a:rPr>
              <a:t>VISUALIZATION</a:t>
            </a:r>
            <a:endParaRPr sz="55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0951" y="3687721"/>
            <a:ext cx="6958965" cy="1076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Actual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vs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Predicted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AQI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plotted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for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multiple</a:t>
            </a:r>
            <a:r>
              <a:rPr dirty="0" sz="2250" spc="-7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404054"/>
                </a:solidFill>
                <a:latin typeface="Arial"/>
                <a:cs typeface="Arial"/>
              </a:rPr>
              <a:t>cities.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Time</a:t>
            </a:r>
            <a:r>
              <a:rPr dirty="0" sz="2250" spc="-6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series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charts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display</a:t>
            </a:r>
            <a:r>
              <a:rPr dirty="0" sz="2250" spc="-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trends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over</a:t>
            </a:r>
            <a:r>
              <a:rPr dirty="0" sz="2250" spc="-55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04054"/>
                </a:solidFill>
                <a:latin typeface="Arial"/>
                <a:cs typeface="Arial"/>
              </a:rPr>
              <a:t>time</a:t>
            </a:r>
            <a:r>
              <a:rPr dirty="0" sz="2250" spc="-50" b="1">
                <a:solidFill>
                  <a:srgbClr val="404054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404054"/>
                </a:solidFill>
                <a:latin typeface="Arial"/>
                <a:cs typeface="Arial"/>
              </a:rPr>
              <a:t>clearly.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494637" y="3804642"/>
            <a:ext cx="7815580" cy="3280410"/>
          </a:xfrm>
          <a:custGeom>
            <a:avLst/>
            <a:gdLst/>
            <a:ahLst/>
            <a:cxnLst/>
            <a:rect l="l" t="t" r="r" b="b"/>
            <a:pathLst>
              <a:path w="7815580" h="3280409">
                <a:moveTo>
                  <a:pt x="124015" y="3280124"/>
                </a:moveTo>
                <a:lnTo>
                  <a:pt x="123779" y="3280124"/>
                </a:lnTo>
                <a:lnTo>
                  <a:pt x="75746" y="3270394"/>
                </a:lnTo>
                <a:lnTo>
                  <a:pt x="36326" y="3243857"/>
                </a:lnTo>
                <a:lnTo>
                  <a:pt x="9746" y="3204498"/>
                </a:lnTo>
                <a:lnTo>
                  <a:pt x="0" y="3156299"/>
                </a:lnTo>
                <a:lnTo>
                  <a:pt x="0" y="123825"/>
                </a:lnTo>
                <a:lnTo>
                  <a:pt x="9746" y="75625"/>
                </a:lnTo>
                <a:lnTo>
                  <a:pt x="36326" y="36266"/>
                </a:lnTo>
                <a:lnTo>
                  <a:pt x="75746" y="9730"/>
                </a:lnTo>
                <a:lnTo>
                  <a:pt x="124015" y="0"/>
                </a:lnTo>
                <a:lnTo>
                  <a:pt x="7691343" y="0"/>
                </a:lnTo>
                <a:lnTo>
                  <a:pt x="7691343" y="4762"/>
                </a:lnTo>
                <a:lnTo>
                  <a:pt x="124015" y="4762"/>
                </a:lnTo>
                <a:lnTo>
                  <a:pt x="124015" y="9525"/>
                </a:lnTo>
                <a:lnTo>
                  <a:pt x="79444" y="18503"/>
                </a:lnTo>
                <a:lnTo>
                  <a:pt x="43053" y="42993"/>
                </a:lnTo>
                <a:lnTo>
                  <a:pt x="18520" y="79323"/>
                </a:lnTo>
                <a:lnTo>
                  <a:pt x="9525" y="123825"/>
                </a:lnTo>
                <a:lnTo>
                  <a:pt x="9525" y="3156299"/>
                </a:lnTo>
                <a:lnTo>
                  <a:pt x="18520" y="3200800"/>
                </a:lnTo>
                <a:lnTo>
                  <a:pt x="43053" y="3237130"/>
                </a:lnTo>
                <a:lnTo>
                  <a:pt x="79444" y="3261620"/>
                </a:lnTo>
                <a:lnTo>
                  <a:pt x="124015" y="3270598"/>
                </a:lnTo>
                <a:lnTo>
                  <a:pt x="7738597" y="3270598"/>
                </a:lnTo>
                <a:lnTo>
                  <a:pt x="7714972" y="3275361"/>
                </a:lnTo>
                <a:lnTo>
                  <a:pt x="124015" y="3275361"/>
                </a:lnTo>
                <a:lnTo>
                  <a:pt x="124015" y="3280124"/>
                </a:lnTo>
                <a:close/>
              </a:path>
              <a:path w="7815580" h="3280409">
                <a:moveTo>
                  <a:pt x="7738597" y="3270598"/>
                </a:moveTo>
                <a:lnTo>
                  <a:pt x="7691343" y="3270598"/>
                </a:lnTo>
                <a:lnTo>
                  <a:pt x="7735914" y="3261620"/>
                </a:lnTo>
                <a:lnTo>
                  <a:pt x="7772305" y="3237130"/>
                </a:lnTo>
                <a:lnTo>
                  <a:pt x="7796838" y="3200800"/>
                </a:lnTo>
                <a:lnTo>
                  <a:pt x="7805833" y="3156299"/>
                </a:lnTo>
                <a:lnTo>
                  <a:pt x="7805833" y="123825"/>
                </a:lnTo>
                <a:lnTo>
                  <a:pt x="7796838" y="79323"/>
                </a:lnTo>
                <a:lnTo>
                  <a:pt x="7772305" y="42993"/>
                </a:lnTo>
                <a:lnTo>
                  <a:pt x="7735914" y="18503"/>
                </a:lnTo>
                <a:lnTo>
                  <a:pt x="7691343" y="9525"/>
                </a:lnTo>
                <a:lnTo>
                  <a:pt x="124015" y="9525"/>
                </a:lnTo>
                <a:lnTo>
                  <a:pt x="124015" y="4762"/>
                </a:lnTo>
                <a:lnTo>
                  <a:pt x="7691343" y="4762"/>
                </a:lnTo>
                <a:lnTo>
                  <a:pt x="7691343" y="0"/>
                </a:lnTo>
                <a:lnTo>
                  <a:pt x="7739612" y="9730"/>
                </a:lnTo>
                <a:lnTo>
                  <a:pt x="7779032" y="36266"/>
                </a:lnTo>
                <a:lnTo>
                  <a:pt x="7805611" y="75625"/>
                </a:lnTo>
                <a:lnTo>
                  <a:pt x="7815367" y="123825"/>
                </a:lnTo>
                <a:lnTo>
                  <a:pt x="7815367" y="3156299"/>
                </a:lnTo>
                <a:lnTo>
                  <a:pt x="7805611" y="3204498"/>
                </a:lnTo>
                <a:lnTo>
                  <a:pt x="7779032" y="3243857"/>
                </a:lnTo>
                <a:lnTo>
                  <a:pt x="7739612" y="3270394"/>
                </a:lnTo>
                <a:lnTo>
                  <a:pt x="7738597" y="3270598"/>
                </a:lnTo>
                <a:close/>
              </a:path>
              <a:path w="7815580" h="3280409">
                <a:moveTo>
                  <a:pt x="7691343" y="3280124"/>
                </a:moveTo>
                <a:lnTo>
                  <a:pt x="124006" y="3280124"/>
                </a:lnTo>
                <a:lnTo>
                  <a:pt x="124015" y="3275361"/>
                </a:lnTo>
                <a:lnTo>
                  <a:pt x="7691343" y="3275361"/>
                </a:lnTo>
                <a:lnTo>
                  <a:pt x="7691343" y="3280124"/>
                </a:lnTo>
                <a:close/>
              </a:path>
              <a:path w="7815580" h="3280409">
                <a:moveTo>
                  <a:pt x="7691343" y="3280124"/>
                </a:moveTo>
                <a:lnTo>
                  <a:pt x="7691343" y="3275361"/>
                </a:lnTo>
                <a:lnTo>
                  <a:pt x="7714972" y="3275361"/>
                </a:lnTo>
                <a:lnTo>
                  <a:pt x="7691343" y="3280124"/>
                </a:lnTo>
                <a:close/>
              </a:path>
            </a:pathLst>
          </a:custGeom>
          <a:solidFill>
            <a:srgbClr val="000000">
              <a:alpha val="7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08925" y="3818930"/>
            <a:ext cx="7786370" cy="813435"/>
          </a:xfrm>
          <a:prstGeom prst="rect">
            <a:avLst/>
          </a:prstGeom>
          <a:solidFill>
            <a:srgbClr val="FFFFFF">
              <a:alpha val="3999"/>
            </a:srgbClr>
          </a:solidFill>
        </p:spPr>
        <p:txBody>
          <a:bodyPr wrap="square" lIns="0" tIns="151765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195"/>
              </a:spcBef>
              <a:tabLst>
                <a:tab pos="4181475" algn="l"/>
              </a:tabLst>
            </a:pP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Model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RMSE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508925" y="4631828"/>
            <a:ext cx="7786370" cy="813435"/>
          </a:xfrm>
          <a:custGeom>
            <a:avLst/>
            <a:gdLst/>
            <a:ahLst/>
            <a:cxnLst/>
            <a:rect l="l" t="t" r="r" b="b"/>
            <a:pathLst>
              <a:path w="7786369" h="813435">
                <a:moveTo>
                  <a:pt x="7786045" y="812898"/>
                </a:moveTo>
                <a:lnTo>
                  <a:pt x="0" y="812898"/>
                </a:lnTo>
                <a:lnTo>
                  <a:pt x="0" y="0"/>
                </a:lnTo>
                <a:lnTo>
                  <a:pt x="7786045" y="0"/>
                </a:lnTo>
                <a:lnTo>
                  <a:pt x="7786045" y="812898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779892" y="4766284"/>
            <a:ext cx="44640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10329" algn="l"/>
              </a:tabLst>
            </a:pP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XGBoost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25.7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08925" y="5444728"/>
            <a:ext cx="7786370" cy="813435"/>
          </a:xfrm>
          <a:prstGeom prst="rect">
            <a:avLst/>
          </a:prstGeom>
          <a:solidFill>
            <a:srgbClr val="FFFFFF">
              <a:alpha val="3999"/>
            </a:srgbClr>
          </a:solidFill>
        </p:spPr>
        <p:txBody>
          <a:bodyPr wrap="square" lIns="0" tIns="151765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195"/>
              </a:spcBef>
              <a:tabLst>
                <a:tab pos="4181475" algn="l"/>
              </a:tabLst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Random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Forest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28.1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508925" y="6257626"/>
            <a:ext cx="7786370" cy="813435"/>
          </a:xfrm>
          <a:custGeom>
            <a:avLst/>
            <a:gdLst/>
            <a:ahLst/>
            <a:cxnLst/>
            <a:rect l="l" t="t" r="r" b="b"/>
            <a:pathLst>
              <a:path w="7786369" h="813434">
                <a:moveTo>
                  <a:pt x="7786045" y="812898"/>
                </a:moveTo>
                <a:lnTo>
                  <a:pt x="0" y="812898"/>
                </a:lnTo>
                <a:lnTo>
                  <a:pt x="0" y="0"/>
                </a:lnTo>
                <a:lnTo>
                  <a:pt x="7786045" y="0"/>
                </a:lnTo>
                <a:lnTo>
                  <a:pt x="7786045" y="812898"/>
                </a:lnTo>
                <a:close/>
              </a:path>
            </a:pathLst>
          </a:custGeom>
          <a:solidFill>
            <a:srgbClr val="000000">
              <a:alpha val="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486700" y="6392081"/>
            <a:ext cx="6045200" cy="1320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35"/>
              </a:spcBef>
              <a:tabLst>
                <a:tab pos="4203700" algn="l"/>
              </a:tabLst>
            </a:pP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LSTM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	</a:t>
            </a:r>
            <a:r>
              <a:rPr dirty="0" sz="2150" spc="-20">
                <a:solidFill>
                  <a:srgbClr val="404054"/>
                </a:solidFill>
                <a:latin typeface="Arial MT"/>
                <a:cs typeface="Arial MT"/>
              </a:rPr>
              <a:t>31.5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Statistical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testing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confirms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significance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of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results.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2649" cy="5143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237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spc="395">
                <a:solidFill>
                  <a:srgbClr val="1B1B26"/>
                </a:solidFill>
                <a:latin typeface="Tahoma"/>
                <a:cs typeface="Tahoma"/>
              </a:rPr>
              <a:t>Challenges</a:t>
            </a:r>
            <a:r>
              <a:rPr dirty="0" sz="5550" spc="-220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520">
                <a:solidFill>
                  <a:srgbClr val="1B1B26"/>
                </a:solidFill>
                <a:latin typeface="Tahoma"/>
                <a:cs typeface="Tahoma"/>
              </a:rPr>
              <a:t>and</a:t>
            </a:r>
            <a:r>
              <a:rPr dirty="0" sz="5550" spc="-21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380">
                <a:solidFill>
                  <a:srgbClr val="1B1B26"/>
                </a:solidFill>
                <a:latin typeface="Tahoma"/>
                <a:cs typeface="Tahoma"/>
              </a:rPr>
              <a:t>Solutions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2327" y="2658901"/>
            <a:ext cx="7420609" cy="584200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195">
                <a:solidFill>
                  <a:srgbClr val="404054"/>
                </a:solidFill>
                <a:latin typeface="Tahoma"/>
                <a:cs typeface="Tahoma"/>
              </a:rPr>
              <a:t>Data</a:t>
            </a:r>
            <a:r>
              <a:rPr dirty="0" sz="2750" spc="-125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170">
                <a:solidFill>
                  <a:srgbClr val="404054"/>
                </a:solidFill>
                <a:latin typeface="Tahoma"/>
                <a:cs typeface="Tahoma"/>
              </a:rPr>
              <a:t>Ǫuality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Missing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sensor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noise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addressed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by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imputation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and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outlier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removal.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750" spc="265">
                <a:solidFill>
                  <a:srgbClr val="404054"/>
                </a:solidFill>
                <a:latin typeface="Tahoma"/>
                <a:cs typeface="Tahoma"/>
              </a:rPr>
              <a:t>Model</a:t>
            </a:r>
            <a:r>
              <a:rPr dirty="0" sz="2750" spc="-12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215">
                <a:solidFill>
                  <a:srgbClr val="404054"/>
                </a:solidFill>
                <a:latin typeface="Tahoma"/>
                <a:cs typeface="Tahoma"/>
              </a:rPr>
              <a:t>Complexity</a:t>
            </a:r>
            <a:endParaRPr sz="2750">
              <a:latin typeface="Tahoma"/>
              <a:cs typeface="Tahoma"/>
            </a:endParaRPr>
          </a:p>
          <a:p>
            <a:pPr marL="12700" marR="884555">
              <a:lnSpc>
                <a:spcPct val="136600"/>
              </a:lnSpc>
              <a:spcBef>
                <a:spcPts val="63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Mitigated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overfitting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using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regularization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reduced dimensions.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750" spc="145">
                <a:solidFill>
                  <a:srgbClr val="404054"/>
                </a:solidFill>
                <a:latin typeface="Tahoma"/>
                <a:cs typeface="Tahoma"/>
              </a:rPr>
              <a:t>Interpretability</a:t>
            </a:r>
            <a:endParaRPr sz="2750">
              <a:latin typeface="Tahoma"/>
              <a:cs typeface="Tahoma"/>
            </a:endParaRPr>
          </a:p>
          <a:p>
            <a:pPr marL="12700" marR="120904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Analyzed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feature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importance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SHAP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values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for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transparency.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78475" cy="10287000"/>
          </a:xfrm>
          <a:custGeom>
            <a:avLst/>
            <a:gdLst/>
            <a:ahLst/>
            <a:cxnLst/>
            <a:rect l="l" t="t" r="r" b="b"/>
            <a:pathLst>
              <a:path w="18278475" h="10287000">
                <a:moveTo>
                  <a:pt x="1827847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0286999"/>
                </a:lnTo>
                <a:close/>
              </a:path>
            </a:pathLst>
          </a:custGeom>
          <a:solidFill>
            <a:srgbClr val="F9F9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9018" y="9686925"/>
            <a:ext cx="2152649" cy="514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2204" rIns="0" bIns="0" rtlCol="0" vert="horz">
            <a:spAutoFit/>
          </a:bodyPr>
          <a:lstStyle/>
          <a:p>
            <a:pPr marL="1757045">
              <a:lnSpc>
                <a:spcPct val="100000"/>
              </a:lnSpc>
              <a:spcBef>
                <a:spcPts val="110"/>
              </a:spcBef>
            </a:pPr>
            <a:r>
              <a:rPr dirty="0" sz="5550" spc="440">
                <a:solidFill>
                  <a:srgbClr val="1B1B26"/>
                </a:solidFill>
                <a:latin typeface="Tahoma"/>
                <a:cs typeface="Tahoma"/>
              </a:rPr>
              <a:t>Conclusion</a:t>
            </a:r>
            <a:r>
              <a:rPr dirty="0" sz="5550" spc="-2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520">
                <a:solidFill>
                  <a:srgbClr val="1B1B26"/>
                </a:solidFill>
                <a:latin typeface="Tahoma"/>
                <a:cs typeface="Tahoma"/>
              </a:rPr>
              <a:t>and</a:t>
            </a:r>
            <a:r>
              <a:rPr dirty="0" sz="5550" spc="-220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365">
                <a:solidFill>
                  <a:srgbClr val="1B1B26"/>
                </a:solidFill>
                <a:latin typeface="Tahoma"/>
                <a:cs typeface="Tahoma"/>
              </a:rPr>
              <a:t>Future</a:t>
            </a:r>
            <a:r>
              <a:rPr dirty="0" sz="5550" spc="-225">
                <a:solidFill>
                  <a:srgbClr val="1B1B26"/>
                </a:solidFill>
                <a:latin typeface="Tahoma"/>
                <a:cs typeface="Tahoma"/>
              </a:rPr>
              <a:t> </a:t>
            </a:r>
            <a:r>
              <a:rPr dirty="0" sz="5550" spc="490">
                <a:solidFill>
                  <a:srgbClr val="1B1B26"/>
                </a:solidFill>
                <a:latin typeface="Tahoma"/>
                <a:cs typeface="Tahoma"/>
              </a:rPr>
              <a:t>Work</a:t>
            </a:r>
            <a:endParaRPr sz="55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1514" y="3244688"/>
            <a:ext cx="3606800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892300">
              <a:lnSpc>
                <a:spcPct val="100000"/>
              </a:lnSpc>
              <a:spcBef>
                <a:spcPts val="2035"/>
              </a:spcBef>
            </a:pPr>
            <a:r>
              <a:rPr dirty="0" sz="2750" spc="250">
                <a:solidFill>
                  <a:srgbClr val="404054"/>
                </a:solidFill>
                <a:latin typeface="Tahoma"/>
                <a:cs typeface="Tahoma"/>
              </a:rPr>
              <a:t>Summary</a:t>
            </a:r>
            <a:endParaRPr sz="2750">
              <a:latin typeface="Tahoma"/>
              <a:cs typeface="Tahoma"/>
            </a:endParaRPr>
          </a:p>
          <a:p>
            <a:pPr marL="12700" marR="5080" indent="304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Accurate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AQI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predictions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are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achievable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with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ML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methods.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529164" y="4128455"/>
            <a:ext cx="18351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610">
                <a:solidFill>
                  <a:srgbClr val="404054"/>
                </a:solidFill>
                <a:latin typeface="Tahoma"/>
                <a:cs typeface="Tahoma"/>
              </a:rPr>
              <a:t>1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09536" y="2644911"/>
            <a:ext cx="481139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185">
                <a:solidFill>
                  <a:srgbClr val="404054"/>
                </a:solidFill>
                <a:latin typeface="Tahoma"/>
                <a:cs typeface="Tahoma"/>
              </a:rPr>
              <a:t>Limitations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gaps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limited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spatial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coverage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remain</a:t>
            </a:r>
            <a:r>
              <a:rPr dirty="0" sz="2150" spc="5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challenges.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853562" y="3797610"/>
            <a:ext cx="271780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75">
                <a:solidFill>
                  <a:srgbClr val="404054"/>
                </a:solidFill>
                <a:latin typeface="Tahoma"/>
                <a:cs typeface="Tahoma"/>
              </a:rPr>
              <a:t>2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551369" y="4590391"/>
            <a:ext cx="436435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175">
                <a:solidFill>
                  <a:srgbClr val="404054"/>
                </a:solidFill>
                <a:latin typeface="Tahoma"/>
                <a:cs typeface="Tahoma"/>
              </a:rPr>
              <a:t>Future</a:t>
            </a:r>
            <a:r>
              <a:rPr dirty="0" sz="2750" spc="-12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229">
                <a:solidFill>
                  <a:srgbClr val="404054"/>
                </a:solidFill>
                <a:latin typeface="Tahoma"/>
                <a:cs typeface="Tahoma"/>
              </a:rPr>
              <a:t>Work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Integrate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weather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data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satellite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imagery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enhancement.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886578" y="5906059"/>
            <a:ext cx="27368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90">
                <a:solidFill>
                  <a:srgbClr val="404054"/>
                </a:solidFill>
                <a:latin typeface="Tahoma"/>
                <a:cs typeface="Tahoma"/>
              </a:rPr>
              <a:t>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409536" y="6989498"/>
            <a:ext cx="482663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200">
                <a:solidFill>
                  <a:srgbClr val="404054"/>
                </a:solidFill>
                <a:latin typeface="Tahoma"/>
                <a:cs typeface="Tahoma"/>
              </a:rPr>
              <a:t>Potential</a:t>
            </a:r>
            <a:r>
              <a:rPr dirty="0" sz="2750" spc="-80">
                <a:solidFill>
                  <a:srgbClr val="404054"/>
                </a:solidFill>
                <a:latin typeface="Tahoma"/>
                <a:cs typeface="Tahoma"/>
              </a:rPr>
              <a:t> </a:t>
            </a:r>
            <a:r>
              <a:rPr dirty="0" sz="2750" spc="204">
                <a:solidFill>
                  <a:srgbClr val="404054"/>
                </a:solidFill>
                <a:latin typeface="Tahoma"/>
                <a:cs typeface="Tahoma"/>
              </a:rPr>
              <a:t>Impact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Enable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real-time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forecasting</a:t>
            </a:r>
            <a:r>
              <a:rPr dirty="0" sz="2150" spc="6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and</a:t>
            </a:r>
            <a:r>
              <a:rPr dirty="0" sz="2150" spc="6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public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alert</a:t>
            </a:r>
            <a:r>
              <a:rPr dirty="0" sz="2150" spc="3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systems.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200505" y="7539894"/>
            <a:ext cx="276860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110">
                <a:solidFill>
                  <a:srgbClr val="404054"/>
                </a:solidFill>
                <a:latin typeface="Tahoma"/>
                <a:cs typeface="Tahoma"/>
              </a:rPr>
              <a:t>4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99865" y="6389720"/>
            <a:ext cx="4178935" cy="166687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2002155">
              <a:lnSpc>
                <a:spcPct val="100000"/>
              </a:lnSpc>
              <a:spcBef>
                <a:spcPts val="2035"/>
              </a:spcBef>
            </a:pPr>
            <a:r>
              <a:rPr dirty="0" sz="2750" spc="225">
                <a:solidFill>
                  <a:srgbClr val="404054"/>
                </a:solidFill>
                <a:latin typeface="Tahoma"/>
                <a:cs typeface="Tahoma"/>
              </a:rPr>
              <a:t>Deployment</a:t>
            </a:r>
            <a:endParaRPr sz="27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Plan</a:t>
            </a:r>
            <a:r>
              <a:rPr dirty="0" sz="2150" spc="3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to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build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web</a:t>
            </a:r>
            <a:r>
              <a:rPr dirty="0" sz="2150" spc="45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application</a:t>
            </a:r>
            <a:r>
              <a:rPr dirty="0" sz="2150" spc="4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04054"/>
                </a:solidFill>
                <a:latin typeface="Arial MT"/>
                <a:cs typeface="Arial MT"/>
              </a:rPr>
              <a:t>for</a:t>
            </a:r>
            <a:endParaRPr sz="21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944"/>
              </a:spcBef>
            </a:pPr>
            <a:r>
              <a:rPr dirty="0" sz="2150">
                <a:solidFill>
                  <a:srgbClr val="404054"/>
                </a:solidFill>
                <a:latin typeface="Arial MT"/>
                <a:cs typeface="Arial MT"/>
              </a:rPr>
              <a:t>public</a:t>
            </a:r>
            <a:r>
              <a:rPr dirty="0" sz="2150" spc="50">
                <a:solidFill>
                  <a:srgbClr val="40405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404054"/>
                </a:solidFill>
                <a:latin typeface="Arial MT"/>
                <a:cs typeface="Arial MT"/>
              </a:rPr>
              <a:t>access.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125544" y="6441394"/>
            <a:ext cx="285750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180">
                <a:solidFill>
                  <a:srgbClr val="404054"/>
                </a:solidFill>
                <a:latin typeface="Tahoma"/>
                <a:cs typeface="Tahoma"/>
              </a:rPr>
              <a:t>5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119" y="3128086"/>
            <a:ext cx="6025127" cy="524636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1015" y="2880476"/>
            <a:ext cx="5246369" cy="52463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0015" y="2880475"/>
            <a:ext cx="5246369" cy="52463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85565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Output/Result</a:t>
            </a:r>
            <a:r>
              <a:rPr dirty="0" spc="-470"/>
              <a:t> </a:t>
            </a:r>
            <a:r>
              <a:rPr dirty="0" spc="-1205"/>
              <a:t>&amp;</a:t>
            </a:r>
            <a:r>
              <a:rPr dirty="0" spc="-470"/>
              <a:t> </a:t>
            </a:r>
            <a:r>
              <a:rPr dirty="0" spc="-405"/>
              <a:t>References.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60469" y="8718591"/>
            <a:ext cx="5512435" cy="707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-140">
                <a:latin typeface="Arial Black"/>
                <a:cs typeface="Arial Black"/>
              </a:rPr>
              <a:t>top</a:t>
            </a:r>
            <a:r>
              <a:rPr dirty="0" sz="4450" spc="-400">
                <a:latin typeface="Arial Black"/>
                <a:cs typeface="Arial Black"/>
              </a:rPr>
              <a:t> </a:t>
            </a:r>
            <a:r>
              <a:rPr dirty="0" sz="4450" spc="-175">
                <a:latin typeface="Arial Black"/>
                <a:cs typeface="Arial Black"/>
              </a:rPr>
              <a:t>20</a:t>
            </a:r>
            <a:r>
              <a:rPr dirty="0" sz="4450" spc="-400">
                <a:latin typeface="Arial Black"/>
                <a:cs typeface="Arial Black"/>
              </a:rPr>
              <a:t> </a:t>
            </a:r>
            <a:r>
              <a:rPr dirty="0" sz="4450" spc="-190">
                <a:latin typeface="Arial Black"/>
                <a:cs typeface="Arial Black"/>
              </a:rPr>
              <a:t>Polluted</a:t>
            </a:r>
            <a:r>
              <a:rPr dirty="0" sz="4450" spc="-400">
                <a:latin typeface="Arial Black"/>
                <a:cs typeface="Arial Black"/>
              </a:rPr>
              <a:t> </a:t>
            </a:r>
            <a:r>
              <a:rPr dirty="0" sz="4450" spc="-180">
                <a:latin typeface="Arial Black"/>
                <a:cs typeface="Arial Black"/>
              </a:rPr>
              <a:t>city</a:t>
            </a:r>
            <a:endParaRPr sz="4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MOHD SAIF</dc:creator>
  <cp:keywords>DAGonR4ppmQ,BAGSBMS1KVo,0</cp:keywords>
  <dc:title>Air Quality Index (AQI)</dc:title>
  <dcterms:created xsi:type="dcterms:W3CDTF">2025-05-27T06:52:47Z</dcterms:created>
  <dcterms:modified xsi:type="dcterms:W3CDTF">2025-05-27T06:52:47Z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2025-05-27T00:00:00Z</vt:filetime>
  </property>
  <property fmtid="{D5CDD505-2E9C-101B-9397-08002B2CF9AE}" pid="5" name="Producer">
    <vt:lpwstr>Canva</vt:lpwstr>
  </property>
</Properties>
</file>