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69" r:id="rId3"/>
    <p:sldId id="257" r:id="rId4"/>
    <p:sldId id="271" r:id="rId5"/>
    <p:sldId id="258" r:id="rId6"/>
    <p:sldId id="260" r:id="rId7"/>
    <p:sldId id="261" r:id="rId8"/>
    <p:sldId id="272" r:id="rId9"/>
    <p:sldId id="262" r:id="rId10"/>
    <p:sldId id="270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4" r:id="rId19"/>
    <p:sldId id="280" r:id="rId20"/>
    <p:sldId id="285" r:id="rId21"/>
    <p:sldId id="282" r:id="rId22"/>
    <p:sldId id="283" r:id="rId23"/>
    <p:sldId id="286" r:id="rId24"/>
    <p:sldId id="287" r:id="rId25"/>
    <p:sldId id="288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6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E387D-20CA-4223-B976-76E87BACEF4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E583-DEFF-4F7E-85A0-37595B6A5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E583-DEFF-4F7E-85A0-37595B6A56F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FB7E-05AA-4564-B7A3-24F0CB3EF454}" type="datetime1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5A7F-CF9E-43A6-8919-92EA2D5DACCE}" type="datetime1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AAFD-7166-4084-8FA6-8146648BF70F}" type="datetime1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5295-52E1-4CB8-A280-678792BA8CC8}" type="datetime1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7AFD-299C-4898-9981-8D28A6BBBFBF}" type="datetime1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BC6-7B34-4D04-B4DE-5B1BD3914FC9}" type="datetime1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2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55D-7B6B-4011-ABBD-7A53637F640F}" type="datetime1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8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2CF3-5892-497D-A972-C126D44F8C9C}" type="datetime1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1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157A-5DFC-432A-A4F5-1F9B48F2ED0A}" type="datetime1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60F319-6E48-4FFA-AC2B-07FADB1EF67A}" type="datetime1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1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FB0C-793A-42A1-A95B-D9B035D21DD8}" type="datetime1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6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2C9108-AB4B-4D58-93B1-46AF9B11BD8F}"/>
              </a:ext>
            </a:extLst>
          </p:cNvPr>
          <p:cNvSpPr/>
          <p:nvPr userDrawn="1"/>
        </p:nvSpPr>
        <p:spPr>
          <a:xfrm>
            <a:off x="10866268" y="6459785"/>
            <a:ext cx="346215" cy="365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C1DFB0-8C84-4DC9-926B-F7859D4B9325}" type="datetime1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195472-A2CC-444C-A92A-CC096BCDCDA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khar10gupta/IIST-LAB-Communication-Syste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17CE-4C07-47E0-A324-3F897EED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AV343 </a:t>
            </a:r>
            <a:br>
              <a:rPr lang="en-IN" dirty="0"/>
            </a:br>
            <a:r>
              <a:rPr lang="en-IN" dirty="0"/>
              <a:t>Communication Systems Lab: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667B6-7829-4BE0-BEA9-25C115773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Bandlimited channels and inter-symbol interference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937FF-7FB2-4E02-A803-5A031D9AC6BD}"/>
              </a:ext>
            </a:extLst>
          </p:cNvPr>
          <p:cNvSpPr txBox="1"/>
          <p:nvPr/>
        </p:nvSpPr>
        <p:spPr>
          <a:xfrm>
            <a:off x="1097280" y="5027120"/>
            <a:ext cx="4392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– PRAKHAR GUPTA</a:t>
            </a:r>
          </a:p>
          <a:p>
            <a:r>
              <a:rPr lang="en-IN" dirty="0"/>
              <a:t>STUDENT CODE – SC19B114</a:t>
            </a:r>
          </a:p>
          <a:p>
            <a:r>
              <a:rPr lang="en-IN" dirty="0"/>
              <a:t>B-Tech Electronics &amp; Communication Engineering  (SEMESTER VI)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B570F-16D8-4FC3-8AA4-3E72CE6C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301" y="501558"/>
            <a:ext cx="526757" cy="514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BDD07-3C97-432D-A3E0-27C918B63323}"/>
              </a:ext>
            </a:extLst>
          </p:cNvPr>
          <p:cNvSpPr txBox="1"/>
          <p:nvPr/>
        </p:nvSpPr>
        <p:spPr>
          <a:xfrm>
            <a:off x="1097280" y="435786"/>
            <a:ext cx="1022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Indian Institute of Space science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35B8D-AF02-44D8-AFB6-5292A43C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11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17CE-4C07-47E0-A324-3F897EED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Pulse shaping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F0C2BED-9DAE-4BDA-AC47-B2275F39C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E92A6E-E5C4-4000-B1BB-D717869E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6F792-1C71-4F65-8ADE-49A59FE7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9AA32-815C-4644-BF1A-6618F406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1" y="445393"/>
            <a:ext cx="8039797" cy="1104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C8B19C-C8F0-45A4-94CE-35797AB6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07" y="1801438"/>
            <a:ext cx="8071985" cy="3667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A306C8-27A6-4F5C-8B00-BCB5C02787AB}"/>
              </a:ext>
            </a:extLst>
          </p:cNvPr>
          <p:cNvSpPr txBox="1"/>
          <p:nvPr/>
        </p:nvSpPr>
        <p:spPr>
          <a:xfrm>
            <a:off x="9900458" y="5909718"/>
            <a:ext cx="2192930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Graphs in the next slide…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25754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F8C3-B66E-450D-A740-189CC170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Baseband signals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81B56-CB96-43D1-8B55-1E9418A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12</a:t>
            </a:fld>
            <a:endParaRPr lang="en-IN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3EE3F2F4-2417-4807-A257-FE6000202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03" y="1848841"/>
            <a:ext cx="834085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C51A3-DBB7-419C-82E8-820BA4FEACF1}"/>
              </a:ext>
            </a:extLst>
          </p:cNvPr>
          <p:cNvSpPr txBox="1"/>
          <p:nvPr/>
        </p:nvSpPr>
        <p:spPr>
          <a:xfrm>
            <a:off x="9693364" y="2521059"/>
            <a:ext cx="1519119" cy="181588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Baseband signals made from different pulse shapes are shown. </a:t>
            </a:r>
          </a:p>
          <a:p>
            <a:r>
              <a:rPr lang="en-IN" sz="1400" dirty="0"/>
              <a:t>Only first 100 pulses are shown for clarity.</a:t>
            </a:r>
          </a:p>
        </p:txBody>
      </p:sp>
    </p:spTree>
    <p:extLst>
      <p:ext uri="{BB962C8B-B14F-4D97-AF65-F5344CB8AC3E}">
        <p14:creationId xmlns:p14="http://schemas.microsoft.com/office/powerpoint/2010/main" val="22445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F420BB-9980-4FE8-8B6A-E9948F6B6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17" y="1979392"/>
            <a:ext cx="8340855" cy="4022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9A78C-9AF4-4849-B5A6-2F15C118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62DB8-333F-4264-9503-F3D4D032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01" y="855882"/>
            <a:ext cx="8039797" cy="556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D6839-DE7F-49F1-A2E8-4C2E4DCC25EC}"/>
              </a:ext>
            </a:extLst>
          </p:cNvPr>
          <p:cNvSpPr txBox="1"/>
          <p:nvPr/>
        </p:nvSpPr>
        <p:spPr>
          <a:xfrm>
            <a:off x="8826352" y="2190262"/>
            <a:ext cx="2579092" cy="360098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Observations</a:t>
            </a:r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Rectangular signal occupies greater bandwidth as the graph has non zero points near 15 Hz, which is absent in the other 2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Sinc signal has greater power at many frequencies as compared to other 2 cases. Also, it occupies the least bandwidth.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Raised cosine signal has lesser bandwidth than that of rectangular but more than that of </a:t>
            </a:r>
            <a:r>
              <a:rPr lang="en-IN" sz="1400" dirty="0" err="1"/>
              <a:t>sinc</a:t>
            </a:r>
            <a:r>
              <a:rPr lang="en-IN" sz="1400" dirty="0"/>
              <a:t> signal. </a:t>
            </a:r>
          </a:p>
        </p:txBody>
      </p:sp>
    </p:spTree>
    <p:extLst>
      <p:ext uri="{BB962C8B-B14F-4D97-AF65-F5344CB8AC3E}">
        <p14:creationId xmlns:p14="http://schemas.microsoft.com/office/powerpoint/2010/main" val="24474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795F0C-D959-485B-BC30-77558105D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19" y="1971255"/>
            <a:ext cx="3242538" cy="25376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F125-C67F-4F6D-81A8-802FA8C4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2E6EA-0609-4A5A-AA9A-3EB48ECC2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71" y="857225"/>
            <a:ext cx="8047417" cy="5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D7C199-59C8-4B45-ACAC-D24796FF6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81" y="1971257"/>
            <a:ext cx="3242538" cy="2537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CE155D-4948-4B74-9779-C8879AF9B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43" y="1971255"/>
            <a:ext cx="3242538" cy="25376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34926-6AAD-4411-927C-04D535FE4D9F}"/>
              </a:ext>
            </a:extLst>
          </p:cNvPr>
          <p:cNvSpPr txBox="1"/>
          <p:nvPr/>
        </p:nvSpPr>
        <p:spPr>
          <a:xfrm>
            <a:off x="5677101" y="4950900"/>
            <a:ext cx="1374119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sz="1600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8DB4779-CDE7-4164-83DC-427DEF24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93917"/>
              </p:ext>
            </p:extLst>
          </p:nvPr>
        </p:nvGraphicFramePr>
        <p:xfrm>
          <a:off x="1696826" y="4615659"/>
          <a:ext cx="906858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805">
                  <a:extLst>
                    <a:ext uri="{9D8B030D-6E8A-4147-A177-3AD203B41FA5}">
                      <a16:colId xmlns:a16="http://schemas.microsoft.com/office/drawing/2014/main" val="3611701442"/>
                    </a:ext>
                  </a:extLst>
                </a:gridCol>
                <a:gridCol w="1690437">
                  <a:extLst>
                    <a:ext uri="{9D8B030D-6E8A-4147-A177-3AD203B41FA5}">
                      <a16:colId xmlns:a16="http://schemas.microsoft.com/office/drawing/2014/main" val="22251582"/>
                    </a:ext>
                  </a:extLst>
                </a:gridCol>
                <a:gridCol w="1661009">
                  <a:extLst>
                    <a:ext uri="{9D8B030D-6E8A-4147-A177-3AD203B41FA5}">
                      <a16:colId xmlns:a16="http://schemas.microsoft.com/office/drawing/2014/main" val="1673183026"/>
                    </a:ext>
                  </a:extLst>
                </a:gridCol>
                <a:gridCol w="1980333">
                  <a:extLst>
                    <a:ext uri="{9D8B030D-6E8A-4147-A177-3AD203B41FA5}">
                      <a16:colId xmlns:a16="http://schemas.microsoft.com/office/drawing/2014/main" val="610502306"/>
                    </a:ext>
                  </a:extLst>
                </a:gridCol>
              </a:tblGrid>
              <a:tr h="278452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Rectangular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Sinc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Raised Cosine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448521"/>
                  </a:ext>
                </a:extLst>
              </a:tr>
              <a:tr h="278452">
                <a:tc>
                  <a:txBody>
                    <a:bodyPr/>
                    <a:lstStyle/>
                    <a:p>
                      <a:r>
                        <a:rPr lang="en-US" sz="1400" dirty="0"/>
                        <a:t>Zero-crossing jitter (for extracting clock)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Negligible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High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Significant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15864"/>
                  </a:ext>
                </a:extLst>
              </a:tr>
              <a:tr h="278452">
                <a:tc>
                  <a:txBody>
                    <a:bodyPr/>
                    <a:lstStyle/>
                    <a:p>
                      <a:r>
                        <a:rPr lang="en-US" sz="1400" dirty="0"/>
                        <a:t>Amplitude Distortion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Negligible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016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A7BAA4F-76E4-4CC3-BA84-E75279E35037}"/>
              </a:ext>
            </a:extLst>
          </p:cNvPr>
          <p:cNvSpPr txBox="1"/>
          <p:nvPr/>
        </p:nvSpPr>
        <p:spPr>
          <a:xfrm>
            <a:off x="1696826" y="5636822"/>
            <a:ext cx="9181706" cy="58477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Common feature</a:t>
            </a:r>
            <a:r>
              <a:rPr lang="en-IN" sz="1600" dirty="0"/>
              <a:t>: All of them have negligible amplitude distortion at the middle of a pulse, and hence a larger noise margin there. Also, rectangular has the largest eye opening, followed by raised cosine and </a:t>
            </a:r>
            <a:r>
              <a:rPr lang="en-IN" sz="1600" dirty="0" err="1"/>
              <a:t>sinc</a:t>
            </a:r>
            <a:r>
              <a:rPr lang="en-I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45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62475E-13F6-4C8C-BC13-D1500E4F6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1956902"/>
            <a:ext cx="8340855" cy="4022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56E07-994E-4D8D-843F-3F285813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2510A-94E9-4F42-9283-CDD64EF72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80" y="934975"/>
            <a:ext cx="7376799" cy="320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023E93-C98C-419F-8F68-DB64507F5820}"/>
              </a:ext>
            </a:extLst>
          </p:cNvPr>
          <p:cNvSpPr txBox="1"/>
          <p:nvPr/>
        </p:nvSpPr>
        <p:spPr>
          <a:xfrm>
            <a:off x="9523681" y="1956902"/>
            <a:ext cx="1519119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B9EC8-FE00-441B-9CF5-9A818CAF938B}"/>
              </a:ext>
            </a:extLst>
          </p:cNvPr>
          <p:cNvSpPr txBox="1"/>
          <p:nvPr/>
        </p:nvSpPr>
        <p:spPr>
          <a:xfrm>
            <a:off x="8824012" y="2167771"/>
            <a:ext cx="2657835" cy="141577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sz="1600" b="1" dirty="0"/>
          </a:p>
          <a:p>
            <a:r>
              <a:rPr lang="en-IN" sz="1400" dirty="0"/>
              <a:t>It is observed that as </a:t>
            </a:r>
            <a:r>
              <a:rPr lang="el-GR" sz="1400" dirty="0"/>
              <a:t>α</a:t>
            </a:r>
            <a:r>
              <a:rPr lang="en-IN" sz="1400" dirty="0"/>
              <a:t> increases,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ripples go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Main lobe width increases e.g., from around 5 Hz in </a:t>
            </a:r>
            <a:r>
              <a:rPr lang="el-GR" sz="1400" dirty="0"/>
              <a:t>α </a:t>
            </a:r>
            <a:r>
              <a:rPr lang="en-IN" sz="1400" dirty="0"/>
              <a:t> = 0.1 to around 10 Hz in </a:t>
            </a:r>
            <a:r>
              <a:rPr lang="el-GR" sz="1400" dirty="0"/>
              <a:t>α </a:t>
            </a:r>
            <a:r>
              <a:rPr lang="en-IN" sz="1400" dirty="0"/>
              <a:t> = 1. </a:t>
            </a:r>
          </a:p>
        </p:txBody>
      </p:sp>
    </p:spTree>
    <p:extLst>
      <p:ext uri="{BB962C8B-B14F-4D97-AF65-F5344CB8AC3E}">
        <p14:creationId xmlns:p14="http://schemas.microsoft.com/office/powerpoint/2010/main" val="274771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D3E901-3941-485D-A121-EBCED6106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5" y="1846263"/>
            <a:ext cx="8340855" cy="4022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DB7B3-D5D5-4D2F-BCE2-12D52137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6C2C6-FFB1-41E0-9504-54FC2989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256" y="697080"/>
            <a:ext cx="7925487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0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A5CE-2053-460B-AD2B-04DD8656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3465A-6D08-44ED-9146-3A2D4E07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845089"/>
            <a:ext cx="7902625" cy="5486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E13CF0-438A-4022-8911-735BAF54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9" y="1975526"/>
            <a:ext cx="8371253" cy="40373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DBCE4F-DA16-4021-B866-B701D8A01875}"/>
              </a:ext>
            </a:extLst>
          </p:cNvPr>
          <p:cNvSpPr txBox="1"/>
          <p:nvPr/>
        </p:nvSpPr>
        <p:spPr>
          <a:xfrm>
            <a:off x="8826352" y="2190262"/>
            <a:ext cx="2579092" cy="317009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Observations</a:t>
            </a:r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Rectangular signal has the largest bandwidth followed by raised cosine and </a:t>
            </a:r>
            <a:r>
              <a:rPr lang="en-IN" sz="1400" dirty="0" err="1"/>
              <a:t>sinc</a:t>
            </a:r>
            <a:r>
              <a:rPr lang="en-IN" sz="1400" dirty="0"/>
              <a:t> finally.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Sinc</a:t>
            </a:r>
            <a:r>
              <a:rPr lang="en-IN" sz="1400" dirty="0"/>
              <a:t> signal has greater power at many frequencies as compared to other 2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bandlimited channel has cut-off the power around 15 Hz which was present in the transmitted rectangular signal.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65ED1-4F2C-4ADF-A03D-D5CAC65617DE}"/>
              </a:ext>
            </a:extLst>
          </p:cNvPr>
          <p:cNvSpPr txBox="1"/>
          <p:nvPr/>
        </p:nvSpPr>
        <p:spPr>
          <a:xfrm>
            <a:off x="10209230" y="1132167"/>
            <a:ext cx="100325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Case 1:</a:t>
            </a:r>
          </a:p>
          <a:p>
            <a:r>
              <a:rPr lang="en-IN" sz="1400" dirty="0"/>
              <a:t>Tb = 0.1</a:t>
            </a:r>
          </a:p>
        </p:txBody>
      </p:sp>
    </p:spTree>
    <p:extLst>
      <p:ext uri="{BB962C8B-B14F-4D97-AF65-F5344CB8AC3E}">
        <p14:creationId xmlns:p14="http://schemas.microsoft.com/office/powerpoint/2010/main" val="163720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A5CE-2053-460B-AD2B-04DD8656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18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3465A-6D08-44ED-9146-3A2D4E07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845089"/>
            <a:ext cx="7902625" cy="548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264D1-6540-4B3B-90B0-0EA48C917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1" y="2404879"/>
            <a:ext cx="3889307" cy="3043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BD7AEC-377A-43F2-A579-3A4BA7E71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46" y="2404878"/>
            <a:ext cx="3889307" cy="30438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7AA0ED-4B8D-43D0-A622-481ECDE7D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50" y="2404878"/>
            <a:ext cx="3889307" cy="3043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D77F4D-7CE9-47E0-8580-F0AEF5965B03}"/>
              </a:ext>
            </a:extLst>
          </p:cNvPr>
          <p:cNvSpPr txBox="1"/>
          <p:nvPr/>
        </p:nvSpPr>
        <p:spPr>
          <a:xfrm>
            <a:off x="10209230" y="1132167"/>
            <a:ext cx="100325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Case 1:</a:t>
            </a:r>
          </a:p>
          <a:p>
            <a:r>
              <a:rPr lang="en-IN" sz="1400" dirty="0"/>
              <a:t>Tb = 0.1</a:t>
            </a:r>
          </a:p>
        </p:txBody>
      </p:sp>
    </p:spTree>
    <p:extLst>
      <p:ext uri="{BB962C8B-B14F-4D97-AF65-F5344CB8AC3E}">
        <p14:creationId xmlns:p14="http://schemas.microsoft.com/office/powerpoint/2010/main" val="242490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A5CE-2053-460B-AD2B-04DD8656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3465A-6D08-44ED-9146-3A2D4E07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845089"/>
            <a:ext cx="7902625" cy="548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3B5427-82C7-4077-91B1-5EB70D10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IN" b="1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Bandlimited channel has introduced amplitude distortion in all the baseband signals.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Sinc</a:t>
            </a:r>
            <a:r>
              <a:rPr lang="en-IN" dirty="0"/>
              <a:t> and Raised cosine signals have negligible ISI at middle of a pulse. Rectangular baseband signal has non-zero ISI.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Timing synchronisation at sampling point (middle of pulse, since eye-opening is maximum there) has huge penalty if not done correctly for all the three signals, with rectangular having the least of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Sinc</a:t>
            </a:r>
            <a:r>
              <a:rPr lang="en-IN" dirty="0"/>
              <a:t> has the least eye-width. Rectangular has the largest eye-width.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Very difficult to do perform zero-crossing synchronization for </a:t>
            </a:r>
            <a:r>
              <a:rPr lang="en-IN" dirty="0" err="1"/>
              <a:t>sinc</a:t>
            </a:r>
            <a:r>
              <a:rPr lang="en-IN" dirty="0"/>
              <a:t> signal. The situation is much better for raised cosine and ideal for rectangular.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80658-9899-4595-AF32-0A2BB3B46B62}"/>
              </a:ext>
            </a:extLst>
          </p:cNvPr>
          <p:cNvSpPr txBox="1"/>
          <p:nvPr/>
        </p:nvSpPr>
        <p:spPr>
          <a:xfrm>
            <a:off x="10209230" y="1132167"/>
            <a:ext cx="100325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Case 1:</a:t>
            </a:r>
          </a:p>
          <a:p>
            <a:r>
              <a:rPr lang="en-IN" sz="1400" dirty="0"/>
              <a:t>Tb = 0.1</a:t>
            </a:r>
          </a:p>
        </p:txBody>
      </p:sp>
    </p:spTree>
    <p:extLst>
      <p:ext uri="{BB962C8B-B14F-4D97-AF65-F5344CB8AC3E}">
        <p14:creationId xmlns:p14="http://schemas.microsoft.com/office/powerpoint/2010/main" val="214541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17CE-4C07-47E0-A324-3F897EED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Baseband channel modelling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F0C2BED-9DAE-4BDA-AC47-B2275F39C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30F24-B138-4127-BEB8-0B9185FB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9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A5CE-2053-460B-AD2B-04DD8656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3465A-6D08-44ED-9146-3A2D4E07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845089"/>
            <a:ext cx="7902625" cy="548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AF150-92D4-454D-82A8-25BFB2C4502C}"/>
              </a:ext>
            </a:extLst>
          </p:cNvPr>
          <p:cNvSpPr txBox="1"/>
          <p:nvPr/>
        </p:nvSpPr>
        <p:spPr>
          <a:xfrm>
            <a:off x="10209230" y="1132167"/>
            <a:ext cx="100325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Case 2:</a:t>
            </a:r>
          </a:p>
          <a:p>
            <a:r>
              <a:rPr lang="en-IN" sz="1400" dirty="0"/>
              <a:t>Tb = 0.05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BCE4F-DA16-4021-B866-B701D8A01875}"/>
              </a:ext>
            </a:extLst>
          </p:cNvPr>
          <p:cNvSpPr txBox="1"/>
          <p:nvPr/>
        </p:nvSpPr>
        <p:spPr>
          <a:xfrm>
            <a:off x="8826352" y="2190262"/>
            <a:ext cx="2579092" cy="209288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Observations</a:t>
            </a:r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Rectangular signal has the largest bandwidth followed by raised cosine and </a:t>
            </a:r>
            <a:r>
              <a:rPr lang="en-IN" sz="1400" dirty="0" err="1"/>
              <a:t>sinc</a:t>
            </a:r>
            <a:r>
              <a:rPr lang="en-IN" sz="1400" dirty="0"/>
              <a:t> finally.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Sinc</a:t>
            </a:r>
            <a:r>
              <a:rPr lang="en-IN" sz="1400" dirty="0"/>
              <a:t> signal has greater power at many frequencies as compared to other 2 cases.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F3522-2B9A-4139-BF46-2CDAC197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0" y="1975646"/>
            <a:ext cx="8371002" cy="40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42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A5CE-2053-460B-AD2B-04DD8656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3465A-6D08-44ED-9146-3A2D4E07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845089"/>
            <a:ext cx="7902625" cy="548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CE5E2D-4F0C-415D-8771-D3D5C576056A}"/>
              </a:ext>
            </a:extLst>
          </p:cNvPr>
          <p:cNvSpPr txBox="1"/>
          <p:nvPr/>
        </p:nvSpPr>
        <p:spPr>
          <a:xfrm>
            <a:off x="10209230" y="1132167"/>
            <a:ext cx="100325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Case 2:</a:t>
            </a:r>
          </a:p>
          <a:p>
            <a:r>
              <a:rPr lang="en-IN" sz="1400" dirty="0"/>
              <a:t>Tb = 0.05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F3F7E-2A4A-4ECF-8F1C-465C6F0E6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72" y="2404877"/>
            <a:ext cx="3889308" cy="3043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485B0-7479-4022-93E4-B06618278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40" y="2404877"/>
            <a:ext cx="3889308" cy="3043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D8E82F-1B20-454F-8C8B-11EC364F3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4" y="2404877"/>
            <a:ext cx="3889308" cy="30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A5CE-2053-460B-AD2B-04DD8656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3465A-6D08-44ED-9146-3A2D4E07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845089"/>
            <a:ext cx="7902625" cy="548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3B5427-82C7-4077-91B1-5EB70D10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Increased amplitude distortion.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Sinc</a:t>
            </a:r>
            <a:r>
              <a:rPr lang="en-IN" dirty="0"/>
              <a:t> and Raised cosine now have non-zero significant ISI at the middle of a pulse.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Timing synchronisation at sampling point (middle of pulse, since eye-opening is maximum there) has huge penalty if not done correctly for all the three signals, with rectangular having the least of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Sinc</a:t>
            </a:r>
            <a:r>
              <a:rPr lang="en-IN" dirty="0"/>
              <a:t> has the least eye-width. Rectangular has the largest eye-width.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Zero-crossing synchronization has become much more difficult for </a:t>
            </a:r>
            <a:r>
              <a:rPr lang="en-IN" dirty="0" err="1"/>
              <a:t>sinc</a:t>
            </a:r>
            <a:r>
              <a:rPr lang="en-IN" dirty="0"/>
              <a:t> signal. Raised cosine and rectangular, though better, now face this synchronization issue.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above happened due to higher frequencies in the transmitted signal and hence cut-off from the bandlimited channel having cut-off frequency same as earlier.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5909F-E6B9-40A9-A003-CD291B1CE97C}"/>
              </a:ext>
            </a:extLst>
          </p:cNvPr>
          <p:cNvSpPr txBox="1"/>
          <p:nvPr/>
        </p:nvSpPr>
        <p:spPr>
          <a:xfrm>
            <a:off x="10209230" y="1132167"/>
            <a:ext cx="100325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Case 2:</a:t>
            </a:r>
          </a:p>
          <a:p>
            <a:r>
              <a:rPr lang="en-IN" sz="1400" dirty="0"/>
              <a:t>Tb = 0.05</a:t>
            </a:r>
          </a:p>
        </p:txBody>
      </p:sp>
    </p:spTree>
    <p:extLst>
      <p:ext uri="{BB962C8B-B14F-4D97-AF65-F5344CB8AC3E}">
        <p14:creationId xmlns:p14="http://schemas.microsoft.com/office/powerpoint/2010/main" val="2102428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A5CE-2053-460B-AD2B-04DD8656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3465A-6D08-44ED-9146-3A2D4E07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845089"/>
            <a:ext cx="7902625" cy="548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AF150-92D4-454D-82A8-25BFB2C4502C}"/>
              </a:ext>
            </a:extLst>
          </p:cNvPr>
          <p:cNvSpPr txBox="1"/>
          <p:nvPr/>
        </p:nvSpPr>
        <p:spPr>
          <a:xfrm>
            <a:off x="10209230" y="1132167"/>
            <a:ext cx="100325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Case 3:</a:t>
            </a:r>
          </a:p>
          <a:p>
            <a:r>
              <a:rPr lang="en-IN" sz="1400" dirty="0"/>
              <a:t>Tb = 0.2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BCE4F-DA16-4021-B866-B701D8A01875}"/>
              </a:ext>
            </a:extLst>
          </p:cNvPr>
          <p:cNvSpPr txBox="1"/>
          <p:nvPr/>
        </p:nvSpPr>
        <p:spPr>
          <a:xfrm>
            <a:off x="8826352" y="2190262"/>
            <a:ext cx="2579092" cy="317009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Observations</a:t>
            </a:r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Rectangular signal has the largest bandwidth followed by raised cosine and </a:t>
            </a:r>
            <a:r>
              <a:rPr lang="en-IN" sz="1400" dirty="0" err="1"/>
              <a:t>sinc</a:t>
            </a:r>
            <a:r>
              <a:rPr lang="en-IN" sz="1400" dirty="0"/>
              <a:t> finally.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Rectangular signal also has non-zero power at frequencies around 7 Hz, which is not present in the other two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Sinc</a:t>
            </a:r>
            <a:r>
              <a:rPr lang="en-IN" sz="1400" dirty="0"/>
              <a:t> signal has greater power at many frequencies as compared to other 2 cases.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C4EA5-C133-41D6-8041-5644BF0C4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0" y="1904213"/>
            <a:ext cx="8382292" cy="40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01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A5CE-2053-460B-AD2B-04DD8656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3465A-6D08-44ED-9146-3A2D4E07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845089"/>
            <a:ext cx="7902625" cy="54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9A0151-D08F-492D-B9A1-22661C5DAA41}"/>
              </a:ext>
            </a:extLst>
          </p:cNvPr>
          <p:cNvSpPr txBox="1"/>
          <p:nvPr/>
        </p:nvSpPr>
        <p:spPr>
          <a:xfrm>
            <a:off x="10209230" y="1132167"/>
            <a:ext cx="100325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Case 3:</a:t>
            </a:r>
          </a:p>
          <a:p>
            <a:r>
              <a:rPr lang="en-IN" sz="1400" dirty="0"/>
              <a:t>Tb = 0.2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2049D-9D84-4CD5-B6B6-E89C32A43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47" y="2404877"/>
            <a:ext cx="3889308" cy="3043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17AE77-EF2A-46DD-9683-9951B25F2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9" y="2404877"/>
            <a:ext cx="3889308" cy="30438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E67FA0-E3E4-4E6D-B4AE-D12F24709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55" y="2404877"/>
            <a:ext cx="3889308" cy="30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98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A5CE-2053-460B-AD2B-04DD8656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3465A-6D08-44ED-9146-3A2D4E07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845089"/>
            <a:ext cx="7902625" cy="548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3B5427-82C7-4077-91B1-5EB70D10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Decreased amplitude distortion.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 three signals have non-zero significant ISI at the middle of a pulse.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Timing synchronisation at sampling point (middle of pulse, since eye-opening is maximum there) has huge penalty if not done correctly for </a:t>
            </a:r>
            <a:r>
              <a:rPr lang="en-IN" dirty="0" err="1"/>
              <a:t>sinc</a:t>
            </a:r>
            <a:r>
              <a:rPr lang="en-IN" dirty="0"/>
              <a:t> signal. Raised cosine has lesser </a:t>
            </a:r>
            <a:r>
              <a:rPr lang="en-IN" dirty="0" err="1"/>
              <a:t>penality</a:t>
            </a:r>
            <a:r>
              <a:rPr lang="en-IN" dirty="0"/>
              <a:t>, with rectangular having the least of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Sinc</a:t>
            </a:r>
            <a:r>
              <a:rPr lang="en-IN" dirty="0"/>
              <a:t> has the least eye-width. Rectangular has the largest eye-width.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Zero-crossing synchronization has become comparatively easier (though still difficult) for </a:t>
            </a:r>
            <a:r>
              <a:rPr lang="en-IN" dirty="0" err="1"/>
              <a:t>sinc</a:t>
            </a:r>
            <a:r>
              <a:rPr lang="en-IN" dirty="0"/>
              <a:t> signal. The situation is much better for raised cosine and ideal for rectangular.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above happened due to lower frequencies in the transmitted signal and hence lesser cut-off from the bandlimited channel having cut-off frequency same as earlier.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A32C0-1DE2-4DC1-896D-A952412FB8E8}"/>
              </a:ext>
            </a:extLst>
          </p:cNvPr>
          <p:cNvSpPr txBox="1"/>
          <p:nvPr/>
        </p:nvSpPr>
        <p:spPr>
          <a:xfrm>
            <a:off x="10209230" y="1132167"/>
            <a:ext cx="100325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Case 3:</a:t>
            </a:r>
          </a:p>
          <a:p>
            <a:r>
              <a:rPr lang="en-IN" sz="1400" dirty="0"/>
              <a:t>Tb = 0.2</a:t>
            </a:r>
          </a:p>
        </p:txBody>
      </p:sp>
    </p:spTree>
    <p:extLst>
      <p:ext uri="{BB962C8B-B14F-4D97-AF65-F5344CB8AC3E}">
        <p14:creationId xmlns:p14="http://schemas.microsoft.com/office/powerpoint/2010/main" val="3776645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6A4-D97A-4875-A261-6782245C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MATLAB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CACC-48C0-42D7-9777-4709B2E9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effects of bandlimitedness of a baseband channel and </a:t>
            </a:r>
            <a:r>
              <a:rPr lang="en-IN"/>
              <a:t>resulting ISI were </a:t>
            </a:r>
            <a:r>
              <a:rPr lang="en-IN" dirty="0"/>
              <a:t>simulated in MATLAB assuming perfect frame and symbol synchronization.</a:t>
            </a:r>
          </a:p>
          <a:p>
            <a:pPr marL="0" indent="0">
              <a:buNone/>
            </a:pPr>
            <a:r>
              <a:rPr lang="en-IN" sz="2400" dirty="0"/>
              <a:t>MATLAB codes written for this lab work can be found </a:t>
            </a:r>
            <a:r>
              <a:rPr lang="en-IN" sz="2400" dirty="0">
                <a:hlinkClick r:id="rId2"/>
              </a:rPr>
              <a:t>here</a:t>
            </a:r>
            <a:r>
              <a:rPr lang="en-IN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6CC33-234F-46DF-BB2D-378FAAA7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0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D330C03-B6A1-4FC7-97F8-71A7417426AC}"/>
              </a:ext>
            </a:extLst>
          </p:cNvPr>
          <p:cNvSpPr txBox="1"/>
          <p:nvPr/>
        </p:nvSpPr>
        <p:spPr>
          <a:xfrm>
            <a:off x="2500785" y="4736989"/>
            <a:ext cx="614432" cy="3151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227AD-0696-4E45-B7B6-94CB58CDBE13}"/>
              </a:ext>
            </a:extLst>
          </p:cNvPr>
          <p:cNvSpPr txBox="1"/>
          <p:nvPr/>
        </p:nvSpPr>
        <p:spPr>
          <a:xfrm>
            <a:off x="7909243" y="5948251"/>
            <a:ext cx="79790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F0166-7058-458F-9E73-14583E6C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29" y="327158"/>
            <a:ext cx="8748518" cy="121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D950DC-B6E7-4D34-BD84-BDCD7E433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129" y="1788997"/>
            <a:ext cx="9266723" cy="6477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9C9F-9B48-4B52-9DC4-EE89BE99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8216B-D467-419C-9FF3-506A7C6E4B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3"/>
          <a:stretch/>
        </p:blipFill>
        <p:spPr>
          <a:xfrm>
            <a:off x="885416" y="2852273"/>
            <a:ext cx="4049743" cy="1784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5B2AE-F159-437F-A170-E24643E252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" r="3195"/>
          <a:stretch/>
        </p:blipFill>
        <p:spPr>
          <a:xfrm>
            <a:off x="4984377" y="2436754"/>
            <a:ext cx="6870924" cy="33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17CE-4C07-47E0-A324-3F897EED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Inter-symbol interference  baseband channels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F0C2BED-9DAE-4BDA-AC47-B2275F39C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6B944-C91E-46A8-B5C7-01ECC2DF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9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50A0A0-0CE7-43F8-9B59-6E147502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3" y="482132"/>
            <a:ext cx="9152413" cy="10135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CE4AB8-95DA-4746-B1D9-7C3FA177B380}"/>
              </a:ext>
            </a:extLst>
          </p:cNvPr>
          <p:cNvSpPr txBox="1"/>
          <p:nvPr/>
        </p:nvSpPr>
        <p:spPr>
          <a:xfrm>
            <a:off x="2803534" y="5391932"/>
            <a:ext cx="206430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Baseband BPSK signal b(t)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E2EFB8-AAD7-4643-956D-7B3EDEB5FDFA}"/>
              </a:ext>
            </a:extLst>
          </p:cNvPr>
          <p:cNvSpPr txBox="1"/>
          <p:nvPr/>
        </p:nvSpPr>
        <p:spPr>
          <a:xfrm>
            <a:off x="6977058" y="5473372"/>
            <a:ext cx="3496039" cy="73866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As there is neither amplitude distortion nor jitter in the eye diagram, it is inferred that there is </a:t>
            </a:r>
            <a:r>
              <a:rPr lang="en-IN" sz="1400" u="sng" dirty="0"/>
              <a:t>no ISI in the system</a:t>
            </a:r>
            <a:r>
              <a:rPr lang="en-IN" sz="1400" dirty="0"/>
              <a:t>.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9ECEFB2C-B816-48A5-ABF8-D25FC3C0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5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DEBDD-890D-49CF-B216-836127213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33" y="2085883"/>
            <a:ext cx="4408065" cy="330604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44A11-64BD-447B-84DE-299D76CBC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75" y="2061672"/>
            <a:ext cx="4224395" cy="33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804CA-F03F-4F8B-98B5-D01D88B3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35" y="680375"/>
            <a:ext cx="9167654" cy="6172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35B570-F748-49D7-BD7C-9C5B423B3960}"/>
              </a:ext>
            </a:extLst>
          </p:cNvPr>
          <p:cNvSpPr txBox="1"/>
          <p:nvPr/>
        </p:nvSpPr>
        <p:spPr>
          <a:xfrm>
            <a:off x="6523941" y="2342672"/>
            <a:ext cx="4688542" cy="258532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Observations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ISI effects clearly visible due to amplitude distortion at all points of a pulse.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Lower noise margin.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Finite jitter at the middle of a pulse.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High timing sensitivity near the end of a pulse.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Insignificant jitter effects at the end of a pulse.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Reduced effective eye-opening.</a:t>
            </a:r>
          </a:p>
          <a:p>
            <a:endParaRPr lang="en-IN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D3A39-8268-4760-8B57-2500362572EE}"/>
              </a:ext>
            </a:extLst>
          </p:cNvPr>
          <p:cNvSpPr txBox="1"/>
          <p:nvPr/>
        </p:nvSpPr>
        <p:spPr>
          <a:xfrm>
            <a:off x="2596778" y="5701533"/>
            <a:ext cx="2796988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Eye diagram of channel output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8573090-7FC1-4BE6-AF35-BB4F116C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6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38544B-7725-40DF-B7D7-BF9081F01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68" y="2106125"/>
            <a:ext cx="4594132" cy="35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086AFE-C8B0-4CC3-B65F-82C99D24DCAE}"/>
              </a:ext>
            </a:extLst>
          </p:cNvPr>
          <p:cNvSpPr txBox="1"/>
          <p:nvPr/>
        </p:nvSpPr>
        <p:spPr>
          <a:xfrm>
            <a:off x="2754437" y="5744426"/>
            <a:ext cx="2388285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Eye diagram for Tb = 0.05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A4FB4-D3C9-462E-A5DC-9AA2A10F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93" y="988906"/>
            <a:ext cx="7712108" cy="3962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794301-AC0C-4889-AFB1-45EDC60530BF}"/>
              </a:ext>
            </a:extLst>
          </p:cNvPr>
          <p:cNvSpPr txBox="1"/>
          <p:nvPr/>
        </p:nvSpPr>
        <p:spPr>
          <a:xfrm>
            <a:off x="6523941" y="2353942"/>
            <a:ext cx="4688542" cy="307776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Observations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Increased peak distortion.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Reduced noise margin.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Timing/synchronization jitter at the end of a pulse.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Similar timing sensitivity at the end of a pulse.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Reduced effective eye-opening.</a:t>
            </a:r>
          </a:p>
          <a:p>
            <a:endParaRPr lang="en-IN" sz="1600" dirty="0"/>
          </a:p>
          <a:p>
            <a:r>
              <a:rPr lang="en-IN" sz="1600" dirty="0"/>
              <a:t>Tb = 0.05 corresponds to </a:t>
            </a:r>
            <a:r>
              <a:rPr lang="en-IN" sz="1600" u="sng" dirty="0"/>
              <a:t>double the signal frequency</a:t>
            </a:r>
            <a:r>
              <a:rPr lang="en-IN" sz="1600" dirty="0"/>
              <a:t>. As channel has cut-off still at 10 Hz, higher frequency components of the signal are cut-off resulting in spreading of the signal and hence greater ISI.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DD68A02-454C-487F-9C0E-AAA00D34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4EADD-CA4F-4611-82BB-EFDB662EF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57" y="2058177"/>
            <a:ext cx="4688543" cy="36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086AFE-C8B0-4CC3-B65F-82C99D24DCAE}"/>
              </a:ext>
            </a:extLst>
          </p:cNvPr>
          <p:cNvSpPr txBox="1"/>
          <p:nvPr/>
        </p:nvSpPr>
        <p:spPr>
          <a:xfrm>
            <a:off x="2637896" y="5705206"/>
            <a:ext cx="2388285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Eye diagram for Tb = 0.05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A4FB4-D3C9-462E-A5DC-9AA2A10F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93" y="988906"/>
            <a:ext cx="7712108" cy="3962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794301-AC0C-4889-AFB1-45EDC60530BF}"/>
              </a:ext>
            </a:extLst>
          </p:cNvPr>
          <p:cNvSpPr txBox="1"/>
          <p:nvPr/>
        </p:nvSpPr>
        <p:spPr>
          <a:xfrm>
            <a:off x="6523941" y="2353942"/>
            <a:ext cx="4688542" cy="307776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Observations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Lower peak distortion.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Greater noise margin.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Negligible jitter at the end of a pulse.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Larger timing sensitivity at the end of a pulse.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Larger effective eye-opening.</a:t>
            </a:r>
          </a:p>
          <a:p>
            <a:endParaRPr lang="en-IN" sz="1600" dirty="0"/>
          </a:p>
          <a:p>
            <a:r>
              <a:rPr lang="en-IN" sz="1600" dirty="0"/>
              <a:t>Tb = 0.2 corresponds to </a:t>
            </a:r>
            <a:r>
              <a:rPr lang="en-IN" sz="1600" u="sng" dirty="0"/>
              <a:t>half the signal frequency</a:t>
            </a:r>
            <a:r>
              <a:rPr lang="en-IN" sz="1600" dirty="0"/>
              <a:t>. As channel has cut-off still at 10 Hz, higher frequency components of the signal are not cut-off resulting in lesser spreading of the signal and hence lower ISI.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DD68A02-454C-487F-9C0E-AAA00D34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8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CE3D26-F840-4EC7-A815-00E3958A9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12" y="2084181"/>
            <a:ext cx="4622088" cy="3617287"/>
          </a:xfrm>
        </p:spPr>
      </p:pic>
    </p:spTree>
    <p:extLst>
      <p:ext uri="{BB962C8B-B14F-4D97-AF65-F5344CB8AC3E}">
        <p14:creationId xmlns:p14="http://schemas.microsoft.com/office/powerpoint/2010/main" val="42608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BB2EF-8898-4678-8C16-36CD42D3C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8" y="540303"/>
            <a:ext cx="9182896" cy="61727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91A1A2-F85E-42E2-9B2C-82DFB041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Can’t comment. We haven’t studied it yet.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7EBFD4-95E3-4BFA-A734-88F41406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5472-A2CC-444C-A92A-CC096BCDCDA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02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547</TotalTime>
  <Words>1105</Words>
  <Application>Microsoft Office PowerPoint</Application>
  <PresentationFormat>Widescreen</PresentationFormat>
  <Paragraphs>151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Retrospect</vt:lpstr>
      <vt:lpstr> AV343  Communication Systems Lab: 2</vt:lpstr>
      <vt:lpstr> Baseband channel modelling</vt:lpstr>
      <vt:lpstr>PowerPoint Presentation</vt:lpstr>
      <vt:lpstr> Inter-symbol interference  baseband channels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Pulse shaping</vt:lpstr>
      <vt:lpstr>PowerPoint Presentation</vt:lpstr>
      <vt:lpstr>Baseband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MATLAB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Prakhar Gupta</dc:creator>
  <cp:lastModifiedBy>Prakhar Gupta</cp:lastModifiedBy>
  <cp:revision>224</cp:revision>
  <dcterms:created xsi:type="dcterms:W3CDTF">2022-02-12T17:10:58Z</dcterms:created>
  <dcterms:modified xsi:type="dcterms:W3CDTF">2022-02-22T18:27:21Z</dcterms:modified>
</cp:coreProperties>
</file>