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2" r:id="rId7"/>
    <p:sldId id="264" r:id="rId8"/>
    <p:sldId id="267" r:id="rId9"/>
    <p:sldId id="268" r:id="rId10"/>
    <p:sldId id="266" r:id="rId11"/>
  </p:sldIdLst>
  <p:sldSz cx="9144000" cy="5143500"/>
  <p:notesSz cx="6858000" cy="9144000"/>
  <p:embeddedFontLst>
    <p:embeddedFont>
      <p:font typeface="Roboto Condensed" panose="02000000000000000000"/>
      <p:regular r:id="rId15"/>
    </p:embeddedFont>
    <p:embeddedFont>
      <p:font typeface="Fira Sans Extra Condensed" panose="020B0503050000020004"/>
      <p:regular r:id="rId16"/>
    </p:embeddedFont>
    <p:embeddedFont>
      <p:font typeface="Roboto" panose="0200000000000000000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b0513d4c7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9b0513d4c7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36b3ac661_1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36b3ac661_1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87676a175_0_1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87676a175_0_1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36b3ac661_1_1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36b3ac661_1_1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b1345f365_0_2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b1345f365_0_2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b1345f365_0_1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b1345f365_0_1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Flat Style Infographics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007000" y="2298250"/>
            <a:ext cx="3030300" cy="14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type="subTitle" idx="1"/>
          </p:nvPr>
        </p:nvSpPr>
        <p:spPr>
          <a:xfrm>
            <a:off x="3617324" y="2560559"/>
            <a:ext cx="19095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" name="Google Shape;10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Fira Sans Extra Condensed" panose="020B0503050000020004"/>
              <a:buNone/>
              <a:defRPr>
                <a:highlight>
                  <a:srgbClr val="FFFFFF"/>
                </a:highlight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Fira Sans Extra Condensed" panose="020B0503050000020004"/>
              <a:buNone/>
              <a:defRPr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Fira Sans Extra Condensed" panose="020B0503050000020004"/>
              <a:buNone/>
              <a:defRPr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Fira Sans Extra Condensed" panose="020B0503050000020004"/>
              <a:buNone/>
              <a:defRPr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Fira Sans Extra Condensed" panose="020B0503050000020004"/>
              <a:buNone/>
              <a:defRPr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Fira Sans Extra Condensed" panose="020B0503050000020004"/>
              <a:buNone/>
              <a:defRPr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Fira Sans Extra Condensed" panose="020B0503050000020004"/>
              <a:buNone/>
              <a:defRPr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Fira Sans Extra Condensed" panose="020B0503050000020004"/>
              <a:buNone/>
              <a:defRPr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Fira Sans Extra Condensed" panose="020B0503050000020004"/>
              <a:buNone/>
              <a:defRPr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Roboto Condensed" panose="02000000000000000000"/>
              <a:buNone/>
              <a:defRPr sz="3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oboto Condensed" panose="02000000000000000000"/>
              <a:buNone/>
              <a:defRPr sz="3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oboto Condensed" panose="02000000000000000000"/>
              <a:buNone/>
              <a:defRPr sz="3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oboto Condensed" panose="02000000000000000000"/>
              <a:buNone/>
              <a:defRPr sz="3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oboto Condensed" panose="02000000000000000000"/>
              <a:buNone/>
              <a:defRPr sz="3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oboto Condensed" panose="02000000000000000000"/>
              <a:buNone/>
              <a:defRPr sz="3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oboto Condensed" panose="02000000000000000000"/>
              <a:buNone/>
              <a:defRPr sz="3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oboto Condensed" panose="02000000000000000000"/>
              <a:buNone/>
              <a:defRPr sz="3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oboto Condensed" panose="02000000000000000000"/>
              <a:buNone/>
              <a:defRPr sz="3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ctrTitle"/>
          </p:nvPr>
        </p:nvSpPr>
        <p:spPr>
          <a:xfrm>
            <a:off x="5007000" y="656125"/>
            <a:ext cx="3030300" cy="14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</a:t>
            </a:r>
            <a:r>
              <a:rPr lang="en-IN" altLang="en-GB"/>
              <a:t>DELTA</a:t>
            </a:r>
            <a:endParaRPr lang="en-IN" altLang="en-GB"/>
          </a:p>
        </p:txBody>
      </p:sp>
      <p:grpSp>
        <p:nvGrpSpPr>
          <p:cNvPr id="53" name="Google Shape;53;p13"/>
          <p:cNvGrpSpPr/>
          <p:nvPr/>
        </p:nvGrpSpPr>
        <p:grpSpPr>
          <a:xfrm>
            <a:off x="48895" y="88900"/>
            <a:ext cx="5235575" cy="3149600"/>
            <a:chOff x="497576" y="1258552"/>
            <a:chExt cx="5699049" cy="2952598"/>
          </a:xfrm>
        </p:grpSpPr>
        <p:sp>
          <p:nvSpPr>
            <p:cNvPr id="54" name="Google Shape;54;p13"/>
            <p:cNvSpPr/>
            <p:nvPr/>
          </p:nvSpPr>
          <p:spPr>
            <a:xfrm>
              <a:off x="2712069" y="1258552"/>
              <a:ext cx="3484555" cy="737999"/>
            </a:xfrm>
            <a:custGeom>
              <a:avLst/>
              <a:gdLst/>
              <a:ahLst/>
              <a:cxnLst/>
              <a:rect l="l" t="t" r="r" b="b"/>
              <a:pathLst>
                <a:path w="34737" h="7357" extrusionOk="0">
                  <a:moveTo>
                    <a:pt x="1" y="1"/>
                  </a:moveTo>
                  <a:cubicBezTo>
                    <a:pt x="1" y="4065"/>
                    <a:pt x="3292" y="7356"/>
                    <a:pt x="7356" y="7356"/>
                  </a:cubicBezTo>
                  <a:lnTo>
                    <a:pt x="31058" y="7356"/>
                  </a:lnTo>
                  <a:lnTo>
                    <a:pt x="34736" y="3679"/>
                  </a:lnTo>
                  <a:lnTo>
                    <a:pt x="310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974273" y="1258552"/>
              <a:ext cx="3429785" cy="1475797"/>
            </a:xfrm>
            <a:custGeom>
              <a:avLst/>
              <a:gdLst/>
              <a:ahLst/>
              <a:cxnLst/>
              <a:rect l="l" t="t" r="r" b="b"/>
              <a:pathLst>
                <a:path w="34191" h="14712" extrusionOk="0">
                  <a:moveTo>
                    <a:pt x="0" y="1"/>
                  </a:moveTo>
                  <a:cubicBezTo>
                    <a:pt x="0" y="8130"/>
                    <a:pt x="6583" y="14712"/>
                    <a:pt x="14711" y="14712"/>
                  </a:cubicBezTo>
                  <a:lnTo>
                    <a:pt x="30513" y="14712"/>
                  </a:lnTo>
                  <a:lnTo>
                    <a:pt x="34190" y="11034"/>
                  </a:lnTo>
                  <a:lnTo>
                    <a:pt x="30513" y="7356"/>
                  </a:lnTo>
                  <a:lnTo>
                    <a:pt x="14711" y="7356"/>
                  </a:lnTo>
                  <a:cubicBezTo>
                    <a:pt x="10647" y="7356"/>
                    <a:pt x="7356" y="4065"/>
                    <a:pt x="7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235373" y="1258552"/>
              <a:ext cx="3376118" cy="2214699"/>
            </a:xfrm>
            <a:custGeom>
              <a:avLst/>
              <a:gdLst/>
              <a:ahLst/>
              <a:cxnLst/>
              <a:rect l="l" t="t" r="r" b="b"/>
              <a:pathLst>
                <a:path w="33656" h="22078" extrusionOk="0">
                  <a:moveTo>
                    <a:pt x="1" y="1"/>
                  </a:moveTo>
                  <a:cubicBezTo>
                    <a:pt x="1" y="12194"/>
                    <a:pt x="9884" y="22078"/>
                    <a:pt x="22077" y="22078"/>
                  </a:cubicBezTo>
                  <a:lnTo>
                    <a:pt x="29978" y="22078"/>
                  </a:lnTo>
                  <a:lnTo>
                    <a:pt x="33656" y="18400"/>
                  </a:lnTo>
                  <a:lnTo>
                    <a:pt x="29978" y="14712"/>
                  </a:lnTo>
                  <a:lnTo>
                    <a:pt x="22077" y="14712"/>
                  </a:lnTo>
                  <a:cubicBezTo>
                    <a:pt x="13949" y="14712"/>
                    <a:pt x="7366" y="8130"/>
                    <a:pt x="7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97576" y="1258552"/>
              <a:ext cx="3321347" cy="2952598"/>
            </a:xfrm>
            <a:custGeom>
              <a:avLst/>
              <a:gdLst/>
              <a:ahLst/>
              <a:cxnLst/>
              <a:rect l="l" t="t" r="r" b="b"/>
              <a:pathLst>
                <a:path w="33110" h="29434" extrusionOk="0">
                  <a:moveTo>
                    <a:pt x="0" y="1"/>
                  </a:moveTo>
                  <a:cubicBezTo>
                    <a:pt x="0" y="16258"/>
                    <a:pt x="13175" y="29433"/>
                    <a:pt x="29432" y="29433"/>
                  </a:cubicBezTo>
                  <a:lnTo>
                    <a:pt x="33110" y="25755"/>
                  </a:lnTo>
                  <a:lnTo>
                    <a:pt x="29432" y="22078"/>
                  </a:lnTo>
                  <a:cubicBezTo>
                    <a:pt x="17239" y="22078"/>
                    <a:pt x="7356" y="12194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8" name="Google Shape;58;p13"/>
          <p:cNvSpPr txBox="1"/>
          <p:nvPr>
            <p:ph type="ctrTitle"/>
          </p:nvPr>
        </p:nvSpPr>
        <p:spPr>
          <a:xfrm>
            <a:off x="5007000" y="2028324"/>
            <a:ext cx="30303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UNIT-E</a:t>
            </a:r>
            <a:endParaRPr lang="en-IN" sz="3200">
              <a:solidFill>
                <a:schemeClr val="accent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9" name="Google Shape;59;p13"/>
          <p:cNvSpPr txBox="1"/>
          <p:nvPr>
            <p:ph type="ctrTitle"/>
          </p:nvPr>
        </p:nvSpPr>
        <p:spPr>
          <a:xfrm>
            <a:off x="4787900" y="2499995"/>
            <a:ext cx="4211955" cy="2409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000" b="0">
                <a:solidFill>
                  <a:srgbClr val="01242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IN" sz="2000" b="0">
                <a:solidFill>
                  <a:srgbClr val="01242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Swapnil - 8102149044</a:t>
            </a:r>
            <a:endParaRPr sz="2000" b="0">
              <a:solidFill>
                <a:srgbClr val="012428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sz="2000" b="0">
                <a:solidFill>
                  <a:srgbClr val="01242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IN" sz="2000" b="0">
                <a:solidFill>
                  <a:srgbClr val="01242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Prakhar Pratyush - 9006611133</a:t>
            </a:r>
            <a:endParaRPr lang="en-IN" sz="2000" b="0">
              <a:solidFill>
                <a:srgbClr val="012428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Description of the Project</a:t>
            </a:r>
            <a:endParaRPr lang="en-GB"/>
          </a:p>
        </p:txBody>
      </p:sp>
      <p:grpSp>
        <p:nvGrpSpPr>
          <p:cNvPr id="65" name="Google Shape;65;p14"/>
          <p:cNvGrpSpPr/>
          <p:nvPr/>
        </p:nvGrpSpPr>
        <p:grpSpPr>
          <a:xfrm>
            <a:off x="4938567" y="2483686"/>
            <a:ext cx="3592608" cy="1800765"/>
            <a:chOff x="4938567" y="2483686"/>
            <a:chExt cx="3592608" cy="1800765"/>
          </a:xfrm>
        </p:grpSpPr>
        <p:sp>
          <p:nvSpPr>
            <p:cNvPr id="66" name="Google Shape;66;p14"/>
            <p:cNvSpPr txBox="1"/>
            <p:nvPr/>
          </p:nvSpPr>
          <p:spPr>
            <a:xfrm>
              <a:off x="6716375" y="3202475"/>
              <a:ext cx="1814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b="1">
                  <a:solidFill>
                    <a:schemeClr val="accent4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Techstack Involved</a:t>
              </a:r>
              <a:endParaRPr sz="1700" b="1">
                <a:solidFill>
                  <a:schemeClr val="accent4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6494175" y="3495577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 panose="020B0604020202020204"/>
                <a:buNone/>
              </a:pPr>
              <a:r>
                <a:rPr lang="en-IN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HTML, CSS, JavaScript, Django</a:t>
              </a:r>
              <a:endParaRPr lang="en-IN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938567" y="3633453"/>
              <a:ext cx="554373" cy="650998"/>
            </a:xfrm>
            <a:custGeom>
              <a:avLst/>
              <a:gdLst/>
              <a:ahLst/>
              <a:cxnLst/>
              <a:rect l="l" t="t" r="r" b="b"/>
              <a:pathLst>
                <a:path w="3867" h="4541" extrusionOk="0">
                  <a:moveTo>
                    <a:pt x="1240" y="0"/>
                  </a:moveTo>
                  <a:cubicBezTo>
                    <a:pt x="853" y="278"/>
                    <a:pt x="436" y="506"/>
                    <a:pt x="0" y="684"/>
                  </a:cubicBezTo>
                  <a:lnTo>
                    <a:pt x="0" y="4541"/>
                  </a:lnTo>
                  <a:cubicBezTo>
                    <a:pt x="1428" y="4173"/>
                    <a:pt x="2736" y="3519"/>
                    <a:pt x="3866" y="2627"/>
                  </a:cubicBezTo>
                  <a:lnTo>
                    <a:pt x="124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421694" y="2483686"/>
              <a:ext cx="629780" cy="815862"/>
            </a:xfrm>
            <a:custGeom>
              <a:avLst/>
              <a:gdLst/>
              <a:ahLst/>
              <a:cxnLst/>
              <a:rect l="l" t="t" r="r" b="b"/>
              <a:pathLst>
                <a:path w="4393" h="5691" extrusionOk="0">
                  <a:moveTo>
                    <a:pt x="219" y="0"/>
                  </a:moveTo>
                  <a:cubicBezTo>
                    <a:pt x="546" y="793"/>
                    <a:pt x="734" y="1656"/>
                    <a:pt x="734" y="2558"/>
                  </a:cubicBezTo>
                  <a:cubicBezTo>
                    <a:pt x="734" y="3648"/>
                    <a:pt x="467" y="4670"/>
                    <a:pt x="1" y="5582"/>
                  </a:cubicBezTo>
                  <a:lnTo>
                    <a:pt x="3917" y="5582"/>
                  </a:lnTo>
                  <a:lnTo>
                    <a:pt x="3917" y="5690"/>
                  </a:lnTo>
                  <a:cubicBezTo>
                    <a:pt x="4224" y="4699"/>
                    <a:pt x="4393" y="3648"/>
                    <a:pt x="4393" y="2558"/>
                  </a:cubicBezTo>
                  <a:cubicBezTo>
                    <a:pt x="4393" y="1676"/>
                    <a:pt x="4283" y="823"/>
                    <a:pt x="407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938567" y="2483686"/>
              <a:ext cx="1044664" cy="1778668"/>
            </a:xfrm>
            <a:custGeom>
              <a:avLst/>
              <a:gdLst/>
              <a:ahLst/>
              <a:cxnLst/>
              <a:rect l="l" t="t" r="r" b="b"/>
              <a:pathLst>
                <a:path w="7287" h="12407" extrusionOk="0">
                  <a:moveTo>
                    <a:pt x="2092" y="0"/>
                  </a:moveTo>
                  <a:cubicBezTo>
                    <a:pt x="2509" y="764"/>
                    <a:pt x="2746" y="1636"/>
                    <a:pt x="2746" y="2558"/>
                  </a:cubicBezTo>
                  <a:cubicBezTo>
                    <a:pt x="2746" y="3678"/>
                    <a:pt x="2399" y="4719"/>
                    <a:pt x="1804" y="5582"/>
                  </a:cubicBezTo>
                  <a:cubicBezTo>
                    <a:pt x="1398" y="6166"/>
                    <a:pt x="873" y="6672"/>
                    <a:pt x="268" y="7049"/>
                  </a:cubicBezTo>
                  <a:cubicBezTo>
                    <a:pt x="179" y="7108"/>
                    <a:pt x="90" y="7158"/>
                    <a:pt x="0" y="7207"/>
                  </a:cubicBezTo>
                  <a:lnTo>
                    <a:pt x="0" y="8704"/>
                  </a:lnTo>
                  <a:cubicBezTo>
                    <a:pt x="436" y="8526"/>
                    <a:pt x="853" y="8298"/>
                    <a:pt x="1240" y="8020"/>
                  </a:cubicBezTo>
                  <a:lnTo>
                    <a:pt x="3866" y="10647"/>
                  </a:lnTo>
                  <a:lnTo>
                    <a:pt x="5284" y="12065"/>
                  </a:lnTo>
                  <a:cubicBezTo>
                    <a:pt x="5520" y="12301"/>
                    <a:pt x="5812" y="12407"/>
                    <a:pt x="6099" y="12407"/>
                  </a:cubicBezTo>
                  <a:cubicBezTo>
                    <a:pt x="6703" y="12407"/>
                    <a:pt x="7287" y="11938"/>
                    <a:pt x="7287" y="11232"/>
                  </a:cubicBezTo>
                  <a:lnTo>
                    <a:pt x="7287" y="5582"/>
                  </a:lnTo>
                  <a:lnTo>
                    <a:pt x="3371" y="5582"/>
                  </a:lnTo>
                  <a:cubicBezTo>
                    <a:pt x="3837" y="4670"/>
                    <a:pt x="4104" y="3648"/>
                    <a:pt x="4104" y="2558"/>
                  </a:cubicBezTo>
                  <a:cubicBezTo>
                    <a:pt x="4104" y="1656"/>
                    <a:pt x="3916" y="793"/>
                    <a:pt x="358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12825" y="3205075"/>
            <a:ext cx="4325880" cy="1124822"/>
            <a:chOff x="612825" y="3205075"/>
            <a:chExt cx="4325880" cy="1124822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612825" y="3205075"/>
              <a:ext cx="23289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b="1">
                  <a:solidFill>
                    <a:schemeClr val="accent5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Relevance to the Theme</a:t>
              </a:r>
              <a:endParaRPr sz="1700" b="1">
                <a:solidFill>
                  <a:schemeClr val="accent5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612825" y="3498175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Under Open Innovation</a:t>
              </a:r>
              <a:endParaRPr lang="en-IN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128434" y="3697393"/>
              <a:ext cx="810271" cy="632504"/>
            </a:xfrm>
            <a:custGeom>
              <a:avLst/>
              <a:gdLst/>
              <a:ahLst/>
              <a:cxnLst/>
              <a:rect l="l" t="t" r="r" b="b"/>
              <a:pathLst>
                <a:path w="5652" h="4412" extrusionOk="0">
                  <a:moveTo>
                    <a:pt x="31" y="0"/>
                  </a:moveTo>
                  <a:lnTo>
                    <a:pt x="31" y="3945"/>
                  </a:lnTo>
                  <a:lnTo>
                    <a:pt x="1" y="3945"/>
                  </a:lnTo>
                  <a:cubicBezTo>
                    <a:pt x="972" y="4253"/>
                    <a:pt x="2013" y="4412"/>
                    <a:pt x="3094" y="4412"/>
                  </a:cubicBezTo>
                  <a:cubicBezTo>
                    <a:pt x="3976" y="4412"/>
                    <a:pt x="4829" y="4302"/>
                    <a:pt x="5651" y="4095"/>
                  </a:cubicBezTo>
                  <a:lnTo>
                    <a:pt x="5651" y="238"/>
                  </a:lnTo>
                  <a:cubicBezTo>
                    <a:pt x="4858" y="565"/>
                    <a:pt x="3996" y="753"/>
                    <a:pt x="3094" y="753"/>
                  </a:cubicBezTo>
                  <a:cubicBezTo>
                    <a:pt x="1994" y="753"/>
                    <a:pt x="952" y="476"/>
                    <a:pt x="3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137953" y="3216985"/>
              <a:ext cx="648274" cy="551506"/>
            </a:xfrm>
            <a:custGeom>
              <a:avLst/>
              <a:gdLst/>
              <a:ahLst/>
              <a:cxnLst/>
              <a:rect l="l" t="t" r="r" b="b"/>
              <a:pathLst>
                <a:path w="4522" h="3847" extrusionOk="0">
                  <a:moveTo>
                    <a:pt x="1" y="0"/>
                  </a:moveTo>
                  <a:cubicBezTo>
                    <a:pt x="358" y="1418"/>
                    <a:pt x="1021" y="2727"/>
                    <a:pt x="1904" y="3847"/>
                  </a:cubicBezTo>
                  <a:lnTo>
                    <a:pt x="4521" y="1230"/>
                  </a:lnTo>
                  <a:cubicBezTo>
                    <a:pt x="4263" y="843"/>
                    <a:pt x="4035" y="437"/>
                    <a:pt x="385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098242" y="3216985"/>
              <a:ext cx="1840456" cy="1046098"/>
            </a:xfrm>
            <a:custGeom>
              <a:avLst/>
              <a:gdLst/>
              <a:ahLst/>
              <a:cxnLst/>
              <a:rect l="l" t="t" r="r" b="b"/>
              <a:pathLst>
                <a:path w="12838" h="7297" extrusionOk="0">
                  <a:moveTo>
                    <a:pt x="4133" y="0"/>
                  </a:moveTo>
                  <a:cubicBezTo>
                    <a:pt x="4312" y="437"/>
                    <a:pt x="4540" y="843"/>
                    <a:pt x="4798" y="1230"/>
                  </a:cubicBezTo>
                  <a:lnTo>
                    <a:pt x="2181" y="3847"/>
                  </a:lnTo>
                  <a:lnTo>
                    <a:pt x="734" y="5294"/>
                  </a:lnTo>
                  <a:cubicBezTo>
                    <a:pt x="0" y="6028"/>
                    <a:pt x="525" y="7296"/>
                    <a:pt x="1566" y="7296"/>
                  </a:cubicBezTo>
                  <a:lnTo>
                    <a:pt x="7217" y="7296"/>
                  </a:lnTo>
                  <a:lnTo>
                    <a:pt x="7217" y="3351"/>
                  </a:lnTo>
                  <a:cubicBezTo>
                    <a:pt x="8138" y="3827"/>
                    <a:pt x="9180" y="4104"/>
                    <a:pt x="10280" y="4104"/>
                  </a:cubicBezTo>
                  <a:cubicBezTo>
                    <a:pt x="11182" y="4104"/>
                    <a:pt x="12044" y="3916"/>
                    <a:pt x="12837" y="3589"/>
                  </a:cubicBezTo>
                  <a:lnTo>
                    <a:pt x="12837" y="2092"/>
                  </a:lnTo>
                  <a:cubicBezTo>
                    <a:pt x="12074" y="2509"/>
                    <a:pt x="11202" y="2747"/>
                    <a:pt x="10280" y="2747"/>
                  </a:cubicBezTo>
                  <a:cubicBezTo>
                    <a:pt x="9140" y="2747"/>
                    <a:pt x="8079" y="2390"/>
                    <a:pt x="7217" y="1775"/>
                  </a:cubicBezTo>
                  <a:cubicBezTo>
                    <a:pt x="6642" y="1368"/>
                    <a:pt x="6156" y="853"/>
                    <a:pt x="5779" y="249"/>
                  </a:cubicBezTo>
                  <a:cubicBezTo>
                    <a:pt x="5730" y="169"/>
                    <a:pt x="5680" y="80"/>
                    <a:pt x="563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612825" y="1240200"/>
            <a:ext cx="3592590" cy="1976915"/>
            <a:chOff x="612825" y="1240200"/>
            <a:chExt cx="3592590" cy="1976915"/>
          </a:xfrm>
        </p:grpSpPr>
        <p:sp>
          <p:nvSpPr>
            <p:cNvPr id="78" name="Google Shape;78;p14"/>
            <p:cNvSpPr txBox="1"/>
            <p:nvPr/>
          </p:nvSpPr>
          <p:spPr>
            <a:xfrm>
              <a:off x="612825" y="1240200"/>
              <a:ext cx="22680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b="1">
                  <a:solidFill>
                    <a:schemeClr val="accent2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Problem Statement</a:t>
              </a:r>
              <a:endParaRPr sz="1700" b="1">
                <a:solidFill>
                  <a:schemeClr val="accent2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612825" y="1533300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Need to visit multiple sites and apps for performing tasks that are of similar background. </a:t>
              </a:r>
              <a:endParaRPr lang="en-IN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3092508" y="2412578"/>
              <a:ext cx="631071" cy="804536"/>
            </a:xfrm>
            <a:custGeom>
              <a:avLst/>
              <a:gdLst/>
              <a:ahLst/>
              <a:cxnLst/>
              <a:rect l="l" t="t" r="r" b="b"/>
              <a:pathLst>
                <a:path w="4402" h="5612" extrusionOk="0">
                  <a:moveTo>
                    <a:pt x="456" y="1"/>
                  </a:moveTo>
                  <a:cubicBezTo>
                    <a:pt x="159" y="963"/>
                    <a:pt x="0" y="1994"/>
                    <a:pt x="0" y="3054"/>
                  </a:cubicBezTo>
                  <a:cubicBezTo>
                    <a:pt x="0" y="3936"/>
                    <a:pt x="109" y="4789"/>
                    <a:pt x="318" y="5611"/>
                  </a:cubicBezTo>
                  <a:lnTo>
                    <a:pt x="4173" y="5611"/>
                  </a:lnTo>
                  <a:cubicBezTo>
                    <a:pt x="3847" y="4818"/>
                    <a:pt x="3658" y="3956"/>
                    <a:pt x="3658" y="3054"/>
                  </a:cubicBezTo>
                  <a:cubicBezTo>
                    <a:pt x="3658" y="1954"/>
                    <a:pt x="3926" y="913"/>
                    <a:pt x="440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3649609" y="1416352"/>
              <a:ext cx="555807" cy="651141"/>
            </a:xfrm>
            <a:custGeom>
              <a:avLst/>
              <a:gdLst/>
              <a:ahLst/>
              <a:cxnLst/>
              <a:rect l="l" t="t" r="r" b="b"/>
              <a:pathLst>
                <a:path w="3877" h="4542" extrusionOk="0">
                  <a:moveTo>
                    <a:pt x="3876" y="1"/>
                  </a:moveTo>
                  <a:cubicBezTo>
                    <a:pt x="2439" y="367"/>
                    <a:pt x="1130" y="1032"/>
                    <a:pt x="0" y="1924"/>
                  </a:cubicBezTo>
                  <a:lnTo>
                    <a:pt x="2617" y="4541"/>
                  </a:lnTo>
                  <a:cubicBezTo>
                    <a:pt x="3014" y="4273"/>
                    <a:pt x="3430" y="4035"/>
                    <a:pt x="3876" y="3857"/>
                  </a:cubicBezTo>
                  <a:lnTo>
                    <a:pt x="387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3153580" y="1434129"/>
              <a:ext cx="1051832" cy="1782968"/>
            </a:xfrm>
            <a:custGeom>
              <a:avLst/>
              <a:gdLst/>
              <a:ahLst/>
              <a:cxnLst/>
              <a:rect l="l" t="t" r="r" b="b"/>
              <a:pathLst>
                <a:path w="7337" h="12437" extrusionOk="0">
                  <a:moveTo>
                    <a:pt x="1188" y="1"/>
                  </a:moveTo>
                  <a:cubicBezTo>
                    <a:pt x="584" y="1"/>
                    <a:pt x="0" y="470"/>
                    <a:pt x="0" y="1175"/>
                  </a:cubicBezTo>
                  <a:lnTo>
                    <a:pt x="0" y="6826"/>
                  </a:lnTo>
                  <a:lnTo>
                    <a:pt x="3976" y="6826"/>
                  </a:lnTo>
                  <a:cubicBezTo>
                    <a:pt x="3500" y="7738"/>
                    <a:pt x="3232" y="8779"/>
                    <a:pt x="3232" y="9879"/>
                  </a:cubicBezTo>
                  <a:cubicBezTo>
                    <a:pt x="3232" y="10781"/>
                    <a:pt x="3421" y="11643"/>
                    <a:pt x="3747" y="12436"/>
                  </a:cubicBezTo>
                  <a:lnTo>
                    <a:pt x="5245" y="12436"/>
                  </a:lnTo>
                  <a:cubicBezTo>
                    <a:pt x="4828" y="11673"/>
                    <a:pt x="4590" y="10801"/>
                    <a:pt x="4590" y="9879"/>
                  </a:cubicBezTo>
                  <a:cubicBezTo>
                    <a:pt x="4590" y="8739"/>
                    <a:pt x="4947" y="7688"/>
                    <a:pt x="5552" y="6826"/>
                  </a:cubicBezTo>
                  <a:cubicBezTo>
                    <a:pt x="5958" y="6261"/>
                    <a:pt x="6464" y="5765"/>
                    <a:pt x="7058" y="5398"/>
                  </a:cubicBezTo>
                  <a:cubicBezTo>
                    <a:pt x="7148" y="5339"/>
                    <a:pt x="7237" y="5279"/>
                    <a:pt x="7336" y="5230"/>
                  </a:cubicBezTo>
                  <a:lnTo>
                    <a:pt x="7336" y="3733"/>
                  </a:lnTo>
                  <a:cubicBezTo>
                    <a:pt x="6890" y="3911"/>
                    <a:pt x="6474" y="4149"/>
                    <a:pt x="6077" y="4417"/>
                  </a:cubicBezTo>
                  <a:lnTo>
                    <a:pt x="2003" y="342"/>
                  </a:lnTo>
                  <a:cubicBezTo>
                    <a:pt x="1767" y="106"/>
                    <a:pt x="1475" y="1"/>
                    <a:pt x="118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3" name="Google Shape;83;p14"/>
          <p:cNvSpPr/>
          <p:nvPr/>
        </p:nvSpPr>
        <p:spPr>
          <a:xfrm>
            <a:off x="4205276" y="1969158"/>
            <a:ext cx="143" cy="214753"/>
          </a:xfrm>
          <a:custGeom>
            <a:avLst/>
            <a:gdLst/>
            <a:ahLst/>
            <a:cxnLst/>
            <a:rect l="l" t="t" r="r" b="b"/>
            <a:pathLst>
              <a:path w="1" h="1498" extrusionOk="0">
                <a:moveTo>
                  <a:pt x="0" y="1"/>
                </a:moveTo>
                <a:lnTo>
                  <a:pt x="0" y="1498"/>
                </a:lnTo>
                <a:lnTo>
                  <a:pt x="0" y="1498"/>
                </a:lnTo>
                <a:close/>
              </a:path>
            </a:pathLst>
          </a:custGeom>
          <a:solidFill>
            <a:srgbClr val="FF6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4" name="Google Shape;84;p14"/>
          <p:cNvGrpSpPr/>
          <p:nvPr/>
        </p:nvGrpSpPr>
        <p:grpSpPr>
          <a:xfrm>
            <a:off x="5163286" y="1640176"/>
            <a:ext cx="365344" cy="289753"/>
            <a:chOff x="-62882850" y="1999375"/>
            <a:chExt cx="315850" cy="250500"/>
          </a:xfrm>
        </p:grpSpPr>
        <p:sp>
          <p:nvSpPr>
            <p:cNvPr id="85" name="Google Shape;85;p14"/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4296568" y="2575232"/>
            <a:ext cx="550844" cy="550502"/>
            <a:chOff x="6479471" y="2079003"/>
            <a:chExt cx="348923" cy="348706"/>
          </a:xfrm>
        </p:grpSpPr>
        <p:sp>
          <p:nvSpPr>
            <p:cNvPr id="88" name="Google Shape;88;p14"/>
            <p:cNvSpPr/>
            <p:nvPr/>
          </p:nvSpPr>
          <p:spPr>
            <a:xfrm>
              <a:off x="6479471" y="2200291"/>
              <a:ext cx="38170" cy="22566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9" name="Google Shape;89;p14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</p:grpSpPr>
          <p:sp>
            <p:nvSpPr>
              <p:cNvPr id="90" name="Google Shape;90;p14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12671" extrusionOk="0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30" extrusionOk="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3" extrusionOk="0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4" extrusionOk="0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3" extrusionOk="0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4" extrusionOk="0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97" name="Google Shape;97;p14"/>
          <p:cNvGrpSpPr/>
          <p:nvPr/>
        </p:nvGrpSpPr>
        <p:grpSpPr>
          <a:xfrm>
            <a:off x="4205276" y="1237600"/>
            <a:ext cx="4325899" cy="1246220"/>
            <a:chOff x="4205276" y="1237600"/>
            <a:chExt cx="4325899" cy="124622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5828400" y="1237600"/>
              <a:ext cx="2702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b="1">
                  <a:solidFill>
                    <a:schemeClr val="accent3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Approach to the Solution</a:t>
              </a:r>
              <a:endParaRPr sz="1700" b="1">
                <a:solidFill>
                  <a:schemeClr val="accent3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6494175" y="1530702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 panose="020B0604020202020204"/>
                <a:buNone/>
              </a:pPr>
              <a:r>
                <a:rPr lang="en-IN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 centralised institute Web App including all the important features that student can perform for the smooth functioning of College Academic life.</a:t>
              </a:r>
              <a:endParaRPr lang="en-IN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5352164" y="1926579"/>
              <a:ext cx="653865" cy="557240"/>
            </a:xfrm>
            <a:custGeom>
              <a:avLst/>
              <a:gdLst/>
              <a:ahLst/>
              <a:cxnLst/>
              <a:rect l="l" t="t" r="r" b="b"/>
              <a:pathLst>
                <a:path w="4561" h="3887" extrusionOk="0">
                  <a:moveTo>
                    <a:pt x="2617" y="0"/>
                  </a:moveTo>
                  <a:lnTo>
                    <a:pt x="0" y="2617"/>
                  </a:lnTo>
                  <a:cubicBezTo>
                    <a:pt x="278" y="3014"/>
                    <a:pt x="516" y="3441"/>
                    <a:pt x="704" y="3886"/>
                  </a:cubicBezTo>
                  <a:lnTo>
                    <a:pt x="4560" y="3886"/>
                  </a:lnTo>
                  <a:cubicBezTo>
                    <a:pt x="4193" y="2449"/>
                    <a:pt x="3519" y="1121"/>
                    <a:pt x="261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4205276" y="1370906"/>
              <a:ext cx="798802" cy="628347"/>
            </a:xfrm>
            <a:custGeom>
              <a:avLst/>
              <a:gdLst/>
              <a:ahLst/>
              <a:cxnLst/>
              <a:rect l="l" t="t" r="r" b="b"/>
              <a:pathLst>
                <a:path w="5572" h="4383" extrusionOk="0">
                  <a:moveTo>
                    <a:pt x="2558" y="1"/>
                  </a:moveTo>
                  <a:cubicBezTo>
                    <a:pt x="1676" y="1"/>
                    <a:pt x="823" y="109"/>
                    <a:pt x="0" y="318"/>
                  </a:cubicBezTo>
                  <a:lnTo>
                    <a:pt x="0" y="4174"/>
                  </a:lnTo>
                  <a:cubicBezTo>
                    <a:pt x="793" y="3847"/>
                    <a:pt x="1656" y="3658"/>
                    <a:pt x="2558" y="3658"/>
                  </a:cubicBezTo>
                  <a:cubicBezTo>
                    <a:pt x="3639" y="3658"/>
                    <a:pt x="4669" y="3926"/>
                    <a:pt x="5571" y="4382"/>
                  </a:cubicBezTo>
                  <a:lnTo>
                    <a:pt x="5571" y="446"/>
                  </a:lnTo>
                  <a:cubicBezTo>
                    <a:pt x="4620" y="149"/>
                    <a:pt x="3608" y="1"/>
                    <a:pt x="255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4205276" y="1433412"/>
              <a:ext cx="1833288" cy="1050399"/>
            </a:xfrm>
            <a:custGeom>
              <a:avLst/>
              <a:gdLst/>
              <a:ahLst/>
              <a:cxnLst/>
              <a:rect l="l" t="t" r="r" b="b"/>
              <a:pathLst>
                <a:path w="12788" h="7327" extrusionOk="0">
                  <a:moveTo>
                    <a:pt x="5571" y="1"/>
                  </a:moveTo>
                  <a:lnTo>
                    <a:pt x="5571" y="3946"/>
                  </a:lnTo>
                  <a:cubicBezTo>
                    <a:pt x="4669" y="3490"/>
                    <a:pt x="3639" y="3222"/>
                    <a:pt x="2558" y="3222"/>
                  </a:cubicBezTo>
                  <a:cubicBezTo>
                    <a:pt x="1656" y="3222"/>
                    <a:pt x="793" y="3411"/>
                    <a:pt x="0" y="3738"/>
                  </a:cubicBezTo>
                  <a:lnTo>
                    <a:pt x="0" y="5235"/>
                  </a:lnTo>
                  <a:cubicBezTo>
                    <a:pt x="764" y="4819"/>
                    <a:pt x="1636" y="4581"/>
                    <a:pt x="2558" y="4581"/>
                  </a:cubicBezTo>
                  <a:cubicBezTo>
                    <a:pt x="3678" y="4581"/>
                    <a:pt x="4719" y="4927"/>
                    <a:pt x="5571" y="5513"/>
                  </a:cubicBezTo>
                  <a:cubicBezTo>
                    <a:pt x="6156" y="5919"/>
                    <a:pt x="6652" y="6434"/>
                    <a:pt x="7029" y="7029"/>
                  </a:cubicBezTo>
                  <a:cubicBezTo>
                    <a:pt x="7098" y="7128"/>
                    <a:pt x="7157" y="7227"/>
                    <a:pt x="7207" y="7326"/>
                  </a:cubicBezTo>
                  <a:lnTo>
                    <a:pt x="8704" y="7326"/>
                  </a:lnTo>
                  <a:cubicBezTo>
                    <a:pt x="8516" y="6881"/>
                    <a:pt x="8278" y="6454"/>
                    <a:pt x="8000" y="6057"/>
                  </a:cubicBezTo>
                  <a:lnTo>
                    <a:pt x="12054" y="2003"/>
                  </a:lnTo>
                  <a:cubicBezTo>
                    <a:pt x="12788" y="1270"/>
                    <a:pt x="12263" y="1"/>
                    <a:pt x="1122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748838" y="3571550"/>
            <a:ext cx="3499957" cy="822243"/>
          </a:xfrm>
          <a:custGeom>
            <a:avLst/>
            <a:gdLst/>
            <a:ahLst/>
            <a:cxnLst/>
            <a:rect l="l" t="t" r="r" b="b"/>
            <a:pathLst>
              <a:path w="27902" h="6555" extrusionOk="0">
                <a:moveTo>
                  <a:pt x="21327" y="1"/>
                </a:moveTo>
                <a:lnTo>
                  <a:pt x="15827" y="2997"/>
                </a:lnTo>
                <a:lnTo>
                  <a:pt x="4857" y="1453"/>
                </a:lnTo>
                <a:lnTo>
                  <a:pt x="1" y="4090"/>
                </a:lnTo>
                <a:lnTo>
                  <a:pt x="7454" y="5144"/>
                </a:lnTo>
                <a:lnTo>
                  <a:pt x="17545" y="6555"/>
                </a:lnTo>
                <a:lnTo>
                  <a:pt x="18731" y="5910"/>
                </a:lnTo>
                <a:lnTo>
                  <a:pt x="27902" y="921"/>
                </a:lnTo>
                <a:lnTo>
                  <a:pt x="2132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15"/>
          <p:cNvSpPr/>
          <p:nvPr/>
        </p:nvSpPr>
        <p:spPr>
          <a:xfrm>
            <a:off x="4435796" y="4121394"/>
            <a:ext cx="12920" cy="348967"/>
          </a:xfrm>
          <a:custGeom>
            <a:avLst/>
            <a:gdLst/>
            <a:ahLst/>
            <a:cxnLst/>
            <a:rect l="l" t="t" r="r" b="b"/>
            <a:pathLst>
              <a:path w="103" h="2782" extrusionOk="0">
                <a:moveTo>
                  <a:pt x="0" y="0"/>
                </a:moveTo>
                <a:lnTo>
                  <a:pt x="0" y="2781"/>
                </a:lnTo>
                <a:lnTo>
                  <a:pt x="103" y="2781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15"/>
          <p:cNvSpPr txBox="1"/>
          <p:nvPr/>
        </p:nvSpPr>
        <p:spPr>
          <a:xfrm>
            <a:off x="4435787" y="4034600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000">
                <a:solidFill>
                  <a:schemeClr val="accent4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API</a:t>
            </a:r>
            <a:endParaRPr lang="en-IN" altLang="en-GB" sz="2000">
              <a:solidFill>
                <a:schemeClr val="accent4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2949534" y="3687080"/>
            <a:ext cx="1299282" cy="1017047"/>
          </a:xfrm>
          <a:custGeom>
            <a:avLst/>
            <a:gdLst/>
            <a:ahLst/>
            <a:cxnLst/>
            <a:rect l="l" t="t" r="r" b="b"/>
            <a:pathLst>
              <a:path w="10358" h="8108" extrusionOk="0">
                <a:moveTo>
                  <a:pt x="10358" y="0"/>
                </a:moveTo>
                <a:lnTo>
                  <a:pt x="1187" y="4989"/>
                </a:lnTo>
                <a:lnTo>
                  <a:pt x="1" y="5634"/>
                </a:lnTo>
                <a:lnTo>
                  <a:pt x="1" y="8108"/>
                </a:lnTo>
                <a:lnTo>
                  <a:pt x="4796" y="5501"/>
                </a:lnTo>
                <a:lnTo>
                  <a:pt x="10358" y="2474"/>
                </a:lnTo>
                <a:lnTo>
                  <a:pt x="10358" y="0"/>
                </a:lnTo>
                <a:close/>
              </a:path>
            </a:pathLst>
          </a:custGeom>
          <a:solidFill>
            <a:srgbClr val="698E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15"/>
          <p:cNvSpPr/>
          <p:nvPr/>
        </p:nvSpPr>
        <p:spPr>
          <a:xfrm>
            <a:off x="748838" y="4084597"/>
            <a:ext cx="2200801" cy="619536"/>
          </a:xfrm>
          <a:custGeom>
            <a:avLst/>
            <a:gdLst/>
            <a:ahLst/>
            <a:cxnLst/>
            <a:rect l="l" t="t" r="r" b="b"/>
            <a:pathLst>
              <a:path w="17545" h="4939" extrusionOk="0">
                <a:moveTo>
                  <a:pt x="1" y="0"/>
                </a:moveTo>
                <a:lnTo>
                  <a:pt x="1" y="2475"/>
                </a:lnTo>
                <a:lnTo>
                  <a:pt x="3845" y="3017"/>
                </a:lnTo>
                <a:lnTo>
                  <a:pt x="17545" y="4939"/>
                </a:lnTo>
                <a:lnTo>
                  <a:pt x="17545" y="2465"/>
                </a:lnTo>
                <a:lnTo>
                  <a:pt x="7454" y="1054"/>
                </a:lnTo>
                <a:lnTo>
                  <a:pt x="1" y="0"/>
                </a:lnTo>
                <a:close/>
              </a:path>
            </a:pathLst>
          </a:custGeom>
          <a:solidFill>
            <a:srgbClr val="729A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15"/>
          <p:cNvSpPr txBox="1"/>
          <p:nvPr/>
        </p:nvSpPr>
        <p:spPr>
          <a:xfrm>
            <a:off x="5724052" y="3921075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 collect all the necessary data across various websites.</a:t>
            </a:r>
            <a:endParaRPr lang="en-IN" sz="1200">
              <a:solidFill>
                <a:schemeClr val="accent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533334" y="2869383"/>
            <a:ext cx="3500083" cy="774702"/>
          </a:xfrm>
          <a:custGeom>
            <a:avLst/>
            <a:gdLst/>
            <a:ahLst/>
            <a:cxnLst/>
            <a:rect l="l" t="t" r="r" b="b"/>
            <a:pathLst>
              <a:path w="27903" h="6176" extrusionOk="0">
                <a:moveTo>
                  <a:pt x="24058" y="1"/>
                </a:moveTo>
                <a:lnTo>
                  <a:pt x="19263" y="2607"/>
                </a:lnTo>
                <a:lnTo>
                  <a:pt x="5563" y="685"/>
                </a:lnTo>
                <a:lnTo>
                  <a:pt x="1" y="3711"/>
                </a:lnTo>
                <a:lnTo>
                  <a:pt x="10184" y="5143"/>
                </a:lnTo>
                <a:lnTo>
                  <a:pt x="17545" y="6176"/>
                </a:lnTo>
                <a:lnTo>
                  <a:pt x="19437" y="5143"/>
                </a:lnTo>
                <a:lnTo>
                  <a:pt x="27902" y="542"/>
                </a:lnTo>
                <a:lnTo>
                  <a:pt x="2405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15"/>
          <p:cNvSpPr/>
          <p:nvPr/>
        </p:nvSpPr>
        <p:spPr>
          <a:xfrm>
            <a:off x="533334" y="3334889"/>
            <a:ext cx="2200926" cy="619536"/>
          </a:xfrm>
          <a:custGeom>
            <a:avLst/>
            <a:gdLst/>
            <a:ahLst/>
            <a:cxnLst/>
            <a:rect l="l" t="t" r="r" b="b"/>
            <a:pathLst>
              <a:path w="17546" h="4939" extrusionOk="0">
                <a:moveTo>
                  <a:pt x="1" y="0"/>
                </a:moveTo>
                <a:lnTo>
                  <a:pt x="1" y="2465"/>
                </a:lnTo>
                <a:lnTo>
                  <a:pt x="6575" y="3395"/>
                </a:lnTo>
                <a:lnTo>
                  <a:pt x="17545" y="4939"/>
                </a:lnTo>
                <a:lnTo>
                  <a:pt x="17545" y="2465"/>
                </a:lnTo>
                <a:lnTo>
                  <a:pt x="10184" y="1432"/>
                </a:lnTo>
                <a:lnTo>
                  <a:pt x="1" y="0"/>
                </a:lnTo>
                <a:close/>
              </a:path>
            </a:pathLst>
          </a:custGeom>
          <a:solidFill>
            <a:srgbClr val="77A4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15"/>
          <p:cNvSpPr/>
          <p:nvPr/>
        </p:nvSpPr>
        <p:spPr>
          <a:xfrm>
            <a:off x="4435796" y="3186369"/>
            <a:ext cx="12920" cy="348967"/>
          </a:xfrm>
          <a:custGeom>
            <a:avLst/>
            <a:gdLst/>
            <a:ahLst/>
            <a:cxnLst/>
            <a:rect l="l" t="t" r="r" b="b"/>
            <a:pathLst>
              <a:path w="103" h="2782" extrusionOk="0">
                <a:moveTo>
                  <a:pt x="0" y="1"/>
                </a:moveTo>
                <a:lnTo>
                  <a:pt x="0" y="2782"/>
                </a:lnTo>
                <a:lnTo>
                  <a:pt x="103" y="2782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15"/>
          <p:cNvSpPr txBox="1"/>
          <p:nvPr/>
        </p:nvSpPr>
        <p:spPr>
          <a:xfrm>
            <a:off x="4435787" y="3095079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accent3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Django</a:t>
            </a:r>
            <a:endParaRPr lang="en-IN" sz="2000">
              <a:solidFill>
                <a:schemeClr val="accent3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2734156" y="2937246"/>
            <a:ext cx="1299282" cy="1017173"/>
          </a:xfrm>
          <a:custGeom>
            <a:avLst/>
            <a:gdLst/>
            <a:ahLst/>
            <a:cxnLst/>
            <a:rect l="l" t="t" r="r" b="b"/>
            <a:pathLst>
              <a:path w="10358" h="8109" extrusionOk="0">
                <a:moveTo>
                  <a:pt x="10357" y="1"/>
                </a:moveTo>
                <a:lnTo>
                  <a:pt x="1892" y="4602"/>
                </a:lnTo>
                <a:lnTo>
                  <a:pt x="0" y="5635"/>
                </a:lnTo>
                <a:lnTo>
                  <a:pt x="0" y="8109"/>
                </a:lnTo>
                <a:lnTo>
                  <a:pt x="5500" y="5113"/>
                </a:lnTo>
                <a:lnTo>
                  <a:pt x="10357" y="2465"/>
                </a:lnTo>
                <a:lnTo>
                  <a:pt x="10357" y="1"/>
                </a:lnTo>
                <a:close/>
              </a:path>
            </a:pathLst>
          </a:custGeom>
          <a:solidFill>
            <a:srgbClr val="729F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15"/>
          <p:cNvSpPr txBox="1"/>
          <p:nvPr/>
        </p:nvSpPr>
        <p:spPr>
          <a:xfrm>
            <a:off x="5735455" y="2937285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200">
              <a:solidFill>
                <a:schemeClr val="accent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Python web framework used as Backend. </a:t>
            </a:r>
            <a:endParaRPr lang="en-IN" sz="1200">
              <a:solidFill>
                <a:schemeClr val="accent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748838" y="2070879"/>
            <a:ext cx="3499957" cy="822243"/>
          </a:xfrm>
          <a:custGeom>
            <a:avLst/>
            <a:gdLst/>
            <a:ahLst/>
            <a:cxnLst/>
            <a:rect l="l" t="t" r="r" b="b"/>
            <a:pathLst>
              <a:path w="27902" h="6555" extrusionOk="0">
                <a:moveTo>
                  <a:pt x="21327" y="1"/>
                </a:moveTo>
                <a:lnTo>
                  <a:pt x="15827" y="2986"/>
                </a:lnTo>
                <a:lnTo>
                  <a:pt x="4857" y="1453"/>
                </a:lnTo>
                <a:lnTo>
                  <a:pt x="1" y="4090"/>
                </a:lnTo>
                <a:lnTo>
                  <a:pt x="7454" y="5143"/>
                </a:lnTo>
                <a:lnTo>
                  <a:pt x="17545" y="6554"/>
                </a:lnTo>
                <a:lnTo>
                  <a:pt x="18731" y="5910"/>
                </a:lnTo>
                <a:lnTo>
                  <a:pt x="27902" y="921"/>
                </a:lnTo>
                <a:lnTo>
                  <a:pt x="2132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15"/>
          <p:cNvSpPr/>
          <p:nvPr/>
        </p:nvSpPr>
        <p:spPr>
          <a:xfrm>
            <a:off x="4435796" y="2296378"/>
            <a:ext cx="12920" cy="348967"/>
          </a:xfrm>
          <a:custGeom>
            <a:avLst/>
            <a:gdLst/>
            <a:ahLst/>
            <a:cxnLst/>
            <a:rect l="l" t="t" r="r" b="b"/>
            <a:pathLst>
              <a:path w="103" h="2782" extrusionOk="0">
                <a:moveTo>
                  <a:pt x="0" y="0"/>
                </a:moveTo>
                <a:lnTo>
                  <a:pt x="0" y="2781"/>
                </a:lnTo>
                <a:lnTo>
                  <a:pt x="103" y="2781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15"/>
          <p:cNvSpPr txBox="1"/>
          <p:nvPr/>
        </p:nvSpPr>
        <p:spPr>
          <a:xfrm>
            <a:off x="4435787" y="2209483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000">
                <a:solidFill>
                  <a:schemeClr val="accent2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Bootstrap</a:t>
            </a:r>
            <a:endParaRPr lang="en-IN" altLang="en-GB" sz="2000">
              <a:solidFill>
                <a:schemeClr val="accent2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2949534" y="2186409"/>
            <a:ext cx="1299282" cy="1017047"/>
          </a:xfrm>
          <a:custGeom>
            <a:avLst/>
            <a:gdLst/>
            <a:ahLst/>
            <a:cxnLst/>
            <a:rect l="l" t="t" r="r" b="b"/>
            <a:pathLst>
              <a:path w="10358" h="8108" extrusionOk="0">
                <a:moveTo>
                  <a:pt x="10358" y="0"/>
                </a:moveTo>
                <a:lnTo>
                  <a:pt x="1187" y="4989"/>
                </a:lnTo>
                <a:lnTo>
                  <a:pt x="1" y="5633"/>
                </a:lnTo>
                <a:lnTo>
                  <a:pt x="1" y="8107"/>
                </a:lnTo>
                <a:lnTo>
                  <a:pt x="4796" y="5501"/>
                </a:lnTo>
                <a:lnTo>
                  <a:pt x="10358" y="2474"/>
                </a:lnTo>
                <a:lnTo>
                  <a:pt x="10358" y="0"/>
                </a:lnTo>
                <a:close/>
              </a:path>
            </a:pathLst>
          </a:custGeom>
          <a:solidFill>
            <a:srgbClr val="2966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15"/>
          <p:cNvSpPr/>
          <p:nvPr/>
        </p:nvSpPr>
        <p:spPr>
          <a:xfrm>
            <a:off x="748838" y="2583926"/>
            <a:ext cx="2200801" cy="619536"/>
          </a:xfrm>
          <a:custGeom>
            <a:avLst/>
            <a:gdLst/>
            <a:ahLst/>
            <a:cxnLst/>
            <a:rect l="l" t="t" r="r" b="b"/>
            <a:pathLst>
              <a:path w="17545" h="4939" extrusionOk="0">
                <a:moveTo>
                  <a:pt x="1" y="0"/>
                </a:moveTo>
                <a:lnTo>
                  <a:pt x="1" y="2475"/>
                </a:lnTo>
                <a:lnTo>
                  <a:pt x="3845" y="3016"/>
                </a:lnTo>
                <a:lnTo>
                  <a:pt x="17545" y="4938"/>
                </a:lnTo>
                <a:lnTo>
                  <a:pt x="17545" y="2464"/>
                </a:lnTo>
                <a:lnTo>
                  <a:pt x="7454" y="1053"/>
                </a:lnTo>
                <a:lnTo>
                  <a:pt x="1" y="0"/>
                </a:lnTo>
                <a:close/>
              </a:path>
            </a:pathLst>
          </a:custGeom>
          <a:solidFill>
            <a:srgbClr val="2F71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15"/>
          <p:cNvSpPr txBox="1"/>
          <p:nvPr/>
        </p:nvSpPr>
        <p:spPr>
          <a:xfrm>
            <a:off x="5723998" y="2014185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 enable features like cards and carousel for enabling  Newsfeed, Time table and many more.</a:t>
            </a:r>
            <a:endParaRPr lang="en-IN" sz="1200">
              <a:solidFill>
                <a:schemeClr val="accent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25" name="Google Shape;125;p15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6"/>
                </a:solidFill>
              </a:rPr>
              <a:t>Details of Technology Stack</a:t>
            </a:r>
            <a:endParaRPr lang="en-GB">
              <a:solidFill>
                <a:schemeClr val="accent6"/>
              </a:solidFill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533334" y="1133179"/>
            <a:ext cx="3500083" cy="1017047"/>
          </a:xfrm>
          <a:custGeom>
            <a:avLst/>
            <a:gdLst/>
            <a:ahLst/>
            <a:cxnLst/>
            <a:rect l="l" t="t" r="r" b="b"/>
            <a:pathLst>
              <a:path w="27903" h="8108" extrusionOk="0">
                <a:moveTo>
                  <a:pt x="10358" y="1"/>
                </a:moveTo>
                <a:lnTo>
                  <a:pt x="1" y="5644"/>
                </a:lnTo>
                <a:lnTo>
                  <a:pt x="10184" y="7076"/>
                </a:lnTo>
                <a:lnTo>
                  <a:pt x="17545" y="8108"/>
                </a:lnTo>
                <a:lnTo>
                  <a:pt x="19437" y="7076"/>
                </a:lnTo>
                <a:lnTo>
                  <a:pt x="27902" y="2475"/>
                </a:lnTo>
                <a:lnTo>
                  <a:pt x="103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15"/>
          <p:cNvSpPr/>
          <p:nvPr/>
        </p:nvSpPr>
        <p:spPr>
          <a:xfrm>
            <a:off x="4435796" y="1315317"/>
            <a:ext cx="12920" cy="348967"/>
          </a:xfrm>
          <a:custGeom>
            <a:avLst/>
            <a:gdLst/>
            <a:ahLst/>
            <a:cxnLst/>
            <a:rect l="l" t="t" r="r" b="b"/>
            <a:pathLst>
              <a:path w="103" h="2782" extrusionOk="0">
                <a:moveTo>
                  <a:pt x="0" y="1"/>
                </a:moveTo>
                <a:lnTo>
                  <a:pt x="0" y="2782"/>
                </a:lnTo>
                <a:lnTo>
                  <a:pt x="103" y="2782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15"/>
          <p:cNvSpPr txBox="1"/>
          <p:nvPr/>
        </p:nvSpPr>
        <p:spPr>
          <a:xfrm>
            <a:off x="4435787" y="1219575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000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HTML, CSS, JS</a:t>
            </a:r>
            <a:endParaRPr lang="en-IN" altLang="en-GB" sz="2000">
              <a:solidFill>
                <a:schemeClr val="accen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2734156" y="1443641"/>
            <a:ext cx="1299282" cy="1015793"/>
          </a:xfrm>
          <a:custGeom>
            <a:avLst/>
            <a:gdLst/>
            <a:ahLst/>
            <a:cxnLst/>
            <a:rect l="l" t="t" r="r" b="b"/>
            <a:pathLst>
              <a:path w="10358" h="8098" extrusionOk="0">
                <a:moveTo>
                  <a:pt x="10357" y="0"/>
                </a:moveTo>
                <a:lnTo>
                  <a:pt x="1892" y="4601"/>
                </a:lnTo>
                <a:lnTo>
                  <a:pt x="0" y="5633"/>
                </a:lnTo>
                <a:lnTo>
                  <a:pt x="0" y="8097"/>
                </a:lnTo>
                <a:lnTo>
                  <a:pt x="5500" y="5112"/>
                </a:lnTo>
                <a:lnTo>
                  <a:pt x="10357" y="2464"/>
                </a:lnTo>
                <a:lnTo>
                  <a:pt x="10357" y="0"/>
                </a:lnTo>
                <a:close/>
              </a:path>
            </a:pathLst>
          </a:custGeom>
          <a:solidFill>
            <a:srgbClr val="0124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15"/>
          <p:cNvSpPr/>
          <p:nvPr/>
        </p:nvSpPr>
        <p:spPr>
          <a:xfrm>
            <a:off x="533334" y="1841159"/>
            <a:ext cx="2200926" cy="618281"/>
          </a:xfrm>
          <a:custGeom>
            <a:avLst/>
            <a:gdLst/>
            <a:ahLst/>
            <a:cxnLst/>
            <a:rect l="l" t="t" r="r" b="b"/>
            <a:pathLst>
              <a:path w="17546" h="4929" extrusionOk="0">
                <a:moveTo>
                  <a:pt x="1" y="0"/>
                </a:moveTo>
                <a:lnTo>
                  <a:pt x="1" y="2464"/>
                </a:lnTo>
                <a:lnTo>
                  <a:pt x="6575" y="3395"/>
                </a:lnTo>
                <a:lnTo>
                  <a:pt x="17545" y="4928"/>
                </a:lnTo>
                <a:lnTo>
                  <a:pt x="17545" y="2464"/>
                </a:lnTo>
                <a:lnTo>
                  <a:pt x="10184" y="1432"/>
                </a:lnTo>
                <a:lnTo>
                  <a:pt x="1" y="0"/>
                </a:lnTo>
                <a:close/>
              </a:path>
            </a:pathLst>
          </a:custGeom>
          <a:solidFill>
            <a:srgbClr val="023F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15"/>
          <p:cNvSpPr txBox="1"/>
          <p:nvPr/>
        </p:nvSpPr>
        <p:spPr>
          <a:xfrm>
            <a:off x="5735455" y="113334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20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 create the layout of a complete responsive web app, used as Frontend.</a:t>
            </a:r>
            <a:endParaRPr lang="en-IN" altLang="en-GB" sz="1200">
              <a:solidFill>
                <a:schemeClr val="accent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Aspects of the Hack</a:t>
            </a:r>
            <a:endParaRPr lang="en-GB"/>
          </a:p>
        </p:txBody>
      </p:sp>
      <p:grpSp>
        <p:nvGrpSpPr>
          <p:cNvPr id="229" name="Google Shape;229;p19"/>
          <p:cNvGrpSpPr/>
          <p:nvPr/>
        </p:nvGrpSpPr>
        <p:grpSpPr>
          <a:xfrm>
            <a:off x="385306" y="1052522"/>
            <a:ext cx="8027419" cy="855377"/>
            <a:chOff x="385306" y="1052522"/>
            <a:chExt cx="8027419" cy="855377"/>
          </a:xfrm>
        </p:grpSpPr>
        <p:grpSp>
          <p:nvGrpSpPr>
            <p:cNvPr id="230" name="Google Shape;230;p19"/>
            <p:cNvGrpSpPr/>
            <p:nvPr/>
          </p:nvGrpSpPr>
          <p:grpSpPr>
            <a:xfrm>
              <a:off x="970694" y="1052522"/>
              <a:ext cx="3679131" cy="855377"/>
              <a:chOff x="970694" y="1052522"/>
              <a:chExt cx="3679131" cy="855377"/>
            </a:xfrm>
          </p:grpSpPr>
          <p:cxnSp>
            <p:nvCxnSpPr>
              <p:cNvPr id="231" name="Google Shape;231;p19"/>
              <p:cNvCxnSpPr/>
              <p:nvPr/>
            </p:nvCxnSpPr>
            <p:spPr>
              <a:xfrm rot="10800000">
                <a:off x="3072425" y="1477288"/>
                <a:ext cx="157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2" name="Google Shape;232;p19"/>
              <p:cNvSpPr/>
              <p:nvPr/>
            </p:nvSpPr>
            <p:spPr>
              <a:xfrm>
                <a:off x="970694" y="1052522"/>
                <a:ext cx="524008" cy="855377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6474" extrusionOk="0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69"/>
                      <a:pt x="2618" y="3415"/>
                      <a:pt x="2399" y="3624"/>
                    </a:cubicBezTo>
                    <a:lnTo>
                      <a:pt x="1" y="6023"/>
                    </a:lnTo>
                    <a:lnTo>
                      <a:pt x="298" y="6310"/>
                    </a:lnTo>
                    <a:cubicBezTo>
                      <a:pt x="402" y="6419"/>
                      <a:pt x="541" y="6473"/>
                      <a:pt x="681" y="6473"/>
                    </a:cubicBezTo>
                    <a:cubicBezTo>
                      <a:pt x="821" y="6473"/>
                      <a:pt x="962" y="6419"/>
                      <a:pt x="1071" y="6310"/>
                    </a:cubicBezTo>
                    <a:lnTo>
                      <a:pt x="3758" y="3624"/>
                    </a:lnTo>
                    <a:cubicBezTo>
                      <a:pt x="3966" y="3415"/>
                      <a:pt x="3966" y="3069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1033586" y="1342141"/>
                <a:ext cx="158682" cy="276273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091" extrusionOk="0">
                    <a:moveTo>
                      <a:pt x="266" y="1"/>
                    </a:moveTo>
                    <a:cubicBezTo>
                      <a:pt x="130" y="1"/>
                      <a:pt x="0" y="106"/>
                      <a:pt x="0" y="262"/>
                    </a:cubicBezTo>
                    <a:lnTo>
                      <a:pt x="0" y="1828"/>
                    </a:lnTo>
                    <a:cubicBezTo>
                      <a:pt x="0" y="1989"/>
                      <a:pt x="127" y="2091"/>
                      <a:pt x="262" y="2091"/>
                    </a:cubicBezTo>
                    <a:cubicBezTo>
                      <a:pt x="326" y="2091"/>
                      <a:pt x="392" y="2067"/>
                      <a:pt x="447" y="2016"/>
                    </a:cubicBezTo>
                    <a:lnTo>
                      <a:pt x="942" y="1520"/>
                    </a:lnTo>
                    <a:cubicBezTo>
                      <a:pt x="1200" y="1253"/>
                      <a:pt x="1200" y="837"/>
                      <a:pt x="942" y="579"/>
                    </a:cubicBezTo>
                    <a:lnTo>
                      <a:pt x="447" y="73"/>
                    </a:lnTo>
                    <a:cubicBezTo>
                      <a:pt x="393" y="23"/>
                      <a:pt x="329" y="1"/>
                      <a:pt x="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>
                <a:off x="1168487" y="1131665"/>
                <a:ext cx="2641971" cy="696959"/>
              </a:xfrm>
              <a:custGeom>
                <a:avLst/>
                <a:gdLst/>
                <a:ahLst/>
                <a:cxnLst/>
                <a:rect l="l" t="t" r="r" b="b"/>
                <a:pathLst>
                  <a:path w="19996" h="5275" extrusionOk="0">
                    <a:moveTo>
                      <a:pt x="1" y="1"/>
                    </a:moveTo>
                    <a:lnTo>
                      <a:pt x="2261" y="2251"/>
                    </a:lnTo>
                    <a:cubicBezTo>
                      <a:pt x="2370" y="2360"/>
                      <a:pt x="2420" y="2499"/>
                      <a:pt x="2420" y="2638"/>
                    </a:cubicBezTo>
                    <a:cubicBezTo>
                      <a:pt x="2420" y="2776"/>
                      <a:pt x="2370" y="2915"/>
                      <a:pt x="2261" y="3025"/>
                    </a:cubicBezTo>
                    <a:lnTo>
                      <a:pt x="10" y="5275"/>
                    </a:lnTo>
                    <a:lnTo>
                      <a:pt x="17388" y="5275"/>
                    </a:lnTo>
                    <a:lnTo>
                      <a:pt x="19995" y="2638"/>
                    </a:lnTo>
                    <a:lnTo>
                      <a:pt x="17388" y="1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35" name="Google Shape;235;p19"/>
            <p:cNvSpPr txBox="1"/>
            <p:nvPr/>
          </p:nvSpPr>
          <p:spPr>
            <a:xfrm>
              <a:off x="1527175" y="1184914"/>
              <a:ext cx="19467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accen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Market Impact</a:t>
              </a:r>
              <a:endParaRPr sz="2300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36" name="Google Shape;236;p19"/>
            <p:cNvSpPr txBox="1"/>
            <p:nvPr/>
          </p:nvSpPr>
          <p:spPr>
            <a:xfrm>
              <a:off x="385306" y="111105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accen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01</a:t>
              </a:r>
              <a:endParaRPr sz="3500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37" name="Google Shape;237;p19"/>
            <p:cNvSpPr txBox="1"/>
            <p:nvPr/>
          </p:nvSpPr>
          <p:spPr>
            <a:xfrm>
              <a:off x="4649825" y="1227950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 panose="020B0604020202020204"/>
                <a:buNone/>
              </a:pPr>
              <a:r>
                <a:rPr lang="en-IN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It supports the </a:t>
              </a:r>
              <a:r>
                <a:rPr lang="en-IN" sz="1200" b="1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open source community</a:t>
              </a:r>
              <a:r>
                <a:rPr lang="en-IN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 which is the need of the hour in the era of financial hustle.</a:t>
              </a:r>
              <a:endParaRPr lang="en-IN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38" name="Google Shape;238;p19"/>
          <p:cNvGrpSpPr/>
          <p:nvPr/>
        </p:nvGrpSpPr>
        <p:grpSpPr>
          <a:xfrm>
            <a:off x="385306" y="3036454"/>
            <a:ext cx="8027419" cy="873805"/>
            <a:chOff x="385306" y="3036454"/>
            <a:chExt cx="8027419" cy="873805"/>
          </a:xfrm>
        </p:grpSpPr>
        <p:grpSp>
          <p:nvGrpSpPr>
            <p:cNvPr id="239" name="Google Shape;239;p19"/>
            <p:cNvGrpSpPr/>
            <p:nvPr/>
          </p:nvGrpSpPr>
          <p:grpSpPr>
            <a:xfrm>
              <a:off x="970694" y="3055939"/>
              <a:ext cx="3679131" cy="854320"/>
              <a:chOff x="970694" y="3055939"/>
              <a:chExt cx="3679131" cy="854320"/>
            </a:xfrm>
          </p:grpSpPr>
          <p:cxnSp>
            <p:nvCxnSpPr>
              <p:cNvPr id="240" name="Google Shape;240;p19"/>
              <p:cNvCxnSpPr/>
              <p:nvPr/>
            </p:nvCxnSpPr>
            <p:spPr>
              <a:xfrm rot="10800000">
                <a:off x="3524525" y="3482349"/>
                <a:ext cx="1125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1" name="Google Shape;241;p19"/>
              <p:cNvSpPr/>
              <p:nvPr/>
            </p:nvSpPr>
            <p:spPr>
              <a:xfrm>
                <a:off x="970694" y="3055939"/>
                <a:ext cx="524008" cy="85432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6466" extrusionOk="0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58"/>
                      <a:pt x="2618" y="3405"/>
                      <a:pt x="2399" y="3623"/>
                    </a:cubicBezTo>
                    <a:lnTo>
                      <a:pt x="1" y="6022"/>
                    </a:lnTo>
                    <a:lnTo>
                      <a:pt x="298" y="6310"/>
                    </a:lnTo>
                    <a:cubicBezTo>
                      <a:pt x="402" y="6414"/>
                      <a:pt x="541" y="6466"/>
                      <a:pt x="681" y="6466"/>
                    </a:cubicBezTo>
                    <a:cubicBezTo>
                      <a:pt x="821" y="6466"/>
                      <a:pt x="962" y="6414"/>
                      <a:pt x="1071" y="6310"/>
                    </a:cubicBezTo>
                    <a:lnTo>
                      <a:pt x="3758" y="3623"/>
                    </a:lnTo>
                    <a:cubicBezTo>
                      <a:pt x="3966" y="3405"/>
                      <a:pt x="3966" y="3058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>
                <a:off x="1033586" y="3344634"/>
                <a:ext cx="158682" cy="276934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096" extrusionOk="0">
                    <a:moveTo>
                      <a:pt x="261" y="1"/>
                    </a:moveTo>
                    <a:cubicBezTo>
                      <a:pt x="127" y="1"/>
                      <a:pt x="0" y="107"/>
                      <a:pt x="0" y="268"/>
                    </a:cubicBezTo>
                    <a:lnTo>
                      <a:pt x="0" y="1834"/>
                    </a:lnTo>
                    <a:cubicBezTo>
                      <a:pt x="0" y="1991"/>
                      <a:pt x="130" y="2096"/>
                      <a:pt x="266" y="2096"/>
                    </a:cubicBezTo>
                    <a:cubicBezTo>
                      <a:pt x="329" y="2096"/>
                      <a:pt x="393" y="2073"/>
                      <a:pt x="447" y="2023"/>
                    </a:cubicBezTo>
                    <a:lnTo>
                      <a:pt x="942" y="1517"/>
                    </a:lnTo>
                    <a:cubicBezTo>
                      <a:pt x="1200" y="1259"/>
                      <a:pt x="1200" y="834"/>
                      <a:pt x="942" y="576"/>
                    </a:cubicBezTo>
                    <a:lnTo>
                      <a:pt x="447" y="80"/>
                    </a:lnTo>
                    <a:cubicBezTo>
                      <a:pt x="392" y="25"/>
                      <a:pt x="326" y="1"/>
                      <a:pt x="2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>
                <a:off x="1168487" y="3133761"/>
                <a:ext cx="2641971" cy="698281"/>
              </a:xfrm>
              <a:custGeom>
                <a:avLst/>
                <a:gdLst/>
                <a:ahLst/>
                <a:cxnLst/>
                <a:rect l="l" t="t" r="r" b="b"/>
                <a:pathLst>
                  <a:path w="19996" h="5285" extrusionOk="0">
                    <a:moveTo>
                      <a:pt x="1" y="0"/>
                    </a:moveTo>
                    <a:lnTo>
                      <a:pt x="2261" y="2261"/>
                    </a:lnTo>
                    <a:cubicBezTo>
                      <a:pt x="2370" y="2360"/>
                      <a:pt x="2420" y="2509"/>
                      <a:pt x="2420" y="2648"/>
                    </a:cubicBezTo>
                    <a:cubicBezTo>
                      <a:pt x="2420" y="2786"/>
                      <a:pt x="2370" y="2925"/>
                      <a:pt x="2261" y="3034"/>
                    </a:cubicBezTo>
                    <a:lnTo>
                      <a:pt x="10" y="5285"/>
                    </a:lnTo>
                    <a:lnTo>
                      <a:pt x="17388" y="5285"/>
                    </a:lnTo>
                    <a:lnTo>
                      <a:pt x="19995" y="2648"/>
                    </a:lnTo>
                    <a:lnTo>
                      <a:pt x="17388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44" name="Google Shape;244;p19"/>
            <p:cNvSpPr txBox="1"/>
            <p:nvPr/>
          </p:nvSpPr>
          <p:spPr>
            <a:xfrm>
              <a:off x="1527177" y="3036454"/>
              <a:ext cx="19467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accent3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Financial </a:t>
              </a:r>
              <a:r>
                <a:rPr lang="en-GB" sz="2300">
                  <a:solidFill>
                    <a:schemeClr val="accent3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Sustainability</a:t>
              </a:r>
              <a:endParaRPr sz="2300">
                <a:solidFill>
                  <a:schemeClr val="accent3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45" name="Google Shape;245;p19"/>
            <p:cNvSpPr txBox="1"/>
            <p:nvPr/>
          </p:nvSpPr>
          <p:spPr>
            <a:xfrm>
              <a:off x="385306" y="310377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accent3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03</a:t>
              </a:r>
              <a:endParaRPr sz="3500">
                <a:solidFill>
                  <a:schemeClr val="accent3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46" name="Google Shape;246;p19"/>
            <p:cNvSpPr txBox="1"/>
            <p:nvPr/>
          </p:nvSpPr>
          <p:spPr>
            <a:xfrm>
              <a:off x="4649825" y="3211188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 panose="020B0604020202020204"/>
                <a:buNone/>
              </a:pPr>
              <a:r>
                <a:rPr lang="en-IN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Completely </a:t>
              </a:r>
              <a:r>
                <a:rPr lang="en-IN" sz="1200" b="1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open source</a:t>
              </a:r>
              <a:r>
                <a:rPr lang="en-IN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 for the benefit of student community with </a:t>
              </a:r>
              <a:r>
                <a:rPr lang="en-IN" sz="1200" b="1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zero monetary charges.</a:t>
              </a:r>
              <a:r>
                <a:rPr lang="en-IN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 </a:t>
              </a:r>
              <a:endParaRPr lang="en-IN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47" name="Google Shape;247;p19"/>
          <p:cNvGrpSpPr/>
          <p:nvPr/>
        </p:nvGrpSpPr>
        <p:grpSpPr>
          <a:xfrm>
            <a:off x="385300" y="1986046"/>
            <a:ext cx="8027581" cy="883083"/>
            <a:chOff x="385300" y="1986046"/>
            <a:chExt cx="8027581" cy="883083"/>
          </a:xfrm>
        </p:grpSpPr>
        <p:grpSp>
          <p:nvGrpSpPr>
            <p:cNvPr id="248" name="Google Shape;248;p19"/>
            <p:cNvGrpSpPr/>
            <p:nvPr/>
          </p:nvGrpSpPr>
          <p:grpSpPr>
            <a:xfrm>
              <a:off x="4148200" y="1986046"/>
              <a:ext cx="3670513" cy="883083"/>
              <a:chOff x="4148200" y="1986046"/>
              <a:chExt cx="3670513" cy="883083"/>
            </a:xfrm>
          </p:grpSpPr>
          <p:cxnSp>
            <p:nvCxnSpPr>
              <p:cNvPr id="249" name="Google Shape;249;p19"/>
              <p:cNvCxnSpPr/>
              <p:nvPr/>
            </p:nvCxnSpPr>
            <p:spPr>
              <a:xfrm rot="10800000">
                <a:off x="4148200" y="2439044"/>
                <a:ext cx="157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19"/>
              <p:cNvSpPr/>
              <p:nvPr/>
            </p:nvSpPr>
            <p:spPr>
              <a:xfrm>
                <a:off x="7294573" y="2013752"/>
                <a:ext cx="524140" cy="855377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6474" extrusionOk="0">
                    <a:moveTo>
                      <a:pt x="3288" y="1"/>
                    </a:moveTo>
                    <a:cubicBezTo>
                      <a:pt x="3148" y="1"/>
                      <a:pt x="3009" y="55"/>
                      <a:pt x="2905" y="164"/>
                    </a:cubicBezTo>
                    <a:lnTo>
                      <a:pt x="219" y="2851"/>
                    </a:lnTo>
                    <a:cubicBezTo>
                      <a:pt x="1" y="3069"/>
                      <a:pt x="1" y="3416"/>
                      <a:pt x="219" y="3624"/>
                    </a:cubicBezTo>
                    <a:lnTo>
                      <a:pt x="2905" y="6310"/>
                    </a:lnTo>
                    <a:cubicBezTo>
                      <a:pt x="3009" y="6419"/>
                      <a:pt x="3148" y="6474"/>
                      <a:pt x="3288" y="6474"/>
                    </a:cubicBezTo>
                    <a:cubicBezTo>
                      <a:pt x="3428" y="6474"/>
                      <a:pt x="3569" y="6419"/>
                      <a:pt x="3678" y="6310"/>
                    </a:cubicBezTo>
                    <a:lnTo>
                      <a:pt x="3966" y="6023"/>
                    </a:lnTo>
                    <a:lnTo>
                      <a:pt x="1567" y="3624"/>
                    </a:lnTo>
                    <a:cubicBezTo>
                      <a:pt x="1359" y="3416"/>
                      <a:pt x="1359" y="3069"/>
                      <a:pt x="1567" y="2851"/>
                    </a:cubicBezTo>
                    <a:lnTo>
                      <a:pt x="3966" y="452"/>
                    </a:lnTo>
                    <a:lnTo>
                      <a:pt x="3678" y="164"/>
                    </a:lnTo>
                    <a:cubicBezTo>
                      <a:pt x="3569" y="55"/>
                      <a:pt x="3428" y="1"/>
                      <a:pt x="32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597142" y="2303503"/>
                <a:ext cx="159871" cy="276273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2091" extrusionOk="0">
                    <a:moveTo>
                      <a:pt x="940" y="0"/>
                    </a:moveTo>
                    <a:cubicBezTo>
                      <a:pt x="877" y="0"/>
                      <a:pt x="814" y="23"/>
                      <a:pt x="764" y="73"/>
                    </a:cubicBezTo>
                    <a:lnTo>
                      <a:pt x="258" y="579"/>
                    </a:lnTo>
                    <a:cubicBezTo>
                      <a:pt x="0" y="836"/>
                      <a:pt x="0" y="1253"/>
                      <a:pt x="258" y="1520"/>
                    </a:cubicBezTo>
                    <a:lnTo>
                      <a:pt x="764" y="2016"/>
                    </a:lnTo>
                    <a:cubicBezTo>
                      <a:pt x="815" y="2067"/>
                      <a:pt x="880" y="2090"/>
                      <a:pt x="944" y="2090"/>
                    </a:cubicBezTo>
                    <a:cubicBezTo>
                      <a:pt x="1078" y="2090"/>
                      <a:pt x="1210" y="1989"/>
                      <a:pt x="1210" y="1828"/>
                    </a:cubicBezTo>
                    <a:lnTo>
                      <a:pt x="1210" y="261"/>
                    </a:lnTo>
                    <a:cubicBezTo>
                      <a:pt x="1210" y="105"/>
                      <a:pt x="1075" y="0"/>
                      <a:pt x="9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4980256" y="2093027"/>
                <a:ext cx="2640518" cy="696959"/>
              </a:xfrm>
              <a:custGeom>
                <a:avLst/>
                <a:gdLst/>
                <a:ahLst/>
                <a:cxnLst/>
                <a:rect l="l" t="t" r="r" b="b"/>
                <a:pathLst>
                  <a:path w="19985" h="5275" extrusionOk="0">
                    <a:moveTo>
                      <a:pt x="2597" y="0"/>
                    </a:moveTo>
                    <a:lnTo>
                      <a:pt x="0" y="2637"/>
                    </a:lnTo>
                    <a:lnTo>
                      <a:pt x="2597" y="5274"/>
                    </a:lnTo>
                    <a:lnTo>
                      <a:pt x="19985" y="5274"/>
                    </a:lnTo>
                    <a:lnTo>
                      <a:pt x="17735" y="3024"/>
                    </a:lnTo>
                    <a:cubicBezTo>
                      <a:pt x="17625" y="2915"/>
                      <a:pt x="17566" y="2776"/>
                      <a:pt x="17566" y="2637"/>
                    </a:cubicBezTo>
                    <a:cubicBezTo>
                      <a:pt x="17566" y="2498"/>
                      <a:pt x="17625" y="2360"/>
                      <a:pt x="17735" y="2251"/>
                    </a:cubicBez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253" name="Google Shape;253;p19"/>
              <p:cNvSpPr txBox="1"/>
              <p:nvPr/>
            </p:nvSpPr>
            <p:spPr>
              <a:xfrm>
                <a:off x="5324335" y="1986046"/>
                <a:ext cx="1946700" cy="35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300">
                    <a:solidFill>
                      <a:schemeClr val="accent2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Target Consumers</a:t>
                </a:r>
                <a:endParaRPr sz="2300">
                  <a:solidFill>
                    <a:schemeClr val="accent2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</p:grpSp>
        <p:sp>
          <p:nvSpPr>
            <p:cNvPr id="254" name="Google Shape;254;p19"/>
            <p:cNvSpPr txBox="1"/>
            <p:nvPr/>
          </p:nvSpPr>
          <p:spPr>
            <a:xfrm>
              <a:off x="7763681" y="207008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accent2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02</a:t>
              </a:r>
              <a:endParaRPr sz="3500">
                <a:solidFill>
                  <a:schemeClr val="accent2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55" name="Google Shape;255;p19"/>
            <p:cNvSpPr txBox="1"/>
            <p:nvPr/>
          </p:nvSpPr>
          <p:spPr>
            <a:xfrm>
              <a:off x="385300" y="2184238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 panose="020B0604020202020204"/>
                <a:buNone/>
              </a:pPr>
              <a:r>
                <a:rPr lang="en-IN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Our product is</a:t>
              </a:r>
              <a:r>
                <a:rPr lang="en-IN" sz="1200" b="1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 aimed for the students</a:t>
              </a:r>
              <a:r>
                <a:rPr lang="en-IN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 of NIT Hamirpur, to make it easy for them to manage their campus related activities.</a:t>
              </a:r>
              <a:endParaRPr lang="en-IN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56" name="Google Shape;256;p19"/>
          <p:cNvGrpSpPr/>
          <p:nvPr/>
        </p:nvGrpSpPr>
        <p:grpSpPr>
          <a:xfrm>
            <a:off x="385300" y="4011558"/>
            <a:ext cx="8027581" cy="854717"/>
            <a:chOff x="385300" y="4011558"/>
            <a:chExt cx="8027581" cy="854717"/>
          </a:xfrm>
        </p:grpSpPr>
        <p:grpSp>
          <p:nvGrpSpPr>
            <p:cNvPr id="257" name="Google Shape;257;p19"/>
            <p:cNvGrpSpPr/>
            <p:nvPr/>
          </p:nvGrpSpPr>
          <p:grpSpPr>
            <a:xfrm>
              <a:off x="4062650" y="4011558"/>
              <a:ext cx="3756063" cy="854717"/>
              <a:chOff x="4062650" y="4011558"/>
              <a:chExt cx="3756063" cy="854717"/>
            </a:xfrm>
          </p:grpSpPr>
          <p:cxnSp>
            <p:nvCxnSpPr>
              <p:cNvPr id="258" name="Google Shape;258;p19"/>
              <p:cNvCxnSpPr/>
              <p:nvPr/>
            </p:nvCxnSpPr>
            <p:spPr>
              <a:xfrm rot="10800000">
                <a:off x="4062650" y="4435702"/>
                <a:ext cx="157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9" name="Google Shape;259;p19"/>
              <p:cNvSpPr/>
              <p:nvPr/>
            </p:nvSpPr>
            <p:spPr>
              <a:xfrm>
                <a:off x="7294573" y="4011558"/>
                <a:ext cx="524140" cy="854717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6469" extrusionOk="0">
                    <a:moveTo>
                      <a:pt x="3288" y="0"/>
                    </a:moveTo>
                    <a:cubicBezTo>
                      <a:pt x="3148" y="0"/>
                      <a:pt x="3009" y="52"/>
                      <a:pt x="2905" y="156"/>
                    </a:cubicBezTo>
                    <a:lnTo>
                      <a:pt x="219" y="2852"/>
                    </a:lnTo>
                    <a:cubicBezTo>
                      <a:pt x="1" y="3061"/>
                      <a:pt x="1" y="3407"/>
                      <a:pt x="219" y="3625"/>
                    </a:cubicBezTo>
                    <a:lnTo>
                      <a:pt x="2905" y="6312"/>
                    </a:lnTo>
                    <a:cubicBezTo>
                      <a:pt x="3009" y="6416"/>
                      <a:pt x="3148" y="6468"/>
                      <a:pt x="3288" y="6468"/>
                    </a:cubicBezTo>
                    <a:cubicBezTo>
                      <a:pt x="3428" y="6468"/>
                      <a:pt x="3569" y="6416"/>
                      <a:pt x="3678" y="6312"/>
                    </a:cubicBezTo>
                    <a:lnTo>
                      <a:pt x="3966" y="6024"/>
                    </a:lnTo>
                    <a:lnTo>
                      <a:pt x="1567" y="3625"/>
                    </a:lnTo>
                    <a:cubicBezTo>
                      <a:pt x="1359" y="3407"/>
                      <a:pt x="1359" y="3061"/>
                      <a:pt x="1567" y="2852"/>
                    </a:cubicBezTo>
                    <a:lnTo>
                      <a:pt x="3966" y="453"/>
                    </a:lnTo>
                    <a:lnTo>
                      <a:pt x="3678" y="156"/>
                    </a:lnTo>
                    <a:cubicBezTo>
                      <a:pt x="3569" y="52"/>
                      <a:pt x="3428" y="0"/>
                      <a:pt x="32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597142" y="4300649"/>
                <a:ext cx="159871" cy="276538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2093" extrusionOk="0">
                    <a:moveTo>
                      <a:pt x="945" y="0"/>
                    </a:moveTo>
                    <a:cubicBezTo>
                      <a:pt x="880" y="0"/>
                      <a:pt x="815" y="25"/>
                      <a:pt x="764" y="80"/>
                    </a:cubicBezTo>
                    <a:lnTo>
                      <a:pt x="258" y="575"/>
                    </a:lnTo>
                    <a:cubicBezTo>
                      <a:pt x="0" y="833"/>
                      <a:pt x="0" y="1259"/>
                      <a:pt x="258" y="1517"/>
                    </a:cubicBezTo>
                    <a:lnTo>
                      <a:pt x="764" y="2012"/>
                    </a:lnTo>
                    <a:cubicBezTo>
                      <a:pt x="816" y="2068"/>
                      <a:pt x="881" y="2092"/>
                      <a:pt x="946" y="2092"/>
                    </a:cubicBezTo>
                    <a:cubicBezTo>
                      <a:pt x="1079" y="2092"/>
                      <a:pt x="1210" y="1988"/>
                      <a:pt x="1210" y="1834"/>
                    </a:cubicBezTo>
                    <a:lnTo>
                      <a:pt x="1210" y="268"/>
                    </a:lnTo>
                    <a:cubicBezTo>
                      <a:pt x="1210" y="107"/>
                      <a:pt x="1079" y="0"/>
                      <a:pt x="9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4980256" y="4089776"/>
                <a:ext cx="2640518" cy="698281"/>
              </a:xfrm>
              <a:custGeom>
                <a:avLst/>
                <a:gdLst/>
                <a:ahLst/>
                <a:cxnLst/>
                <a:rect l="l" t="t" r="r" b="b"/>
                <a:pathLst>
                  <a:path w="19985" h="5285" extrusionOk="0">
                    <a:moveTo>
                      <a:pt x="2597" y="0"/>
                    </a:moveTo>
                    <a:lnTo>
                      <a:pt x="0" y="2647"/>
                    </a:lnTo>
                    <a:lnTo>
                      <a:pt x="2597" y="5284"/>
                    </a:lnTo>
                    <a:lnTo>
                      <a:pt x="19985" y="5284"/>
                    </a:lnTo>
                    <a:lnTo>
                      <a:pt x="17735" y="3033"/>
                    </a:lnTo>
                    <a:cubicBezTo>
                      <a:pt x="17625" y="2925"/>
                      <a:pt x="17566" y="2786"/>
                      <a:pt x="17566" y="2647"/>
                    </a:cubicBezTo>
                    <a:cubicBezTo>
                      <a:pt x="17566" y="2508"/>
                      <a:pt x="17625" y="2359"/>
                      <a:pt x="17735" y="2260"/>
                    </a:cubicBez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62" name="Google Shape;262;p19"/>
            <p:cNvSpPr txBox="1"/>
            <p:nvPr/>
          </p:nvSpPr>
          <p:spPr>
            <a:xfrm>
              <a:off x="5157724" y="4161100"/>
              <a:ext cx="21132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accent4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Product &gt; Project</a:t>
              </a:r>
              <a:endParaRPr sz="2300">
                <a:solidFill>
                  <a:schemeClr val="accent4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63" name="Google Shape;263;p19"/>
            <p:cNvSpPr txBox="1"/>
            <p:nvPr/>
          </p:nvSpPr>
          <p:spPr>
            <a:xfrm>
              <a:off x="7763681" y="4065321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accent4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04</a:t>
              </a:r>
              <a:endParaRPr sz="3500">
                <a:solidFill>
                  <a:schemeClr val="accent4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64" name="Google Shape;264;p19"/>
            <p:cNvSpPr txBox="1"/>
            <p:nvPr/>
          </p:nvSpPr>
          <p:spPr>
            <a:xfrm>
              <a:off x="385300" y="4197263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 panose="020B0604020202020204"/>
                <a:buNone/>
              </a:pPr>
              <a:r>
                <a:rPr lang="en-IN" sz="1200" b="1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PWA (supports .apk )</a:t>
              </a:r>
              <a:r>
                <a:rPr lang="en-IN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; which will further be distributed among students with timely updates.</a:t>
              </a:r>
              <a:endParaRPr lang="en-IN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/>
          <p:nvPr>
            <p:ph type="title"/>
          </p:nvPr>
        </p:nvSpPr>
        <p:spPr>
          <a:xfrm>
            <a:off x="1691465" y="51370"/>
            <a:ext cx="5794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 panose="020B0604020202020204"/>
              <a:buNone/>
            </a:pPr>
            <a:r>
              <a:rPr lang="en-IN" altLang="en-GB">
                <a:solidFill>
                  <a:schemeClr val="accent6"/>
                </a:solidFill>
              </a:rPr>
              <a:t>PROGRESS=90% </a:t>
            </a:r>
            <a:endParaRPr lang="en-IN" altLang="en-GB">
              <a:solidFill>
                <a:schemeClr val="accent6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331595" y="4732020"/>
            <a:ext cx="1613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    </a:t>
            </a:r>
            <a:r>
              <a:rPr lang="en-IN" altLang="en-US" b="1"/>
              <a:t>Home Page</a:t>
            </a:r>
            <a:endParaRPr lang="en-IN" alt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6372225" y="4732020"/>
            <a:ext cx="1613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      </a:t>
            </a:r>
            <a:r>
              <a:rPr lang="en-IN" altLang="en-US" b="1"/>
              <a:t>Features</a:t>
            </a:r>
            <a:endParaRPr lang="en-IN" altLang="en-US" b="1"/>
          </a:p>
        </p:txBody>
      </p:sp>
      <p:pic>
        <p:nvPicPr>
          <p:cNvPr id="1" name="Picture 0" descr="WhatsApp Image 2021-02-07 at 1.01.29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627380"/>
            <a:ext cx="2632710" cy="4059555"/>
          </a:xfrm>
          <a:prstGeom prst="rect">
            <a:avLst/>
          </a:prstGeom>
        </p:spPr>
      </p:pic>
      <p:pic>
        <p:nvPicPr>
          <p:cNvPr id="2" name="Picture 1" descr="WhatsApp Image 2021-02-07 at 1.01.29 AM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890" y="565785"/>
            <a:ext cx="2754630" cy="4121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WhatsApp Image 2021-02-07 at 1.01.29 AM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5" y="267335"/>
            <a:ext cx="2656205" cy="4324350"/>
          </a:xfrm>
          <a:prstGeom prst="rect">
            <a:avLst/>
          </a:prstGeom>
        </p:spPr>
      </p:pic>
      <p:pic>
        <p:nvPicPr>
          <p:cNvPr id="4" name="Picture 3" descr="WhatsApp Image 2021-02-07 at 1.01.29 AM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990" y="267335"/>
            <a:ext cx="2773045" cy="43243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87450" y="4732020"/>
            <a:ext cx="15360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NEWS FEED</a:t>
            </a:r>
            <a:endParaRPr lang="en-IN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6228080" y="4732020"/>
            <a:ext cx="16262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MESS ROUTINE</a:t>
            </a:r>
            <a:endParaRPr lang="en-IN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WhatsApp Image 2021-02-07 at 1.01.29 AM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5" y="267335"/>
            <a:ext cx="2819400" cy="4351655"/>
          </a:xfrm>
          <a:prstGeom prst="rect">
            <a:avLst/>
          </a:prstGeom>
        </p:spPr>
      </p:pic>
      <p:pic>
        <p:nvPicPr>
          <p:cNvPr id="4" name="Picture 3" descr="WhatsApp Image 2021-02-07 at 12.53.56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45" y="267335"/>
            <a:ext cx="3036570" cy="43516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547495" y="4732020"/>
            <a:ext cx="1546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RESULTS</a:t>
            </a:r>
            <a:endParaRPr lang="en-IN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6228080" y="4732020"/>
            <a:ext cx="1546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    </a:t>
            </a:r>
            <a:r>
              <a:rPr lang="en-IN" altLang="en-US" b="1"/>
              <a:t>NOTICE</a:t>
            </a:r>
            <a:endParaRPr lang="en-IN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6"/>
                </a:solidFill>
              </a:rPr>
              <a:t>About Team</a:t>
            </a:r>
            <a:endParaRPr lang="en-GB">
              <a:solidFill>
                <a:schemeClr val="accent6"/>
              </a:solidFill>
            </a:endParaRPr>
          </a:p>
        </p:txBody>
      </p:sp>
      <p:grpSp>
        <p:nvGrpSpPr>
          <p:cNvPr id="334" name="Google Shape;334;p23"/>
          <p:cNvGrpSpPr/>
          <p:nvPr/>
        </p:nvGrpSpPr>
        <p:grpSpPr>
          <a:xfrm>
            <a:off x="804254" y="1855410"/>
            <a:ext cx="3512936" cy="1617875"/>
            <a:chOff x="913474" y="2974280"/>
            <a:chExt cx="3512936" cy="1617875"/>
          </a:xfrm>
        </p:grpSpPr>
        <p:sp>
          <p:nvSpPr>
            <p:cNvPr id="335" name="Google Shape;335;p23"/>
            <p:cNvSpPr/>
            <p:nvPr/>
          </p:nvSpPr>
          <p:spPr>
            <a:xfrm>
              <a:off x="1368736" y="3114857"/>
              <a:ext cx="3057674" cy="1477299"/>
            </a:xfrm>
            <a:custGeom>
              <a:avLst/>
              <a:gdLst/>
              <a:ahLst/>
              <a:cxnLst/>
              <a:rect l="l" t="t" r="r" b="b"/>
              <a:pathLst>
                <a:path w="30821" h="14891" extrusionOk="0">
                  <a:moveTo>
                    <a:pt x="3133" y="1"/>
                  </a:moveTo>
                  <a:lnTo>
                    <a:pt x="3133" y="13473"/>
                  </a:lnTo>
                  <a:lnTo>
                    <a:pt x="0" y="14890"/>
                  </a:lnTo>
                  <a:lnTo>
                    <a:pt x="30821" y="14890"/>
                  </a:lnTo>
                  <a:lnTo>
                    <a:pt x="30821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913475" y="2974280"/>
              <a:ext cx="766080" cy="1477299"/>
            </a:xfrm>
            <a:custGeom>
              <a:avLst/>
              <a:gdLst/>
              <a:ahLst/>
              <a:cxnLst/>
              <a:rect l="l" t="t" r="r" b="b"/>
              <a:pathLst>
                <a:path w="7722" h="14891" extrusionOk="0">
                  <a:moveTo>
                    <a:pt x="0" y="1"/>
                  </a:moveTo>
                  <a:lnTo>
                    <a:pt x="0" y="14890"/>
                  </a:lnTo>
                  <a:lnTo>
                    <a:pt x="7722" y="1489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1368736" y="4451475"/>
              <a:ext cx="310817" cy="140676"/>
            </a:xfrm>
            <a:custGeom>
              <a:avLst/>
              <a:gdLst/>
              <a:ahLst/>
              <a:cxnLst/>
              <a:rect l="l" t="t" r="r" b="b"/>
              <a:pathLst>
                <a:path w="3133" h="1418" extrusionOk="0">
                  <a:moveTo>
                    <a:pt x="0" y="0"/>
                  </a:moveTo>
                  <a:lnTo>
                    <a:pt x="0" y="1417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23"/>
            <p:cNvSpPr txBox="1"/>
            <p:nvPr/>
          </p:nvSpPr>
          <p:spPr>
            <a:xfrm>
              <a:off x="913474" y="3055486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FFFF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</a:t>
              </a:r>
              <a:r>
                <a:rPr lang="en-IN" altLang="en-GB" sz="3000" b="1">
                  <a:solidFill>
                    <a:srgbClr val="FFFFFF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1</a:t>
              </a:r>
              <a:endParaRPr lang="en-IN" altLang="en-GB" sz="3000" b="1">
                <a:solidFill>
                  <a:srgbClr val="FFFFFF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339" name="Google Shape;339;p23"/>
            <p:cNvSpPr txBox="1"/>
            <p:nvPr/>
          </p:nvSpPr>
          <p:spPr>
            <a:xfrm>
              <a:off x="1845325" y="3699049"/>
              <a:ext cx="2426100" cy="58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 panose="020B0604020202020204"/>
                <a:buNone/>
              </a:pPr>
              <a:r>
                <a:rPr lang="en-IN" sz="1300">
                  <a:solidFill>
                    <a:schemeClr val="accent6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Developed Frontend of the web app.</a:t>
              </a:r>
              <a:endParaRPr sz="130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1117299" y="3670098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23"/>
            <p:cNvSpPr txBox="1"/>
            <p:nvPr/>
          </p:nvSpPr>
          <p:spPr>
            <a:xfrm>
              <a:off x="1845325" y="3336792"/>
              <a:ext cx="2426100" cy="42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 b="1">
                  <a:solidFill>
                    <a:schemeClr val="accent2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Swapnil</a:t>
              </a:r>
              <a:endParaRPr lang="en-IN" sz="2000" b="1">
                <a:solidFill>
                  <a:schemeClr val="accent2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358" name="Google Shape;358;p23"/>
          <p:cNvGrpSpPr/>
          <p:nvPr/>
        </p:nvGrpSpPr>
        <p:grpSpPr>
          <a:xfrm>
            <a:off x="5197075" y="1855865"/>
            <a:ext cx="3514027" cy="1616983"/>
            <a:chOff x="4716380" y="1113550"/>
            <a:chExt cx="3514027" cy="1616983"/>
          </a:xfrm>
        </p:grpSpPr>
        <p:sp>
          <p:nvSpPr>
            <p:cNvPr id="359" name="Google Shape;359;p23"/>
            <p:cNvSpPr/>
            <p:nvPr/>
          </p:nvSpPr>
          <p:spPr>
            <a:xfrm>
              <a:off x="4716380" y="1113550"/>
              <a:ext cx="766279" cy="1477299"/>
            </a:xfrm>
            <a:custGeom>
              <a:avLst/>
              <a:gdLst/>
              <a:ahLst/>
              <a:cxnLst/>
              <a:rect l="l" t="t" r="r" b="b"/>
              <a:pathLst>
                <a:path w="7724" h="14891" extrusionOk="0">
                  <a:moveTo>
                    <a:pt x="1" y="1"/>
                  </a:moveTo>
                  <a:lnTo>
                    <a:pt x="1" y="14890"/>
                  </a:lnTo>
                  <a:lnTo>
                    <a:pt x="7723" y="14890"/>
                  </a:lnTo>
                  <a:lnTo>
                    <a:pt x="77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23"/>
            <p:cNvSpPr txBox="1"/>
            <p:nvPr/>
          </p:nvSpPr>
          <p:spPr>
            <a:xfrm>
              <a:off x="4716399" y="1189750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FFFF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02</a:t>
              </a:r>
              <a:endParaRPr sz="3000" b="1">
                <a:solidFill>
                  <a:srgbClr val="FFFFFF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5171741" y="1253234"/>
              <a:ext cx="3058666" cy="1477299"/>
            </a:xfrm>
            <a:custGeom>
              <a:avLst/>
              <a:gdLst/>
              <a:ahLst/>
              <a:cxnLst/>
              <a:rect l="l" t="t" r="r" b="b"/>
              <a:pathLst>
                <a:path w="30831" h="14891" extrusionOk="0">
                  <a:moveTo>
                    <a:pt x="3133" y="1"/>
                  </a:moveTo>
                  <a:lnTo>
                    <a:pt x="3133" y="13482"/>
                  </a:lnTo>
                  <a:lnTo>
                    <a:pt x="1" y="14890"/>
                  </a:lnTo>
                  <a:lnTo>
                    <a:pt x="30830" y="14890"/>
                  </a:lnTo>
                  <a:lnTo>
                    <a:pt x="30830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5171741" y="2590745"/>
              <a:ext cx="310916" cy="139783"/>
            </a:xfrm>
            <a:custGeom>
              <a:avLst/>
              <a:gdLst/>
              <a:ahLst/>
              <a:cxnLst/>
              <a:rect l="l" t="t" r="r" b="b"/>
              <a:pathLst>
                <a:path w="3134" h="1409" extrusionOk="0">
                  <a:moveTo>
                    <a:pt x="1" y="0"/>
                  </a:moveTo>
                  <a:lnTo>
                    <a:pt x="1" y="1408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23"/>
            <p:cNvSpPr txBox="1"/>
            <p:nvPr/>
          </p:nvSpPr>
          <p:spPr>
            <a:xfrm>
              <a:off x="5642750" y="1832524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 panose="020B0604020202020204"/>
                <a:buNone/>
              </a:pPr>
              <a:r>
                <a:rPr lang="en-IN" sz="1300">
                  <a:solidFill>
                    <a:schemeClr val="accent6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Developed Backend of the web app.</a:t>
              </a:r>
              <a:endParaRPr sz="130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130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364" name="Google Shape;364;p23"/>
            <p:cNvSpPr txBox="1"/>
            <p:nvPr/>
          </p:nvSpPr>
          <p:spPr>
            <a:xfrm>
              <a:off x="5642750" y="1470267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 b="1">
                  <a:solidFill>
                    <a:schemeClr val="accent3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Prakhar Pratyush</a:t>
              </a:r>
              <a:endParaRPr lang="en-IN" sz="2000" b="1">
                <a:solidFill>
                  <a:schemeClr val="accent3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4920224" y="1804321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lat Startup Infographics by Slidesgo">
  <a:themeElements>
    <a:clrScheme name="Simple Light">
      <a:dk1>
        <a:srgbClr val="D81652"/>
      </a:dk1>
      <a:lt1>
        <a:srgbClr val="0A5F9E"/>
      </a:lt1>
      <a:dk2>
        <a:srgbClr val="5C1CA0"/>
      </a:dk2>
      <a:lt2>
        <a:srgbClr val="FF6700"/>
      </a:lt2>
      <a:accent1>
        <a:srgbClr val="024F59"/>
      </a:accent1>
      <a:accent2>
        <a:srgbClr val="327B8A"/>
      </a:accent2>
      <a:accent3>
        <a:srgbClr val="7BACB0"/>
      </a:accent3>
      <a:accent4>
        <a:srgbClr val="86B4C2"/>
      </a:accent4>
      <a:accent5>
        <a:srgbClr val="C7D4CF"/>
      </a:accent5>
      <a:accent6>
        <a:srgbClr val="000000"/>
      </a:accent6>
      <a:hlink>
        <a:srgbClr val="86B4C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1468</Words>
  <Application>WPS Presentation</Application>
  <PresentationFormat/>
  <Paragraphs>100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Arial</vt:lpstr>
      <vt:lpstr>Roboto Condensed</vt:lpstr>
      <vt:lpstr>Fira Sans Extra Condensed</vt:lpstr>
      <vt:lpstr>Roboto</vt:lpstr>
      <vt:lpstr>Microsoft YaHei</vt:lpstr>
      <vt:lpstr>Arial Unicode MS</vt:lpstr>
      <vt:lpstr>Flat Startup Infographics by Slidesgo</vt:lpstr>
      <vt:lpstr> Prakhar Pratyush - 9006611133</vt:lpstr>
      <vt:lpstr>Description of the Project</vt:lpstr>
      <vt:lpstr>Details of Technology Stack</vt:lpstr>
      <vt:lpstr>Business Aspects of the Hack</vt:lpstr>
      <vt:lpstr>Work in Progress...</vt:lpstr>
      <vt:lpstr>PowerPoint 演示文稿</vt:lpstr>
      <vt:lpstr>PowerPoint 演示文稿</vt:lpstr>
      <vt:lpstr>About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DELTA</dc:title>
  <dc:creator/>
  <cp:lastModifiedBy>Swapnil(AA7)</cp:lastModifiedBy>
  <cp:revision>14</cp:revision>
  <dcterms:created xsi:type="dcterms:W3CDTF">2021-02-06T07:00:00Z</dcterms:created>
  <dcterms:modified xsi:type="dcterms:W3CDTF">2021-02-06T19:48:29Z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