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74" r:id="rId3"/>
    <p:sldId id="280" r:id="rId4"/>
    <p:sldId id="276" r:id="rId5"/>
    <p:sldId id="277" r:id="rId6"/>
    <p:sldId id="259" r:id="rId7"/>
    <p:sldId id="270" r:id="rId8"/>
    <p:sldId id="260" r:id="rId9"/>
    <p:sldId id="261" r:id="rId10"/>
    <p:sldId id="278" r:id="rId11"/>
    <p:sldId id="27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26D6ECE-BB62-4E9D-9E64-73E31724F4AE}">
          <p14:sldIdLst>
            <p14:sldId id="256"/>
            <p14:sldId id="274"/>
            <p14:sldId id="280"/>
            <p14:sldId id="276"/>
            <p14:sldId id="277"/>
            <p14:sldId id="259"/>
            <p14:sldId id="270"/>
            <p14:sldId id="260"/>
            <p14:sldId id="261"/>
            <p14:sldId id="278"/>
            <p14:sldId id="279"/>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tha Agrawal" initials="AA" lastIdx="1" clrIdx="0">
    <p:extLst>
      <p:ext uri="{19B8F6BF-5375-455C-9EA6-DF929625EA0E}">
        <p15:presenceInfo xmlns:p15="http://schemas.microsoft.com/office/powerpoint/2012/main" userId="Aastha Agra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86" d="100"/>
          <a:sy n="86" d="100"/>
        </p:scale>
        <p:origin x="590" y="72"/>
      </p:cViewPr>
      <p:guideLst/>
    </p:cSldViewPr>
  </p:slideViewPr>
  <p:notesTextViewPr>
    <p:cViewPr>
      <p:scale>
        <a:sx n="1" d="1"/>
        <a:sy n="1" d="1"/>
      </p:scale>
      <p:origin x="0" y="0"/>
    </p:cViewPr>
  </p:notesTextViewPr>
  <p:sorterViewPr>
    <p:cViewPr>
      <p:scale>
        <a:sx n="100" d="100"/>
        <a:sy n="100" d="100"/>
      </p:scale>
      <p:origin x="0" y="-59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6T22:42:01.85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480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050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3442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996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1088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5989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3218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707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618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15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829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367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11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780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56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703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447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24729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CAED03-D785-414A-86CC-3DC26F2EBF4D}"/>
              </a:ext>
            </a:extLst>
          </p:cNvPr>
          <p:cNvSpPr>
            <a:spLocks noGrp="1"/>
          </p:cNvSpPr>
          <p:nvPr>
            <p:ph type="title"/>
          </p:nvPr>
        </p:nvSpPr>
        <p:spPr>
          <a:xfrm>
            <a:off x="1888974" y="1881051"/>
            <a:ext cx="8643154" cy="558805"/>
          </a:xfrm>
        </p:spPr>
        <p:txBody>
          <a:bodyPr>
            <a:noAutofit/>
          </a:bodyPr>
          <a:lstStyle/>
          <a:p>
            <a:pPr algn="ctr"/>
            <a:r>
              <a:rPr lang="en-US" sz="4400" dirty="0">
                <a:solidFill>
                  <a:schemeClr val="bg1"/>
                </a:solidFill>
                <a:latin typeface="Times New Roman" panose="02020603050405020304" pitchFamily="18" charset="0"/>
                <a:cs typeface="Times New Roman" panose="02020603050405020304" pitchFamily="18" charset="0"/>
              </a:rPr>
              <a:t>Mini project</a:t>
            </a:r>
          </a:p>
        </p:txBody>
      </p:sp>
      <p:sp>
        <p:nvSpPr>
          <p:cNvPr id="6" name="Text Placeholder 5">
            <a:extLst>
              <a:ext uri="{FF2B5EF4-FFF2-40B4-BE49-F238E27FC236}">
                <a16:creationId xmlns:a16="http://schemas.microsoft.com/office/drawing/2014/main" id="{44FE4D0F-A20D-4004-8EC3-871B1C44345F}"/>
              </a:ext>
            </a:extLst>
          </p:cNvPr>
          <p:cNvSpPr>
            <a:spLocks noGrp="1"/>
          </p:cNvSpPr>
          <p:nvPr>
            <p:ph type="body" idx="1"/>
          </p:nvPr>
        </p:nvSpPr>
        <p:spPr>
          <a:xfrm>
            <a:off x="0" y="4130761"/>
            <a:ext cx="12192000" cy="2625146"/>
          </a:xfrm>
        </p:spPr>
        <p:txBody>
          <a:bodyPr>
            <a:normAutofit fontScale="85000" lnSpcReduction="10000"/>
          </a:bodyPr>
          <a:lstStyle/>
          <a:p>
            <a:r>
              <a:rPr lang="en-US" sz="2400" b="1" dirty="0">
                <a:latin typeface="Times New Roman" panose="02020603050405020304" pitchFamily="18" charset="0"/>
                <a:cs typeface="Times New Roman" panose="02020603050405020304" pitchFamily="18" charset="0"/>
              </a:rPr>
              <a:t>Under the guidance of –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Submitted by-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t>
            </a:r>
            <a:r>
              <a:rPr lang="en-US" sz="2400" dirty="0" err="1">
                <a:solidFill>
                  <a:schemeClr val="tx1"/>
                </a:solidFill>
                <a:latin typeface="Times New Roman" panose="02020603050405020304" pitchFamily="18" charset="0"/>
                <a:cs typeface="Times New Roman" panose="02020603050405020304" pitchFamily="18" charset="0"/>
              </a:rPr>
              <a:t>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amir</a:t>
            </a:r>
            <a:r>
              <a:rPr lang="en-US" sz="2400" dirty="0">
                <a:solidFill>
                  <a:schemeClr val="tx1"/>
                </a:solidFill>
                <a:latin typeface="Times New Roman" panose="02020603050405020304" pitchFamily="18" charset="0"/>
                <a:cs typeface="Times New Roman" panose="02020603050405020304" pitchFamily="18" charset="0"/>
              </a:rPr>
              <a:t> khan </a:t>
            </a:r>
            <a:r>
              <a:rPr lang="en-US" sz="2400" dirty="0">
                <a:latin typeface="Times New Roman" panose="02020603050405020304" pitchFamily="18" charset="0"/>
                <a:cs typeface="Times New Roman" panose="02020603050405020304" pitchFamily="18" charset="0"/>
              </a:rPr>
              <a:t>				                          Prakhar </a:t>
            </a:r>
            <a:r>
              <a:rPr lang="en-US" sz="2400" dirty="0" err="1">
                <a:latin typeface="Times New Roman" panose="02020603050405020304" pitchFamily="18" charset="0"/>
                <a:cs typeface="Times New Roman" panose="02020603050405020304" pitchFamily="18" charset="0"/>
              </a:rPr>
              <a:t>srivastav</a:t>
            </a:r>
            <a:r>
              <a:rPr lang="en-US" sz="2400" dirty="0">
                <a:latin typeface="Times New Roman" panose="02020603050405020304" pitchFamily="18" charset="0"/>
                <a:cs typeface="Times New Roman" panose="02020603050405020304" pitchFamily="18" charset="0"/>
              </a:rPr>
              <a:t>(161500391)</a:t>
            </a:r>
            <a:endParaRPr lang="en-US" sz="2400" dirty="0"/>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kushagra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mishra</a:t>
            </a:r>
            <a:r>
              <a:rPr lang="en-US" sz="2000" dirty="0">
                <a:latin typeface="Times New Roman" panose="02020603050405020304" pitchFamily="18" charset="0"/>
                <a:cs typeface="Times New Roman" panose="02020603050405020304" pitchFamily="18" charset="0"/>
              </a:rPr>
              <a:t>(161500294 )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subrat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mishra</a:t>
            </a:r>
            <a:r>
              <a:rPr lang="en-US" sz="2000" dirty="0">
                <a:latin typeface="Times New Roman" panose="02020603050405020304" pitchFamily="18" charset="0"/>
                <a:cs typeface="Times New Roman" panose="02020603050405020304" pitchFamily="18" charset="0"/>
              </a:rPr>
              <a:t>(161500567)</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kumar</a:t>
            </a:r>
            <a:r>
              <a:rPr lang="en-US" sz="2000" dirty="0">
                <a:latin typeface="Times New Roman" panose="02020603050405020304" pitchFamily="18" charset="0"/>
                <a:cs typeface="Times New Roman" panose="02020603050405020304" pitchFamily="18" charset="0"/>
              </a:rPr>
              <a:t> Ujjwal </a:t>
            </a:r>
            <a:r>
              <a:rPr lang="en-US" sz="2000" dirty="0" err="1">
                <a:latin typeface="Times New Roman" panose="02020603050405020304" pitchFamily="18" charset="0"/>
                <a:cs typeface="Times New Roman" panose="02020603050405020304" pitchFamily="18" charset="0"/>
              </a:rPr>
              <a:t>pandey</a:t>
            </a:r>
            <a:r>
              <a:rPr lang="en-US" sz="2000" dirty="0">
                <a:latin typeface="Times New Roman" panose="02020603050405020304" pitchFamily="18" charset="0"/>
                <a:cs typeface="Times New Roman" panose="02020603050405020304" pitchFamily="18" charset="0"/>
              </a:rPr>
              <a:t>(161500290)</a:t>
            </a:r>
          </a:p>
          <a:p>
            <a:r>
              <a:rPr lang="en-US" sz="2000" dirty="0">
                <a:latin typeface="Times New Roman" panose="02020603050405020304" pitchFamily="18" charset="0"/>
                <a:cs typeface="Times New Roman" panose="02020603050405020304" pitchFamily="18" charset="0"/>
              </a:rPr>
              <a:t>								              Govind Chaudhary(161500218)</a:t>
            </a:r>
          </a:p>
        </p:txBody>
      </p:sp>
      <p:sp>
        <p:nvSpPr>
          <p:cNvPr id="2" name="Rectangle 1"/>
          <p:cNvSpPr/>
          <p:nvPr/>
        </p:nvSpPr>
        <p:spPr>
          <a:xfrm>
            <a:off x="1632857" y="2756263"/>
            <a:ext cx="8242663" cy="1058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n w="12700">
                  <a:solidFill>
                    <a:schemeClr val="tx2">
                      <a:lumMod val="75000"/>
                    </a:schemeClr>
                  </a:solidFill>
                  <a:prstDash val="solid"/>
                </a:ln>
                <a:solidFill>
                  <a:schemeClr val="bg1"/>
                </a:solidFill>
                <a:latin typeface="Times New Roman" panose="02020603050405020304" pitchFamily="18" charset="0"/>
                <a:cs typeface="Times New Roman" panose="02020603050405020304" pitchFamily="18" charset="0"/>
              </a:rPr>
              <a:t>Personalised GLA Assistant</a:t>
            </a:r>
            <a:endParaRPr lang="en-US" sz="4400" b="1" dirty="0">
              <a:ln w="12700">
                <a:solidFill>
                  <a:schemeClr val="tx2">
                    <a:lumMod val="75000"/>
                  </a:schemeClr>
                </a:solidFill>
                <a:prstDash val="solid"/>
              </a:ln>
              <a:solidFill>
                <a:schemeClr val="bg1"/>
              </a:solidFill>
            </a:endParaRPr>
          </a:p>
        </p:txBody>
      </p:sp>
    </p:spTree>
    <p:extLst>
      <p:ext uri="{BB962C8B-B14F-4D97-AF65-F5344CB8AC3E}">
        <p14:creationId xmlns:p14="http://schemas.microsoft.com/office/powerpoint/2010/main" val="3307235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0F70E-87F1-43F4-B1E2-17B697A78BEF}"/>
              </a:ext>
            </a:extLst>
          </p:cNvPr>
          <p:cNvSpPr txBox="1"/>
          <p:nvPr/>
        </p:nvSpPr>
        <p:spPr>
          <a:xfrm flipH="1">
            <a:off x="1386248" y="825623"/>
            <a:ext cx="7828775" cy="7571303"/>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As GLA University’s assistant :</a:t>
            </a:r>
          </a:p>
          <a:p>
            <a:endParaRPr lang="en-IN" sz="2800" dirty="0">
              <a:solidFill>
                <a:schemeClr val="bg1"/>
              </a:solidFill>
              <a:latin typeface="Times New Roman" panose="02020603050405020304" pitchFamily="18" charset="0"/>
              <a:cs typeface="Times New Roman" panose="02020603050405020304" pitchFamily="18" charset="0"/>
            </a:endParaRPr>
          </a:p>
          <a:p>
            <a:r>
              <a:rPr lang="en-IN" sz="2800" dirty="0">
                <a:solidFill>
                  <a:schemeClr val="bg1"/>
                </a:solidFill>
                <a:latin typeface="Times New Roman" panose="02020603050405020304" pitchFamily="18" charset="0"/>
                <a:cs typeface="Times New Roman" panose="02020603050405020304" pitchFamily="18" charset="0"/>
              </a:rPr>
              <a:t>Other assistant can not handle specific </a:t>
            </a:r>
            <a:r>
              <a:rPr lang="en-IN" sz="2800" dirty="0" err="1">
                <a:solidFill>
                  <a:schemeClr val="bg1"/>
                </a:solidFill>
                <a:latin typeface="Times New Roman" panose="02020603050405020304" pitchFamily="18" charset="0"/>
                <a:cs typeface="Times New Roman" panose="02020603050405020304" pitchFamily="18" charset="0"/>
              </a:rPr>
              <a:t>querries</a:t>
            </a:r>
            <a:r>
              <a:rPr lang="en-IN" sz="2800" dirty="0">
                <a:solidFill>
                  <a:schemeClr val="bg1"/>
                </a:solidFill>
                <a:latin typeface="Times New Roman" panose="02020603050405020304" pitchFamily="18" charset="0"/>
                <a:cs typeface="Times New Roman" panose="02020603050405020304" pitchFamily="18" charset="0"/>
              </a:rPr>
              <a:t> related to GLA university but our product can handle those queries very well . Like, for example when one asks </a:t>
            </a:r>
            <a:r>
              <a:rPr lang="en-IN" sz="2800" u="sng" dirty="0">
                <a:solidFill>
                  <a:schemeClr val="bg1"/>
                </a:solidFill>
                <a:latin typeface="Times New Roman" panose="02020603050405020304" pitchFamily="18" charset="0"/>
                <a:cs typeface="Times New Roman" panose="02020603050405020304" pitchFamily="18" charset="0"/>
              </a:rPr>
              <a:t>“tell me about GLA University”</a:t>
            </a:r>
            <a:r>
              <a:rPr lang="en-IN" sz="2800" dirty="0">
                <a:solidFill>
                  <a:schemeClr val="bg1"/>
                </a:solidFill>
                <a:latin typeface="Times New Roman" panose="02020603050405020304" pitchFamily="18" charset="0"/>
                <a:cs typeface="Times New Roman" panose="02020603050405020304" pitchFamily="18" charset="0"/>
              </a:rPr>
              <a:t> following is the kind of response user can get from the assistant:</a:t>
            </a:r>
          </a:p>
          <a:p>
            <a:r>
              <a:rPr lang="en-IN" sz="280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GLA University is  3rd best private  university in Northern India approved by the AICTE located in Mathura Uttar Pradesh. It has been accredited with  Grade ‘A’ by NAAC.</a:t>
            </a: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a:p>
            <a:endParaRPr lang="en-IN" dirty="0"/>
          </a:p>
          <a:p>
            <a:r>
              <a:rPr lang="en-IN" dirty="0"/>
              <a:t> </a:t>
            </a:r>
          </a:p>
          <a:p>
            <a:endParaRPr lang="en-IN" dirty="0"/>
          </a:p>
        </p:txBody>
      </p:sp>
    </p:spTree>
    <p:extLst>
      <p:ext uri="{BB962C8B-B14F-4D97-AF65-F5344CB8AC3E}">
        <p14:creationId xmlns:p14="http://schemas.microsoft.com/office/powerpoint/2010/main" val="2388570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CDB4C-7C79-469B-A82F-B589CC51FE69}"/>
              </a:ext>
            </a:extLst>
          </p:cNvPr>
          <p:cNvSpPr txBox="1"/>
          <p:nvPr/>
        </p:nvSpPr>
        <p:spPr>
          <a:xfrm rot="10800000" flipH="1" flipV="1">
            <a:off x="1065320" y="1324577"/>
            <a:ext cx="8885217" cy="2092881"/>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Home Automation :</a:t>
            </a:r>
          </a:p>
          <a:p>
            <a:endParaRPr lang="en-IN" sz="2800" dirty="0">
              <a:solidFill>
                <a:schemeClr val="bg1"/>
              </a:solidFill>
              <a:latin typeface="Times New Roman" panose="02020603050405020304" pitchFamily="18" charset="0"/>
              <a:cs typeface="Times New Roman" panose="02020603050405020304" pitchFamily="18" charset="0"/>
            </a:endParaRPr>
          </a:p>
          <a:p>
            <a:r>
              <a:rPr lang="en-IN" sz="2800" dirty="0">
                <a:solidFill>
                  <a:schemeClr val="bg1"/>
                </a:solidFill>
                <a:latin typeface="Times New Roman" panose="02020603050405020304" pitchFamily="18" charset="0"/>
                <a:cs typeface="Times New Roman" panose="02020603050405020304" pitchFamily="18" charset="0"/>
              </a:rPr>
              <a:t>It can also be used to automate various home appliances such as “turning on/off the lights, fans, Ac etc.</a:t>
            </a:r>
            <a:endParaRPr lang="en-US" sz="28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109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106FB3-C89C-41D2-923C-8C18E7B3530A}"/>
              </a:ext>
            </a:extLst>
          </p:cNvPr>
          <p:cNvPicPr>
            <a:picLocks noChangeAspect="1"/>
          </p:cNvPicPr>
          <p:nvPr/>
        </p:nvPicPr>
        <p:blipFill>
          <a:blip r:embed="rId2"/>
          <a:stretch>
            <a:fillRect/>
          </a:stretch>
        </p:blipFill>
        <p:spPr>
          <a:xfrm>
            <a:off x="1126435" y="775892"/>
            <a:ext cx="9939129" cy="4644248"/>
          </a:xfrm>
          <a:prstGeom prst="rect">
            <a:avLst/>
          </a:prstGeom>
        </p:spPr>
      </p:pic>
    </p:spTree>
    <p:extLst>
      <p:ext uri="{BB962C8B-B14F-4D97-AF65-F5344CB8AC3E}">
        <p14:creationId xmlns:p14="http://schemas.microsoft.com/office/powerpoint/2010/main" val="2069815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7825C-5484-4F9E-9A3A-98D66129F153}"/>
              </a:ext>
            </a:extLst>
          </p:cNvPr>
          <p:cNvPicPr>
            <a:picLocks noChangeAspect="1"/>
          </p:cNvPicPr>
          <p:nvPr/>
        </p:nvPicPr>
        <p:blipFill>
          <a:blip r:embed="rId2"/>
          <a:stretch>
            <a:fillRect/>
          </a:stretch>
        </p:blipFill>
        <p:spPr>
          <a:xfrm>
            <a:off x="1210322" y="371475"/>
            <a:ext cx="9753600" cy="6115050"/>
          </a:xfrm>
          <a:prstGeom prst="rect">
            <a:avLst/>
          </a:prstGeom>
        </p:spPr>
      </p:pic>
    </p:spTree>
    <p:extLst>
      <p:ext uri="{BB962C8B-B14F-4D97-AF65-F5344CB8AC3E}">
        <p14:creationId xmlns:p14="http://schemas.microsoft.com/office/powerpoint/2010/main" val="1620687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823F3C-AA86-460F-8D32-782C54D2FE45}"/>
              </a:ext>
            </a:extLst>
          </p:cNvPr>
          <p:cNvSpPr txBox="1"/>
          <p:nvPr/>
        </p:nvSpPr>
        <p:spPr>
          <a:xfrm>
            <a:off x="1631576" y="770965"/>
            <a:ext cx="9170895" cy="5139869"/>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OUR PROJECT:</a:t>
            </a:r>
          </a:p>
          <a:p>
            <a:endParaRPr lang="en-IN" sz="36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IN" sz="3600" dirty="0">
                <a:solidFill>
                  <a:schemeClr val="bg1"/>
                </a:solidFill>
                <a:latin typeface="Times New Roman" panose="02020603050405020304" pitchFamily="18" charset="0"/>
                <a:cs typeface="Times New Roman" panose="02020603050405020304" pitchFamily="18" charset="0"/>
              </a:rPr>
              <a:t>It is a GLA assistant bot.</a:t>
            </a:r>
          </a:p>
          <a:p>
            <a:pPr marL="342900" indent="-342900">
              <a:buAutoNum type="arabicPeriod"/>
            </a:pPr>
            <a:endParaRPr lang="en-IN" sz="36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IN" sz="3600" dirty="0">
                <a:solidFill>
                  <a:schemeClr val="bg1"/>
                </a:solidFill>
                <a:latin typeface="Times New Roman" panose="02020603050405020304" pitchFamily="18" charset="0"/>
                <a:cs typeface="Times New Roman" panose="02020603050405020304" pitchFamily="18" charset="0"/>
              </a:rPr>
              <a:t>It can also be used in home automation.</a:t>
            </a:r>
          </a:p>
          <a:p>
            <a:pPr marL="342900" indent="-342900">
              <a:buAutoNum type="arabicPeriod"/>
            </a:pPr>
            <a:endParaRPr lang="en-IN" sz="36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IN" sz="3600" dirty="0">
                <a:solidFill>
                  <a:schemeClr val="bg1"/>
                </a:solidFill>
                <a:latin typeface="Times New Roman" panose="02020603050405020304" pitchFamily="18" charset="0"/>
                <a:cs typeface="Times New Roman" panose="02020603050405020304" pitchFamily="18" charset="0"/>
              </a:rPr>
              <a:t>It can be used as a personal assistant.</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230794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4ABFA-D34F-4137-9D4E-04EF6B5C36FF}"/>
              </a:ext>
            </a:extLst>
          </p:cNvPr>
          <p:cNvSpPr txBox="1"/>
          <p:nvPr/>
        </p:nvSpPr>
        <p:spPr>
          <a:xfrm>
            <a:off x="1562470" y="967666"/>
            <a:ext cx="9525740" cy="4524315"/>
          </a:xfrm>
          <a:prstGeom prst="rect">
            <a:avLst/>
          </a:prstGeom>
          <a:noFill/>
        </p:spPr>
        <p:txBody>
          <a:bodyPr wrap="square" rtlCol="0">
            <a:spAutoFit/>
          </a:bodyPr>
          <a:lstStyle/>
          <a:p>
            <a:r>
              <a:rPr lang="en-US" sz="3200" u="sng" dirty="0">
                <a:solidFill>
                  <a:schemeClr val="bg1"/>
                </a:solidFill>
                <a:latin typeface="Times New Roman" panose="02020603050405020304" pitchFamily="18" charset="0"/>
                <a:cs typeface="Times New Roman" panose="02020603050405020304" pitchFamily="18" charset="0"/>
              </a:rPr>
              <a:t>Our project </a:t>
            </a:r>
            <a:r>
              <a:rPr lang="en-US" sz="3200" dirty="0">
                <a:solidFill>
                  <a:schemeClr val="bg1"/>
                </a:solidFill>
                <a:latin typeface="Times New Roman" panose="02020603050405020304" pitchFamily="18" charset="0"/>
                <a:cs typeface="Times New Roman" panose="02020603050405020304" pitchFamily="18" charset="0"/>
              </a:rPr>
              <a:t>provides a better alternative than the assistants which are available in the market, we have also customised in accordance with GLA University .Not only it solves the primitive queries but also it can answer questions related to GLA University .It is customizable and can be  personalised as per one’s need.</a:t>
            </a:r>
          </a:p>
          <a:p>
            <a:r>
              <a:rPr lang="en-US" sz="3200" dirty="0">
                <a:solidFill>
                  <a:schemeClr val="bg1"/>
                </a:solidFill>
                <a:latin typeface="Times New Roman" panose="02020603050405020304" pitchFamily="18" charset="0"/>
                <a:cs typeface="Times New Roman" panose="02020603050405020304" pitchFamily="18" charset="0"/>
              </a:rPr>
              <a:t>It can be used as GLA assistant which can guide new comers</a:t>
            </a:r>
          </a:p>
          <a:p>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621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10FC4-D99C-4252-ABA8-E69C0D46643C}"/>
              </a:ext>
            </a:extLst>
          </p:cNvPr>
          <p:cNvSpPr>
            <a:spLocks noGrp="1"/>
          </p:cNvSpPr>
          <p:nvPr>
            <p:ph idx="1"/>
          </p:nvPr>
        </p:nvSpPr>
        <p:spPr>
          <a:xfrm>
            <a:off x="1141412" y="1340528"/>
            <a:ext cx="9905999" cy="4450673"/>
          </a:xfrm>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   Since it has no Graphical User Interface , so the queries which can not be handled using only speech output it also provides the graphical output to the phone , like when user asks for directions from point A to point B it not only tells you the directions but also sends you the directions in your phone’s map .</a:t>
            </a:r>
          </a:p>
        </p:txBody>
      </p:sp>
    </p:spTree>
    <p:extLst>
      <p:ext uri="{BB962C8B-B14F-4D97-AF65-F5344CB8AC3E}">
        <p14:creationId xmlns:p14="http://schemas.microsoft.com/office/powerpoint/2010/main" val="743128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488201-B48C-4C4F-8A74-323C4BBE4B08}"/>
              </a:ext>
            </a:extLst>
          </p:cNvPr>
          <p:cNvSpPr/>
          <p:nvPr/>
        </p:nvSpPr>
        <p:spPr>
          <a:xfrm>
            <a:off x="5038127" y="860240"/>
            <a:ext cx="177119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bg2">
                    <a:lumMod val="50000"/>
                  </a:schemeClr>
                </a:solidFill>
                <a:effectLst>
                  <a:outerShdw dist="38100" dir="2700000" algn="bl" rotWithShape="0">
                    <a:schemeClr val="accent5"/>
                  </a:outerShdw>
                </a:effectLst>
              </a:rPr>
              <a:t>PROS</a:t>
            </a:r>
          </a:p>
        </p:txBody>
      </p:sp>
      <p:sp>
        <p:nvSpPr>
          <p:cNvPr id="8" name="Content Placeholder 7"/>
          <p:cNvSpPr>
            <a:spLocks noGrp="1"/>
          </p:cNvSpPr>
          <p:nvPr>
            <p:ph idx="1"/>
          </p:nvPr>
        </p:nvSpPr>
        <p:spPr>
          <a:xfrm>
            <a:off x="1716178" y="1855433"/>
            <a:ext cx="9905999" cy="4471346"/>
          </a:xfrm>
        </p:spPr>
        <p:txBody>
          <a:bodyPr/>
          <a:lstStyle/>
          <a:p>
            <a:pPr>
              <a:buFont typeface="Wingdings" panose="05000000000000000000" pitchFamily="2" charset="2"/>
              <a:buChar char="q"/>
            </a:pPr>
            <a:r>
              <a:rPr lang="en-IN" dirty="0">
                <a:solidFill>
                  <a:schemeClr val="bg1"/>
                </a:solidFill>
              </a:rPr>
              <a:t>It is cost effective ,while other such assistant costs eight to ten thousand ,it cost only three thousand</a:t>
            </a:r>
          </a:p>
          <a:p>
            <a:pPr>
              <a:buFont typeface="Wingdings" panose="05000000000000000000" pitchFamily="2" charset="2"/>
              <a:buChar char="q"/>
            </a:pPr>
            <a:r>
              <a:rPr lang="en-IN" dirty="0">
                <a:solidFill>
                  <a:schemeClr val="bg1"/>
                </a:solidFill>
              </a:rPr>
              <a:t>Portable</a:t>
            </a:r>
          </a:p>
          <a:p>
            <a:pPr>
              <a:buFont typeface="Wingdings" panose="05000000000000000000" pitchFamily="2" charset="2"/>
              <a:buChar char="q"/>
            </a:pPr>
            <a:r>
              <a:rPr lang="en-IN" dirty="0">
                <a:solidFill>
                  <a:schemeClr val="bg1"/>
                </a:solidFill>
              </a:rPr>
              <a:t>Multi platform support :while other assistant such as Google uses only Google services and Amazon Alexa uses only Amazon services our product can be combined with both hence it provides better results </a:t>
            </a:r>
          </a:p>
          <a:p>
            <a:pPr>
              <a:buFont typeface="Wingdings" panose="05000000000000000000" pitchFamily="2" charset="2"/>
              <a:buChar char="q"/>
            </a:pPr>
            <a:endParaRPr lang="en-IN" dirty="0">
              <a:solidFill>
                <a:schemeClr val="bg1"/>
              </a:solidFill>
            </a:endParaRPr>
          </a:p>
          <a:p>
            <a:pPr>
              <a:buFont typeface="Wingdings" panose="05000000000000000000" pitchFamily="2" charset="2"/>
              <a:buChar char="q"/>
            </a:pPr>
            <a:endParaRPr lang="en-IN" dirty="0">
              <a:solidFill>
                <a:schemeClr val="bg1"/>
              </a:solidFill>
            </a:endParaRPr>
          </a:p>
          <a:p>
            <a:pPr>
              <a:buFont typeface="Wingdings" panose="05000000000000000000" pitchFamily="2" charset="2"/>
              <a:buChar char="q"/>
            </a:pPr>
            <a:endParaRPr lang="en-IN" dirty="0">
              <a:solidFill>
                <a:schemeClr val="bg1"/>
              </a:solidFill>
            </a:endParaRPr>
          </a:p>
          <a:p>
            <a:pPr>
              <a:buFont typeface="Wingdings" panose="05000000000000000000" pitchFamily="2" charset="2"/>
              <a:buChar char="q"/>
            </a:pPr>
            <a:endParaRPr lang="en-IN" dirty="0">
              <a:solidFill>
                <a:schemeClr val="bg1"/>
              </a:solidFill>
            </a:endParaRPr>
          </a:p>
        </p:txBody>
      </p:sp>
    </p:spTree>
    <p:extLst>
      <p:ext uri="{BB962C8B-B14F-4D97-AF65-F5344CB8AC3E}">
        <p14:creationId xmlns:p14="http://schemas.microsoft.com/office/powerpoint/2010/main" val="4165680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5400" b="1" dirty="0">
                <a:solidFill>
                  <a:schemeClr val="bg1"/>
                </a:solidFill>
              </a:rPr>
              <a:t>Future scope</a:t>
            </a:r>
          </a:p>
        </p:txBody>
      </p:sp>
      <p:sp>
        <p:nvSpPr>
          <p:cNvPr id="4" name="Content Placeholder 3"/>
          <p:cNvSpPr>
            <a:spLocks noGrp="1"/>
          </p:cNvSpPr>
          <p:nvPr>
            <p:ph idx="1"/>
          </p:nvPr>
        </p:nvSpPr>
        <p:spPr/>
        <p:txBody>
          <a:bodyPr/>
          <a:lstStyle/>
          <a:p>
            <a:pPr>
              <a:buFont typeface="Wingdings" panose="05000000000000000000" pitchFamily="2" charset="2"/>
              <a:buChar char="q"/>
            </a:pPr>
            <a:r>
              <a:rPr lang="en-IN" dirty="0">
                <a:solidFill>
                  <a:schemeClr val="bg1"/>
                </a:solidFill>
              </a:rPr>
              <a:t>It can be used at GLA main gate which will solve questions related to GLA University.</a:t>
            </a:r>
          </a:p>
          <a:p>
            <a:pPr>
              <a:buFont typeface="Wingdings" panose="05000000000000000000" pitchFamily="2" charset="2"/>
              <a:buChar char="q"/>
            </a:pPr>
            <a:r>
              <a:rPr lang="en-IN" dirty="0">
                <a:solidFill>
                  <a:schemeClr val="bg1"/>
                </a:solidFill>
              </a:rPr>
              <a:t>It will also help in home automation</a:t>
            </a:r>
          </a:p>
          <a:p>
            <a:pPr>
              <a:buFont typeface="Wingdings" panose="05000000000000000000" pitchFamily="2" charset="2"/>
              <a:buChar char="q"/>
            </a:pPr>
            <a:r>
              <a:rPr lang="en-IN" dirty="0">
                <a:solidFill>
                  <a:schemeClr val="bg1"/>
                </a:solidFill>
              </a:rPr>
              <a:t>It can be a better alternative to similar products available in the market</a:t>
            </a:r>
          </a:p>
          <a:p>
            <a:pPr>
              <a:buFont typeface="Wingdings" panose="05000000000000000000" pitchFamily="2" charset="2"/>
              <a:buChar char="q"/>
            </a:pPr>
            <a:r>
              <a:rPr lang="en-IN" dirty="0">
                <a:solidFill>
                  <a:schemeClr val="bg1"/>
                </a:solidFill>
              </a:rPr>
              <a:t>It can be used at stations , hospitals and public places</a:t>
            </a:r>
          </a:p>
          <a:p>
            <a:pPr>
              <a:buFont typeface="Wingdings" panose="05000000000000000000" pitchFamily="2" charset="2"/>
              <a:buChar char="q"/>
            </a:pP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2914171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A924D74-E1DC-4887-87B8-D9A8D671E749}"/>
              </a:ext>
            </a:extLst>
          </p:cNvPr>
          <p:cNvSpPr/>
          <p:nvPr/>
        </p:nvSpPr>
        <p:spPr>
          <a:xfrm>
            <a:off x="1431891" y="3335509"/>
            <a:ext cx="1833824" cy="105507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INDUSTRY</a:t>
            </a:r>
          </a:p>
        </p:txBody>
      </p:sp>
      <p:sp>
        <p:nvSpPr>
          <p:cNvPr id="5" name="Rectangle: Rounded Corners 4">
            <a:extLst>
              <a:ext uri="{FF2B5EF4-FFF2-40B4-BE49-F238E27FC236}">
                <a16:creationId xmlns:a16="http://schemas.microsoft.com/office/drawing/2014/main" id="{72715784-07AC-4AA5-81E3-F98B0BE47CDE}"/>
              </a:ext>
            </a:extLst>
          </p:cNvPr>
          <p:cNvSpPr/>
          <p:nvPr/>
        </p:nvSpPr>
        <p:spPr>
          <a:xfrm>
            <a:off x="5381897" y="1864428"/>
            <a:ext cx="2008331" cy="10224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HOSPITAL</a:t>
            </a:r>
          </a:p>
        </p:txBody>
      </p:sp>
      <p:sp>
        <p:nvSpPr>
          <p:cNvPr id="6" name="Rectangle: Rounded Corners 5">
            <a:extLst>
              <a:ext uri="{FF2B5EF4-FFF2-40B4-BE49-F238E27FC236}">
                <a16:creationId xmlns:a16="http://schemas.microsoft.com/office/drawing/2014/main" id="{EDF5DE9F-3695-4904-9B31-0A668A79D479}"/>
              </a:ext>
            </a:extLst>
          </p:cNvPr>
          <p:cNvSpPr/>
          <p:nvPr/>
        </p:nvSpPr>
        <p:spPr>
          <a:xfrm>
            <a:off x="5341034" y="5093429"/>
            <a:ext cx="2049194" cy="107115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SCHOOL/</a:t>
            </a:r>
          </a:p>
          <a:p>
            <a:pPr algn="ctr"/>
            <a:r>
              <a:rPr lang="en-US" sz="2000" dirty="0">
                <a:solidFill>
                  <a:schemeClr val="bg1"/>
                </a:solidFill>
                <a:latin typeface="Times New Roman" panose="02020603050405020304" pitchFamily="18" charset="0"/>
                <a:cs typeface="Times New Roman" panose="02020603050405020304" pitchFamily="18" charset="0"/>
              </a:rPr>
              <a:t>COLLEGE</a:t>
            </a:r>
          </a:p>
        </p:txBody>
      </p:sp>
      <p:sp>
        <p:nvSpPr>
          <p:cNvPr id="7" name="Rectangle: Rounded Corners 6">
            <a:extLst>
              <a:ext uri="{FF2B5EF4-FFF2-40B4-BE49-F238E27FC236}">
                <a16:creationId xmlns:a16="http://schemas.microsoft.com/office/drawing/2014/main" id="{75B46B3A-2D99-427D-A035-350680DF982D}"/>
              </a:ext>
            </a:extLst>
          </p:cNvPr>
          <p:cNvSpPr/>
          <p:nvPr/>
        </p:nvSpPr>
        <p:spPr>
          <a:xfrm>
            <a:off x="5341034" y="3335509"/>
            <a:ext cx="2049194" cy="105507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FACTORIES</a:t>
            </a:r>
          </a:p>
        </p:txBody>
      </p:sp>
      <p:sp>
        <p:nvSpPr>
          <p:cNvPr id="8" name="Rectangle: Rounded Corners 7">
            <a:extLst>
              <a:ext uri="{FF2B5EF4-FFF2-40B4-BE49-F238E27FC236}">
                <a16:creationId xmlns:a16="http://schemas.microsoft.com/office/drawing/2014/main" id="{D679D70C-F6FB-4297-9757-D60628E50E2C}"/>
              </a:ext>
            </a:extLst>
          </p:cNvPr>
          <p:cNvSpPr/>
          <p:nvPr/>
        </p:nvSpPr>
        <p:spPr>
          <a:xfrm>
            <a:off x="9705703" y="3335509"/>
            <a:ext cx="1946366" cy="105507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OFFICES</a:t>
            </a:r>
          </a:p>
        </p:txBody>
      </p:sp>
      <p:sp>
        <p:nvSpPr>
          <p:cNvPr id="2" name="Title 1"/>
          <p:cNvSpPr>
            <a:spLocks noGrp="1"/>
          </p:cNvSpPr>
          <p:nvPr>
            <p:ph type="title"/>
          </p:nvPr>
        </p:nvSpPr>
        <p:spPr>
          <a:xfrm>
            <a:off x="1049973" y="161549"/>
            <a:ext cx="9905998" cy="1478570"/>
          </a:xfrm>
        </p:spPr>
        <p:txBody>
          <a:bodyPr>
            <a:normAutofit/>
          </a:bodyPr>
          <a:lstStyle/>
          <a:p>
            <a:pPr algn="ctr"/>
            <a:r>
              <a:rPr lang="en-IN" sz="5400" b="1" dirty="0">
                <a:solidFill>
                  <a:schemeClr val="bg1"/>
                </a:solidFill>
              </a:rPr>
              <a:t>     Scope</a:t>
            </a:r>
          </a:p>
        </p:txBody>
      </p:sp>
    </p:spTree>
    <p:extLst>
      <p:ext uri="{BB962C8B-B14F-4D97-AF65-F5344CB8AC3E}">
        <p14:creationId xmlns:p14="http://schemas.microsoft.com/office/powerpoint/2010/main" val="275147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49000" fill="hold"/>
                                        <p:tgtEl>
                                          <p:spTgt spid="5"/>
                                        </p:tgtEl>
                                        <p:attrNameLst>
                                          <p:attrName>fillcolor</p:attrName>
                                        </p:attrNameLst>
                                      </p:cBhvr>
                                      <p:to>
                                        <a:schemeClr val="accent2"/>
                                      </p:to>
                                    </p:animClr>
                                    <p:set>
                                      <p:cBhvr>
                                        <p:cTn id="7" dur="49000" fill="hold"/>
                                        <p:tgtEl>
                                          <p:spTgt spid="5"/>
                                        </p:tgtEl>
                                        <p:attrNameLst>
                                          <p:attrName>fill.type</p:attrName>
                                        </p:attrNameLst>
                                      </p:cBhvr>
                                      <p:to>
                                        <p:strVal val="solid"/>
                                      </p:to>
                                    </p:set>
                                    <p:set>
                                      <p:cBhvr>
                                        <p:cTn id="8" dur="49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7"/>
                                        </p:tgtEl>
                                        <p:attrNameLst>
                                          <p:attrName>fillcolor</p:attrName>
                                        </p:attrNameLst>
                                      </p:cBhvr>
                                      <p:to>
                                        <a:schemeClr val="accent2"/>
                                      </p:to>
                                    </p:animClr>
                                    <p:set>
                                      <p:cBhvr>
                                        <p:cTn id="13" dur="2000" fill="hold"/>
                                        <p:tgtEl>
                                          <p:spTgt spid="7"/>
                                        </p:tgtEl>
                                        <p:attrNameLst>
                                          <p:attrName>fill.type</p:attrName>
                                        </p:attrNameLst>
                                      </p:cBhvr>
                                      <p:to>
                                        <p:strVal val="solid"/>
                                      </p:to>
                                    </p:set>
                                    <p:set>
                                      <p:cBhvr>
                                        <p:cTn id="14" dur="2000" fill="hold"/>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8"/>
                                        </p:tgtEl>
                                        <p:attrNameLst>
                                          <p:attrName>fillcolor</p:attrName>
                                        </p:attrNameLst>
                                      </p:cBhvr>
                                      <p:to>
                                        <a:schemeClr val="accent2"/>
                                      </p:to>
                                    </p:animClr>
                                    <p:set>
                                      <p:cBhvr>
                                        <p:cTn id="19" dur="2000" fill="hold"/>
                                        <p:tgtEl>
                                          <p:spTgt spid="8"/>
                                        </p:tgtEl>
                                        <p:attrNameLst>
                                          <p:attrName>fill.type</p:attrName>
                                        </p:attrNameLst>
                                      </p:cBhvr>
                                      <p:to>
                                        <p:strVal val="solid"/>
                                      </p:to>
                                    </p:set>
                                    <p:set>
                                      <p:cBhvr>
                                        <p:cTn id="20" dur="2000" fill="hold"/>
                                        <p:tgtEl>
                                          <p:spTgt spid="8"/>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6"/>
                                        </p:tgtEl>
                                        <p:attrNameLst>
                                          <p:attrName>fillcolor</p:attrName>
                                        </p:attrNameLst>
                                      </p:cBhvr>
                                      <p:to>
                                        <a:schemeClr val="accent2"/>
                                      </p:to>
                                    </p:animClr>
                                    <p:set>
                                      <p:cBhvr>
                                        <p:cTn id="25" dur="2000" fill="hold"/>
                                        <p:tgtEl>
                                          <p:spTgt spid="6"/>
                                        </p:tgtEl>
                                        <p:attrNameLst>
                                          <p:attrName>fill.type</p:attrName>
                                        </p:attrNameLst>
                                      </p:cBhvr>
                                      <p:to>
                                        <p:strVal val="solid"/>
                                      </p:to>
                                    </p:set>
                                    <p:set>
                                      <p:cBhvr>
                                        <p:cTn id="26" dur="2000" fill="hold"/>
                                        <p:tgtEl>
                                          <p:spTgt spid="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4"/>
                                        </p:tgtEl>
                                        <p:attrNameLst>
                                          <p:attrName>fillcolor</p:attrName>
                                        </p:attrNameLst>
                                      </p:cBhvr>
                                      <p:to>
                                        <a:schemeClr val="accent2"/>
                                      </p:to>
                                    </p:animClr>
                                    <p:set>
                                      <p:cBhvr>
                                        <p:cTn id="31" dur="2000" fill="hold"/>
                                        <p:tgtEl>
                                          <p:spTgt spid="4"/>
                                        </p:tgtEl>
                                        <p:attrNameLst>
                                          <p:attrName>fill.type</p:attrName>
                                        </p:attrNameLst>
                                      </p:cBhvr>
                                      <p:to>
                                        <p:strVal val="solid"/>
                                      </p:to>
                                    </p:set>
                                    <p:set>
                                      <p:cBhvr>
                                        <p:cTn id="32"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brightnessContrast contrast="-1000"/>
                    </a14:imgEffect>
                  </a14:imgLayer>
                </a14:imgProps>
              </a:ext>
            </a:extLst>
          </a:blip>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sz="5400" b="1" dirty="0">
                <a:solidFill>
                  <a:schemeClr val="bg1"/>
                </a:solidFill>
              </a:rPr>
              <a:t>Our</a:t>
            </a:r>
            <a:r>
              <a:rPr lang="en-IN" b="1" dirty="0"/>
              <a:t> </a:t>
            </a:r>
            <a:r>
              <a:rPr lang="en-IN" sz="5400" b="1" dirty="0">
                <a:solidFill>
                  <a:schemeClr val="bg1"/>
                </a:solidFill>
              </a:rPr>
              <a:t>approach</a:t>
            </a:r>
          </a:p>
        </p:txBody>
      </p:sp>
      <p:sp>
        <p:nvSpPr>
          <p:cNvPr id="6" name="Content Placeholder 5"/>
          <p:cNvSpPr>
            <a:spLocks noGrp="1"/>
          </p:cNvSpPr>
          <p:nvPr>
            <p:ph idx="1"/>
          </p:nvPr>
        </p:nvSpPr>
        <p:spPr/>
        <p:txBody>
          <a:bodyPr/>
          <a:lstStyle/>
          <a:p>
            <a:pPr marL="0" indent="0" algn="ctr">
              <a:buNone/>
            </a:pPr>
            <a:r>
              <a:rPr lang="en-IN" sz="3600" dirty="0">
                <a:solidFill>
                  <a:schemeClr val="bg1"/>
                </a:solidFill>
              </a:rPr>
              <a:t>IOT technology has been used to achieve our goal. We have used Raspberry Pi  3 ,mic and speaker</a:t>
            </a:r>
          </a:p>
          <a:p>
            <a:pPr marL="0" indent="0">
              <a:buNone/>
            </a:pPr>
            <a:endParaRPr lang="en-IN" dirty="0">
              <a:solidFill>
                <a:schemeClr val="bg1"/>
              </a:solidFill>
            </a:endParaRPr>
          </a:p>
        </p:txBody>
      </p:sp>
    </p:spTree>
    <p:extLst>
      <p:ext uri="{BB962C8B-B14F-4D97-AF65-F5344CB8AC3E}">
        <p14:creationId xmlns:p14="http://schemas.microsoft.com/office/powerpoint/2010/main" val="1756993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418</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Tw Cen MT</vt:lpstr>
      <vt:lpstr>Wingdings</vt:lpstr>
      <vt:lpstr>Circuit</vt:lpstr>
      <vt:lpstr>Mini project</vt:lpstr>
      <vt:lpstr>PowerPoint Presentation</vt:lpstr>
      <vt:lpstr>PowerPoint Presentation</vt:lpstr>
      <vt:lpstr>PowerPoint Presentation</vt:lpstr>
      <vt:lpstr>PowerPoint Presentation</vt:lpstr>
      <vt:lpstr>PowerPoint Presentation</vt:lpstr>
      <vt:lpstr>Future scope</vt:lpstr>
      <vt:lpstr>     Scope</vt:lpstr>
      <vt:lpstr>Our approach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Aastha Agrawal</dc:creator>
  <cp:lastModifiedBy>Kumar Ujjwal Pandey</cp:lastModifiedBy>
  <cp:revision>64</cp:revision>
  <dcterms:created xsi:type="dcterms:W3CDTF">2018-12-06T16:23:56Z</dcterms:created>
  <dcterms:modified xsi:type="dcterms:W3CDTF">2019-04-12T09:42:02Z</dcterms:modified>
</cp:coreProperties>
</file>