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1" r:id="rId5"/>
    <p:sldId id="268" r:id="rId6"/>
    <p:sldId id="269" r:id="rId7"/>
    <p:sldId id="272" r:id="rId8"/>
    <p:sldId id="291" r:id="rId9"/>
    <p:sldId id="292" r:id="rId10"/>
    <p:sldId id="293" r:id="rId11"/>
    <p:sldId id="295" r:id="rId12"/>
    <p:sldId id="300" r:id="rId13"/>
    <p:sldId id="296" r:id="rId14"/>
    <p:sldId id="297" r:id="rId15"/>
    <p:sldId id="301" r:id="rId16"/>
    <p:sldId id="298" r:id="rId17"/>
    <p:sldId id="299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BEA9"/>
    <a:srgbClr val="EAB200"/>
    <a:srgbClr val="F2F2F2"/>
    <a:srgbClr val="014067"/>
    <a:srgbClr val="3F3F3F"/>
    <a:srgbClr val="014E7D"/>
    <a:srgbClr val="013657"/>
    <a:srgbClr val="01456F"/>
    <a:srgbClr val="014B79"/>
    <a:srgbClr val="093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6ED29-A791-429A-A266-938678F67EB4}" v="251" dt="2020-02-12T06:07:39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2844" autoAdjust="0"/>
  </p:normalViewPr>
  <p:slideViewPr>
    <p:cSldViewPr snapToGrid="0" showGuides="1">
      <p:cViewPr varScale="1">
        <p:scale>
          <a:sx n="88" d="100"/>
          <a:sy n="88" d="100"/>
        </p:scale>
        <p:origin x="920" y="184"/>
      </p:cViewPr>
      <p:guideLst>
        <p:guide pos="3840"/>
        <p:guide pos="384"/>
        <p:guide orient="horz"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5/4/20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5/4/20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Retention: Continuously catering to users’ preferences makes them more likely to remain loyal subscribers to the service</a:t>
            </a:r>
          </a:p>
          <a:p>
            <a:r>
              <a:rPr lang="en-US" dirty="0"/>
              <a:t>Revenues: Various research shows an increase in upselling revenue ranging from 10-50% caused by accurate “You might also like” product recommendations</a:t>
            </a:r>
          </a:p>
          <a:p>
            <a:r>
              <a:rPr lang="en-US" dirty="0"/>
              <a:t>Habits: Serving accurate content can trigger cues, building strong habits and influencing usage patterns in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00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83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024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by searching a large group of people and finding a smaller set of users with tastes similar to a particular user. It looks at the items they like and combines them to create a ranked list of suggestions. There are many ways to decide which users are similar and combine their choices to create a list of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443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235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955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19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4F28-7BFC-4282-8791-FD43AD63C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33065-38C7-4DE3-B427-81E9D137A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11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  <p:sldLayoutId id="2147483717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svg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ssorted-title Movie Case Lot">
            <a:extLst>
              <a:ext uri="{FF2B5EF4-FFF2-40B4-BE49-F238E27FC236}">
                <a16:creationId xmlns:a16="http://schemas.microsoft.com/office/drawing/2014/main" id="{973EF915-38D6-40FE-80F8-BAA35E3F63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8" y="1177290"/>
            <a:ext cx="5486400" cy="4503420"/>
          </a:xfrm>
          <a:prstGeom prst="hexagon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44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indoor, table, sitting, pair&#10;&#10;Description automatically generated">
            <a:extLst>
              <a:ext uri="{FF2B5EF4-FFF2-40B4-BE49-F238E27FC236}">
                <a16:creationId xmlns:a16="http://schemas.microsoft.com/office/drawing/2014/main" id="{9F09D0BC-337F-40BE-A067-C2BDB673CD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5991" r="2" b="2"/>
          <a:stretch/>
        </p:blipFill>
        <p:spPr>
          <a:xfrm>
            <a:off x="1683398" y="860944"/>
            <a:ext cx="4428523" cy="5137089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620874"/>
            <a:ext cx="4853573" cy="1616252"/>
          </a:xfrm>
        </p:spPr>
        <p:txBody>
          <a:bodyPr anchor="ctr">
            <a:normAutofit/>
          </a:bodyPr>
          <a:lstStyle/>
          <a:p>
            <a:r>
              <a:rPr lang="en-US" dirty="0"/>
              <a:t>Our Model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7493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47C3F-4B3D-4CE4-A3EE-6BAE1317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lifecycle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0BA1CD-3553-4E18-9B11-84C1DF28773E}"/>
              </a:ext>
            </a:extLst>
          </p:cNvPr>
          <p:cNvSpPr/>
          <p:nvPr/>
        </p:nvSpPr>
        <p:spPr>
          <a:xfrm>
            <a:off x="1111530" y="2735664"/>
            <a:ext cx="2491991" cy="6933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 &amp; 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2BC459-E9EB-40D5-B2A2-04DF08B057B1}"/>
              </a:ext>
            </a:extLst>
          </p:cNvPr>
          <p:cNvSpPr/>
          <p:nvPr/>
        </p:nvSpPr>
        <p:spPr>
          <a:xfrm>
            <a:off x="4941626" y="2735664"/>
            <a:ext cx="2491991" cy="6933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Development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26919C-948B-41EB-873C-FDE19E6473AD}"/>
              </a:ext>
            </a:extLst>
          </p:cNvPr>
          <p:cNvSpPr/>
          <p:nvPr/>
        </p:nvSpPr>
        <p:spPr>
          <a:xfrm>
            <a:off x="8588479" y="2735664"/>
            <a:ext cx="2491991" cy="6933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pic>
        <p:nvPicPr>
          <p:cNvPr id="5" name="Graphic 4" descr="Arrow: Straight">
            <a:extLst>
              <a:ext uri="{FF2B5EF4-FFF2-40B4-BE49-F238E27FC236}">
                <a16:creationId xmlns:a16="http://schemas.microsoft.com/office/drawing/2014/main" id="{63A00F71-CA7A-4A70-9D43-8D01EFDC2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804487" y="2680398"/>
            <a:ext cx="803868" cy="803868"/>
          </a:xfrm>
          <a:prstGeom prst="rect">
            <a:avLst/>
          </a:prstGeom>
        </p:spPr>
      </p:pic>
      <p:pic>
        <p:nvPicPr>
          <p:cNvPr id="10" name="Graphic 9" descr="Arrow: Straight">
            <a:extLst>
              <a:ext uri="{FF2B5EF4-FFF2-40B4-BE49-F238E27FC236}">
                <a16:creationId xmlns:a16="http://schemas.microsoft.com/office/drawing/2014/main" id="{E566A746-032B-49FC-8A7D-9E8975A2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627048" y="2680398"/>
            <a:ext cx="803868" cy="803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8E5643-B8E0-4805-A067-0531118EAF4D}"/>
              </a:ext>
            </a:extLst>
          </p:cNvPr>
          <p:cNvSpPr txBox="1"/>
          <p:nvPr/>
        </p:nvSpPr>
        <p:spPr>
          <a:xfrm>
            <a:off x="1149934" y="3818374"/>
            <a:ext cx="249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Convert data into a form suitable for modeling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C4A51-A3CC-4318-9492-8C56AAC02096}"/>
              </a:ext>
            </a:extLst>
          </p:cNvPr>
          <p:cNvSpPr txBox="1"/>
          <p:nvPr/>
        </p:nvSpPr>
        <p:spPr>
          <a:xfrm>
            <a:off x="4941625" y="3818374"/>
            <a:ext cx="2491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a model suited for the business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E6800-C21A-4216-985C-EB7D66FD7EC7}"/>
              </a:ext>
            </a:extLst>
          </p:cNvPr>
          <p:cNvSpPr txBox="1"/>
          <p:nvPr/>
        </p:nvSpPr>
        <p:spPr>
          <a:xfrm>
            <a:off x="8588479" y="3821611"/>
            <a:ext cx="249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Evaluate effectiveness of the developed model</a:t>
            </a:r>
          </a:p>
        </p:txBody>
      </p:sp>
    </p:spTree>
    <p:extLst>
      <p:ext uri="{BB962C8B-B14F-4D97-AF65-F5344CB8AC3E}">
        <p14:creationId xmlns:p14="http://schemas.microsoft.com/office/powerpoint/2010/main" val="394467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47C3F-4B3D-4CE4-A3EE-6BAE1317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Details</a:t>
            </a:r>
          </a:p>
        </p:txBody>
      </p:sp>
      <p:pic>
        <p:nvPicPr>
          <p:cNvPr id="1026" name="Picture 2" descr="A matrix factorized into two matrices using dimensionality reduction">
            <a:extLst>
              <a:ext uri="{FF2B5EF4-FFF2-40B4-BE49-F238E27FC236}">
                <a16:creationId xmlns:a16="http://schemas.microsoft.com/office/drawing/2014/main" id="{E6E3D0EE-3C44-40D7-8A84-910C66323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0" y="1356997"/>
            <a:ext cx="4049598" cy="327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3A4CB3-681C-490B-AABE-006DF36BB9F2}"/>
              </a:ext>
            </a:extLst>
          </p:cNvPr>
          <p:cNvSpPr txBox="1"/>
          <p:nvPr/>
        </p:nvSpPr>
        <p:spPr>
          <a:xfrm>
            <a:off x="4388128" y="2254330"/>
            <a:ext cx="6143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Since, we have a sparse user-rating matrix, first step is to reduce the matrix dimension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used the Low Rank Matrix Factorization using Least Squares Method algorithm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0BE745-C599-419C-966B-5EED207EB6BF}"/>
              </a:ext>
            </a:extLst>
          </p:cNvPr>
          <p:cNvSpPr/>
          <p:nvPr/>
        </p:nvSpPr>
        <p:spPr>
          <a:xfrm>
            <a:off x="518678" y="4926159"/>
            <a:ext cx="11368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 in the image above, the matrix is reduced into two matrices. The one on the left is the user matrix with m users, and the one on top is the item matrix with n items. The rating 4 is reduced or factorized into:</a:t>
            </a:r>
          </a:p>
          <a:p>
            <a:pPr marL="573088" indent="-285750">
              <a:buFont typeface="Arial" panose="020B0604020202020204" pitchFamily="34" charset="0"/>
              <a:buChar char="•"/>
            </a:pPr>
            <a:r>
              <a:rPr lang="en-US" dirty="0"/>
              <a:t>A user vector (2, -1)</a:t>
            </a:r>
          </a:p>
          <a:p>
            <a:pPr marL="573088" indent="-285750">
              <a:buFont typeface="Arial" panose="020B0604020202020204" pitchFamily="34" charset="0"/>
              <a:buChar char="•"/>
            </a:pPr>
            <a:r>
              <a:rPr lang="en-US" dirty="0"/>
              <a:t>An item vector (2.5, 1)</a:t>
            </a:r>
          </a:p>
        </p:txBody>
      </p:sp>
    </p:spTree>
    <p:extLst>
      <p:ext uri="{BB962C8B-B14F-4D97-AF65-F5344CB8AC3E}">
        <p14:creationId xmlns:p14="http://schemas.microsoft.com/office/powerpoint/2010/main" val="31076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indoor, table, sitting, pair&#10;&#10;Description automatically generated">
            <a:extLst>
              <a:ext uri="{FF2B5EF4-FFF2-40B4-BE49-F238E27FC236}">
                <a16:creationId xmlns:a16="http://schemas.microsoft.com/office/drawing/2014/main" id="{9F09D0BC-337F-40BE-A067-C2BDB673CD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5991" r="2" b="2"/>
          <a:stretch/>
        </p:blipFill>
        <p:spPr>
          <a:xfrm>
            <a:off x="1683398" y="860944"/>
            <a:ext cx="4428523" cy="5137089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620874"/>
            <a:ext cx="4853573" cy="1616252"/>
          </a:xfrm>
        </p:spPr>
        <p:txBody>
          <a:bodyPr anchor="ctr">
            <a:normAutofit/>
          </a:bodyPr>
          <a:lstStyle/>
          <a:p>
            <a:r>
              <a:rPr lang="en-US" dirty="0"/>
              <a:t>Results and Conclusions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2475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47C3F-4B3D-4CE4-A3EE-6BAE1317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model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FCD6D-8D86-427D-B104-58D903021AED}"/>
              </a:ext>
            </a:extLst>
          </p:cNvPr>
          <p:cNvSpPr txBox="1"/>
          <p:nvPr/>
        </p:nvSpPr>
        <p:spPr>
          <a:xfrm>
            <a:off x="518678" y="1630851"/>
            <a:ext cx="9911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model provides an estimate of the rating that a user will provide to a movie that he has not seen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sort these ratings in descending order and pick the first K movies to recommend to this user, where K is the number of movies we want to recommend.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1261DB-3703-4FAA-AEF8-DD91654B5E56}"/>
              </a:ext>
            </a:extLst>
          </p:cNvPr>
          <p:cNvSpPr/>
          <p:nvPr/>
        </p:nvSpPr>
        <p:spPr>
          <a:xfrm>
            <a:off x="518679" y="4090697"/>
            <a:ext cx="1680238" cy="6933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Collaborative Filtering Model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93B796-DC9F-4A32-85FE-64462EA9CE5E}"/>
              </a:ext>
            </a:extLst>
          </p:cNvPr>
          <p:cNvCxnSpPr>
            <a:cxnSpLocks/>
          </p:cNvCxnSpPr>
          <p:nvPr/>
        </p:nvCxnSpPr>
        <p:spPr>
          <a:xfrm>
            <a:off x="2532186" y="4437365"/>
            <a:ext cx="64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C84D05-5572-42E5-A721-F5876BBB4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42213"/>
              </p:ext>
            </p:extLst>
          </p:nvPr>
        </p:nvGraphicFramePr>
        <p:xfrm>
          <a:off x="3583931" y="3610168"/>
          <a:ext cx="3429820" cy="2058322"/>
        </p:xfrm>
        <a:graphic>
          <a:graphicData uri="http://schemas.openxmlformats.org/drawingml/2006/table">
            <a:tbl>
              <a:tblPr firstRow="1" firstCol="1" bandRow="1"/>
              <a:tblGrid>
                <a:gridCol w="1012004">
                  <a:extLst>
                    <a:ext uri="{9D8B030D-6E8A-4147-A177-3AD203B41FA5}">
                      <a16:colId xmlns:a16="http://schemas.microsoft.com/office/drawing/2014/main" val="1766692663"/>
                    </a:ext>
                  </a:extLst>
                </a:gridCol>
                <a:gridCol w="2417816">
                  <a:extLst>
                    <a:ext uri="{9D8B030D-6E8A-4147-A177-3AD203B41FA5}">
                      <a16:colId xmlns:a16="http://schemas.microsoft.com/office/drawing/2014/main" val="2473272616"/>
                    </a:ext>
                  </a:extLst>
                </a:gridCol>
              </a:tblGrid>
              <a:tr h="277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original_title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genres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Sleepers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[{'id': 80, 'name': 'Crime'}, {'id': 18, 'name': 'Drama'}, {'id': 53, 'name': 'Thriller'}]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21662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Nuovo Cinema Paradiso</a:t>
                      </a:r>
                      <a:endParaRPr lang="en-US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[{'id': 18, 'name': 'Drama'}, {'id': 10749, 'name': 'Romance'}]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36248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French Connection</a:t>
                      </a:r>
                      <a:endParaRPr lang="en-US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[{'id': 28, 'name': 'Action'}, {'id': 80, 'name': 'Crime'}, {'id': 53, 'name': 'Thriller'}]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94296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A0A3E6-DA70-485D-920A-28CF1DD8D426}"/>
              </a:ext>
            </a:extLst>
          </p:cNvPr>
          <p:cNvSpPr txBox="1"/>
          <p:nvPr/>
        </p:nvSpPr>
        <p:spPr>
          <a:xfrm>
            <a:off x="4077966" y="5825297"/>
            <a:ext cx="244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rated movies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16BBB9-D805-41C3-91A4-3F676EEF4F58}"/>
              </a:ext>
            </a:extLst>
          </p:cNvPr>
          <p:cNvCxnSpPr>
            <a:cxnSpLocks/>
          </p:cNvCxnSpPr>
          <p:nvPr/>
        </p:nvCxnSpPr>
        <p:spPr>
          <a:xfrm>
            <a:off x="7306827" y="4437365"/>
            <a:ext cx="64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65200F-5B08-44AC-9762-6B442CC81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44054"/>
              </p:ext>
            </p:extLst>
          </p:nvPr>
        </p:nvGraphicFramePr>
        <p:xfrm>
          <a:off x="8243501" y="3610168"/>
          <a:ext cx="3429820" cy="1857154"/>
        </p:xfrm>
        <a:graphic>
          <a:graphicData uri="http://schemas.openxmlformats.org/drawingml/2006/table">
            <a:tbl>
              <a:tblPr firstRow="1" firstCol="1" bandRow="1"/>
              <a:tblGrid>
                <a:gridCol w="1012004">
                  <a:extLst>
                    <a:ext uri="{9D8B030D-6E8A-4147-A177-3AD203B41FA5}">
                      <a16:colId xmlns:a16="http://schemas.microsoft.com/office/drawing/2014/main" val="1766692663"/>
                    </a:ext>
                  </a:extLst>
                </a:gridCol>
                <a:gridCol w="2417816">
                  <a:extLst>
                    <a:ext uri="{9D8B030D-6E8A-4147-A177-3AD203B41FA5}">
                      <a16:colId xmlns:a16="http://schemas.microsoft.com/office/drawing/2014/main" val="2473272616"/>
                    </a:ext>
                  </a:extLst>
                </a:gridCol>
              </a:tblGrid>
              <a:tr h="277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original_title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genres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Pulp Fiction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[{'id': 53, 'name': 'Thriller'}, {'id': 80, 'name': 'Crime'}]</a:t>
                      </a:r>
                      <a:endParaRPr lang="en-US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21662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Shawshank Redemption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[{'id': 18, 'name': 'Drama'}, {'id': 80, 'name': 'Crime'}]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36248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Schindler's List</a:t>
                      </a:r>
                      <a:endParaRPr lang="en-US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[{'id': 18, 'name': 'Drama'}, {'id': 36, 'name': 'History'}, {'id': 10752, 'name': 'War'}]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94296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1B7ADDD-07BF-493E-8BE6-268ABD43CEF9}"/>
              </a:ext>
            </a:extLst>
          </p:cNvPr>
          <p:cNvSpPr txBox="1"/>
          <p:nvPr/>
        </p:nvSpPr>
        <p:spPr>
          <a:xfrm>
            <a:off x="8737536" y="5825297"/>
            <a:ext cx="244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Recommended movies</a:t>
            </a:r>
          </a:p>
        </p:txBody>
      </p:sp>
    </p:spTree>
    <p:extLst>
      <p:ext uri="{BB962C8B-B14F-4D97-AF65-F5344CB8AC3E}">
        <p14:creationId xmlns:p14="http://schemas.microsoft.com/office/powerpoint/2010/main" val="209825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A21F6391-C77C-441F-86AC-F5B77E452F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1" b="3859"/>
          <a:stretch/>
        </p:blipFill>
        <p:spPr>
          <a:xfrm>
            <a:off x="359229" y="326570"/>
            <a:ext cx="11473542" cy="6204859"/>
          </a:xfrm>
          <a:noFill/>
        </p:spPr>
      </p:pic>
      <p:sp>
        <p:nvSpPr>
          <p:cNvPr id="25" name="Title 7">
            <a:extLst>
              <a:ext uri="{FF2B5EF4-FFF2-40B4-BE49-F238E27FC236}">
                <a16:creationId xmlns:a16="http://schemas.microsoft.com/office/drawing/2014/main" id="{9AA15C44-2D6F-472B-AB56-DB4CF06EECF3}"/>
              </a:ext>
            </a:extLst>
          </p:cNvPr>
          <p:cNvSpPr txBox="1">
            <a:spLocks/>
          </p:cNvSpPr>
          <p:nvPr/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lIns="28800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indoor, table, sitting, pair&#10;&#10;Description automatically generated">
            <a:extLst>
              <a:ext uri="{FF2B5EF4-FFF2-40B4-BE49-F238E27FC236}">
                <a16:creationId xmlns:a16="http://schemas.microsoft.com/office/drawing/2014/main" id="{9F09D0BC-337F-40BE-A067-C2BDB673CD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5991" r="2" b="2"/>
          <a:stretch/>
        </p:blipFill>
        <p:spPr>
          <a:xfrm>
            <a:off x="1683398" y="860944"/>
            <a:ext cx="4428523" cy="5137089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6560" y="2620874"/>
            <a:ext cx="4853573" cy="1616252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r>
              <a:rPr lang="en-US" dirty="0"/>
              <a:t>&amp; Business Value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78936" y="2701580"/>
            <a:ext cx="10628293" cy="442660"/>
          </a:xfrm>
        </p:spPr>
        <p:txBody>
          <a:bodyPr>
            <a:noAutofit/>
          </a:bodyPr>
          <a:lstStyle/>
          <a:p>
            <a:pPr marL="0" indent="0" algn="ctr">
              <a:buClr>
                <a:schemeClr val="accent2"/>
              </a:buClr>
              <a:buNone/>
            </a:pPr>
            <a:r>
              <a:rPr lang="en-US" sz="4400" dirty="0"/>
              <a:t>How to recommend movies to a user based on the preferences of similar users?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9FF6B6F9-7449-4CB5-8AA8-AE829CB9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47" y="494163"/>
            <a:ext cx="9225090" cy="1147969"/>
          </a:xfrm>
        </p:spPr>
        <p:txBody>
          <a:bodyPr>
            <a:noAutofit/>
          </a:bodyPr>
          <a:lstStyle/>
          <a:p>
            <a:r>
              <a:rPr lang="en-US" sz="4000" b="0" dirty="0"/>
              <a:t>Why invest in building a recommendation system</a:t>
            </a:r>
          </a:p>
        </p:txBody>
      </p:sp>
      <p:pic>
        <p:nvPicPr>
          <p:cNvPr id="4" name="Graphic 3" descr="Customer review">
            <a:extLst>
              <a:ext uri="{FF2B5EF4-FFF2-40B4-BE49-F238E27FC236}">
                <a16:creationId xmlns:a16="http://schemas.microsoft.com/office/drawing/2014/main" id="{1B4B412C-2609-4139-B2E6-B88FC8A34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5123" y="2057400"/>
            <a:ext cx="914400" cy="914400"/>
          </a:xfrm>
          <a:prstGeom prst="rect">
            <a:avLst/>
          </a:prstGeom>
        </p:spPr>
      </p:pic>
      <p:pic>
        <p:nvPicPr>
          <p:cNvPr id="7" name="Graphic 6" descr="Bar graph with upward trend">
            <a:extLst>
              <a:ext uri="{FF2B5EF4-FFF2-40B4-BE49-F238E27FC236}">
                <a16:creationId xmlns:a16="http://schemas.microsoft.com/office/drawing/2014/main" id="{8506E026-60D4-4A90-932E-6AC3E13D6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5123" y="3459726"/>
            <a:ext cx="914400" cy="914400"/>
          </a:xfrm>
          <a:prstGeom prst="rect">
            <a:avLst/>
          </a:prstGeom>
        </p:spPr>
      </p:pic>
      <p:pic>
        <p:nvPicPr>
          <p:cNvPr id="9" name="Graphic 8" descr="Lightbulb">
            <a:extLst>
              <a:ext uri="{FF2B5EF4-FFF2-40B4-BE49-F238E27FC236}">
                <a16:creationId xmlns:a16="http://schemas.microsoft.com/office/drawing/2014/main" id="{78CA1CC0-F275-4E5B-8BDA-7271E8C946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5123" y="486205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816502-E336-42FB-97BC-96805BF6ECBE}"/>
              </a:ext>
            </a:extLst>
          </p:cNvPr>
          <p:cNvSpPr txBox="1"/>
          <p:nvPr/>
        </p:nvSpPr>
        <p:spPr>
          <a:xfrm>
            <a:off x="2477729" y="2283767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Improve customer retention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B45FD8-8FB9-42DB-8285-FBB046EC32A6}"/>
              </a:ext>
            </a:extLst>
          </p:cNvPr>
          <p:cNvSpPr txBox="1"/>
          <p:nvPr/>
        </p:nvSpPr>
        <p:spPr>
          <a:xfrm>
            <a:off x="2477728" y="3686093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Increase revenues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0760D-89EC-4064-949B-0EA4AC874F19}"/>
              </a:ext>
            </a:extLst>
          </p:cNvPr>
          <p:cNvSpPr txBox="1"/>
          <p:nvPr/>
        </p:nvSpPr>
        <p:spPr>
          <a:xfrm>
            <a:off x="2477728" y="5088419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Form habits</a:t>
            </a:r>
          </a:p>
        </p:txBody>
      </p:sp>
    </p:spTree>
    <p:extLst>
      <p:ext uri="{BB962C8B-B14F-4D97-AF65-F5344CB8AC3E}">
        <p14:creationId xmlns:p14="http://schemas.microsoft.com/office/powerpoint/2010/main" val="264262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indoor, table, sitting, pair&#10;&#10;Description automatically generated">
            <a:extLst>
              <a:ext uri="{FF2B5EF4-FFF2-40B4-BE49-F238E27FC236}">
                <a16:creationId xmlns:a16="http://schemas.microsoft.com/office/drawing/2014/main" id="{9F09D0BC-337F-40BE-A067-C2BDB673CD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5991" r="2" b="2"/>
          <a:stretch/>
        </p:blipFill>
        <p:spPr>
          <a:xfrm>
            <a:off x="1683398" y="860944"/>
            <a:ext cx="4428523" cy="5137089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620874"/>
            <a:ext cx="4853573" cy="1616252"/>
          </a:xfrm>
        </p:spPr>
        <p:txBody>
          <a:bodyPr anchor="ctr">
            <a:normAutofit/>
          </a:bodyPr>
          <a:lstStyle/>
          <a:p>
            <a:r>
              <a:rPr lang="en-US" dirty="0"/>
              <a:t>About the dataset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868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47C3F-4B3D-4CE4-A3EE-6BAE1317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dataset</a:t>
            </a:r>
          </a:p>
        </p:txBody>
      </p:sp>
      <p:pic>
        <p:nvPicPr>
          <p:cNvPr id="4" name="Graphic 3" descr="Video camera">
            <a:extLst>
              <a:ext uri="{FF2B5EF4-FFF2-40B4-BE49-F238E27FC236}">
                <a16:creationId xmlns:a16="http://schemas.microsoft.com/office/drawing/2014/main" id="{1554062F-4C5D-4AEA-8BBD-36AA5955E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757" y="4517501"/>
            <a:ext cx="914400" cy="914400"/>
          </a:xfrm>
          <a:prstGeom prst="rect">
            <a:avLst/>
          </a:prstGeom>
        </p:spPr>
      </p:pic>
      <p:pic>
        <p:nvPicPr>
          <p:cNvPr id="6" name="Graphic 5" descr="Table">
            <a:extLst>
              <a:ext uri="{FF2B5EF4-FFF2-40B4-BE49-F238E27FC236}">
                <a16:creationId xmlns:a16="http://schemas.microsoft.com/office/drawing/2014/main" id="{87CC9C17-95D2-4DC7-AA63-2267DFD72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757" y="3107325"/>
            <a:ext cx="914400" cy="914400"/>
          </a:xfrm>
          <a:prstGeom prst="rect">
            <a:avLst/>
          </a:prstGeom>
        </p:spPr>
      </p:pic>
      <p:pic>
        <p:nvPicPr>
          <p:cNvPr id="8" name="Graphic 7" descr="Information">
            <a:extLst>
              <a:ext uri="{FF2B5EF4-FFF2-40B4-BE49-F238E27FC236}">
                <a16:creationId xmlns:a16="http://schemas.microsoft.com/office/drawing/2014/main" id="{2CE86294-BB6B-4D7F-A6C2-A3C1C54E5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0757" y="169714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062C75-07E3-45BB-8508-08A03B8F1387}"/>
              </a:ext>
            </a:extLst>
          </p:cNvPr>
          <p:cNvSpPr txBox="1"/>
          <p:nvPr/>
        </p:nvSpPr>
        <p:spPr>
          <a:xfrm>
            <a:off x="2055696" y="1905416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 consists of movies released on or before July 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9B2E86-0F51-4D96-A934-90D5C280F0DA}"/>
              </a:ext>
            </a:extLst>
          </p:cNvPr>
          <p:cNvSpPr txBox="1"/>
          <p:nvPr/>
        </p:nvSpPr>
        <p:spPr>
          <a:xfrm>
            <a:off x="2055696" y="3149026"/>
            <a:ext cx="9091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 also has files containing 26 million ratings from 270,000 users for all 45,000 movies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A75D0-CB6D-4D46-8744-0B3B7B229125}"/>
              </a:ext>
            </a:extLst>
          </p:cNvPr>
          <p:cNvSpPr txBox="1"/>
          <p:nvPr/>
        </p:nvSpPr>
        <p:spPr>
          <a:xfrm>
            <a:off x="2055696" y="4600904"/>
            <a:ext cx="87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points include cast, crew, plot keywords, budget, revenue and other details</a:t>
            </a:r>
          </a:p>
        </p:txBody>
      </p:sp>
    </p:spTree>
    <p:extLst>
      <p:ext uri="{BB962C8B-B14F-4D97-AF65-F5344CB8AC3E}">
        <p14:creationId xmlns:p14="http://schemas.microsoft.com/office/powerpoint/2010/main" val="70810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indoor, table, sitting, pair&#10;&#10;Description automatically generated">
            <a:extLst>
              <a:ext uri="{FF2B5EF4-FFF2-40B4-BE49-F238E27FC236}">
                <a16:creationId xmlns:a16="http://schemas.microsoft.com/office/drawing/2014/main" id="{9F09D0BC-337F-40BE-A067-C2BDB673CD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5991" r="2" b="2"/>
          <a:stretch/>
        </p:blipFill>
        <p:spPr>
          <a:xfrm>
            <a:off x="1683398" y="860944"/>
            <a:ext cx="4428523" cy="5137089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620874"/>
            <a:ext cx="4853573" cy="1616252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3334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47C3F-4B3D-4CE4-A3EE-6BAE1317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/>
              <a:t>Collaborative filtering</a:t>
            </a:r>
          </a:p>
        </p:txBody>
      </p:sp>
      <p:pic>
        <p:nvPicPr>
          <p:cNvPr id="5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9049E19-3F0A-4021-A51C-ED762377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78" y="1453782"/>
            <a:ext cx="6108264" cy="508513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392F2D-42A1-4158-B62D-5046B5FC95D1}"/>
              </a:ext>
            </a:extLst>
          </p:cNvPr>
          <p:cNvSpPr txBox="1"/>
          <p:nvPr/>
        </p:nvSpPr>
        <p:spPr>
          <a:xfrm>
            <a:off x="6774426" y="3396182"/>
            <a:ext cx="4520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technique that can filter out items that a user might like based on the reactions by similar users</a:t>
            </a:r>
          </a:p>
        </p:txBody>
      </p:sp>
    </p:spTree>
    <p:extLst>
      <p:ext uri="{BB962C8B-B14F-4D97-AF65-F5344CB8AC3E}">
        <p14:creationId xmlns:p14="http://schemas.microsoft.com/office/powerpoint/2010/main" val="112566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47C3F-4B3D-4CE4-A3EE-6BAE1317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/>
              <a:t>Collaborative filtering - Introduction </a:t>
            </a:r>
          </a:p>
        </p:txBody>
      </p:sp>
      <p:pic>
        <p:nvPicPr>
          <p:cNvPr id="6" name="Graphic 5" descr="Group of people">
            <a:extLst>
              <a:ext uri="{FF2B5EF4-FFF2-40B4-BE49-F238E27FC236}">
                <a16:creationId xmlns:a16="http://schemas.microsoft.com/office/drawing/2014/main" id="{95CE5CC2-B8F2-4926-AD9C-667F6F7C2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891" y="2251779"/>
            <a:ext cx="1177221" cy="1177221"/>
          </a:xfrm>
          <a:prstGeom prst="rect">
            <a:avLst/>
          </a:prstGeom>
        </p:spPr>
      </p:pic>
      <p:pic>
        <p:nvPicPr>
          <p:cNvPr id="8" name="Graphic 7" descr="Group of women">
            <a:extLst>
              <a:ext uri="{FF2B5EF4-FFF2-40B4-BE49-F238E27FC236}">
                <a16:creationId xmlns:a16="http://schemas.microsoft.com/office/drawing/2014/main" id="{8A97BE57-06B0-4848-B7B6-3D230F2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4502" y="2251779"/>
            <a:ext cx="1177221" cy="1177221"/>
          </a:xfrm>
          <a:prstGeom prst="rect">
            <a:avLst/>
          </a:prstGeom>
        </p:spPr>
      </p:pic>
      <p:pic>
        <p:nvPicPr>
          <p:cNvPr id="10" name="Graphic 9" descr="Clipboard Checked">
            <a:extLst>
              <a:ext uri="{FF2B5EF4-FFF2-40B4-BE49-F238E27FC236}">
                <a16:creationId xmlns:a16="http://schemas.microsoft.com/office/drawing/2014/main" id="{01C37169-383A-4BC5-91A0-563904F7A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71113" y="2251779"/>
            <a:ext cx="1177221" cy="1177221"/>
          </a:xfrm>
          <a:prstGeom prst="rect">
            <a:avLst/>
          </a:prstGeom>
        </p:spPr>
      </p:pic>
      <p:pic>
        <p:nvPicPr>
          <p:cNvPr id="12" name="Graphic 11" descr="Arrow Right">
            <a:extLst>
              <a:ext uri="{FF2B5EF4-FFF2-40B4-BE49-F238E27FC236}">
                <a16:creationId xmlns:a16="http://schemas.microsoft.com/office/drawing/2014/main" id="{42F93493-3086-4845-AB50-FBC6109F80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2607" y="2383189"/>
            <a:ext cx="914400" cy="914400"/>
          </a:xfrm>
          <a:prstGeom prst="rect">
            <a:avLst/>
          </a:prstGeom>
        </p:spPr>
      </p:pic>
      <p:pic>
        <p:nvPicPr>
          <p:cNvPr id="14" name="Graphic 13" descr="Arrow Right">
            <a:extLst>
              <a:ext uri="{FF2B5EF4-FFF2-40B4-BE49-F238E27FC236}">
                <a16:creationId xmlns:a16="http://schemas.microsoft.com/office/drawing/2014/main" id="{8076B099-1572-4172-BDC1-9E71B83CCF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9218" y="238318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3D8F40-7B97-4F70-A323-0FB2D487D137}"/>
              </a:ext>
            </a:extLst>
          </p:cNvPr>
          <p:cNvSpPr txBox="1"/>
          <p:nvPr/>
        </p:nvSpPr>
        <p:spPr>
          <a:xfrm>
            <a:off x="738359" y="3861479"/>
            <a:ext cx="1976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Search a large group of 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E3193-94B9-41EC-9BDC-5B4712F7ED8E}"/>
              </a:ext>
            </a:extLst>
          </p:cNvPr>
          <p:cNvSpPr txBox="1"/>
          <p:nvPr/>
        </p:nvSpPr>
        <p:spPr>
          <a:xfrm>
            <a:off x="4904970" y="3662062"/>
            <a:ext cx="1976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Find a smaller set with tastes similar to a specific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F0440D-A50A-4AA0-97E9-4B77622B3E42}"/>
              </a:ext>
            </a:extLst>
          </p:cNvPr>
          <p:cNvSpPr txBox="1"/>
          <p:nvPr/>
        </p:nvSpPr>
        <p:spPr>
          <a:xfrm>
            <a:off x="9071581" y="3662062"/>
            <a:ext cx="1976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Look at the items they like and create a ranked list</a:t>
            </a:r>
          </a:p>
        </p:txBody>
      </p:sp>
    </p:spTree>
    <p:extLst>
      <p:ext uri="{BB962C8B-B14F-4D97-AF65-F5344CB8AC3E}">
        <p14:creationId xmlns:p14="http://schemas.microsoft.com/office/powerpoint/2010/main" val="304483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Macintosh PowerPoint</Application>
  <PresentationFormat>Widescreen</PresentationFormat>
  <Paragraphs>78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Constantia</vt:lpstr>
      <vt:lpstr>Times New Roman</vt:lpstr>
      <vt:lpstr>Office Theme</vt:lpstr>
      <vt:lpstr>Movie Recommendation System</vt:lpstr>
      <vt:lpstr>Problem Statement &amp; Business Value</vt:lpstr>
      <vt:lpstr>PowerPoint Presentation</vt:lpstr>
      <vt:lpstr>Why invest in building a recommendation system</vt:lpstr>
      <vt:lpstr>About the dataset</vt:lpstr>
      <vt:lpstr>Overview of the dataset</vt:lpstr>
      <vt:lpstr>Methodology</vt:lpstr>
      <vt:lpstr>Collaborative filtering</vt:lpstr>
      <vt:lpstr>Collaborative filtering - Introduction </vt:lpstr>
      <vt:lpstr>Our Model</vt:lpstr>
      <vt:lpstr>Project lifecycle</vt:lpstr>
      <vt:lpstr>Model Details</vt:lpstr>
      <vt:lpstr>Results and Conclusions</vt:lpstr>
      <vt:lpstr>Interpreting model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2020-04-26T19:45:32Z</dcterms:created>
  <dcterms:modified xsi:type="dcterms:W3CDTF">2020-05-04T19:21:15Z</dcterms:modified>
</cp:coreProperties>
</file>