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268" r:id="rId6"/>
    <p:sldId id="269" r:id="rId7"/>
    <p:sldId id="272" r:id="rId8"/>
    <p:sldId id="278" r:id="rId9"/>
    <p:sldId id="273" r:id="rId10"/>
    <p:sldId id="277" r:id="rId11"/>
    <p:sldId id="281" r:id="rId12"/>
    <p:sldId id="282" r:id="rId13"/>
    <p:sldId id="283" r:id="rId14"/>
    <p:sldId id="279" r:id="rId15"/>
    <p:sldId id="274" r:id="rId16"/>
    <p:sldId id="28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EA9"/>
    <a:srgbClr val="EAB200"/>
    <a:srgbClr val="F2F2F2"/>
    <a:srgbClr val="014067"/>
    <a:srgbClr val="3F3F3F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6ED29-A791-429A-A266-938678F67EB4}" v="251" dt="2020-02-12T06:07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74" autoAdjust="0"/>
  </p:normalViewPr>
  <p:slideViewPr>
    <p:cSldViewPr snapToGrid="0" showGuides="1">
      <p:cViewPr varScale="1">
        <p:scale>
          <a:sx n="102" d="100"/>
          <a:sy n="102" d="100"/>
        </p:scale>
        <p:origin x="392" y="184"/>
      </p:cViewPr>
      <p:guideLst>
        <p:guide pos="3840"/>
        <p:guide pos="384"/>
        <p:guide orient="horz"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2/12/20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fact-book.p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fact-book.pa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ityofnewyork.u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1.nyc.gov/site/tlc/about/tlc-trip-record-data.pag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ityofnewyork.u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1.nyc.gov/site/tlc/about/tlc-trip-record-data.page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ityofnewyork.u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1.nyc.gov/site/tlc/about/tlc-trip-record-data.pag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 Factbook data : </a:t>
            </a:r>
            <a:r>
              <a:rPr lang="en-IN" dirty="0">
                <a:hlinkClick r:id="rId3"/>
              </a:rPr>
              <a:t>https://www1.nyc.gov/site/tlc/about/fact-book.page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0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level grouping of ride data</a:t>
            </a:r>
          </a:p>
          <a:p>
            <a:r>
              <a:rPr lang="en-US" dirty="0"/>
              <a:t>TLC Factbook Data: </a:t>
            </a:r>
            <a:r>
              <a:rPr lang="en-IN" dirty="0">
                <a:hlinkClick r:id="rId3"/>
              </a:rPr>
              <a:t>https://www1.nyc.gov/site/tlc/about/fact-book.page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06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level grouping of ride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79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https://opendata.cityofnewyork.us/</a:t>
            </a:r>
            <a:endParaRPr lang="en-IN" dirty="0"/>
          </a:p>
          <a:p>
            <a:r>
              <a:rPr lang="en-IN" dirty="0">
                <a:hlinkClick r:id="rId4"/>
              </a:rPr>
              <a:t>https://www1.nyc.gov/site/tlc/about/tlc-trip-record-data.page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6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https://opendata.cityofnewyork.us/</a:t>
            </a:r>
            <a:endParaRPr lang="en-IN" dirty="0"/>
          </a:p>
          <a:p>
            <a:r>
              <a:rPr lang="en-IN" dirty="0">
                <a:hlinkClick r:id="rId4"/>
              </a:rPr>
              <a:t>https://www1.nyc.gov/site/tlc/about/tlc-trip-record-data.page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65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level grouping of ride data</a:t>
            </a:r>
          </a:p>
          <a:p>
            <a:r>
              <a:rPr lang="en-IN" dirty="0">
                <a:hlinkClick r:id="rId3"/>
              </a:rPr>
              <a:t>https://opendata.cityofnewyork.us/</a:t>
            </a:r>
            <a:endParaRPr lang="en-IN" dirty="0"/>
          </a:p>
          <a:p>
            <a:r>
              <a:rPr lang="en-IN" dirty="0">
                <a:hlinkClick r:id="rId4"/>
              </a:rPr>
              <a:t>https://www1.nyc.gov/site/tlc/about/tlc-trip-record-data.page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520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a customer feedback system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82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4F28-7BFC-4282-8791-FD43AD63C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33065-38C7-4DE3-B427-81E9D137A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1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Reclaiming NYC Streets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Analytical Case Study of NYC Taxi Data</a:t>
            </a:r>
          </a:p>
        </p:txBody>
      </p:sp>
      <p:pic>
        <p:nvPicPr>
          <p:cNvPr id="5" name="Picture 4" descr="A car parked on a city street&#10;&#10;Description automatically generated">
            <a:extLst>
              <a:ext uri="{FF2B5EF4-FFF2-40B4-BE49-F238E27FC236}">
                <a16:creationId xmlns:a16="http://schemas.microsoft.com/office/drawing/2014/main" id="{99CD4C39-D257-484D-A4B1-A24F0F0F40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1147011"/>
            <a:ext cx="5181728" cy="4572000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41434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0" dirty="0"/>
              <a:t>Marketplace Forecasting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8" name="Text Placeholder 43">
            <a:extLst>
              <a:ext uri="{FF2B5EF4-FFF2-40B4-BE49-F238E27FC236}">
                <a16:creationId xmlns:a16="http://schemas.microsoft.com/office/drawing/2014/main" id="{36D8A104-4893-443C-9A6E-F6347FB8D2FB}"/>
              </a:ext>
            </a:extLst>
          </p:cNvPr>
          <p:cNvSpPr txBox="1">
            <a:spLocks/>
          </p:cNvSpPr>
          <p:nvPr/>
        </p:nvSpPr>
        <p:spPr>
          <a:xfrm>
            <a:off x="8911006" y="5413558"/>
            <a:ext cx="2103120" cy="9577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process step here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7568311-8620-4600-803C-35BF0ED0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1356997"/>
            <a:ext cx="7710922" cy="5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US" b="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1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Recommendation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AA106954-8284-4DE8-AABE-2C2C569E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044" y="2033326"/>
            <a:ext cx="3856643" cy="46409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DEF9E55-1BFB-4D34-B1B3-6D67BF3F0559}"/>
              </a:ext>
            </a:extLst>
          </p:cNvPr>
          <p:cNvSpPr txBox="1"/>
          <p:nvPr/>
        </p:nvSpPr>
        <p:spPr>
          <a:xfrm>
            <a:off x="4214785" y="2431130"/>
            <a:ext cx="515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 estimated trip fare to the 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E92F0-E9C6-463E-90E1-58B6F2008E45}"/>
              </a:ext>
            </a:extLst>
          </p:cNvPr>
          <p:cNvSpPr txBox="1"/>
          <p:nvPr/>
        </p:nvSpPr>
        <p:spPr>
          <a:xfrm>
            <a:off x="4214784" y="4153767"/>
            <a:ext cx="556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 real-time demand forecasting to drivers 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EBB8E3B-8AE3-4C81-8BCE-104FEFB08A68}"/>
              </a:ext>
            </a:extLst>
          </p:cNvPr>
          <p:cNvSpPr/>
          <p:nvPr/>
        </p:nvSpPr>
        <p:spPr>
          <a:xfrm>
            <a:off x="2825002" y="2631185"/>
            <a:ext cx="1324692" cy="34760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3E15AE-0B10-4CBB-B4FC-94AF2013650B}"/>
              </a:ext>
            </a:extLst>
          </p:cNvPr>
          <p:cNvSpPr txBox="1"/>
          <p:nvPr/>
        </p:nvSpPr>
        <p:spPr>
          <a:xfrm>
            <a:off x="172448" y="1454433"/>
            <a:ext cx="996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Package the solutions in an app and roll-out to customers and taxi drivers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5D83BD-AEED-4C0B-A13F-9FD2C133B071}"/>
              </a:ext>
            </a:extLst>
          </p:cNvPr>
          <p:cNvSpPr txBox="1"/>
          <p:nvPr/>
        </p:nvSpPr>
        <p:spPr>
          <a:xfrm>
            <a:off x="4214784" y="5907182"/>
            <a:ext cx="500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Allow customers to book shared rides </a:t>
            </a:r>
          </a:p>
        </p:txBody>
      </p:sp>
    </p:spTree>
    <p:extLst>
      <p:ext uri="{BB962C8B-B14F-4D97-AF65-F5344CB8AC3E}">
        <p14:creationId xmlns:p14="http://schemas.microsoft.com/office/powerpoint/2010/main" val="369871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3C3CF6-126B-9346-BF03-675BC41D3C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D363FA-F5BE-0444-9D60-626418BE5A1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C84DDD-DF55-5B44-B4A9-B508E053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B8408-260D-C743-81CF-6D777582975C}"/>
              </a:ext>
            </a:extLst>
          </p:cNvPr>
          <p:cNvSpPr txBox="1"/>
          <p:nvPr/>
        </p:nvSpPr>
        <p:spPr>
          <a:xfrm>
            <a:off x="685800" y="1700213"/>
            <a:ext cx="10244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customer feedback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Dynamic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25" name="Title 7">
            <a:extLst>
              <a:ext uri="{FF2B5EF4-FFF2-40B4-BE49-F238E27FC236}">
                <a16:creationId xmlns:a16="http://schemas.microsoft.com/office/drawing/2014/main" id="{9AA15C44-2D6F-472B-AB56-DB4CF06EECF3}"/>
              </a:ext>
            </a:extLst>
          </p:cNvPr>
          <p:cNvSpPr txBox="1">
            <a:spLocks/>
          </p:cNvSpPr>
          <p:nvPr/>
        </p:nvSpPr>
        <p:spPr>
          <a:xfrm>
            <a:off x="6187185" y="3103069"/>
            <a:ext cx="4853573" cy="1616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and Context 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78936" y="2701580"/>
            <a:ext cx="10628293" cy="442660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accent2"/>
              </a:buClr>
              <a:buNone/>
            </a:pPr>
            <a:r>
              <a:rPr lang="en-US" sz="4400" dirty="0"/>
              <a:t>How can NYC Taxi &amp; Limousine Commission (TLC) increase cab ridership?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slide20">
            <a:extLst>
              <a:ext uri="{FF2B5EF4-FFF2-40B4-BE49-F238E27FC236}">
                <a16:creationId xmlns:a16="http://schemas.microsoft.com/office/drawing/2014/main" id="{77392B9E-256C-414B-BC3E-382F10A8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Exploration &amp; Analysis</a:t>
            </a:r>
            <a:endParaRPr lang="en-US" b="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7" name="Text Placeholder 43">
            <a:extLst>
              <a:ext uri="{FF2B5EF4-FFF2-40B4-BE49-F238E27FC236}">
                <a16:creationId xmlns:a16="http://schemas.microsoft.com/office/drawing/2014/main" id="{FAB25684-BDB4-4448-A7E8-9467C5B4A513}"/>
              </a:ext>
            </a:extLst>
          </p:cNvPr>
          <p:cNvSpPr txBox="1">
            <a:spLocks/>
          </p:cNvSpPr>
          <p:nvPr/>
        </p:nvSpPr>
        <p:spPr>
          <a:xfrm>
            <a:off x="5434517" y="5413558"/>
            <a:ext cx="2103120" cy="9577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process step here</a:t>
            </a:r>
          </a:p>
        </p:txBody>
      </p:sp>
      <p:sp>
        <p:nvSpPr>
          <p:cNvPr id="218" name="Text Placeholder 43">
            <a:extLst>
              <a:ext uri="{FF2B5EF4-FFF2-40B4-BE49-F238E27FC236}">
                <a16:creationId xmlns:a16="http://schemas.microsoft.com/office/drawing/2014/main" id="{36D8A104-4893-443C-9A6E-F6347FB8D2FB}"/>
              </a:ext>
            </a:extLst>
          </p:cNvPr>
          <p:cNvSpPr txBox="1">
            <a:spLocks/>
          </p:cNvSpPr>
          <p:nvPr/>
        </p:nvSpPr>
        <p:spPr>
          <a:xfrm>
            <a:off x="8911006" y="5413558"/>
            <a:ext cx="2103120" cy="9577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process step here</a:t>
            </a:r>
          </a:p>
        </p:txBody>
      </p:sp>
      <p:pic>
        <p:nvPicPr>
          <p:cNvPr id="237" name="slide4">
            <a:extLst>
              <a:ext uri="{FF2B5EF4-FFF2-40B4-BE49-F238E27FC236}">
                <a16:creationId xmlns:a16="http://schemas.microsoft.com/office/drawing/2014/main" id="{68511EBE-3B37-401B-A26D-ABD4FE53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Strategy 1 – Shared Rides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8" name="Text Placeholder 43">
            <a:extLst>
              <a:ext uri="{FF2B5EF4-FFF2-40B4-BE49-F238E27FC236}">
                <a16:creationId xmlns:a16="http://schemas.microsoft.com/office/drawing/2014/main" id="{36D8A104-4893-443C-9A6E-F6347FB8D2FB}"/>
              </a:ext>
            </a:extLst>
          </p:cNvPr>
          <p:cNvSpPr txBox="1">
            <a:spLocks/>
          </p:cNvSpPr>
          <p:nvPr/>
        </p:nvSpPr>
        <p:spPr>
          <a:xfrm>
            <a:off x="8911006" y="5413558"/>
            <a:ext cx="2103120" cy="9577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ECD33"/>
              </a:buClr>
              <a:buSzTx/>
              <a:buFont typeface="Wingdings 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 process step here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0F86677-CC8B-4F7B-8A4B-E17E03B8BEF3}"/>
              </a:ext>
            </a:extLst>
          </p:cNvPr>
          <p:cNvGrpSpPr/>
          <p:nvPr/>
        </p:nvGrpSpPr>
        <p:grpSpPr>
          <a:xfrm>
            <a:off x="518678" y="3406244"/>
            <a:ext cx="11160131" cy="1502768"/>
            <a:chOff x="518678" y="1822537"/>
            <a:chExt cx="11160131" cy="1502768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F497930-98DD-49F2-8F05-1A7E20DF6D48}"/>
                </a:ext>
              </a:extLst>
            </p:cNvPr>
            <p:cNvGrpSpPr/>
            <p:nvPr/>
          </p:nvGrpSpPr>
          <p:grpSpPr>
            <a:xfrm>
              <a:off x="518678" y="1822537"/>
              <a:ext cx="10763110" cy="1502768"/>
              <a:chOff x="586922" y="1539733"/>
              <a:chExt cx="10763110" cy="1294030"/>
            </a:xfrm>
          </p:grpSpPr>
          <p:sp>
            <p:nvSpPr>
              <p:cNvPr id="184" name="Freeform 5">
                <a:extLst>
                  <a:ext uri="{FF2B5EF4-FFF2-40B4-BE49-F238E27FC236}">
                    <a16:creationId xmlns:a16="http://schemas.microsoft.com/office/drawing/2014/main" id="{8130BC5D-830E-4C6B-B1DC-399199CF01E1}"/>
                  </a:ext>
                </a:extLst>
              </p:cNvPr>
              <p:cNvSpPr/>
              <p:nvPr/>
            </p:nvSpPr>
            <p:spPr>
              <a:xfrm>
                <a:off x="7470997" y="1548659"/>
                <a:ext cx="3879035" cy="1285104"/>
              </a:xfrm>
              <a:custGeom>
                <a:avLst/>
                <a:gdLst>
                  <a:gd name="connsiteX0" fmla="*/ 0 w 3879035"/>
                  <a:gd name="connsiteY0" fmla="*/ 0 h 1285104"/>
                  <a:gd name="connsiteX1" fmla="*/ 3509321 w 3879035"/>
                  <a:gd name="connsiteY1" fmla="*/ 0 h 1285104"/>
                  <a:gd name="connsiteX2" fmla="*/ 3879035 w 3879035"/>
                  <a:gd name="connsiteY2" fmla="*/ 642552 h 1285104"/>
                  <a:gd name="connsiteX3" fmla="*/ 3509321 w 3879035"/>
                  <a:gd name="connsiteY3" fmla="*/ 1285104 h 1285104"/>
                  <a:gd name="connsiteX4" fmla="*/ 0 w 3879035"/>
                  <a:gd name="connsiteY4" fmla="*/ 1285104 h 1285104"/>
                  <a:gd name="connsiteX5" fmla="*/ 0 w 3879035"/>
                  <a:gd name="connsiteY5" fmla="*/ 1285102 h 1285104"/>
                  <a:gd name="connsiteX6" fmla="*/ 369713 w 3879035"/>
                  <a:gd name="connsiteY6" fmla="*/ 642552 h 1285104"/>
                  <a:gd name="connsiteX7" fmla="*/ 0 w 3879035"/>
                  <a:gd name="connsiteY7" fmla="*/ 2 h 1285104"/>
                  <a:gd name="connsiteX0" fmla="*/ 0 w 3879035"/>
                  <a:gd name="connsiteY0" fmla="*/ 0 h 1285104"/>
                  <a:gd name="connsiteX1" fmla="*/ 3509321 w 3879035"/>
                  <a:gd name="connsiteY1" fmla="*/ 0 h 1285104"/>
                  <a:gd name="connsiteX2" fmla="*/ 3879035 w 3879035"/>
                  <a:gd name="connsiteY2" fmla="*/ 642552 h 1285104"/>
                  <a:gd name="connsiteX3" fmla="*/ 3509321 w 3879035"/>
                  <a:gd name="connsiteY3" fmla="*/ 1285104 h 1285104"/>
                  <a:gd name="connsiteX4" fmla="*/ 0 w 3879035"/>
                  <a:gd name="connsiteY4" fmla="*/ 1285104 h 1285104"/>
                  <a:gd name="connsiteX5" fmla="*/ 0 w 3879035"/>
                  <a:gd name="connsiteY5" fmla="*/ 1285102 h 1285104"/>
                  <a:gd name="connsiteX6" fmla="*/ 0 w 3879035"/>
                  <a:gd name="connsiteY6" fmla="*/ 2 h 1285104"/>
                  <a:gd name="connsiteX7" fmla="*/ 0 w 3879035"/>
                  <a:gd name="connsiteY7" fmla="*/ 0 h 128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9035" h="1285104">
                    <a:moveTo>
                      <a:pt x="0" y="0"/>
                    </a:moveTo>
                    <a:lnTo>
                      <a:pt x="3509321" y="0"/>
                    </a:lnTo>
                    <a:lnTo>
                      <a:pt x="3879035" y="642552"/>
                    </a:lnTo>
                    <a:lnTo>
                      <a:pt x="3509321" y="1285104"/>
                    </a:lnTo>
                    <a:lnTo>
                      <a:pt x="0" y="1285104"/>
                    </a:lnTo>
                    <a:lnTo>
                      <a:pt x="0" y="128510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5875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190" name="Freeform 11">
                <a:extLst>
                  <a:ext uri="{FF2B5EF4-FFF2-40B4-BE49-F238E27FC236}">
                    <a16:creationId xmlns:a16="http://schemas.microsoft.com/office/drawing/2014/main" id="{D3912A64-120C-429F-9E89-257CCD942053}"/>
                  </a:ext>
                </a:extLst>
              </p:cNvPr>
              <p:cNvSpPr/>
              <p:nvPr/>
            </p:nvSpPr>
            <p:spPr>
              <a:xfrm>
                <a:off x="4096243" y="1539733"/>
                <a:ext cx="3879035" cy="1285104"/>
              </a:xfrm>
              <a:custGeom>
                <a:avLst/>
                <a:gdLst>
                  <a:gd name="connsiteX0" fmla="*/ 0 w 3879035"/>
                  <a:gd name="connsiteY0" fmla="*/ 0 h 1285104"/>
                  <a:gd name="connsiteX1" fmla="*/ 3509321 w 3879035"/>
                  <a:gd name="connsiteY1" fmla="*/ 0 h 1285104"/>
                  <a:gd name="connsiteX2" fmla="*/ 3879035 w 3879035"/>
                  <a:gd name="connsiteY2" fmla="*/ 642552 h 1285104"/>
                  <a:gd name="connsiteX3" fmla="*/ 3509321 w 3879035"/>
                  <a:gd name="connsiteY3" fmla="*/ 1285104 h 1285104"/>
                  <a:gd name="connsiteX4" fmla="*/ 0 w 3879035"/>
                  <a:gd name="connsiteY4" fmla="*/ 1285104 h 1285104"/>
                  <a:gd name="connsiteX5" fmla="*/ 0 w 3879035"/>
                  <a:gd name="connsiteY5" fmla="*/ 1285102 h 1285104"/>
                  <a:gd name="connsiteX6" fmla="*/ 369713 w 3879035"/>
                  <a:gd name="connsiteY6" fmla="*/ 642552 h 1285104"/>
                  <a:gd name="connsiteX7" fmla="*/ 0 w 3879035"/>
                  <a:gd name="connsiteY7" fmla="*/ 2 h 1285104"/>
                  <a:gd name="connsiteX0" fmla="*/ 0 w 3879035"/>
                  <a:gd name="connsiteY0" fmla="*/ 0 h 1285104"/>
                  <a:gd name="connsiteX1" fmla="*/ 3509321 w 3879035"/>
                  <a:gd name="connsiteY1" fmla="*/ 0 h 1285104"/>
                  <a:gd name="connsiteX2" fmla="*/ 3879035 w 3879035"/>
                  <a:gd name="connsiteY2" fmla="*/ 642552 h 1285104"/>
                  <a:gd name="connsiteX3" fmla="*/ 3509321 w 3879035"/>
                  <a:gd name="connsiteY3" fmla="*/ 1285104 h 1285104"/>
                  <a:gd name="connsiteX4" fmla="*/ 0 w 3879035"/>
                  <a:gd name="connsiteY4" fmla="*/ 1285104 h 1285104"/>
                  <a:gd name="connsiteX5" fmla="*/ 0 w 3879035"/>
                  <a:gd name="connsiteY5" fmla="*/ 1285102 h 1285104"/>
                  <a:gd name="connsiteX6" fmla="*/ 0 w 3879035"/>
                  <a:gd name="connsiteY6" fmla="*/ 2 h 1285104"/>
                  <a:gd name="connsiteX7" fmla="*/ 0 w 3879035"/>
                  <a:gd name="connsiteY7" fmla="*/ 0 h 128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9035" h="1285104">
                    <a:moveTo>
                      <a:pt x="0" y="0"/>
                    </a:moveTo>
                    <a:lnTo>
                      <a:pt x="3509321" y="0"/>
                    </a:lnTo>
                    <a:lnTo>
                      <a:pt x="3879035" y="642552"/>
                    </a:lnTo>
                    <a:lnTo>
                      <a:pt x="3509321" y="1285104"/>
                    </a:lnTo>
                    <a:lnTo>
                      <a:pt x="0" y="1285104"/>
                    </a:lnTo>
                    <a:lnTo>
                      <a:pt x="0" y="128510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0000"/>
                  <a:lumOff val="80000"/>
                </a:schemeClr>
              </a:solidFill>
              <a:ln w="15875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191" name="Freeform 12">
                <a:extLst>
                  <a:ext uri="{FF2B5EF4-FFF2-40B4-BE49-F238E27FC236}">
                    <a16:creationId xmlns:a16="http://schemas.microsoft.com/office/drawing/2014/main" id="{16DEDA31-E4BC-4405-AED3-3168024524DB}"/>
                  </a:ext>
                </a:extLst>
              </p:cNvPr>
              <p:cNvSpPr/>
              <p:nvPr/>
            </p:nvSpPr>
            <p:spPr>
              <a:xfrm>
                <a:off x="586922" y="1539733"/>
                <a:ext cx="3879035" cy="1285104"/>
              </a:xfrm>
              <a:custGeom>
                <a:avLst/>
                <a:gdLst>
                  <a:gd name="connsiteX0" fmla="*/ 0 w 3879035"/>
                  <a:gd name="connsiteY0" fmla="*/ 0 h 1285104"/>
                  <a:gd name="connsiteX1" fmla="*/ 3509321 w 3879035"/>
                  <a:gd name="connsiteY1" fmla="*/ 0 h 1285104"/>
                  <a:gd name="connsiteX2" fmla="*/ 3879035 w 3879035"/>
                  <a:gd name="connsiteY2" fmla="*/ 642552 h 1285104"/>
                  <a:gd name="connsiteX3" fmla="*/ 3509321 w 3879035"/>
                  <a:gd name="connsiteY3" fmla="*/ 1285104 h 1285104"/>
                  <a:gd name="connsiteX4" fmla="*/ 0 w 3879035"/>
                  <a:gd name="connsiteY4" fmla="*/ 1285104 h 1285104"/>
                  <a:gd name="connsiteX5" fmla="*/ 0 w 3879035"/>
                  <a:gd name="connsiteY5" fmla="*/ 1285102 h 1285104"/>
                  <a:gd name="connsiteX6" fmla="*/ 369713 w 3879035"/>
                  <a:gd name="connsiteY6" fmla="*/ 642552 h 1285104"/>
                  <a:gd name="connsiteX7" fmla="*/ 0 w 3879035"/>
                  <a:gd name="connsiteY7" fmla="*/ 2 h 128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9035" h="1285104">
                    <a:moveTo>
                      <a:pt x="0" y="0"/>
                    </a:moveTo>
                    <a:lnTo>
                      <a:pt x="3509321" y="0"/>
                    </a:lnTo>
                    <a:lnTo>
                      <a:pt x="3879035" y="642552"/>
                    </a:lnTo>
                    <a:lnTo>
                      <a:pt x="3509321" y="1285104"/>
                    </a:lnTo>
                    <a:lnTo>
                      <a:pt x="0" y="1285104"/>
                    </a:lnTo>
                    <a:lnTo>
                      <a:pt x="0" y="1285102"/>
                    </a:lnTo>
                    <a:lnTo>
                      <a:pt x="369713" y="64255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2"/>
              </a:solidFill>
              <a:ln w="15875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EC806E4-F571-4270-87C4-51A2E0818B86}"/>
                  </a:ext>
                </a:extLst>
              </p:cNvPr>
              <p:cNvSpPr txBox="1"/>
              <p:nvPr/>
            </p:nvSpPr>
            <p:spPr>
              <a:xfrm>
                <a:off x="1012936" y="1674453"/>
                <a:ext cx="690387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sz="6600" dirty="0">
                    <a:solidFill>
                      <a:schemeClr val="accent1"/>
                    </a:solidFill>
                    <a:latin typeface="Century Gothic" panose="020B0502020202020204"/>
                  </a:rPr>
                  <a:t>1</a:t>
                </a: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098A3FB-42DE-45EC-B4E0-B33C4CDDD3FB}"/>
                  </a:ext>
                </a:extLst>
              </p:cNvPr>
              <p:cNvCxnSpPr/>
              <p:nvPr/>
            </p:nvCxnSpPr>
            <p:spPr>
              <a:xfrm>
                <a:off x="1693798" y="1703396"/>
                <a:ext cx="0" cy="957779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93A43E0-FCC9-4FF8-9EE8-6996FD16D3B6}"/>
                  </a:ext>
                </a:extLst>
              </p:cNvPr>
              <p:cNvSpPr txBox="1"/>
              <p:nvPr/>
            </p:nvSpPr>
            <p:spPr>
              <a:xfrm>
                <a:off x="4498788" y="1674453"/>
                <a:ext cx="770970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sz="6600" dirty="0">
                    <a:solidFill>
                      <a:schemeClr val="accent1"/>
                    </a:solidFill>
                    <a:latin typeface="Century Gothic" panose="020B0502020202020204"/>
                  </a:rPr>
                  <a:t>2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F69E66B-E2CE-4152-9BD9-36486A00A11F}"/>
                  </a:ext>
                </a:extLst>
              </p:cNvPr>
              <p:cNvCxnSpPr/>
              <p:nvPr/>
            </p:nvCxnSpPr>
            <p:spPr>
              <a:xfrm>
                <a:off x="5269758" y="1703396"/>
                <a:ext cx="0" cy="957779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2333040-40DF-461E-B407-8C1B5ED6CBC5}"/>
                  </a:ext>
                </a:extLst>
              </p:cNvPr>
              <p:cNvSpPr txBox="1"/>
              <p:nvPr/>
            </p:nvSpPr>
            <p:spPr>
              <a:xfrm>
                <a:off x="7975277" y="1674453"/>
                <a:ext cx="770970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sz="6600" dirty="0">
                    <a:solidFill>
                      <a:schemeClr val="accent1"/>
                    </a:solidFill>
                    <a:latin typeface="Century Gothic" panose="020B0502020202020204"/>
                  </a:rPr>
                  <a:t>3</a:t>
                </a: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1D079CD-4148-4A64-979A-882E8F9C349D}"/>
                  </a:ext>
                </a:extLst>
              </p:cNvPr>
              <p:cNvCxnSpPr/>
              <p:nvPr/>
            </p:nvCxnSpPr>
            <p:spPr>
              <a:xfrm>
                <a:off x="8746247" y="1703396"/>
                <a:ext cx="0" cy="957779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210" name="Text Placeholder 43">
                <a:extLst>
                  <a:ext uri="{FF2B5EF4-FFF2-40B4-BE49-F238E27FC236}">
                    <a16:creationId xmlns:a16="http://schemas.microsoft.com/office/drawing/2014/main" id="{D2BDEADD-B1AB-4D38-9384-113B7B4347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8556" y="1703396"/>
                <a:ext cx="2103120" cy="957778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9ECD33"/>
                  </a:buClr>
                  <a:buSzTx/>
                  <a:buFont typeface="Wingdings 2" charset="2"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Group all rides based on the route taken</a:t>
                </a:r>
              </a:p>
            </p:txBody>
          </p:sp>
          <p:sp>
            <p:nvSpPr>
              <p:cNvPr id="211" name="Text Placeholder 43">
                <a:extLst>
                  <a:ext uri="{FF2B5EF4-FFF2-40B4-BE49-F238E27FC236}">
                    <a16:creationId xmlns:a16="http://schemas.microsoft.com/office/drawing/2014/main" id="{E8377793-F6E1-4E7E-BEF6-C83189301A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4517" y="1703396"/>
                <a:ext cx="2103120" cy="957778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Clr>
                    <a:srgbClr val="9ECD33"/>
                  </a:buClr>
                  <a:defRPr/>
                </a:pPr>
                <a:r>
                  <a:rPr lang="en-US" sz="1800" dirty="0">
                    <a:solidFill>
                      <a:schemeClr val="accent1"/>
                    </a:solidFill>
                    <a:latin typeface="Century Gothic" panose="020B0502020202020204"/>
                  </a:rPr>
                  <a:t>Group rides within the same day, hour and 15-minute interval</a:t>
                </a:r>
              </a:p>
            </p:txBody>
          </p:sp>
          <p:sp>
            <p:nvSpPr>
              <p:cNvPr id="212" name="Text Placeholder 43">
                <a:extLst>
                  <a:ext uri="{FF2B5EF4-FFF2-40B4-BE49-F238E27FC236}">
                    <a16:creationId xmlns:a16="http://schemas.microsoft.com/office/drawing/2014/main" id="{F937AA79-EAAB-490B-8D6D-11934BBA3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1006" y="1703396"/>
                <a:ext cx="2103120" cy="957778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Clr>
                    <a:srgbClr val="9ECD33"/>
                  </a:buClr>
                  <a:defRPr/>
                </a:pPr>
                <a:r>
                  <a:rPr lang="en-US" sz="1800" dirty="0">
                    <a:solidFill>
                      <a:schemeClr val="accent1"/>
                    </a:solidFill>
                    <a:latin typeface="Century Gothic" panose="020B0502020202020204"/>
                  </a:rPr>
                  <a:t># of such rides = # of potential shared rides</a:t>
                </a:r>
              </a:p>
            </p:txBody>
          </p:sp>
        </p:grpSp>
        <p:pic>
          <p:nvPicPr>
            <p:cNvPr id="222" name="Graphic 221" descr="Group of men">
              <a:extLst>
                <a:ext uri="{FF2B5EF4-FFF2-40B4-BE49-F238E27FC236}">
                  <a16:creationId xmlns:a16="http://schemas.microsoft.com/office/drawing/2014/main" id="{B6967FD7-8D6D-4958-A263-6BF4E6359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64409" y="2050308"/>
              <a:ext cx="914400" cy="914400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63E7ADFD-8CDE-4CD5-AE93-D04ABEC0A2C7}"/>
              </a:ext>
            </a:extLst>
          </p:cNvPr>
          <p:cNvSpPr txBox="1"/>
          <p:nvPr/>
        </p:nvSpPr>
        <p:spPr>
          <a:xfrm>
            <a:off x="1477395" y="1782734"/>
            <a:ext cx="1376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AB200"/>
                </a:solidFill>
              </a:rPr>
              <a:t>7.6M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74E9F50-BFD1-4CB8-8E1A-0A41F62D7F36}"/>
              </a:ext>
            </a:extLst>
          </p:cNvPr>
          <p:cNvSpPr txBox="1"/>
          <p:nvPr/>
        </p:nvSpPr>
        <p:spPr>
          <a:xfrm>
            <a:off x="1057297" y="2324177"/>
            <a:ext cx="2059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Total rides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7DB6E71-094B-416D-8881-44A1A01B6690}"/>
              </a:ext>
            </a:extLst>
          </p:cNvPr>
          <p:cNvSpPr txBox="1"/>
          <p:nvPr/>
        </p:nvSpPr>
        <p:spPr>
          <a:xfrm>
            <a:off x="4652196" y="1782734"/>
            <a:ext cx="1376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2.1M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8A2E41-8C1F-445C-9BD7-CDDB64C50FFF}"/>
              </a:ext>
            </a:extLst>
          </p:cNvPr>
          <p:cNvSpPr txBox="1"/>
          <p:nvPr/>
        </p:nvSpPr>
        <p:spPr>
          <a:xfrm>
            <a:off x="4049197" y="2324177"/>
            <a:ext cx="258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Potential shared rides </a:t>
            </a:r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C49EB6EA-AB0D-44E2-9917-24A19901CAE0}"/>
              </a:ext>
            </a:extLst>
          </p:cNvPr>
          <p:cNvSpPr/>
          <p:nvPr/>
        </p:nvSpPr>
        <p:spPr>
          <a:xfrm>
            <a:off x="2915701" y="2032602"/>
            <a:ext cx="1187777" cy="2639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C6E4E357-6B0B-41E9-98EA-4385C553BC87}"/>
              </a:ext>
            </a:extLst>
          </p:cNvPr>
          <p:cNvSpPr/>
          <p:nvPr/>
        </p:nvSpPr>
        <p:spPr>
          <a:xfrm>
            <a:off x="6466654" y="2032602"/>
            <a:ext cx="1187777" cy="263950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AAB7D-9C31-4311-8747-BB519D78A0F0}"/>
              </a:ext>
            </a:extLst>
          </p:cNvPr>
          <p:cNvSpPr txBox="1"/>
          <p:nvPr/>
        </p:nvSpPr>
        <p:spPr>
          <a:xfrm>
            <a:off x="8141394" y="1782734"/>
            <a:ext cx="1376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70%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A79E00-13F1-4574-A023-760035B5FA1E}"/>
              </a:ext>
            </a:extLst>
          </p:cNvPr>
          <p:cNvSpPr txBox="1"/>
          <p:nvPr/>
        </p:nvSpPr>
        <p:spPr>
          <a:xfrm>
            <a:off x="7002525" y="2324177"/>
            <a:ext cx="365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Congestion surcharge reduction</a:t>
            </a:r>
          </a:p>
        </p:txBody>
      </p:sp>
    </p:spTree>
    <p:extLst>
      <p:ext uri="{BB962C8B-B14F-4D97-AF65-F5344CB8AC3E}">
        <p14:creationId xmlns:p14="http://schemas.microsoft.com/office/powerpoint/2010/main" val="32258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6">
            <a:extLst>
              <a:ext uri="{FF2B5EF4-FFF2-40B4-BE49-F238E27FC236}">
                <a16:creationId xmlns:a16="http://schemas.microsoft.com/office/drawing/2014/main" id="{0DF6EB53-BFC7-DF45-963F-E66464786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600"/>
            <a:ext cx="12191999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52510FC3-B600-D545-90E2-AA99F0A9E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9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310</Words>
  <Application>Microsoft Macintosh PowerPoint</Application>
  <PresentationFormat>Widescreen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 Gothic</vt:lpstr>
      <vt:lpstr>Times New Roman</vt:lpstr>
      <vt:lpstr>Wingdings 2</vt:lpstr>
      <vt:lpstr>Office Theme</vt:lpstr>
      <vt:lpstr>Reclaiming NYC Streets</vt:lpstr>
      <vt:lpstr>Problem Statement</vt:lpstr>
      <vt:lpstr>PowerPoint Presentation</vt:lpstr>
      <vt:lpstr>PowerPoint Presentation</vt:lpstr>
      <vt:lpstr>Problem Exploration &amp; Analysis</vt:lpstr>
      <vt:lpstr>PowerPoint Presentation</vt:lpstr>
      <vt:lpstr>Strategy 1 – Shared Rides</vt:lpstr>
      <vt:lpstr>PowerPoint Presentation</vt:lpstr>
      <vt:lpstr>PowerPoint Presentation</vt:lpstr>
      <vt:lpstr>Marketplace Forecasting</vt:lpstr>
      <vt:lpstr>Recommendation</vt:lpstr>
      <vt:lpstr>Recommendation</vt:lpstr>
      <vt:lpstr>Future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2020-02-07T19:33:11Z</dcterms:created>
  <dcterms:modified xsi:type="dcterms:W3CDTF">2020-02-12T21:48:43Z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