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h6fFIyhEJ68fqNqvpxnnbA4ct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63" name="Google Shape;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339b1395150_0_7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339b1395150_0_7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g339b1395150_0_7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339b1395150_0_1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339b1395150_0_14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7" name="Google Shape;167;g339b1395150_0_14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39b1395150_0_8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339b1395150_0_8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g339b1395150_0_8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9b1395150_0_9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339b1395150_0_9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g339b1395150_0_9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39b1395150_0_10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339b1395150_0_10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g339b1395150_0_10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39b1395150_0_1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339b1395150_0_11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5" name="Google Shape;205;g339b1395150_0_11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339b1395150_0_1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339b1395150_0_1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g339b1395150_0_12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339b1395150_0_1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339b1395150_0_1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g339b1395150_0_1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39b1395150_0_1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339b1395150_0_15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g339b1395150_0_15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339b1395150_0_16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339b1395150_0_16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7" name="Google Shape;247;g339b1395150_0_16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39b1395150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339b1395150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g339b1395150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253" name="Google Shape;25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339b1395150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339b1395150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 name="Google Shape;82;g339b1395150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39b1395150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339b1395150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2" name="Google Shape;92;g339b1395150_0_1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339b1395150_0_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339b1395150_0_2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6" name="Google Shape;106;g339b1395150_0_2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39b1395150_0_5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339b1395150_0_5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339b1395150_0_5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339b1395150_0_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339b1395150_0_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g339b1395150_0_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39b1395150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39b1395150_0_2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g339b1395150_0_2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39b1395150_0_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39b1395150_0_3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 name="Google Shape;146;g339b1395150_0_3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I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3322025767c_0_883"/>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3322025767c_0_883"/>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3322025767c_0_88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g3322025767c_0_918"/>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0" name="Google Shape;50;g3322025767c_0_918"/>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rmAutofit/>
          </a:bodyPr>
          <a:lstStyle>
            <a:lvl1pPr marL="457200" lvl="0" indent="-381000" algn="ctr">
              <a:spcBef>
                <a:spcPts val="0"/>
              </a:spcBef>
              <a:spcAft>
                <a:spcPts val="0"/>
              </a:spcAft>
              <a:buSzPts val="2400"/>
              <a:buChar char="●"/>
              <a:defRPr/>
            </a:lvl1pPr>
            <a:lvl2pPr marL="914400" lvl="1" indent="-349250" algn="ctr">
              <a:spcBef>
                <a:spcPts val="0"/>
              </a:spcBef>
              <a:spcAft>
                <a:spcPts val="0"/>
              </a:spcAft>
              <a:buSzPts val="1900"/>
              <a:buChar char="○"/>
              <a:defRPr/>
            </a:lvl2pPr>
            <a:lvl3pPr marL="1371600" lvl="2" indent="-349250" algn="ctr">
              <a:spcBef>
                <a:spcPts val="0"/>
              </a:spcBef>
              <a:spcAft>
                <a:spcPts val="0"/>
              </a:spcAft>
              <a:buSzPts val="1900"/>
              <a:buChar char="■"/>
              <a:defRPr/>
            </a:lvl3pPr>
            <a:lvl4pPr marL="1828800" lvl="3" indent="-349250" algn="ctr">
              <a:spcBef>
                <a:spcPts val="0"/>
              </a:spcBef>
              <a:spcAft>
                <a:spcPts val="0"/>
              </a:spcAft>
              <a:buSzPts val="1900"/>
              <a:buChar char="●"/>
              <a:defRPr/>
            </a:lvl4pPr>
            <a:lvl5pPr marL="2286000" lvl="4" indent="-349250" algn="ctr">
              <a:spcBef>
                <a:spcPts val="0"/>
              </a:spcBef>
              <a:spcAft>
                <a:spcPts val="0"/>
              </a:spcAft>
              <a:buSzPts val="1900"/>
              <a:buChar char="○"/>
              <a:defRPr/>
            </a:lvl5pPr>
            <a:lvl6pPr marL="2743200" lvl="5" indent="-349250" algn="ctr">
              <a:spcBef>
                <a:spcPts val="0"/>
              </a:spcBef>
              <a:spcAft>
                <a:spcPts val="0"/>
              </a:spcAft>
              <a:buSzPts val="1900"/>
              <a:buChar char="■"/>
              <a:defRPr/>
            </a:lvl6pPr>
            <a:lvl7pPr marL="3200400" lvl="6" indent="-349250" algn="ctr">
              <a:spcBef>
                <a:spcPts val="0"/>
              </a:spcBef>
              <a:spcAft>
                <a:spcPts val="0"/>
              </a:spcAft>
              <a:buSzPts val="1900"/>
              <a:buChar char="●"/>
              <a:defRPr/>
            </a:lvl7pPr>
            <a:lvl8pPr marL="3657600" lvl="7" indent="-349250" algn="ctr">
              <a:spcBef>
                <a:spcPts val="0"/>
              </a:spcBef>
              <a:spcAft>
                <a:spcPts val="0"/>
              </a:spcAft>
              <a:buSzPts val="1900"/>
              <a:buChar char="○"/>
              <a:defRPr/>
            </a:lvl8pPr>
            <a:lvl9pPr marL="4114800" lvl="8" indent="-349250" algn="ctr">
              <a:spcBef>
                <a:spcPts val="0"/>
              </a:spcBef>
              <a:spcAft>
                <a:spcPts val="0"/>
              </a:spcAft>
              <a:buSzPts val="1900"/>
              <a:buChar char="■"/>
              <a:defRPr/>
            </a:lvl9pPr>
          </a:lstStyle>
          <a:p>
            <a:endParaRPr/>
          </a:p>
        </p:txBody>
      </p:sp>
      <p:sp>
        <p:nvSpPr>
          <p:cNvPr id="51" name="Google Shape;51;g3322025767c_0_91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g3322025767c_0_92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4"/>
        <p:cNvGrpSpPr/>
        <p:nvPr/>
      </p:nvGrpSpPr>
      <p:grpSpPr>
        <a:xfrm>
          <a:off x="0" y="0"/>
          <a:ext cx="0" cy="0"/>
          <a:chOff x="0" y="0"/>
          <a:chExt cx="0" cy="0"/>
        </a:xfrm>
      </p:grpSpPr>
      <p:sp>
        <p:nvSpPr>
          <p:cNvPr id="55" name="Google Shape;55;g3322025767c_0_924"/>
          <p:cNvSpPr txBox="1">
            <a:spLocks noGrp="1"/>
          </p:cNvSpPr>
          <p:nvPr>
            <p:ph type="title"/>
          </p:nvPr>
        </p:nvSpPr>
        <p:spPr>
          <a:xfrm>
            <a:off x="838200" y="365125"/>
            <a:ext cx="10515600" cy="13257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g3322025767c_0_924"/>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g3322025767c_0_92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g3322025767c_0_92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g3322025767c_0_92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0" name="Google Shape;60;g3322025767c_0_92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3322025767c_0_887"/>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3322025767c_0_887"/>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3322025767c_0_890"/>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3322025767c_0_890"/>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23" name="Google Shape;23;g3322025767c_0_89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g3322025767c_0_894"/>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6" name="Google Shape;26;g3322025767c_0_894"/>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7" name="Google Shape;27;g3322025767c_0_894"/>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rmAutofit/>
          </a:bodyPr>
          <a:lstStyle>
            <a:lvl1pPr marL="457200" lvl="0" indent="-349250">
              <a:spcBef>
                <a:spcPts val="0"/>
              </a:spcBef>
              <a:spcAft>
                <a:spcPts val="0"/>
              </a:spcAft>
              <a:buSzPts val="1900"/>
              <a:buChar char="●"/>
              <a:defRPr sz="19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28" name="Google Shape;28;g3322025767c_0_89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g3322025767c_0_899"/>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31" name="Google Shape;31;g3322025767c_0_89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g3322025767c_0_902"/>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4" name="Google Shape;34;g3322025767c_0_902"/>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rmAutofit/>
          </a:bodyPr>
          <a:lstStyle>
            <a:lvl1pPr marL="457200" lvl="0" indent="-330200">
              <a:spcBef>
                <a:spcPts val="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endParaRPr/>
          </a:p>
        </p:txBody>
      </p:sp>
      <p:sp>
        <p:nvSpPr>
          <p:cNvPr id="35" name="Google Shape;35;g3322025767c_0_90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6"/>
        <p:cNvGrpSpPr/>
        <p:nvPr/>
      </p:nvGrpSpPr>
      <p:grpSpPr>
        <a:xfrm>
          <a:off x="0" y="0"/>
          <a:ext cx="0" cy="0"/>
          <a:chOff x="0" y="0"/>
          <a:chExt cx="0" cy="0"/>
        </a:xfrm>
      </p:grpSpPr>
      <p:sp>
        <p:nvSpPr>
          <p:cNvPr id="37" name="Google Shape;37;g3322025767c_0_906"/>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38" name="Google Shape;38;g3322025767c_0_90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g3322025767c_0_909"/>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1" name="Google Shape;41;g3322025767c_0_909"/>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2" name="Google Shape;42;g3322025767c_0_909"/>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3" name="Google Shape;43;g3322025767c_0_909"/>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rmAutofit/>
          </a:bodyPr>
          <a:lstStyle>
            <a:lvl1pPr marL="457200" lvl="0" indent="-381000">
              <a:spcBef>
                <a:spcPts val="0"/>
              </a:spcBef>
              <a:spcAft>
                <a:spcPts val="0"/>
              </a:spcAft>
              <a:buSzPts val="2400"/>
              <a:buChar char="●"/>
              <a:defRPr/>
            </a:lvl1pPr>
            <a:lvl2pPr marL="914400" lvl="1" indent="-349250">
              <a:spcBef>
                <a:spcPts val="0"/>
              </a:spcBef>
              <a:spcAft>
                <a:spcPts val="0"/>
              </a:spcAft>
              <a:buSzPts val="1900"/>
              <a:buChar char="○"/>
              <a:defRPr/>
            </a:lvl2pPr>
            <a:lvl3pPr marL="1371600" lvl="2" indent="-349250">
              <a:spcBef>
                <a:spcPts val="0"/>
              </a:spcBef>
              <a:spcAft>
                <a:spcPts val="0"/>
              </a:spcAft>
              <a:buSzPts val="1900"/>
              <a:buChar char="■"/>
              <a:defRPr/>
            </a:lvl3pPr>
            <a:lvl4pPr marL="1828800" lvl="3" indent="-349250">
              <a:spcBef>
                <a:spcPts val="0"/>
              </a:spcBef>
              <a:spcAft>
                <a:spcPts val="0"/>
              </a:spcAft>
              <a:buSzPts val="1900"/>
              <a:buChar char="●"/>
              <a:defRPr/>
            </a:lvl4pPr>
            <a:lvl5pPr marL="2286000" lvl="4" indent="-349250">
              <a:spcBef>
                <a:spcPts val="0"/>
              </a:spcBef>
              <a:spcAft>
                <a:spcPts val="0"/>
              </a:spcAft>
              <a:buSzPts val="1900"/>
              <a:buChar char="○"/>
              <a:defRPr/>
            </a:lvl5pPr>
            <a:lvl6pPr marL="2743200" lvl="5" indent="-349250">
              <a:spcBef>
                <a:spcPts val="0"/>
              </a:spcBef>
              <a:spcAft>
                <a:spcPts val="0"/>
              </a:spcAft>
              <a:buSzPts val="1900"/>
              <a:buChar char="■"/>
              <a:defRPr/>
            </a:lvl6pPr>
            <a:lvl7pPr marL="3200400" lvl="6" indent="-349250">
              <a:spcBef>
                <a:spcPts val="0"/>
              </a:spcBef>
              <a:spcAft>
                <a:spcPts val="0"/>
              </a:spcAft>
              <a:buSzPts val="1900"/>
              <a:buChar char="●"/>
              <a:defRPr/>
            </a:lvl7pPr>
            <a:lvl8pPr marL="3657600" lvl="7" indent="-349250">
              <a:spcBef>
                <a:spcPts val="0"/>
              </a:spcBef>
              <a:spcAft>
                <a:spcPts val="0"/>
              </a:spcAft>
              <a:buSzPts val="1900"/>
              <a:buChar char="○"/>
              <a:defRPr/>
            </a:lvl8pPr>
            <a:lvl9pPr marL="4114800" lvl="8" indent="-349250">
              <a:spcBef>
                <a:spcPts val="0"/>
              </a:spcBef>
              <a:spcAft>
                <a:spcPts val="0"/>
              </a:spcAft>
              <a:buSzPts val="1900"/>
              <a:buChar char="■"/>
              <a:defRPr/>
            </a:lvl9pPr>
          </a:lstStyle>
          <a:p>
            <a:endParaRPr/>
          </a:p>
        </p:txBody>
      </p:sp>
      <p:sp>
        <p:nvSpPr>
          <p:cNvPr id="44" name="Google Shape;44;g3322025767c_0_90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g3322025767c_0_915"/>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rmAutofit/>
          </a:bodyPr>
          <a:lstStyle>
            <a:lvl1pPr marL="457200" lvl="0" indent="-228600">
              <a:lnSpc>
                <a:spcPct val="100000"/>
              </a:lnSpc>
              <a:spcBef>
                <a:spcPts val="0"/>
              </a:spcBef>
              <a:spcAft>
                <a:spcPts val="0"/>
              </a:spcAft>
              <a:buSzPts val="2400"/>
              <a:buNone/>
              <a:defRPr/>
            </a:lvl1pPr>
          </a:lstStyle>
          <a:p>
            <a:endParaRPr/>
          </a:p>
        </p:txBody>
      </p:sp>
      <p:sp>
        <p:nvSpPr>
          <p:cNvPr id="47" name="Google Shape;47;g3322025767c_0_91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3322025767c_0_879"/>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3322025767c_0_879"/>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rm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0"/>
              </a:spcBef>
              <a:spcAft>
                <a:spcPts val="0"/>
              </a:spcAft>
              <a:buClr>
                <a:schemeClr val="dk2"/>
              </a:buClr>
              <a:buSzPts val="1900"/>
              <a:buChar char="○"/>
              <a:defRPr sz="1900">
                <a:solidFill>
                  <a:schemeClr val="dk2"/>
                </a:solidFill>
              </a:defRPr>
            </a:lvl2pPr>
            <a:lvl3pPr marL="1371600" lvl="2" indent="-349250">
              <a:lnSpc>
                <a:spcPct val="115000"/>
              </a:lnSpc>
              <a:spcBef>
                <a:spcPts val="0"/>
              </a:spcBef>
              <a:spcAft>
                <a:spcPts val="0"/>
              </a:spcAft>
              <a:buClr>
                <a:schemeClr val="dk2"/>
              </a:buClr>
              <a:buSzPts val="1900"/>
              <a:buChar char="■"/>
              <a:defRPr sz="1900">
                <a:solidFill>
                  <a:schemeClr val="dk2"/>
                </a:solidFill>
              </a:defRPr>
            </a:lvl3pPr>
            <a:lvl4pPr marL="1828800" lvl="3" indent="-349250">
              <a:lnSpc>
                <a:spcPct val="115000"/>
              </a:lnSpc>
              <a:spcBef>
                <a:spcPts val="0"/>
              </a:spcBef>
              <a:spcAft>
                <a:spcPts val="0"/>
              </a:spcAft>
              <a:buClr>
                <a:schemeClr val="dk2"/>
              </a:buClr>
              <a:buSzPts val="1900"/>
              <a:buChar char="●"/>
              <a:defRPr sz="1900">
                <a:solidFill>
                  <a:schemeClr val="dk2"/>
                </a:solidFill>
              </a:defRPr>
            </a:lvl4pPr>
            <a:lvl5pPr marL="2286000" lvl="4" indent="-349250">
              <a:lnSpc>
                <a:spcPct val="115000"/>
              </a:lnSpc>
              <a:spcBef>
                <a:spcPts val="0"/>
              </a:spcBef>
              <a:spcAft>
                <a:spcPts val="0"/>
              </a:spcAft>
              <a:buClr>
                <a:schemeClr val="dk2"/>
              </a:buClr>
              <a:buSzPts val="1900"/>
              <a:buChar char="○"/>
              <a:defRPr sz="1900">
                <a:solidFill>
                  <a:schemeClr val="dk2"/>
                </a:solidFill>
              </a:defRPr>
            </a:lvl5pPr>
            <a:lvl6pPr marL="2743200" lvl="5" indent="-349250">
              <a:lnSpc>
                <a:spcPct val="115000"/>
              </a:lnSpc>
              <a:spcBef>
                <a:spcPts val="0"/>
              </a:spcBef>
              <a:spcAft>
                <a:spcPts val="0"/>
              </a:spcAft>
              <a:buClr>
                <a:schemeClr val="dk2"/>
              </a:buClr>
              <a:buSzPts val="1900"/>
              <a:buChar char="■"/>
              <a:defRPr sz="1900">
                <a:solidFill>
                  <a:schemeClr val="dk2"/>
                </a:solidFill>
              </a:defRPr>
            </a:lvl6pPr>
            <a:lvl7pPr marL="3200400" lvl="6" indent="-349250">
              <a:lnSpc>
                <a:spcPct val="115000"/>
              </a:lnSpc>
              <a:spcBef>
                <a:spcPts val="0"/>
              </a:spcBef>
              <a:spcAft>
                <a:spcPts val="0"/>
              </a:spcAft>
              <a:buClr>
                <a:schemeClr val="dk2"/>
              </a:buClr>
              <a:buSzPts val="1900"/>
              <a:buChar char="●"/>
              <a:defRPr sz="1900">
                <a:solidFill>
                  <a:schemeClr val="dk2"/>
                </a:solidFill>
              </a:defRPr>
            </a:lvl7pPr>
            <a:lvl8pPr marL="3657600" lvl="7" indent="-349250">
              <a:lnSpc>
                <a:spcPct val="115000"/>
              </a:lnSpc>
              <a:spcBef>
                <a:spcPts val="0"/>
              </a:spcBef>
              <a:spcAft>
                <a:spcPts val="0"/>
              </a:spcAft>
              <a:buClr>
                <a:schemeClr val="dk2"/>
              </a:buClr>
              <a:buSzPts val="1900"/>
              <a:buChar char="○"/>
              <a:defRPr sz="1900">
                <a:solidFill>
                  <a:schemeClr val="dk2"/>
                </a:solidFill>
              </a:defRPr>
            </a:lvl8pPr>
            <a:lvl9pPr marL="4114800" lvl="8" indent="-349250">
              <a:lnSpc>
                <a:spcPct val="115000"/>
              </a:lnSpc>
              <a:spcBef>
                <a:spcPts val="0"/>
              </a:spcBef>
              <a:spcAft>
                <a:spcPts val="0"/>
              </a:spcAft>
              <a:buClr>
                <a:schemeClr val="dk2"/>
              </a:buClr>
              <a:buSzPts val="1900"/>
              <a:buChar char="■"/>
              <a:defRPr sz="1900">
                <a:solidFill>
                  <a:schemeClr val="dk2"/>
                </a:solidFill>
              </a:defRPr>
            </a:lvl9pPr>
          </a:lstStyle>
          <a:p>
            <a:endParaRPr/>
          </a:p>
        </p:txBody>
      </p:sp>
      <p:sp>
        <p:nvSpPr>
          <p:cNvPr id="12" name="Google Shape;12;g3322025767c_0_879"/>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hyperlink" Target="http://www.flipkart.com" TargetMode="External"/><Relationship Id="rId2" Type="http://schemas.openxmlformats.org/officeDocument/2006/relationships/notesSlide" Target="../notesSlides/notesSlide5.xml"/><Relationship Id="rId1" Type="http://schemas.openxmlformats.org/officeDocument/2006/relationships/slideLayout" Target="../slideLayouts/slideLayout1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66" name="Google Shape;66;p1"/>
          <p:cNvSpPr txBox="1"/>
          <p:nvPr/>
        </p:nvSpPr>
        <p:spPr>
          <a:xfrm>
            <a:off x="2472904" y="3717986"/>
            <a:ext cx="7246200" cy="149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a:p>
            <a:pPr marL="0" lvl="0" indent="0" algn="ctr" rtl="0">
              <a:spcBef>
                <a:spcPts val="0"/>
              </a:spcBef>
              <a:spcAft>
                <a:spcPts val="0"/>
              </a:spcAft>
              <a:buClr>
                <a:schemeClr val="dk1"/>
              </a:buClr>
              <a:buSzPts val="1100"/>
              <a:buFont typeface="Arial"/>
              <a:buNone/>
            </a:pPr>
            <a:r>
              <a:rPr lang="en-IN" sz="2200" b="1">
                <a:solidFill>
                  <a:schemeClr val="dk1"/>
                </a:solidFill>
              </a:rPr>
              <a:t>"Web Scraping Flipkart: Analyzing Refrigerator Trends &amp; Insights"</a:t>
            </a:r>
            <a:endParaRPr sz="2200" b="1">
              <a:solidFill>
                <a:schemeClr val="dk1"/>
              </a:solidFill>
            </a:endParaRPr>
          </a:p>
          <a:p>
            <a:pPr marL="0" lvl="0" indent="0" algn="ctr" rtl="0">
              <a:spcBef>
                <a:spcPts val="0"/>
              </a:spcBef>
              <a:spcAft>
                <a:spcPts val="0"/>
              </a:spcAft>
              <a:buClr>
                <a:schemeClr val="dk1"/>
              </a:buClr>
              <a:buSzPts val="1100"/>
              <a:buFont typeface="Arial"/>
              <a:buNone/>
            </a:pPr>
            <a:endParaRPr sz="1100">
              <a:solidFill>
                <a:schemeClr val="dk1"/>
              </a:solidFill>
            </a:endParaRPr>
          </a:p>
          <a:p>
            <a:pPr marL="0" marR="0" lvl="0" indent="0" algn="ctr" rtl="0">
              <a:lnSpc>
                <a:spcPct val="100000"/>
              </a:lnSpc>
              <a:spcBef>
                <a:spcPts val="0"/>
              </a:spcBef>
              <a:spcAft>
                <a:spcPts val="0"/>
              </a:spcAft>
              <a:buClr>
                <a:srgbClr val="000000"/>
              </a:buClr>
              <a:buSzPts val="1800"/>
              <a:buFont typeface="Arial"/>
              <a:buNone/>
            </a:pPr>
            <a:endParaRPr sz="1800">
              <a:solidFill>
                <a:schemeClr val="dk1"/>
              </a:solidFill>
              <a:latin typeface="Calibri"/>
              <a:ea typeface="Calibri"/>
              <a:cs typeface="Calibri"/>
              <a:sym typeface="Calibri"/>
            </a:endParaRPr>
          </a:p>
        </p:txBody>
      </p:sp>
      <p:pic>
        <p:nvPicPr>
          <p:cNvPr id="67" name="Google Shape;67;p1"/>
          <p:cNvPicPr preferRelativeResize="0"/>
          <p:nvPr/>
        </p:nvPicPr>
        <p:blipFill>
          <a:blip r:embed="rId4">
            <a:alphaModFix/>
          </a:blip>
          <a:stretch>
            <a:fillRect/>
          </a:stretch>
        </p:blipFill>
        <p:spPr>
          <a:xfrm>
            <a:off x="393200" y="4672275"/>
            <a:ext cx="10269924" cy="1936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g339b1395150_0_78"/>
          <p:cNvSpPr txBox="1">
            <a:spLocks noGrp="1"/>
          </p:cNvSpPr>
          <p:nvPr>
            <p:ph type="title"/>
          </p:nvPr>
        </p:nvSpPr>
        <p:spPr>
          <a:xfrm>
            <a:off x="0" y="70825"/>
            <a:ext cx="7155900" cy="5250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2300">
                <a:solidFill>
                  <a:srgbClr val="FF0000"/>
                </a:solidFill>
              </a:rPr>
              <a:t>Bivariate plot on price on the basis of numerical columns</a:t>
            </a:r>
            <a:endParaRPr sz="2300">
              <a:solidFill>
                <a:srgbClr val="FF0000"/>
              </a:solidFill>
            </a:endParaRPr>
          </a:p>
        </p:txBody>
      </p:sp>
      <p:sp>
        <p:nvSpPr>
          <p:cNvPr id="161" name="Google Shape;161;g339b1395150_0_78"/>
          <p:cNvSpPr txBox="1">
            <a:spLocks noGrp="1"/>
          </p:cNvSpPr>
          <p:nvPr>
            <p:ph type="body" idx="1"/>
          </p:nvPr>
        </p:nvSpPr>
        <p:spPr>
          <a:xfrm>
            <a:off x="0" y="595825"/>
            <a:ext cx="12116400" cy="55809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62" name="Google Shape;162;g339b1395150_0_78"/>
          <p:cNvPicPr preferRelativeResize="0"/>
          <p:nvPr/>
        </p:nvPicPr>
        <p:blipFill>
          <a:blip r:embed="rId3">
            <a:alphaModFix/>
          </a:blip>
          <a:stretch>
            <a:fillRect/>
          </a:stretch>
        </p:blipFill>
        <p:spPr>
          <a:xfrm>
            <a:off x="0" y="595825"/>
            <a:ext cx="11078300" cy="4349850"/>
          </a:xfrm>
          <a:prstGeom prst="rect">
            <a:avLst/>
          </a:prstGeom>
          <a:noFill/>
          <a:ln>
            <a:noFill/>
          </a:ln>
        </p:spPr>
      </p:pic>
      <p:sp>
        <p:nvSpPr>
          <p:cNvPr id="163" name="Google Shape;163;g339b1395150_0_78"/>
          <p:cNvSpPr txBox="1"/>
          <p:nvPr/>
        </p:nvSpPr>
        <p:spPr>
          <a:xfrm>
            <a:off x="244025" y="5216775"/>
            <a:ext cx="12116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regression plot we can say that refrigerator price varies as the capacity of refrigerators</a:t>
            </a:r>
            <a:endParaRPr sz="2000">
              <a:solidFill>
                <a:srgbClr val="FF0000"/>
              </a:solidFill>
              <a:latin typeface="Calibri"/>
              <a:ea typeface="Calibri"/>
              <a:cs typeface="Calibri"/>
              <a:sym typeface="Calibri"/>
            </a:endParaRPr>
          </a:p>
          <a:p>
            <a:pPr marL="0" lvl="0" indent="0" algn="l" rtl="0">
              <a:spcBef>
                <a:spcPts val="0"/>
              </a:spcBef>
              <a:spcAft>
                <a:spcPts val="0"/>
              </a:spcAft>
              <a:buNone/>
            </a:pPr>
            <a:r>
              <a:rPr lang="en-IN" sz="2000">
                <a:solidFill>
                  <a:srgbClr val="FF0000"/>
                </a:solidFill>
                <a:latin typeface="Calibri"/>
                <a:ea typeface="Calibri"/>
                <a:cs typeface="Calibri"/>
                <a:sym typeface="Calibri"/>
              </a:rPr>
              <a:t>Increases means the refrigerators with high capacity have high prices.</a:t>
            </a:r>
            <a:endParaRPr sz="2000">
              <a:solidFill>
                <a:srgbClr val="FF0000"/>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g339b1395150_0_141"/>
          <p:cNvSpPr txBox="1">
            <a:spLocks noGrp="1"/>
          </p:cNvSpPr>
          <p:nvPr>
            <p:ph type="title"/>
          </p:nvPr>
        </p:nvSpPr>
        <p:spPr>
          <a:xfrm>
            <a:off x="0" y="0"/>
            <a:ext cx="4313100" cy="6399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2000">
                <a:solidFill>
                  <a:srgbClr val="FF0000"/>
                </a:solidFill>
              </a:rPr>
              <a:t>Cool type available on the basis of door</a:t>
            </a:r>
            <a:endParaRPr sz="2000">
              <a:solidFill>
                <a:srgbClr val="FF0000"/>
              </a:solidFill>
            </a:endParaRPr>
          </a:p>
        </p:txBody>
      </p:sp>
      <p:sp>
        <p:nvSpPr>
          <p:cNvPr id="170" name="Google Shape;170;g339b1395150_0_14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71" name="Google Shape;171;g339b1395150_0_141"/>
          <p:cNvPicPr preferRelativeResize="0"/>
          <p:nvPr/>
        </p:nvPicPr>
        <p:blipFill>
          <a:blip r:embed="rId3">
            <a:alphaModFix/>
          </a:blip>
          <a:stretch>
            <a:fillRect/>
          </a:stretch>
        </p:blipFill>
        <p:spPr>
          <a:xfrm>
            <a:off x="0" y="578825"/>
            <a:ext cx="12192000" cy="4445000"/>
          </a:xfrm>
          <a:prstGeom prst="rect">
            <a:avLst/>
          </a:prstGeom>
          <a:noFill/>
          <a:ln>
            <a:noFill/>
          </a:ln>
        </p:spPr>
      </p:pic>
      <p:sp>
        <p:nvSpPr>
          <p:cNvPr id="172" name="Google Shape;172;g339b1395150_0_141"/>
          <p:cNvSpPr txBox="1"/>
          <p:nvPr/>
        </p:nvSpPr>
        <p:spPr>
          <a:xfrm>
            <a:off x="0" y="5634400"/>
            <a:ext cx="12192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rgbClr val="FF0000"/>
                </a:solidFill>
                <a:latin typeface="Calibri"/>
                <a:ea typeface="Calibri"/>
                <a:cs typeface="Calibri"/>
                <a:sym typeface="Calibri"/>
              </a:rPr>
              <a:t>Observation: The above grouped bar chart shows us the availability of cool type in the refrigerators on the basis of variation in their doors type</a:t>
            </a:r>
            <a:endParaRPr sz="1900">
              <a:solidFill>
                <a:srgbClr val="FF0000"/>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g339b1395150_0_86"/>
          <p:cNvSpPr txBox="1">
            <a:spLocks noGrp="1"/>
          </p:cNvSpPr>
          <p:nvPr>
            <p:ph type="title"/>
          </p:nvPr>
        </p:nvSpPr>
        <p:spPr>
          <a:xfrm>
            <a:off x="0" y="0"/>
            <a:ext cx="8078700" cy="476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SzPts val="990"/>
              <a:buNone/>
            </a:pPr>
            <a:r>
              <a:rPr lang="en-IN" sz="2310">
                <a:solidFill>
                  <a:srgbClr val="FF0000"/>
                </a:solidFill>
              </a:rPr>
              <a:t>Bivariate plots on brands with different categories </a:t>
            </a:r>
            <a:endParaRPr sz="2310">
              <a:solidFill>
                <a:srgbClr val="FF0000"/>
              </a:solidFill>
            </a:endParaRPr>
          </a:p>
        </p:txBody>
      </p:sp>
      <p:sp>
        <p:nvSpPr>
          <p:cNvPr id="179" name="Google Shape;179;g339b1395150_0_86"/>
          <p:cNvSpPr txBox="1">
            <a:spLocks noGrp="1"/>
          </p:cNvSpPr>
          <p:nvPr>
            <p:ph type="body" idx="1"/>
          </p:nvPr>
        </p:nvSpPr>
        <p:spPr>
          <a:xfrm>
            <a:off x="0" y="383450"/>
            <a:ext cx="12128400" cy="5793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80" name="Google Shape;180;g339b1395150_0_86"/>
          <p:cNvPicPr preferRelativeResize="0"/>
          <p:nvPr/>
        </p:nvPicPr>
        <p:blipFill>
          <a:blip r:embed="rId3">
            <a:alphaModFix/>
          </a:blip>
          <a:stretch>
            <a:fillRect/>
          </a:stretch>
        </p:blipFill>
        <p:spPr>
          <a:xfrm>
            <a:off x="0" y="383450"/>
            <a:ext cx="6657725" cy="4466974"/>
          </a:xfrm>
          <a:prstGeom prst="rect">
            <a:avLst/>
          </a:prstGeom>
          <a:noFill/>
          <a:ln>
            <a:noFill/>
          </a:ln>
        </p:spPr>
      </p:pic>
      <p:sp>
        <p:nvSpPr>
          <p:cNvPr id="181" name="Google Shape;181;g339b1395150_0_86"/>
          <p:cNvSpPr txBox="1"/>
          <p:nvPr/>
        </p:nvSpPr>
        <p:spPr>
          <a:xfrm>
            <a:off x="9942625" y="2996700"/>
            <a:ext cx="22689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82" name="Google Shape;182;g339b1395150_0_86"/>
          <p:cNvSpPr txBox="1"/>
          <p:nvPr/>
        </p:nvSpPr>
        <p:spPr>
          <a:xfrm>
            <a:off x="161200" y="5145950"/>
            <a:ext cx="11894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grouped bar plot we can see the availability of refrigerators from different brands based on their star_rating .</a:t>
            </a:r>
            <a:endParaRPr sz="2000">
              <a:solidFill>
                <a:srgbClr val="FF0000"/>
              </a:solidFill>
              <a:latin typeface="Calibri"/>
              <a:ea typeface="Calibri"/>
              <a:cs typeface="Calibri"/>
              <a:sym typeface="Calibri"/>
            </a:endParaRPr>
          </a:p>
        </p:txBody>
      </p:sp>
      <p:pic>
        <p:nvPicPr>
          <p:cNvPr id="183" name="Google Shape;183;g339b1395150_0_86"/>
          <p:cNvPicPr preferRelativeResize="0"/>
          <p:nvPr/>
        </p:nvPicPr>
        <p:blipFill>
          <a:blip r:embed="rId4">
            <a:alphaModFix/>
          </a:blip>
          <a:stretch>
            <a:fillRect/>
          </a:stretch>
        </p:blipFill>
        <p:spPr>
          <a:xfrm>
            <a:off x="6657725" y="383450"/>
            <a:ext cx="5334000" cy="43624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9b1395150_0_95"/>
          <p:cNvSpPr txBox="1"/>
          <p:nvPr/>
        </p:nvSpPr>
        <p:spPr>
          <a:xfrm>
            <a:off x="173400" y="383450"/>
            <a:ext cx="118575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90" name="Google Shape;190;g339b1395150_0_95"/>
          <p:cNvPicPr preferRelativeResize="0"/>
          <p:nvPr/>
        </p:nvPicPr>
        <p:blipFill>
          <a:blip r:embed="rId3">
            <a:alphaModFix/>
          </a:blip>
          <a:stretch>
            <a:fillRect/>
          </a:stretch>
        </p:blipFill>
        <p:spPr>
          <a:xfrm>
            <a:off x="0" y="-375"/>
            <a:ext cx="7872550" cy="4682275"/>
          </a:xfrm>
          <a:prstGeom prst="rect">
            <a:avLst/>
          </a:prstGeom>
          <a:noFill/>
          <a:ln>
            <a:noFill/>
          </a:ln>
        </p:spPr>
      </p:pic>
      <p:pic>
        <p:nvPicPr>
          <p:cNvPr id="191" name="Google Shape;191;g339b1395150_0_95"/>
          <p:cNvPicPr preferRelativeResize="0"/>
          <p:nvPr/>
        </p:nvPicPr>
        <p:blipFill>
          <a:blip r:embed="rId4">
            <a:alphaModFix/>
          </a:blip>
          <a:stretch>
            <a:fillRect/>
          </a:stretch>
        </p:blipFill>
        <p:spPr>
          <a:xfrm>
            <a:off x="7872550" y="0"/>
            <a:ext cx="4319450" cy="4512550"/>
          </a:xfrm>
          <a:prstGeom prst="rect">
            <a:avLst/>
          </a:prstGeom>
          <a:noFill/>
          <a:ln>
            <a:noFill/>
          </a:ln>
        </p:spPr>
      </p:pic>
      <p:sp>
        <p:nvSpPr>
          <p:cNvPr id="192" name="Google Shape;192;g339b1395150_0_95"/>
          <p:cNvSpPr txBox="1"/>
          <p:nvPr/>
        </p:nvSpPr>
        <p:spPr>
          <a:xfrm>
            <a:off x="258875" y="5131300"/>
            <a:ext cx="118575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grouped bar plot we can see the availability of refrigerators from different brands</a:t>
            </a:r>
            <a:endParaRPr sz="2000">
              <a:solidFill>
                <a:srgbClr val="FF0000"/>
              </a:solidFill>
              <a:latin typeface="Calibri"/>
              <a:ea typeface="Calibri"/>
              <a:cs typeface="Calibri"/>
              <a:sym typeface="Calibri"/>
            </a:endParaRPr>
          </a:p>
          <a:p>
            <a:pPr marL="0" lvl="0" indent="0" algn="l" rtl="0">
              <a:spcBef>
                <a:spcPts val="0"/>
              </a:spcBef>
              <a:spcAft>
                <a:spcPts val="0"/>
              </a:spcAft>
              <a:buNone/>
            </a:pPr>
            <a:r>
              <a:rPr lang="en-IN" sz="2000">
                <a:solidFill>
                  <a:srgbClr val="FF0000"/>
                </a:solidFill>
                <a:latin typeface="Calibri"/>
                <a:ea typeface="Calibri"/>
                <a:cs typeface="Calibri"/>
                <a:sym typeface="Calibri"/>
              </a:rPr>
              <a:t>Based on  their cool type .</a:t>
            </a:r>
            <a:endParaRPr sz="2000">
              <a:solidFill>
                <a:srgbClr val="FF0000"/>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g339b1395150_0_106"/>
          <p:cNvSpPr txBox="1">
            <a:spLocks noGrp="1"/>
          </p:cNvSpPr>
          <p:nvPr>
            <p:ph type="body" idx="1"/>
          </p:nvPr>
        </p:nvSpPr>
        <p:spPr>
          <a:xfrm>
            <a:off x="0" y="0"/>
            <a:ext cx="12192000" cy="61770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99" name="Google Shape;199;g339b1395150_0_106"/>
          <p:cNvPicPr preferRelativeResize="0"/>
          <p:nvPr/>
        </p:nvPicPr>
        <p:blipFill>
          <a:blip r:embed="rId3">
            <a:alphaModFix/>
          </a:blip>
          <a:stretch>
            <a:fillRect/>
          </a:stretch>
        </p:blipFill>
        <p:spPr>
          <a:xfrm>
            <a:off x="0" y="51300"/>
            <a:ext cx="8465049" cy="4911474"/>
          </a:xfrm>
          <a:prstGeom prst="rect">
            <a:avLst/>
          </a:prstGeom>
          <a:noFill/>
          <a:ln>
            <a:noFill/>
          </a:ln>
        </p:spPr>
      </p:pic>
      <p:pic>
        <p:nvPicPr>
          <p:cNvPr id="200" name="Google Shape;200;g339b1395150_0_106"/>
          <p:cNvPicPr preferRelativeResize="0"/>
          <p:nvPr/>
        </p:nvPicPr>
        <p:blipFill>
          <a:blip r:embed="rId4">
            <a:alphaModFix/>
          </a:blip>
          <a:stretch>
            <a:fillRect/>
          </a:stretch>
        </p:blipFill>
        <p:spPr>
          <a:xfrm>
            <a:off x="8339375" y="51300"/>
            <a:ext cx="3852625" cy="4517925"/>
          </a:xfrm>
          <a:prstGeom prst="rect">
            <a:avLst/>
          </a:prstGeom>
          <a:noFill/>
          <a:ln>
            <a:noFill/>
          </a:ln>
        </p:spPr>
      </p:pic>
      <p:sp>
        <p:nvSpPr>
          <p:cNvPr id="201" name="Google Shape;201;g339b1395150_0_106"/>
          <p:cNvSpPr txBox="1"/>
          <p:nvPr/>
        </p:nvSpPr>
        <p:spPr>
          <a:xfrm>
            <a:off x="173400" y="5268050"/>
            <a:ext cx="120186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grouped Bar plot we can see the availability of refrigerators from different brands</a:t>
            </a:r>
            <a:endParaRPr sz="2000">
              <a:solidFill>
                <a:srgbClr val="FF0000"/>
              </a:solidFill>
              <a:latin typeface="Calibri"/>
              <a:ea typeface="Calibri"/>
              <a:cs typeface="Calibri"/>
              <a:sym typeface="Calibri"/>
            </a:endParaRPr>
          </a:p>
          <a:p>
            <a:pPr marL="0" lvl="0" indent="0" algn="l" rtl="0">
              <a:spcBef>
                <a:spcPts val="0"/>
              </a:spcBef>
              <a:spcAft>
                <a:spcPts val="0"/>
              </a:spcAft>
              <a:buNone/>
            </a:pPr>
            <a:r>
              <a:rPr lang="en-IN" sz="2000">
                <a:solidFill>
                  <a:srgbClr val="FF0000"/>
                </a:solidFill>
                <a:latin typeface="Calibri"/>
                <a:ea typeface="Calibri"/>
                <a:cs typeface="Calibri"/>
                <a:sym typeface="Calibri"/>
              </a:rPr>
              <a:t>Based on the Digital inverter technology</a:t>
            </a:r>
            <a:endParaRPr sz="2000">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g339b1395150_0_115"/>
          <p:cNvSpPr txBox="1">
            <a:spLocks noGrp="1"/>
          </p:cNvSpPr>
          <p:nvPr>
            <p:ph type="body" idx="1"/>
          </p:nvPr>
        </p:nvSpPr>
        <p:spPr>
          <a:xfrm>
            <a:off x="0" y="0"/>
            <a:ext cx="12192000" cy="61767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08" name="Google Shape;208;g339b1395150_0_115"/>
          <p:cNvPicPr preferRelativeResize="0"/>
          <p:nvPr/>
        </p:nvPicPr>
        <p:blipFill>
          <a:blip r:embed="rId3">
            <a:alphaModFix/>
          </a:blip>
          <a:stretch>
            <a:fillRect/>
          </a:stretch>
        </p:blipFill>
        <p:spPr>
          <a:xfrm>
            <a:off x="0" y="0"/>
            <a:ext cx="8611575" cy="4862624"/>
          </a:xfrm>
          <a:prstGeom prst="rect">
            <a:avLst/>
          </a:prstGeom>
          <a:noFill/>
          <a:ln>
            <a:noFill/>
          </a:ln>
        </p:spPr>
      </p:pic>
      <p:pic>
        <p:nvPicPr>
          <p:cNvPr id="209" name="Google Shape;209;g339b1395150_0_115"/>
          <p:cNvPicPr preferRelativeResize="0"/>
          <p:nvPr/>
        </p:nvPicPr>
        <p:blipFill>
          <a:blip r:embed="rId4">
            <a:alphaModFix/>
          </a:blip>
          <a:stretch>
            <a:fillRect/>
          </a:stretch>
        </p:blipFill>
        <p:spPr>
          <a:xfrm>
            <a:off x="7995750" y="0"/>
            <a:ext cx="3514725" cy="4682625"/>
          </a:xfrm>
          <a:prstGeom prst="rect">
            <a:avLst/>
          </a:prstGeom>
          <a:noFill/>
          <a:ln>
            <a:noFill/>
          </a:ln>
        </p:spPr>
      </p:pic>
      <p:sp>
        <p:nvSpPr>
          <p:cNvPr id="210" name="Google Shape;210;g339b1395150_0_115"/>
          <p:cNvSpPr txBox="1"/>
          <p:nvPr/>
        </p:nvSpPr>
        <p:spPr>
          <a:xfrm>
            <a:off x="258875" y="5228975"/>
            <a:ext cx="119331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grouped bar plot we can see the availability of the refrigerators from the different </a:t>
            </a:r>
            <a:endParaRPr sz="2000">
              <a:solidFill>
                <a:srgbClr val="FF0000"/>
              </a:solidFill>
              <a:latin typeface="Calibri"/>
              <a:ea typeface="Calibri"/>
              <a:cs typeface="Calibri"/>
              <a:sym typeface="Calibri"/>
            </a:endParaRPr>
          </a:p>
          <a:p>
            <a:pPr marL="0" lvl="0" indent="0" algn="l" rtl="0">
              <a:spcBef>
                <a:spcPts val="0"/>
              </a:spcBef>
              <a:spcAft>
                <a:spcPts val="0"/>
              </a:spcAft>
              <a:buNone/>
            </a:pPr>
            <a:r>
              <a:rPr lang="en-IN" sz="2000">
                <a:solidFill>
                  <a:srgbClr val="FF0000"/>
                </a:solidFill>
                <a:latin typeface="Calibri"/>
                <a:ea typeface="Calibri"/>
                <a:cs typeface="Calibri"/>
                <a:sym typeface="Calibri"/>
              </a:rPr>
              <a:t>Brands based on the Built in stablizer technology </a:t>
            </a:r>
            <a:endParaRPr sz="2000">
              <a:solidFill>
                <a:srgbClr val="FF0000"/>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g339b1395150_0_124"/>
          <p:cNvSpPr txBox="1">
            <a:spLocks noGrp="1"/>
          </p:cNvSpPr>
          <p:nvPr>
            <p:ph type="title"/>
          </p:nvPr>
        </p:nvSpPr>
        <p:spPr>
          <a:xfrm>
            <a:off x="0" y="0"/>
            <a:ext cx="7243800" cy="530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800">
                <a:solidFill>
                  <a:srgbClr val="FF0000"/>
                </a:solidFill>
              </a:rPr>
              <a:t>Heatmap on the numerical columns:</a:t>
            </a:r>
            <a:endParaRPr sz="2800">
              <a:solidFill>
                <a:srgbClr val="FF0000"/>
              </a:solidFill>
            </a:endParaRPr>
          </a:p>
        </p:txBody>
      </p:sp>
      <p:sp>
        <p:nvSpPr>
          <p:cNvPr id="217" name="Google Shape;217;g339b1395150_0_124"/>
          <p:cNvSpPr txBox="1">
            <a:spLocks noGrp="1"/>
          </p:cNvSpPr>
          <p:nvPr>
            <p:ph type="body" idx="1"/>
          </p:nvPr>
        </p:nvSpPr>
        <p:spPr>
          <a:xfrm>
            <a:off x="51300" y="530100"/>
            <a:ext cx="12140700" cy="5646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18" name="Google Shape;218;g339b1395150_0_124"/>
          <p:cNvPicPr preferRelativeResize="0"/>
          <p:nvPr/>
        </p:nvPicPr>
        <p:blipFill>
          <a:blip r:embed="rId3">
            <a:alphaModFix/>
          </a:blip>
          <a:stretch>
            <a:fillRect/>
          </a:stretch>
        </p:blipFill>
        <p:spPr>
          <a:xfrm>
            <a:off x="51300" y="530100"/>
            <a:ext cx="12140700" cy="4215299"/>
          </a:xfrm>
          <a:prstGeom prst="rect">
            <a:avLst/>
          </a:prstGeom>
          <a:noFill/>
          <a:ln>
            <a:noFill/>
          </a:ln>
        </p:spPr>
      </p:pic>
      <p:sp>
        <p:nvSpPr>
          <p:cNvPr id="219" name="Google Shape;219;g339b1395150_0_124"/>
          <p:cNvSpPr txBox="1"/>
          <p:nvPr/>
        </p:nvSpPr>
        <p:spPr>
          <a:xfrm>
            <a:off x="222250" y="5170375"/>
            <a:ext cx="119697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rgbClr val="FF0000"/>
                </a:solidFill>
                <a:latin typeface="Calibri"/>
                <a:ea typeface="Calibri"/>
                <a:cs typeface="Calibri"/>
                <a:sym typeface="Calibri"/>
              </a:rPr>
              <a:t>Observation: From the above heatmap we can see the relation between our numerical columns like there is a strong correlation between capacity and price , No_of_rating and No_of_review.</a:t>
            </a:r>
            <a:endParaRPr sz="2000">
              <a:solidFill>
                <a:srgbClr val="FF0000"/>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g339b1395150_0_133"/>
          <p:cNvSpPr txBox="1">
            <a:spLocks noGrp="1"/>
          </p:cNvSpPr>
          <p:nvPr>
            <p:ph type="title"/>
          </p:nvPr>
        </p:nvSpPr>
        <p:spPr>
          <a:xfrm>
            <a:off x="75700" y="365125"/>
            <a:ext cx="11278200" cy="5850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000">
                <a:solidFill>
                  <a:srgbClr val="FF0000"/>
                </a:solidFill>
              </a:rPr>
              <a:t>Conclusion:</a:t>
            </a:r>
            <a:endParaRPr sz="3000">
              <a:solidFill>
                <a:srgbClr val="FF0000"/>
              </a:solidFill>
            </a:endParaRPr>
          </a:p>
        </p:txBody>
      </p:sp>
      <p:sp>
        <p:nvSpPr>
          <p:cNvPr id="226" name="Google Shape;226;g339b1395150_0_133"/>
          <p:cNvSpPr txBox="1">
            <a:spLocks noGrp="1"/>
          </p:cNvSpPr>
          <p:nvPr>
            <p:ph type="body" idx="1"/>
          </p:nvPr>
        </p:nvSpPr>
        <p:spPr>
          <a:xfrm>
            <a:off x="0" y="1152775"/>
            <a:ext cx="11469000" cy="50241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sz="2000">
              <a:solidFill>
                <a:srgbClr val="FF0000"/>
              </a:solidFill>
            </a:endParaRPr>
          </a:p>
          <a:p>
            <a:pPr marL="0" lvl="0" indent="0" algn="l" rtl="0">
              <a:spcBef>
                <a:spcPts val="1000"/>
              </a:spcBef>
              <a:spcAft>
                <a:spcPts val="0"/>
              </a:spcAft>
              <a:buNone/>
            </a:pPr>
            <a:r>
              <a:rPr lang="en-IN" sz="2000">
                <a:solidFill>
                  <a:srgbClr val="FF0000"/>
                </a:solidFill>
              </a:rPr>
              <a:t>1.There are price variation on the refrigerators which have more features it depends on their door type ,</a:t>
            </a:r>
            <a:endParaRPr sz="2000">
              <a:solidFill>
                <a:srgbClr val="FF0000"/>
              </a:solidFill>
            </a:endParaRPr>
          </a:p>
          <a:p>
            <a:pPr marL="0" lvl="0" indent="0" algn="l" rtl="0">
              <a:spcBef>
                <a:spcPts val="1000"/>
              </a:spcBef>
              <a:spcAft>
                <a:spcPts val="0"/>
              </a:spcAft>
              <a:buNone/>
            </a:pPr>
            <a:r>
              <a:rPr lang="en-IN" sz="2000">
                <a:solidFill>
                  <a:srgbClr val="FF0000"/>
                </a:solidFill>
              </a:rPr>
              <a:t>Star rating , digital inverter.</a:t>
            </a:r>
            <a:endParaRPr sz="2000">
              <a:solidFill>
                <a:srgbClr val="FF0000"/>
              </a:solidFill>
            </a:endParaRPr>
          </a:p>
          <a:p>
            <a:pPr marL="0" lvl="0" indent="0" algn="l" rtl="0">
              <a:spcBef>
                <a:spcPts val="1000"/>
              </a:spcBef>
              <a:spcAft>
                <a:spcPts val="0"/>
              </a:spcAft>
              <a:buNone/>
            </a:pPr>
            <a:r>
              <a:rPr lang="en-IN" sz="2000">
                <a:solidFill>
                  <a:srgbClr val="FF0000"/>
                </a:solidFill>
              </a:rPr>
              <a:t>2.Larger capacity refrigerators generally have a higher price range but there are mid range capacity refrigerators.</a:t>
            </a:r>
            <a:endParaRPr sz="2000">
              <a:solidFill>
                <a:srgbClr val="FF0000"/>
              </a:solidFill>
            </a:endParaRPr>
          </a:p>
        </p:txBody>
      </p:sp>
      <p:sp>
        <p:nvSpPr>
          <p:cNvPr id="227" name="Google Shape;227;g339b1395150_0_133"/>
          <p:cNvSpPr txBox="1"/>
          <p:nvPr/>
        </p:nvSpPr>
        <p:spPr>
          <a:xfrm>
            <a:off x="0" y="891450"/>
            <a:ext cx="7194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500">
                <a:solidFill>
                  <a:schemeClr val="dk1"/>
                </a:solidFill>
                <a:latin typeface="Calibri"/>
                <a:ea typeface="Calibri"/>
                <a:cs typeface="Calibri"/>
                <a:sym typeface="Calibri"/>
              </a:rPr>
              <a:t>Impact of Features &amp; Capacity on Price:</a:t>
            </a:r>
            <a:endParaRPr sz="2500">
              <a:solidFill>
                <a:schemeClr val="dk1"/>
              </a:solidFill>
              <a:latin typeface="Calibri"/>
              <a:ea typeface="Calibri"/>
              <a:cs typeface="Calibri"/>
              <a:sym typeface="Calibri"/>
            </a:endParaRPr>
          </a:p>
        </p:txBody>
      </p:sp>
      <p:sp>
        <p:nvSpPr>
          <p:cNvPr id="228" name="Google Shape;228;g339b1395150_0_133"/>
          <p:cNvSpPr txBox="1"/>
          <p:nvPr/>
        </p:nvSpPr>
        <p:spPr>
          <a:xfrm>
            <a:off x="0" y="3173448"/>
            <a:ext cx="7243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chemeClr val="dk1"/>
                </a:solidFill>
                <a:latin typeface="Calibri"/>
                <a:ea typeface="Calibri"/>
                <a:cs typeface="Calibri"/>
                <a:sym typeface="Calibri"/>
              </a:rPr>
              <a:t>Brand Dominance:</a:t>
            </a:r>
            <a:endParaRPr sz="2600">
              <a:solidFill>
                <a:schemeClr val="dk1"/>
              </a:solidFill>
              <a:latin typeface="Calibri"/>
              <a:ea typeface="Calibri"/>
              <a:cs typeface="Calibri"/>
              <a:sym typeface="Calibri"/>
            </a:endParaRPr>
          </a:p>
        </p:txBody>
      </p:sp>
      <p:sp>
        <p:nvSpPr>
          <p:cNvPr id="229" name="Google Shape;229;g339b1395150_0_133"/>
          <p:cNvSpPr txBox="1"/>
          <p:nvPr/>
        </p:nvSpPr>
        <p:spPr>
          <a:xfrm>
            <a:off x="0" y="3616025"/>
            <a:ext cx="12192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rgbClr val="FF0000"/>
                </a:solidFill>
                <a:latin typeface="Calibri"/>
                <a:ea typeface="Calibri"/>
                <a:cs typeface="Calibri"/>
                <a:sym typeface="Calibri"/>
              </a:rPr>
              <a:t>1.Samsung , Godrej , Whirlpool and L.G are the dominant brands having various features and price range </a:t>
            </a:r>
            <a:endParaRPr sz="1900">
              <a:solidFill>
                <a:srgbClr val="FF0000"/>
              </a:solidFill>
              <a:latin typeface="Calibri"/>
              <a:ea typeface="Calibri"/>
              <a:cs typeface="Calibri"/>
              <a:sym typeface="Calibri"/>
            </a:endParaRPr>
          </a:p>
        </p:txBody>
      </p:sp>
      <p:sp>
        <p:nvSpPr>
          <p:cNvPr id="230" name="Google Shape;230;g339b1395150_0_133"/>
          <p:cNvSpPr txBox="1"/>
          <p:nvPr/>
        </p:nvSpPr>
        <p:spPr>
          <a:xfrm>
            <a:off x="100" y="3920525"/>
            <a:ext cx="12192000" cy="47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rgbClr val="FF0000"/>
                </a:solidFill>
                <a:latin typeface="Calibri"/>
                <a:ea typeface="Calibri"/>
                <a:cs typeface="Calibri"/>
                <a:sym typeface="Calibri"/>
              </a:rPr>
              <a:t>2.These brands are well established , offering a wide range of models varies from budget friendly to premium categories.</a:t>
            </a:r>
            <a:endParaRPr sz="1900">
              <a:solidFill>
                <a:srgbClr val="FF0000"/>
              </a:solidFill>
              <a:latin typeface="Calibri"/>
              <a:ea typeface="Calibri"/>
              <a:cs typeface="Calibri"/>
              <a:sym typeface="Calibri"/>
            </a:endParaRPr>
          </a:p>
        </p:txBody>
      </p:sp>
      <p:sp>
        <p:nvSpPr>
          <p:cNvPr id="231" name="Google Shape;231;g339b1395150_0_133"/>
          <p:cNvSpPr txBox="1"/>
          <p:nvPr/>
        </p:nvSpPr>
        <p:spPr>
          <a:xfrm>
            <a:off x="12250625" y="5644175"/>
            <a:ext cx="703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232" name="Google Shape;232;g339b1395150_0_133"/>
          <p:cNvSpPr txBox="1"/>
          <p:nvPr/>
        </p:nvSpPr>
        <p:spPr>
          <a:xfrm>
            <a:off x="24525" y="4133525"/>
            <a:ext cx="71949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chemeClr val="dk1"/>
                </a:solidFill>
                <a:latin typeface="Calibri"/>
                <a:ea typeface="Calibri"/>
                <a:cs typeface="Calibri"/>
                <a:sym typeface="Calibri"/>
              </a:rPr>
              <a:t>Price Variation:</a:t>
            </a:r>
            <a:endParaRPr sz="2600">
              <a:solidFill>
                <a:schemeClr val="dk1"/>
              </a:solidFill>
              <a:latin typeface="Calibri"/>
              <a:ea typeface="Calibri"/>
              <a:cs typeface="Calibri"/>
              <a:sym typeface="Calibri"/>
            </a:endParaRPr>
          </a:p>
        </p:txBody>
      </p:sp>
      <p:sp>
        <p:nvSpPr>
          <p:cNvPr id="233" name="Google Shape;233;g339b1395150_0_133"/>
          <p:cNvSpPr txBox="1"/>
          <p:nvPr/>
        </p:nvSpPr>
        <p:spPr>
          <a:xfrm>
            <a:off x="100" y="4554900"/>
            <a:ext cx="12192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rgbClr val="FF0000"/>
                </a:solidFill>
                <a:latin typeface="Calibri"/>
                <a:ea typeface="Calibri"/>
                <a:cs typeface="Calibri"/>
                <a:sym typeface="Calibri"/>
              </a:rPr>
              <a:t>1.Premium brands and high-end models has an high price range whereas budget friendly refrigerators have less features as compared to premium refrigerators </a:t>
            </a:r>
            <a:endParaRPr sz="1900">
              <a:solidFill>
                <a:srgbClr val="FF0000"/>
              </a:solidFill>
              <a:latin typeface="Calibri"/>
              <a:ea typeface="Calibri"/>
              <a:cs typeface="Calibri"/>
              <a:sym typeface="Calibri"/>
            </a:endParaRPr>
          </a:p>
        </p:txBody>
      </p:sp>
      <p:sp>
        <p:nvSpPr>
          <p:cNvPr id="234" name="Google Shape;234;g339b1395150_0_133"/>
          <p:cNvSpPr txBox="1"/>
          <p:nvPr/>
        </p:nvSpPr>
        <p:spPr>
          <a:xfrm>
            <a:off x="24525" y="5216975"/>
            <a:ext cx="73659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500">
                <a:solidFill>
                  <a:schemeClr val="dk1"/>
                </a:solidFill>
                <a:latin typeface="Calibri"/>
                <a:ea typeface="Calibri"/>
                <a:cs typeface="Calibri"/>
                <a:sym typeface="Calibri"/>
              </a:rPr>
              <a:t>Consumer Preference</a:t>
            </a:r>
            <a:endParaRPr sz="2500">
              <a:solidFill>
                <a:schemeClr val="dk1"/>
              </a:solidFill>
              <a:latin typeface="Calibri"/>
              <a:ea typeface="Calibri"/>
              <a:cs typeface="Calibri"/>
              <a:sym typeface="Calibri"/>
            </a:endParaRPr>
          </a:p>
        </p:txBody>
      </p:sp>
      <p:sp>
        <p:nvSpPr>
          <p:cNvPr id="235" name="Google Shape;235;g339b1395150_0_133"/>
          <p:cNvSpPr txBox="1"/>
          <p:nvPr/>
        </p:nvSpPr>
        <p:spPr>
          <a:xfrm>
            <a:off x="-36575" y="5644175"/>
            <a:ext cx="12192000" cy="769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900">
                <a:solidFill>
                  <a:srgbClr val="FF0000"/>
                </a:solidFill>
                <a:latin typeface="Calibri"/>
                <a:ea typeface="Calibri"/>
                <a:cs typeface="Calibri"/>
                <a:sym typeface="Calibri"/>
              </a:rPr>
              <a:t>1.Popular brands with good ratings tend to be in high demand and models with energy efficiency and smart features will</a:t>
            </a:r>
            <a:endParaRPr sz="1900">
              <a:solidFill>
                <a:srgbClr val="FF0000"/>
              </a:solidFill>
              <a:latin typeface="Calibri"/>
              <a:ea typeface="Calibri"/>
              <a:cs typeface="Calibri"/>
              <a:sym typeface="Calibri"/>
            </a:endParaRPr>
          </a:p>
          <a:p>
            <a:pPr marL="0" lvl="0" indent="0" algn="l" rtl="0">
              <a:spcBef>
                <a:spcPts val="0"/>
              </a:spcBef>
              <a:spcAft>
                <a:spcPts val="0"/>
              </a:spcAft>
              <a:buNone/>
            </a:pPr>
            <a:r>
              <a:rPr lang="en-IN" sz="1900">
                <a:solidFill>
                  <a:srgbClr val="FF0000"/>
                </a:solidFill>
                <a:latin typeface="Calibri"/>
                <a:ea typeface="Calibri"/>
                <a:cs typeface="Calibri"/>
                <a:sym typeface="Calibri"/>
              </a:rPr>
              <a:t>attract more buyers</a:t>
            </a:r>
            <a:endParaRPr sz="1900">
              <a:solidFill>
                <a:srgbClr val="FF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g339b1395150_0_159"/>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endParaRPr/>
          </a:p>
        </p:txBody>
      </p:sp>
      <p:sp>
        <p:nvSpPr>
          <p:cNvPr id="242" name="Google Shape;242;g339b1395150_0_159"/>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243" name="Google Shape;243;g339b1395150_0_159"/>
          <p:cNvPicPr preferRelativeResize="0"/>
          <p:nvPr/>
        </p:nvPicPr>
        <p:blipFill>
          <a:blip r:embed="rId3">
            <a:alphaModFix/>
          </a:blip>
          <a:stretch>
            <a:fillRect/>
          </a:stretch>
        </p:blipFill>
        <p:spPr>
          <a:xfrm>
            <a:off x="0" y="0"/>
            <a:ext cx="12140700" cy="62425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g339b1395150_0_166"/>
          <p:cNvSpPr txBox="1">
            <a:spLocks noGrp="1"/>
          </p:cNvSpPr>
          <p:nvPr>
            <p:ph type="title"/>
          </p:nvPr>
        </p:nvSpPr>
        <p:spPr>
          <a:xfrm>
            <a:off x="0" y="365125"/>
            <a:ext cx="11353800" cy="9072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3000">
                <a:solidFill>
                  <a:srgbClr val="FF0000"/>
                </a:solidFill>
              </a:rPr>
              <a:t>Challenges faced while working with the project :</a:t>
            </a:r>
            <a:endParaRPr sz="3500">
              <a:solidFill>
                <a:srgbClr val="FF0000"/>
              </a:solidFill>
            </a:endParaRPr>
          </a:p>
        </p:txBody>
      </p:sp>
      <p:sp>
        <p:nvSpPr>
          <p:cNvPr id="250" name="Google Shape;250;g339b1395150_0_166"/>
          <p:cNvSpPr txBox="1">
            <a:spLocks noGrp="1"/>
          </p:cNvSpPr>
          <p:nvPr>
            <p:ph type="body" idx="1"/>
          </p:nvPr>
        </p:nvSpPr>
        <p:spPr>
          <a:xfrm>
            <a:off x="51300" y="1370125"/>
            <a:ext cx="12140700" cy="4806600"/>
          </a:xfrm>
          <a:prstGeom prst="rect">
            <a:avLst/>
          </a:prstGeom>
        </p:spPr>
        <p:txBody>
          <a:bodyPr spcFirstLastPara="1" wrap="square" lIns="91425" tIns="45700" rIns="91425" bIns="45700" anchor="t" anchorCtr="0">
            <a:normAutofit fontScale="92500"/>
          </a:bodyPr>
          <a:lstStyle/>
          <a:p>
            <a:pPr marL="0" lvl="0" indent="0" algn="l" rtl="0">
              <a:spcBef>
                <a:spcPts val="1000"/>
              </a:spcBef>
              <a:spcAft>
                <a:spcPts val="0"/>
              </a:spcAft>
              <a:buNone/>
            </a:pPr>
            <a:r>
              <a:rPr lang="en-IN" sz="2000"/>
              <a:t>While working on the the Flipkart refrigerators web scraping project , I faced several challenges .first major</a:t>
            </a:r>
            <a:endParaRPr sz="2000"/>
          </a:p>
          <a:p>
            <a:pPr marL="0" lvl="0" indent="0" algn="l" rtl="0">
              <a:spcBef>
                <a:spcPts val="1000"/>
              </a:spcBef>
              <a:spcAft>
                <a:spcPts val="0"/>
              </a:spcAft>
              <a:buNone/>
            </a:pPr>
            <a:r>
              <a:rPr lang="en-IN" sz="2000"/>
              <a:t>Issue was to check whether the available content is in html or loaded by javascript but in my web scraping project</a:t>
            </a:r>
            <a:endParaRPr sz="2000"/>
          </a:p>
          <a:p>
            <a:pPr marL="0" lvl="0" indent="0" algn="l" rtl="0">
              <a:spcBef>
                <a:spcPts val="1000"/>
              </a:spcBef>
              <a:spcAft>
                <a:spcPts val="0"/>
              </a:spcAft>
              <a:buNone/>
            </a:pPr>
            <a:r>
              <a:rPr lang="en-IN" sz="2000"/>
              <a:t>The contents which i have scraped from the flipkart refrigerator data are stored in the html tags so I used </a:t>
            </a:r>
            <a:endParaRPr sz="2000"/>
          </a:p>
          <a:p>
            <a:pPr marL="0" lvl="0" indent="0" algn="l" rtl="0">
              <a:spcBef>
                <a:spcPts val="1000"/>
              </a:spcBef>
              <a:spcAft>
                <a:spcPts val="0"/>
              </a:spcAft>
              <a:buNone/>
            </a:pPr>
            <a:r>
              <a:rPr lang="en-IN" sz="2000"/>
              <a:t>Beautiful Soup library for data extraction .second challenge was to scrape the data from multiple pages for it </a:t>
            </a:r>
            <a:endParaRPr sz="2000"/>
          </a:p>
          <a:p>
            <a:pPr marL="0" lvl="0" indent="0" algn="l" rtl="0">
              <a:spcBef>
                <a:spcPts val="1000"/>
              </a:spcBef>
              <a:spcAft>
                <a:spcPts val="0"/>
              </a:spcAft>
              <a:buNone/>
            </a:pPr>
            <a:r>
              <a:rPr lang="en-IN" sz="2000"/>
              <a:t>I identified the change occurring in the url while shifting from page1 to 2 and framed my url according to that.</a:t>
            </a:r>
            <a:endParaRPr sz="2000"/>
          </a:p>
          <a:p>
            <a:pPr marL="0" lvl="0" indent="0" algn="l" rtl="0">
              <a:spcBef>
                <a:spcPts val="1000"/>
              </a:spcBef>
              <a:spcAft>
                <a:spcPts val="0"/>
              </a:spcAft>
              <a:buNone/>
            </a:pPr>
            <a:r>
              <a:rPr lang="en-IN" sz="2000"/>
              <a:t>Additional things which keeps in mind while scraping the data from any url is that to keep headers along with</a:t>
            </a:r>
            <a:endParaRPr sz="2000"/>
          </a:p>
          <a:p>
            <a:pPr marL="0" lvl="0" indent="0" algn="l" rtl="0">
              <a:spcBef>
                <a:spcPts val="1000"/>
              </a:spcBef>
              <a:spcAft>
                <a:spcPts val="0"/>
              </a:spcAft>
              <a:buNone/>
            </a:pPr>
            <a:r>
              <a:rPr lang="en-IN" sz="2000"/>
              <a:t>Our requests because every websites have anti scraping mechanism which used to block the requests.</a:t>
            </a:r>
            <a:endParaRPr sz="2000"/>
          </a:p>
          <a:p>
            <a:pPr marL="0" lvl="0" indent="0" algn="l" rtl="0">
              <a:spcBef>
                <a:spcPts val="1000"/>
              </a:spcBef>
              <a:spcAft>
                <a:spcPts val="0"/>
              </a:spcAft>
              <a:buNone/>
            </a:pPr>
            <a:r>
              <a:rPr lang="en-IN" sz="2000"/>
              <a:t>When we extract the data from the url there is data inconsistency means there are so many null values ,varied</a:t>
            </a:r>
            <a:endParaRPr sz="2000"/>
          </a:p>
          <a:p>
            <a:pPr marL="0" lvl="0" indent="0" algn="l" rtl="0">
              <a:spcBef>
                <a:spcPts val="1000"/>
              </a:spcBef>
              <a:spcAft>
                <a:spcPts val="0"/>
              </a:spcAft>
              <a:buNone/>
            </a:pPr>
            <a:r>
              <a:rPr lang="en-IN" sz="2000"/>
              <a:t>Structures so it needs data cleaning before our analysis.</a:t>
            </a:r>
            <a:endParaRPr sz="2000"/>
          </a:p>
          <a:p>
            <a:pPr marL="0" lvl="0" indent="0" algn="l" rtl="0">
              <a:spcBef>
                <a:spcPts val="1000"/>
              </a:spcBef>
              <a:spcAft>
                <a:spcPts val="0"/>
              </a:spcAft>
              <a:buNone/>
            </a:pPr>
            <a:r>
              <a:rPr lang="en-IN" sz="2000"/>
              <a:t>Finally through this project , I learned how to handle with the real-world data and extraction problems which</a:t>
            </a:r>
            <a:endParaRPr sz="2000"/>
          </a:p>
          <a:p>
            <a:pPr marL="0" lvl="0" indent="0" algn="l" rtl="0">
              <a:spcBef>
                <a:spcPts val="1000"/>
              </a:spcBef>
              <a:spcAft>
                <a:spcPts val="0"/>
              </a:spcAft>
              <a:buNone/>
            </a:pPr>
            <a:r>
              <a:rPr lang="en-IN" sz="2000"/>
              <a:t>Occurs while scraping any url.</a:t>
            </a:r>
            <a:endParaRPr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g339b1395150_0_1"/>
          <p:cNvSpPr txBox="1"/>
          <p:nvPr/>
        </p:nvSpPr>
        <p:spPr>
          <a:xfrm rot="10800000" flipH="1">
            <a:off x="0" y="4720225"/>
            <a:ext cx="549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b="1">
              <a:solidFill>
                <a:schemeClr val="dk1"/>
              </a:solidFill>
              <a:latin typeface="Calibri"/>
              <a:ea typeface="Calibri"/>
              <a:cs typeface="Calibri"/>
              <a:sym typeface="Calibri"/>
            </a:endParaRPr>
          </a:p>
        </p:txBody>
      </p:sp>
      <p:sp>
        <p:nvSpPr>
          <p:cNvPr id="74" name="Google Shape;74;g339b1395150_0_1"/>
          <p:cNvSpPr txBox="1"/>
          <p:nvPr/>
        </p:nvSpPr>
        <p:spPr>
          <a:xfrm>
            <a:off x="278375" y="266775"/>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rgbClr val="FF0000"/>
                </a:solidFill>
                <a:latin typeface="Calibri"/>
                <a:ea typeface="Calibri"/>
                <a:cs typeface="Calibri"/>
                <a:sym typeface="Calibri"/>
              </a:rPr>
              <a:t>Purpose:</a:t>
            </a:r>
            <a:endParaRPr sz="2800">
              <a:solidFill>
                <a:srgbClr val="FF0000"/>
              </a:solidFill>
              <a:latin typeface="Calibri"/>
              <a:ea typeface="Calibri"/>
              <a:cs typeface="Calibri"/>
              <a:sym typeface="Calibri"/>
            </a:endParaRPr>
          </a:p>
        </p:txBody>
      </p:sp>
      <p:sp>
        <p:nvSpPr>
          <p:cNvPr id="75" name="Google Shape;75;g339b1395150_0_1"/>
          <p:cNvSpPr txBox="1"/>
          <p:nvPr/>
        </p:nvSpPr>
        <p:spPr>
          <a:xfrm>
            <a:off x="0" y="1229300"/>
            <a:ext cx="4903500" cy="461700"/>
          </a:xfrm>
          <a:prstGeom prst="rect">
            <a:avLst/>
          </a:prstGeom>
          <a:noFill/>
          <a:ln>
            <a:noFill/>
          </a:ln>
        </p:spPr>
        <p:txBody>
          <a:bodyPr spcFirstLastPara="1" wrap="square" lIns="91425" tIns="91425" rIns="91425" bIns="91425" anchor="t" anchorCtr="0">
            <a:spAutoFit/>
          </a:bodyPr>
          <a:lstStyle/>
          <a:p>
            <a:pPr marL="285750" lvl="0" indent="-285750" algn="l" rtl="0">
              <a:spcBef>
                <a:spcPts val="0"/>
              </a:spcBef>
              <a:spcAft>
                <a:spcPts val="0"/>
              </a:spcAft>
              <a:buClr>
                <a:schemeClr val="dk1"/>
              </a:buClr>
              <a:buSzPts val="1800"/>
              <a:buChar char="•"/>
            </a:pPr>
            <a:r>
              <a:rPr lang="en-IN" sz="1800" b="1">
                <a:solidFill>
                  <a:schemeClr val="dk1"/>
                </a:solidFill>
                <a:latin typeface="Calibri"/>
                <a:ea typeface="Calibri"/>
                <a:cs typeface="Calibri"/>
                <a:sym typeface="Calibri"/>
              </a:rPr>
              <a:t>Why  you want to learn Data Science</a:t>
            </a:r>
            <a:endParaRPr/>
          </a:p>
        </p:txBody>
      </p:sp>
      <p:sp>
        <p:nvSpPr>
          <p:cNvPr id="76" name="Google Shape;76;g339b1395150_0_1"/>
          <p:cNvSpPr txBox="1"/>
          <p:nvPr/>
        </p:nvSpPr>
        <p:spPr>
          <a:xfrm>
            <a:off x="1003325" y="2253800"/>
            <a:ext cx="8351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77" name="Google Shape;77;g339b1395150_0_1"/>
          <p:cNvSpPr txBox="1"/>
          <p:nvPr/>
        </p:nvSpPr>
        <p:spPr>
          <a:xfrm>
            <a:off x="292875" y="2064650"/>
            <a:ext cx="100479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600">
              <a:solidFill>
                <a:schemeClr val="dk1"/>
              </a:solidFill>
              <a:latin typeface="Calibri"/>
              <a:ea typeface="Calibri"/>
              <a:cs typeface="Calibri"/>
              <a:sym typeface="Calibri"/>
            </a:endParaRPr>
          </a:p>
        </p:txBody>
      </p:sp>
      <p:sp>
        <p:nvSpPr>
          <p:cNvPr id="78" name="Google Shape;78;g339b1395150_0_1"/>
          <p:cNvSpPr txBox="1"/>
          <p:nvPr/>
        </p:nvSpPr>
        <p:spPr>
          <a:xfrm>
            <a:off x="191375" y="2932925"/>
            <a:ext cx="11251200" cy="172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chemeClr val="dk1"/>
                </a:solidFill>
                <a:latin typeface="Calibri"/>
                <a:ea typeface="Calibri"/>
                <a:cs typeface="Calibri"/>
                <a:sym typeface="Calibri"/>
              </a:rPr>
              <a:t>After completing my BSc in Mathematics , I am in search of fields in which i can make my career and after my long search i got to know about data science when i searched about it more i found that it involves statistics along with technology to gain insights from the data and help to solve the business problems so after knowing all the things about data science i found it the best fit for me . so i choose data science as my career option .</a:t>
            </a:r>
            <a:endParaRPr sz="20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256" name="Google Shape;256;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g339b1395150_0_13"/>
          <p:cNvSpPr txBox="1"/>
          <p:nvPr/>
        </p:nvSpPr>
        <p:spPr>
          <a:xfrm>
            <a:off x="437875" y="455275"/>
            <a:ext cx="8351400" cy="475500"/>
          </a:xfrm>
          <a:prstGeom prst="rect">
            <a:avLst/>
          </a:prstGeom>
          <a:noFill/>
          <a:ln>
            <a:noFill/>
          </a:ln>
        </p:spPr>
        <p:txBody>
          <a:bodyPr spcFirstLastPara="1" wrap="square" lIns="91425" tIns="91425" rIns="91425" bIns="91425" anchor="t" anchorCtr="0">
            <a:spAutoFit/>
          </a:bodyPr>
          <a:lstStyle/>
          <a:p>
            <a:pPr marL="228600" lvl="0" indent="-264160" algn="l" rtl="0">
              <a:lnSpc>
                <a:spcPct val="90000"/>
              </a:lnSpc>
              <a:spcBef>
                <a:spcPts val="0"/>
              </a:spcBef>
              <a:spcAft>
                <a:spcPts val="0"/>
              </a:spcAft>
              <a:buClr>
                <a:schemeClr val="dk1"/>
              </a:buClr>
              <a:buSzPts val="2100"/>
              <a:buChar char="•"/>
            </a:pPr>
            <a:r>
              <a:rPr lang="en-IN" sz="2100" b="1">
                <a:solidFill>
                  <a:schemeClr val="dk1"/>
                </a:solidFill>
                <a:latin typeface="Calibri"/>
                <a:ea typeface="Calibri"/>
                <a:cs typeface="Calibri"/>
                <a:sym typeface="Calibri"/>
              </a:rPr>
              <a:t>Problem Statement:</a:t>
            </a:r>
            <a:endParaRPr sz="2100" b="1">
              <a:solidFill>
                <a:schemeClr val="dk1"/>
              </a:solidFill>
              <a:latin typeface="Calibri"/>
              <a:ea typeface="Calibri"/>
              <a:cs typeface="Calibri"/>
              <a:sym typeface="Calibri"/>
            </a:endParaRPr>
          </a:p>
        </p:txBody>
      </p:sp>
      <p:sp>
        <p:nvSpPr>
          <p:cNvPr id="85" name="Google Shape;85;g339b1395150_0_13"/>
          <p:cNvSpPr txBox="1"/>
          <p:nvPr/>
        </p:nvSpPr>
        <p:spPr>
          <a:xfrm>
            <a:off x="568350" y="1615175"/>
            <a:ext cx="8351400" cy="384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300">
              <a:solidFill>
                <a:schemeClr val="dk1"/>
              </a:solidFill>
              <a:latin typeface="Calibri"/>
              <a:ea typeface="Calibri"/>
              <a:cs typeface="Calibri"/>
              <a:sym typeface="Calibri"/>
            </a:endParaRPr>
          </a:p>
        </p:txBody>
      </p:sp>
      <p:sp>
        <p:nvSpPr>
          <p:cNvPr id="86" name="Google Shape;86;g339b1395150_0_13"/>
          <p:cNvSpPr txBox="1"/>
          <p:nvPr/>
        </p:nvSpPr>
        <p:spPr>
          <a:xfrm>
            <a:off x="437875" y="3935025"/>
            <a:ext cx="8554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4200">
                <a:solidFill>
                  <a:schemeClr val="dk1"/>
                </a:solidFill>
                <a:latin typeface="Calibri"/>
                <a:ea typeface="Calibri"/>
                <a:cs typeface="Calibri"/>
                <a:sym typeface="Calibri"/>
              </a:rPr>
              <a:t>.</a:t>
            </a:r>
            <a:r>
              <a:rPr lang="en-IN" sz="3000">
                <a:solidFill>
                  <a:schemeClr val="dk1"/>
                </a:solidFill>
                <a:latin typeface="Calibri"/>
                <a:ea typeface="Calibri"/>
                <a:cs typeface="Calibri"/>
                <a:sym typeface="Calibri"/>
              </a:rPr>
              <a:t> </a:t>
            </a:r>
            <a:r>
              <a:rPr lang="en-IN" sz="2100" b="1">
                <a:solidFill>
                  <a:schemeClr val="dk1"/>
                </a:solidFill>
                <a:latin typeface="Calibri"/>
                <a:ea typeface="Calibri"/>
                <a:cs typeface="Calibri"/>
                <a:sym typeface="Calibri"/>
              </a:rPr>
              <a:t>Objective of the Project</a:t>
            </a:r>
            <a:endParaRPr sz="2300">
              <a:solidFill>
                <a:schemeClr val="dk1"/>
              </a:solidFill>
              <a:latin typeface="Calibri"/>
              <a:ea typeface="Calibri"/>
              <a:cs typeface="Calibri"/>
              <a:sym typeface="Calibri"/>
            </a:endParaRPr>
          </a:p>
        </p:txBody>
      </p:sp>
      <p:sp>
        <p:nvSpPr>
          <p:cNvPr id="87" name="Google Shape;87;g339b1395150_0_13"/>
          <p:cNvSpPr txBox="1"/>
          <p:nvPr/>
        </p:nvSpPr>
        <p:spPr>
          <a:xfrm>
            <a:off x="394375" y="4775950"/>
            <a:ext cx="83514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chemeClr val="dk1"/>
                </a:solidFill>
                <a:latin typeface="Calibri"/>
                <a:ea typeface="Calibri"/>
                <a:cs typeface="Calibri"/>
                <a:sym typeface="Calibri"/>
              </a:rPr>
              <a:t>The objective of this project  is to extract and analyze the refrigerators data from flipkart using web scraping.The goal is to gather insights on refrigerators pricing , features , brand and customer rating to understand market trends and how features and energy ratings impacts price. </a:t>
            </a:r>
            <a:endParaRPr sz="2000">
              <a:solidFill>
                <a:schemeClr val="dk1"/>
              </a:solidFill>
              <a:latin typeface="Calibri"/>
              <a:ea typeface="Calibri"/>
              <a:cs typeface="Calibri"/>
              <a:sym typeface="Calibri"/>
            </a:endParaRPr>
          </a:p>
        </p:txBody>
      </p:sp>
      <p:sp>
        <p:nvSpPr>
          <p:cNvPr id="88" name="Google Shape;88;g339b1395150_0_13"/>
          <p:cNvSpPr txBox="1"/>
          <p:nvPr/>
        </p:nvSpPr>
        <p:spPr>
          <a:xfrm>
            <a:off x="640850" y="1194725"/>
            <a:ext cx="83514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000">
                <a:solidFill>
                  <a:schemeClr val="dk1"/>
                </a:solidFill>
                <a:latin typeface="Calibri"/>
                <a:ea typeface="Calibri"/>
                <a:cs typeface="Calibri"/>
                <a:sym typeface="Calibri"/>
              </a:rPr>
              <a:t>To analyze the impact of refrigerator features and energy efficiency on its price and number of rating</a:t>
            </a:r>
            <a:endParaRPr sz="20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g339b1395150_0_173"/>
          <p:cNvPicPr preferRelativeResize="0"/>
          <p:nvPr/>
        </p:nvPicPr>
        <p:blipFill>
          <a:blip r:embed="rId3">
            <a:alphaModFix/>
          </a:blip>
          <a:stretch>
            <a:fillRect/>
          </a:stretch>
        </p:blipFill>
        <p:spPr>
          <a:xfrm>
            <a:off x="152400" y="152400"/>
            <a:ext cx="12039601" cy="2124075"/>
          </a:xfrm>
          <a:prstGeom prst="rect">
            <a:avLst/>
          </a:prstGeom>
          <a:noFill/>
          <a:ln>
            <a:noFill/>
          </a:ln>
        </p:spPr>
      </p:pic>
      <p:sp>
        <p:nvSpPr>
          <p:cNvPr id="95" name="Google Shape;95;g339b1395150_0_173"/>
          <p:cNvSpPr txBox="1"/>
          <p:nvPr/>
        </p:nvSpPr>
        <p:spPr>
          <a:xfrm>
            <a:off x="0" y="2874600"/>
            <a:ext cx="121920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rgbClr val="FF0000"/>
                </a:solidFill>
                <a:latin typeface="Calibri"/>
                <a:ea typeface="Calibri"/>
                <a:cs typeface="Calibri"/>
                <a:sym typeface="Calibri"/>
              </a:rPr>
              <a:t>Other columns except from the above summary are:</a:t>
            </a:r>
            <a:endParaRPr sz="2600">
              <a:solidFill>
                <a:srgbClr val="FF0000"/>
              </a:solidFill>
              <a:latin typeface="Calibri"/>
              <a:ea typeface="Calibri"/>
              <a:cs typeface="Calibri"/>
              <a:sym typeface="Calibri"/>
            </a:endParaRPr>
          </a:p>
        </p:txBody>
      </p:sp>
      <p:sp>
        <p:nvSpPr>
          <p:cNvPr id="96" name="Google Shape;96;g339b1395150_0_173"/>
          <p:cNvSpPr txBox="1"/>
          <p:nvPr/>
        </p:nvSpPr>
        <p:spPr>
          <a:xfrm>
            <a:off x="527550" y="3595075"/>
            <a:ext cx="70338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97" name="Google Shape;97;g339b1395150_0_173"/>
          <p:cNvSpPr txBox="1"/>
          <p:nvPr/>
        </p:nvSpPr>
        <p:spPr>
          <a:xfrm>
            <a:off x="0" y="3397800"/>
            <a:ext cx="12192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200">
                <a:solidFill>
                  <a:srgbClr val="FF0000"/>
                </a:solidFill>
                <a:latin typeface="Calibri"/>
                <a:ea typeface="Calibri"/>
                <a:cs typeface="Calibri"/>
                <a:sym typeface="Calibri"/>
              </a:rPr>
              <a:t>1.Digital Inverter→ </a:t>
            </a:r>
            <a:r>
              <a:rPr lang="en-IN" sz="1800">
                <a:solidFill>
                  <a:schemeClr val="dk1"/>
                </a:solidFill>
                <a:latin typeface="Calibri"/>
                <a:ea typeface="Calibri"/>
                <a:cs typeface="Calibri"/>
                <a:sym typeface="Calibri"/>
              </a:rPr>
              <a:t>This column shows whether the respective refrigerator has the digital inverter technology or not.</a:t>
            </a:r>
            <a:endParaRPr sz="1800">
              <a:solidFill>
                <a:schemeClr val="dk1"/>
              </a:solidFill>
              <a:latin typeface="Calibri"/>
              <a:ea typeface="Calibri"/>
              <a:cs typeface="Calibri"/>
              <a:sym typeface="Calibri"/>
            </a:endParaRPr>
          </a:p>
        </p:txBody>
      </p:sp>
      <p:sp>
        <p:nvSpPr>
          <p:cNvPr id="98" name="Google Shape;98;g339b1395150_0_173"/>
          <p:cNvSpPr txBox="1"/>
          <p:nvPr/>
        </p:nvSpPr>
        <p:spPr>
          <a:xfrm>
            <a:off x="51300" y="3810000"/>
            <a:ext cx="1219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rgbClr val="FF0000"/>
                </a:solidFill>
                <a:latin typeface="Calibri"/>
                <a:ea typeface="Calibri"/>
                <a:cs typeface="Calibri"/>
                <a:sym typeface="Calibri"/>
              </a:rPr>
              <a:t>2.</a:t>
            </a:r>
            <a:r>
              <a:rPr lang="en-IN" sz="2100">
                <a:solidFill>
                  <a:srgbClr val="FF0000"/>
                </a:solidFill>
                <a:latin typeface="Calibri"/>
                <a:ea typeface="Calibri"/>
                <a:cs typeface="Calibri"/>
                <a:sym typeface="Calibri"/>
              </a:rPr>
              <a:t>No_of_review→</a:t>
            </a:r>
            <a:r>
              <a:rPr lang="en-IN" sz="2300">
                <a:solidFill>
                  <a:srgbClr val="FF0000"/>
                </a:solidFill>
                <a:latin typeface="Calibri"/>
                <a:ea typeface="Calibri"/>
                <a:cs typeface="Calibri"/>
                <a:sym typeface="Calibri"/>
              </a:rPr>
              <a:t> </a:t>
            </a:r>
            <a:r>
              <a:rPr lang="en-IN" sz="1800">
                <a:latin typeface="Calibri"/>
                <a:ea typeface="Calibri"/>
                <a:cs typeface="Calibri"/>
                <a:sym typeface="Calibri"/>
              </a:rPr>
              <a:t>This column shows the number of reviews for the respective refrigerator.</a:t>
            </a:r>
            <a:endParaRPr sz="1800">
              <a:latin typeface="Calibri"/>
              <a:ea typeface="Calibri"/>
              <a:cs typeface="Calibri"/>
              <a:sym typeface="Calibri"/>
            </a:endParaRPr>
          </a:p>
        </p:txBody>
      </p:sp>
      <p:sp>
        <p:nvSpPr>
          <p:cNvPr id="99" name="Google Shape;99;g339b1395150_0_173"/>
          <p:cNvSpPr txBox="1"/>
          <p:nvPr/>
        </p:nvSpPr>
        <p:spPr>
          <a:xfrm>
            <a:off x="51300" y="4274050"/>
            <a:ext cx="1219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rgbClr val="FF0000"/>
                </a:solidFill>
                <a:latin typeface="Calibri"/>
                <a:ea typeface="Calibri"/>
                <a:cs typeface="Calibri"/>
                <a:sym typeface="Calibri"/>
              </a:rPr>
              <a:t>3.Compressor_type→ </a:t>
            </a:r>
            <a:r>
              <a:rPr lang="en-IN" sz="1800">
                <a:solidFill>
                  <a:schemeClr val="dk1"/>
                </a:solidFill>
                <a:latin typeface="Calibri"/>
                <a:ea typeface="Calibri"/>
                <a:cs typeface="Calibri"/>
                <a:sym typeface="Calibri"/>
              </a:rPr>
              <a:t>This column shows different types of compressor for the respective refrigerator.</a:t>
            </a:r>
            <a:endParaRPr sz="1800">
              <a:solidFill>
                <a:schemeClr val="dk1"/>
              </a:solidFill>
              <a:latin typeface="Calibri"/>
              <a:ea typeface="Calibri"/>
              <a:cs typeface="Calibri"/>
              <a:sym typeface="Calibri"/>
            </a:endParaRPr>
          </a:p>
        </p:txBody>
      </p:sp>
      <p:sp>
        <p:nvSpPr>
          <p:cNvPr id="100" name="Google Shape;100;g339b1395150_0_173"/>
          <p:cNvSpPr txBox="1"/>
          <p:nvPr/>
        </p:nvSpPr>
        <p:spPr>
          <a:xfrm>
            <a:off x="0" y="4699200"/>
            <a:ext cx="1219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rgbClr val="FF0000"/>
                </a:solidFill>
                <a:latin typeface="Calibri"/>
                <a:ea typeface="Calibri"/>
                <a:cs typeface="Calibri"/>
                <a:sym typeface="Calibri"/>
              </a:rPr>
              <a:t>4.Built-in-Stabilizer→ </a:t>
            </a:r>
            <a:r>
              <a:rPr lang="en-IN" sz="1800">
                <a:solidFill>
                  <a:schemeClr val="dk1"/>
                </a:solidFill>
                <a:latin typeface="Calibri"/>
                <a:ea typeface="Calibri"/>
                <a:cs typeface="Calibri"/>
                <a:sym typeface="Calibri"/>
              </a:rPr>
              <a:t>This column shows whether the refrigerator have built-in-stabilizer or not.</a:t>
            </a:r>
            <a:endParaRPr sz="1800">
              <a:solidFill>
                <a:schemeClr val="dk1"/>
              </a:solidFill>
              <a:latin typeface="Calibri"/>
              <a:ea typeface="Calibri"/>
              <a:cs typeface="Calibri"/>
              <a:sym typeface="Calibri"/>
            </a:endParaRPr>
          </a:p>
        </p:txBody>
      </p:sp>
      <p:sp>
        <p:nvSpPr>
          <p:cNvPr id="101" name="Google Shape;101;g339b1395150_0_173"/>
          <p:cNvSpPr txBox="1"/>
          <p:nvPr/>
        </p:nvSpPr>
        <p:spPr>
          <a:xfrm>
            <a:off x="0" y="5104425"/>
            <a:ext cx="1219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rgbClr val="FF0000"/>
                </a:solidFill>
                <a:latin typeface="Calibri"/>
                <a:ea typeface="Calibri"/>
                <a:cs typeface="Calibri"/>
                <a:sym typeface="Calibri"/>
              </a:rPr>
              <a:t>5.Compressor_warranty(in Year)--&gt; </a:t>
            </a:r>
            <a:r>
              <a:rPr lang="en-IN" sz="1800">
                <a:solidFill>
                  <a:schemeClr val="dk1"/>
                </a:solidFill>
                <a:latin typeface="Calibri"/>
                <a:ea typeface="Calibri"/>
                <a:cs typeface="Calibri"/>
                <a:sym typeface="Calibri"/>
              </a:rPr>
              <a:t>This columns the warranty period for the compressor of respective refrigerators.</a:t>
            </a:r>
            <a:endParaRPr sz="1800">
              <a:solidFill>
                <a:schemeClr val="dk1"/>
              </a:solidFill>
              <a:latin typeface="Calibri"/>
              <a:ea typeface="Calibri"/>
              <a:cs typeface="Calibri"/>
              <a:sym typeface="Calibri"/>
            </a:endParaRPr>
          </a:p>
        </p:txBody>
      </p:sp>
      <p:sp>
        <p:nvSpPr>
          <p:cNvPr id="102" name="Google Shape;102;g339b1395150_0_173"/>
          <p:cNvSpPr txBox="1"/>
          <p:nvPr/>
        </p:nvSpPr>
        <p:spPr>
          <a:xfrm>
            <a:off x="0" y="5588400"/>
            <a:ext cx="12192000" cy="538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300">
                <a:solidFill>
                  <a:srgbClr val="FF0000"/>
                </a:solidFill>
                <a:latin typeface="Calibri"/>
                <a:ea typeface="Calibri"/>
                <a:cs typeface="Calibri"/>
                <a:sym typeface="Calibri"/>
              </a:rPr>
              <a:t>6.Original_price→ </a:t>
            </a:r>
            <a:r>
              <a:rPr lang="en-IN" sz="1800">
                <a:solidFill>
                  <a:schemeClr val="dk1"/>
                </a:solidFill>
                <a:latin typeface="Calibri"/>
                <a:ea typeface="Calibri"/>
                <a:cs typeface="Calibri"/>
                <a:sym typeface="Calibri"/>
              </a:rPr>
              <a:t>This column shows the prices of the respective refrigerators without discount.</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7"/>
        <p:cNvGrpSpPr/>
        <p:nvPr/>
      </p:nvGrpSpPr>
      <p:grpSpPr>
        <a:xfrm>
          <a:off x="0" y="0"/>
          <a:ext cx="0" cy="0"/>
          <a:chOff x="0" y="0"/>
          <a:chExt cx="0" cy="0"/>
        </a:xfrm>
      </p:grpSpPr>
      <p:sp>
        <p:nvSpPr>
          <p:cNvPr id="108" name="Google Shape;108;g339b1395150_0_21"/>
          <p:cNvSpPr txBox="1"/>
          <p:nvPr/>
        </p:nvSpPr>
        <p:spPr>
          <a:xfrm>
            <a:off x="0" y="0"/>
            <a:ext cx="8064300" cy="877200"/>
          </a:xfrm>
          <a:prstGeom prst="rect">
            <a:avLst/>
          </a:prstGeom>
          <a:noFill/>
          <a:ln>
            <a:noFill/>
          </a:ln>
        </p:spPr>
        <p:txBody>
          <a:bodyPr spcFirstLastPara="1" wrap="square" lIns="91425" tIns="91425" rIns="91425" bIns="91425" anchor="t" anchorCtr="0">
            <a:spAutoFit/>
          </a:bodyPr>
          <a:lstStyle/>
          <a:p>
            <a:pPr marL="228600" lvl="0" indent="-289560" algn="l" rtl="0">
              <a:lnSpc>
                <a:spcPct val="90000"/>
              </a:lnSpc>
              <a:spcBef>
                <a:spcPts val="1000"/>
              </a:spcBef>
              <a:spcAft>
                <a:spcPts val="0"/>
              </a:spcAft>
              <a:buClr>
                <a:schemeClr val="dk1"/>
              </a:buClr>
              <a:buSzPts val="2500"/>
              <a:buChar char="•"/>
            </a:pPr>
            <a:r>
              <a:rPr lang="en-IN" sz="2500" b="1">
                <a:solidFill>
                  <a:schemeClr val="dk1"/>
                </a:solidFill>
                <a:latin typeface="Calibri"/>
                <a:ea typeface="Calibri"/>
                <a:cs typeface="Calibri"/>
                <a:sym typeface="Calibri"/>
              </a:rPr>
              <a:t>Web Scraping – Details (Websites, Processor you followed) </a:t>
            </a:r>
            <a:endParaRPr sz="2500">
              <a:solidFill>
                <a:schemeClr val="dk1"/>
              </a:solidFill>
              <a:latin typeface="Calibri"/>
              <a:ea typeface="Calibri"/>
              <a:cs typeface="Calibri"/>
              <a:sym typeface="Calibri"/>
            </a:endParaRPr>
          </a:p>
        </p:txBody>
      </p:sp>
      <p:sp>
        <p:nvSpPr>
          <p:cNvPr id="109" name="Google Shape;109;g339b1395150_0_21"/>
          <p:cNvSpPr txBox="1"/>
          <p:nvPr/>
        </p:nvSpPr>
        <p:spPr>
          <a:xfrm>
            <a:off x="0" y="1354200"/>
            <a:ext cx="574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chemeClr val="dk1"/>
                </a:solidFill>
                <a:latin typeface="Calibri"/>
                <a:ea typeface="Calibri"/>
                <a:cs typeface="Calibri"/>
                <a:sym typeface="Calibri"/>
              </a:rPr>
              <a:t>. Process followed for web scraping</a:t>
            </a:r>
            <a:endParaRPr sz="2800">
              <a:solidFill>
                <a:schemeClr val="dk1"/>
              </a:solidFill>
              <a:latin typeface="Calibri"/>
              <a:ea typeface="Calibri"/>
              <a:cs typeface="Calibri"/>
              <a:sym typeface="Calibri"/>
            </a:endParaRPr>
          </a:p>
        </p:txBody>
      </p:sp>
      <p:sp>
        <p:nvSpPr>
          <p:cNvPr id="110" name="Google Shape;110;g339b1395150_0_21"/>
          <p:cNvSpPr txBox="1"/>
          <p:nvPr/>
        </p:nvSpPr>
        <p:spPr>
          <a:xfrm>
            <a:off x="655350" y="1499200"/>
            <a:ext cx="8351400" cy="21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00">
              <a:solidFill>
                <a:schemeClr val="dk1"/>
              </a:solidFill>
              <a:latin typeface="Calibri"/>
              <a:ea typeface="Calibri"/>
              <a:cs typeface="Calibri"/>
              <a:sym typeface="Calibri"/>
            </a:endParaRPr>
          </a:p>
        </p:txBody>
      </p:sp>
      <p:sp>
        <p:nvSpPr>
          <p:cNvPr id="111" name="Google Shape;111;g339b1395150_0_21"/>
          <p:cNvSpPr txBox="1"/>
          <p:nvPr/>
        </p:nvSpPr>
        <p:spPr>
          <a:xfrm>
            <a:off x="437875" y="1107725"/>
            <a:ext cx="8685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
        <p:nvSpPr>
          <p:cNvPr id="112" name="Google Shape;112;g339b1395150_0_21"/>
          <p:cNvSpPr txBox="1"/>
          <p:nvPr/>
        </p:nvSpPr>
        <p:spPr>
          <a:xfrm>
            <a:off x="0" y="820800"/>
            <a:ext cx="67449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800">
                <a:solidFill>
                  <a:schemeClr val="dk1"/>
                </a:solidFill>
                <a:latin typeface="Calibri"/>
                <a:ea typeface="Calibri"/>
                <a:cs typeface="Calibri"/>
                <a:sym typeface="Calibri"/>
              </a:rPr>
              <a:t>Website-&gt; Flipkart(</a:t>
            </a:r>
            <a:r>
              <a:rPr lang="en-IN" sz="1800" u="sng">
                <a:solidFill>
                  <a:schemeClr val="hlink"/>
                </a:solidFill>
                <a:latin typeface="Calibri"/>
                <a:ea typeface="Calibri"/>
                <a:cs typeface="Calibri"/>
                <a:sym typeface="Calibri"/>
                <a:hlinkClick r:id="rId3"/>
              </a:rPr>
              <a:t>www.flipkart.com</a:t>
            </a:r>
            <a:r>
              <a:rPr lang="en-IN" sz="1800">
                <a:solidFill>
                  <a:schemeClr val="dk1"/>
                </a:solidFill>
                <a:latin typeface="Calibri"/>
                <a:ea typeface="Calibri"/>
                <a:cs typeface="Calibri"/>
                <a:sym typeface="Calibri"/>
              </a:rPr>
              <a:t>) extracted the refrigerator data.</a:t>
            </a:r>
            <a:endParaRPr sz="1800">
              <a:solidFill>
                <a:schemeClr val="dk1"/>
              </a:solidFill>
              <a:latin typeface="Calibri"/>
              <a:ea typeface="Calibri"/>
              <a:cs typeface="Calibri"/>
              <a:sym typeface="Calibri"/>
            </a:endParaRPr>
          </a:p>
        </p:txBody>
      </p:sp>
      <p:sp>
        <p:nvSpPr>
          <p:cNvPr id="113" name="Google Shape;113;g339b1395150_0_21"/>
          <p:cNvSpPr txBox="1"/>
          <p:nvPr/>
        </p:nvSpPr>
        <p:spPr>
          <a:xfrm>
            <a:off x="0" y="1854600"/>
            <a:ext cx="6918900" cy="908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700">
                <a:solidFill>
                  <a:schemeClr val="dk1"/>
                </a:solidFill>
                <a:latin typeface="Calibri"/>
                <a:ea typeface="Calibri"/>
                <a:cs typeface="Calibri"/>
                <a:sym typeface="Calibri"/>
              </a:rPr>
              <a:t>1. Identifying target column</a:t>
            </a:r>
            <a:r>
              <a:rPr lang="en-IN" sz="2500">
                <a:solidFill>
                  <a:schemeClr val="dk1"/>
                </a:solidFill>
                <a:latin typeface="Calibri"/>
                <a:ea typeface="Calibri"/>
                <a:cs typeface="Calibri"/>
                <a:sym typeface="Calibri"/>
              </a:rPr>
              <a:t>-</a:t>
            </a:r>
            <a:r>
              <a:rPr lang="en-IN" sz="2300">
                <a:solidFill>
                  <a:schemeClr val="dk1"/>
                </a:solidFill>
                <a:latin typeface="Calibri"/>
                <a:ea typeface="Calibri"/>
                <a:cs typeface="Calibri"/>
                <a:sym typeface="Calibri"/>
              </a:rPr>
              <a:t>&gt;</a:t>
            </a:r>
            <a:r>
              <a:rPr lang="en-IN" sz="22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select relevant  product categories such as</a:t>
            </a:r>
            <a:r>
              <a:rPr lang="en-IN" sz="19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brand,price,capacity(in L) ,star_rating etc </a:t>
            </a:r>
            <a:endParaRPr sz="700">
              <a:solidFill>
                <a:schemeClr val="dk1"/>
              </a:solidFill>
              <a:latin typeface="Calibri"/>
              <a:ea typeface="Calibri"/>
              <a:cs typeface="Calibri"/>
              <a:sym typeface="Calibri"/>
            </a:endParaRPr>
          </a:p>
        </p:txBody>
      </p:sp>
      <p:sp>
        <p:nvSpPr>
          <p:cNvPr id="114" name="Google Shape;114;g339b1395150_0_21"/>
          <p:cNvSpPr txBox="1"/>
          <p:nvPr/>
        </p:nvSpPr>
        <p:spPr>
          <a:xfrm>
            <a:off x="0" y="2829075"/>
            <a:ext cx="6570900" cy="877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chemeClr val="dk1"/>
                </a:solidFill>
                <a:latin typeface="Calibri"/>
                <a:ea typeface="Calibri"/>
                <a:cs typeface="Calibri"/>
                <a:sym typeface="Calibri"/>
              </a:rPr>
              <a:t>2.Inspecting website structure</a:t>
            </a:r>
            <a:r>
              <a:rPr lang="en-IN" sz="2500">
                <a:solidFill>
                  <a:schemeClr val="dk1"/>
                </a:solidFill>
                <a:latin typeface="Calibri"/>
                <a:ea typeface="Calibri"/>
                <a:cs typeface="Calibri"/>
                <a:sym typeface="Calibri"/>
              </a:rPr>
              <a:t>-&gt;</a:t>
            </a:r>
            <a:r>
              <a:rPr lang="en-IN" sz="2300">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right click and open inspect column to get html tags for required data </a:t>
            </a:r>
            <a:endParaRPr sz="1900">
              <a:solidFill>
                <a:schemeClr val="dk1"/>
              </a:solidFill>
              <a:latin typeface="Calibri"/>
              <a:ea typeface="Calibri"/>
              <a:cs typeface="Calibri"/>
              <a:sym typeface="Calibri"/>
            </a:endParaRPr>
          </a:p>
        </p:txBody>
      </p:sp>
      <p:sp>
        <p:nvSpPr>
          <p:cNvPr id="115" name="Google Shape;115;g339b1395150_0_21"/>
          <p:cNvSpPr txBox="1"/>
          <p:nvPr/>
        </p:nvSpPr>
        <p:spPr>
          <a:xfrm>
            <a:off x="0" y="3704075"/>
            <a:ext cx="7614900" cy="2324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600">
                <a:solidFill>
                  <a:schemeClr val="dk1"/>
                </a:solidFill>
                <a:latin typeface="Calibri"/>
                <a:ea typeface="Calibri"/>
                <a:cs typeface="Calibri"/>
                <a:sym typeface="Calibri"/>
              </a:rPr>
              <a:t>3.Used Python libraries-&gt;</a:t>
            </a:r>
            <a:r>
              <a:rPr lang="en-IN" sz="2100">
                <a:solidFill>
                  <a:schemeClr val="dk1"/>
                </a:solidFill>
                <a:latin typeface="Calibri"/>
                <a:ea typeface="Calibri"/>
                <a:cs typeface="Calibri"/>
                <a:sym typeface="Calibri"/>
              </a:rPr>
              <a:t> </a:t>
            </a:r>
            <a:r>
              <a:rPr lang="en-IN" sz="1900">
                <a:solidFill>
                  <a:schemeClr val="dk1"/>
                </a:solidFill>
                <a:latin typeface="Calibri"/>
                <a:ea typeface="Calibri"/>
                <a:cs typeface="Calibri"/>
                <a:sym typeface="Calibri"/>
              </a:rPr>
              <a:t> The libraries used for web scraping are</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   </a:t>
            </a:r>
            <a:r>
              <a:rPr lang="en-IN" sz="2400">
                <a:solidFill>
                  <a:schemeClr val="dk1"/>
                </a:solidFill>
                <a:latin typeface="Calibri"/>
                <a:ea typeface="Calibri"/>
                <a:cs typeface="Calibri"/>
                <a:sym typeface="Calibri"/>
              </a:rPr>
              <a:t>.requests -&gt;</a:t>
            </a:r>
            <a:r>
              <a:rPr lang="en-IN" sz="1900">
                <a:solidFill>
                  <a:schemeClr val="dk1"/>
                </a:solidFill>
                <a:latin typeface="Calibri"/>
                <a:ea typeface="Calibri"/>
                <a:cs typeface="Calibri"/>
                <a:sym typeface="Calibri"/>
              </a:rPr>
              <a:t> To send http requests</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   </a:t>
            </a:r>
            <a:r>
              <a:rPr lang="en-IN" sz="2200">
                <a:solidFill>
                  <a:schemeClr val="dk1"/>
                </a:solidFill>
                <a:latin typeface="Calibri"/>
                <a:ea typeface="Calibri"/>
                <a:cs typeface="Calibri"/>
                <a:sym typeface="Calibri"/>
              </a:rPr>
              <a:t>.BeautifulSoup -&gt;</a:t>
            </a:r>
            <a:r>
              <a:rPr lang="en-IN" sz="1900">
                <a:solidFill>
                  <a:schemeClr val="dk1"/>
                </a:solidFill>
                <a:latin typeface="Calibri"/>
                <a:ea typeface="Calibri"/>
                <a:cs typeface="Calibri"/>
                <a:sym typeface="Calibri"/>
              </a:rPr>
              <a:t> To parse the html content</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   </a:t>
            </a:r>
            <a:r>
              <a:rPr lang="en-IN" sz="2300">
                <a:solidFill>
                  <a:schemeClr val="dk1"/>
                </a:solidFill>
                <a:latin typeface="Calibri"/>
                <a:ea typeface="Calibri"/>
                <a:cs typeface="Calibri"/>
                <a:sym typeface="Calibri"/>
              </a:rPr>
              <a:t>.Pandas -&gt; </a:t>
            </a:r>
            <a:r>
              <a:rPr lang="en-IN" sz="1900">
                <a:solidFill>
                  <a:schemeClr val="dk1"/>
                </a:solidFill>
                <a:latin typeface="Calibri"/>
                <a:ea typeface="Calibri"/>
                <a:cs typeface="Calibri"/>
                <a:sym typeface="Calibri"/>
              </a:rPr>
              <a:t>To store the scraped data in dataframe</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   </a:t>
            </a:r>
            <a:r>
              <a:rPr lang="en-IN" sz="2200">
                <a:solidFill>
                  <a:schemeClr val="dk1"/>
                </a:solidFill>
                <a:latin typeface="Calibri"/>
                <a:ea typeface="Calibri"/>
                <a:cs typeface="Calibri"/>
                <a:sym typeface="Calibri"/>
              </a:rPr>
              <a:t>.Matplotlib -&gt;</a:t>
            </a:r>
            <a:r>
              <a:rPr lang="en-IN" sz="1900">
                <a:solidFill>
                  <a:schemeClr val="dk1"/>
                </a:solidFill>
                <a:latin typeface="Calibri"/>
                <a:ea typeface="Calibri"/>
                <a:cs typeface="Calibri"/>
                <a:sym typeface="Calibri"/>
              </a:rPr>
              <a:t> It is used for data visualization</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   </a:t>
            </a:r>
            <a:r>
              <a:rPr lang="en-IN" sz="2200">
                <a:solidFill>
                  <a:schemeClr val="dk1"/>
                </a:solidFill>
                <a:latin typeface="Calibri"/>
                <a:ea typeface="Calibri"/>
                <a:cs typeface="Calibri"/>
                <a:sym typeface="Calibri"/>
              </a:rPr>
              <a:t>.Seaborn-&gt;</a:t>
            </a:r>
            <a:r>
              <a:rPr lang="en-IN" sz="1900">
                <a:solidFill>
                  <a:schemeClr val="dk1"/>
                </a:solidFill>
                <a:latin typeface="Calibri"/>
                <a:ea typeface="Calibri"/>
                <a:cs typeface="Calibri"/>
                <a:sym typeface="Calibri"/>
              </a:rPr>
              <a:t> It is also used for data visualization</a:t>
            </a:r>
            <a:endParaRPr sz="1900">
              <a:solidFill>
                <a:schemeClr val="dk1"/>
              </a:solidFill>
              <a:latin typeface="Calibri"/>
              <a:ea typeface="Calibri"/>
              <a:cs typeface="Calibri"/>
              <a:sym typeface="Calibri"/>
            </a:endParaRPr>
          </a:p>
        </p:txBody>
      </p:sp>
      <p:pic>
        <p:nvPicPr>
          <p:cNvPr id="116" name="Google Shape;116;g339b1395150_0_21"/>
          <p:cNvPicPr preferRelativeResize="0"/>
          <p:nvPr/>
        </p:nvPicPr>
        <p:blipFill>
          <a:blip r:embed="rId4">
            <a:alphaModFix/>
          </a:blip>
          <a:stretch>
            <a:fillRect/>
          </a:stretch>
        </p:blipFill>
        <p:spPr>
          <a:xfrm>
            <a:off x="7020400" y="0"/>
            <a:ext cx="5248600" cy="6196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1"/>
        <p:cNvGrpSpPr/>
        <p:nvPr/>
      </p:nvGrpSpPr>
      <p:grpSpPr>
        <a:xfrm>
          <a:off x="0" y="0"/>
          <a:ext cx="0" cy="0"/>
          <a:chOff x="0" y="0"/>
          <a:chExt cx="0" cy="0"/>
        </a:xfrm>
      </p:grpSpPr>
      <p:sp>
        <p:nvSpPr>
          <p:cNvPr id="122" name="Google Shape;122;g339b1395150_0_51"/>
          <p:cNvSpPr txBox="1"/>
          <p:nvPr/>
        </p:nvSpPr>
        <p:spPr>
          <a:xfrm>
            <a:off x="365375" y="440775"/>
            <a:ext cx="3030300" cy="2185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rgbClr val="FF0000"/>
                </a:solidFill>
                <a:latin typeface="Calibri"/>
                <a:ea typeface="Calibri"/>
                <a:cs typeface="Calibri"/>
                <a:sym typeface="Calibri"/>
              </a:rPr>
              <a:t>Data cleaning:</a:t>
            </a:r>
            <a:endParaRPr sz="2800">
              <a:solidFill>
                <a:srgbClr val="FF0000"/>
              </a:solidFill>
              <a:latin typeface="Calibri"/>
              <a:ea typeface="Calibri"/>
              <a:cs typeface="Calibri"/>
              <a:sym typeface="Calibri"/>
            </a:endParaRPr>
          </a:p>
          <a:p>
            <a:pPr marL="0" lvl="0" indent="0" algn="l" rtl="0">
              <a:spcBef>
                <a:spcPts val="0"/>
              </a:spcBef>
              <a:spcAft>
                <a:spcPts val="0"/>
              </a:spcAft>
              <a:buNone/>
            </a:pPr>
            <a:r>
              <a:rPr lang="en-IN" sz="2200">
                <a:solidFill>
                  <a:schemeClr val="dk1"/>
                </a:solidFill>
                <a:latin typeface="Calibri"/>
                <a:ea typeface="Calibri"/>
                <a:cs typeface="Calibri"/>
                <a:sym typeface="Calibri"/>
              </a:rPr>
              <a:t>1.</a:t>
            </a:r>
            <a:r>
              <a:rPr lang="en-IN" sz="2000">
                <a:solidFill>
                  <a:schemeClr val="dk1"/>
                </a:solidFill>
                <a:latin typeface="Calibri"/>
                <a:ea typeface="Calibri"/>
                <a:cs typeface="Calibri"/>
                <a:sym typeface="Calibri"/>
              </a:rPr>
              <a:t>Handling missing values</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2.Fix data types</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3.Handling outliers</a:t>
            </a:r>
            <a:endParaRPr sz="2000">
              <a:solidFill>
                <a:schemeClr val="dk1"/>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4.changing all text data in lower format for brands</a:t>
            </a:r>
            <a:endParaRPr sz="2000">
              <a:solidFill>
                <a:schemeClr val="dk1"/>
              </a:solidFill>
              <a:latin typeface="Calibri"/>
              <a:ea typeface="Calibri"/>
              <a:cs typeface="Calibri"/>
              <a:sym typeface="Calibri"/>
            </a:endParaRPr>
          </a:p>
        </p:txBody>
      </p:sp>
      <p:sp>
        <p:nvSpPr>
          <p:cNvPr id="123" name="Google Shape;123;g339b1395150_0_51"/>
          <p:cNvSpPr txBox="1"/>
          <p:nvPr/>
        </p:nvSpPr>
        <p:spPr>
          <a:xfrm>
            <a:off x="5179025" y="600250"/>
            <a:ext cx="3900300" cy="1200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rgbClr val="FF0000"/>
                </a:solidFill>
                <a:latin typeface="Calibri"/>
                <a:ea typeface="Calibri"/>
                <a:cs typeface="Calibri"/>
                <a:sym typeface="Calibri"/>
              </a:rPr>
              <a:t>Data Manipulation Steps:</a:t>
            </a:r>
            <a:endParaRPr sz="2800">
              <a:solidFill>
                <a:srgbClr val="FF0000"/>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1.Derive new columns</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2.Renaming the columns</a:t>
            </a:r>
            <a:endParaRPr sz="1900">
              <a:solidFill>
                <a:schemeClr val="dk1"/>
              </a:solidFill>
              <a:latin typeface="Calibri"/>
              <a:ea typeface="Calibri"/>
              <a:cs typeface="Calibri"/>
              <a:sym typeface="Calibri"/>
            </a:endParaRPr>
          </a:p>
        </p:txBody>
      </p:sp>
      <p:sp>
        <p:nvSpPr>
          <p:cNvPr id="124" name="Google Shape;124;g339b1395150_0_51"/>
          <p:cNvSpPr txBox="1"/>
          <p:nvPr/>
        </p:nvSpPr>
        <p:spPr>
          <a:xfrm>
            <a:off x="365375" y="3297050"/>
            <a:ext cx="4581600" cy="2862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rgbClr val="FF0000"/>
                </a:solidFill>
                <a:latin typeface="Calibri"/>
                <a:ea typeface="Calibri"/>
                <a:cs typeface="Calibri"/>
                <a:sym typeface="Calibri"/>
              </a:rPr>
              <a:t>Univariate Analysis Steps:</a:t>
            </a:r>
            <a:endParaRPr sz="2800">
              <a:solidFill>
                <a:srgbClr val="FF0000"/>
              </a:solidFill>
              <a:latin typeface="Calibri"/>
              <a:ea typeface="Calibri"/>
              <a:cs typeface="Calibri"/>
              <a:sym typeface="Calibri"/>
            </a:endParaRPr>
          </a:p>
          <a:p>
            <a:pPr marL="0" lvl="0" indent="0" algn="l" rtl="0">
              <a:spcBef>
                <a:spcPts val="0"/>
              </a:spcBef>
              <a:spcAft>
                <a:spcPts val="0"/>
              </a:spcAft>
              <a:buNone/>
            </a:pPr>
            <a:r>
              <a:rPr lang="en-IN" sz="2800">
                <a:solidFill>
                  <a:srgbClr val="1155CC"/>
                </a:solidFill>
                <a:latin typeface="Calibri"/>
                <a:ea typeface="Calibri"/>
                <a:cs typeface="Calibri"/>
                <a:sym typeface="Calibri"/>
              </a:rPr>
              <a:t>(For numerical columns):</a:t>
            </a:r>
            <a:endParaRPr sz="2800">
              <a:solidFill>
                <a:srgbClr val="1155CC"/>
              </a:solidFill>
              <a:latin typeface="Calibri"/>
              <a:ea typeface="Calibri"/>
              <a:cs typeface="Calibri"/>
              <a:sym typeface="Calibri"/>
            </a:endParaRPr>
          </a:p>
          <a:p>
            <a:pPr marL="0" lvl="0" indent="0" algn="l" rtl="0">
              <a:spcBef>
                <a:spcPts val="0"/>
              </a:spcBef>
              <a:spcAft>
                <a:spcPts val="0"/>
              </a:spcAft>
              <a:buNone/>
            </a:pPr>
            <a:r>
              <a:rPr lang="en-IN" sz="2200">
                <a:solidFill>
                  <a:schemeClr val="dk1"/>
                </a:solidFill>
                <a:latin typeface="Calibri"/>
                <a:ea typeface="Calibri"/>
                <a:cs typeface="Calibri"/>
                <a:sym typeface="Calibri"/>
              </a:rPr>
              <a:t>1.Histogram-&gt; To check distribution</a:t>
            </a:r>
            <a:endParaRPr sz="2200">
              <a:solidFill>
                <a:schemeClr val="dk1"/>
              </a:solidFill>
              <a:latin typeface="Calibri"/>
              <a:ea typeface="Calibri"/>
              <a:cs typeface="Calibri"/>
              <a:sym typeface="Calibri"/>
            </a:endParaRPr>
          </a:p>
          <a:p>
            <a:pPr marL="0" lvl="0" indent="0" algn="l" rtl="0">
              <a:spcBef>
                <a:spcPts val="0"/>
              </a:spcBef>
              <a:spcAft>
                <a:spcPts val="0"/>
              </a:spcAft>
              <a:buNone/>
            </a:pPr>
            <a:r>
              <a:rPr lang="en-IN" sz="2200">
                <a:solidFill>
                  <a:schemeClr val="dk1"/>
                </a:solidFill>
                <a:latin typeface="Calibri"/>
                <a:ea typeface="Calibri"/>
                <a:cs typeface="Calibri"/>
                <a:sym typeface="Calibri"/>
              </a:rPr>
              <a:t>2.Box plot-&gt; To identify outliers</a:t>
            </a:r>
            <a:endParaRPr sz="2200">
              <a:solidFill>
                <a:schemeClr val="dk1"/>
              </a:solidFill>
              <a:latin typeface="Calibri"/>
              <a:ea typeface="Calibri"/>
              <a:cs typeface="Calibri"/>
              <a:sym typeface="Calibri"/>
            </a:endParaRPr>
          </a:p>
          <a:p>
            <a:pPr marL="0" lvl="0" indent="0" algn="l" rtl="0">
              <a:spcBef>
                <a:spcPts val="0"/>
              </a:spcBef>
              <a:spcAft>
                <a:spcPts val="0"/>
              </a:spcAft>
              <a:buNone/>
            </a:pPr>
            <a:r>
              <a:rPr lang="en-IN" sz="2700">
                <a:solidFill>
                  <a:srgbClr val="1155CC"/>
                </a:solidFill>
                <a:latin typeface="Calibri"/>
                <a:ea typeface="Calibri"/>
                <a:cs typeface="Calibri"/>
                <a:sym typeface="Calibri"/>
              </a:rPr>
              <a:t>(For Categorical columns):</a:t>
            </a:r>
            <a:endParaRPr sz="2700">
              <a:solidFill>
                <a:srgbClr val="1155CC"/>
              </a:solidFill>
              <a:latin typeface="Calibri"/>
              <a:ea typeface="Calibri"/>
              <a:cs typeface="Calibri"/>
              <a:sym typeface="Calibri"/>
            </a:endParaRPr>
          </a:p>
          <a:p>
            <a:pPr marL="0" lvl="0" indent="0" algn="l" rtl="0">
              <a:spcBef>
                <a:spcPts val="0"/>
              </a:spcBef>
              <a:spcAft>
                <a:spcPts val="0"/>
              </a:spcAft>
              <a:buNone/>
            </a:pPr>
            <a:r>
              <a:rPr lang="en-IN" sz="2000">
                <a:solidFill>
                  <a:schemeClr val="dk1"/>
                </a:solidFill>
                <a:latin typeface="Calibri"/>
                <a:ea typeface="Calibri"/>
                <a:cs typeface="Calibri"/>
                <a:sym typeface="Calibri"/>
              </a:rPr>
              <a:t>1.Barchart-&gt;</a:t>
            </a:r>
            <a:r>
              <a:rPr lang="en-IN" sz="2700">
                <a:solidFill>
                  <a:schemeClr val="dk1"/>
                </a:solidFill>
                <a:latin typeface="Calibri"/>
                <a:ea typeface="Calibri"/>
                <a:cs typeface="Calibri"/>
                <a:sym typeface="Calibri"/>
              </a:rPr>
              <a:t> </a:t>
            </a:r>
            <a:r>
              <a:rPr lang="en-IN" sz="2000">
                <a:solidFill>
                  <a:schemeClr val="dk1"/>
                </a:solidFill>
                <a:latin typeface="Calibri"/>
                <a:ea typeface="Calibri"/>
                <a:cs typeface="Calibri"/>
                <a:sym typeface="Calibri"/>
              </a:rPr>
              <a:t>To check the count of categorical column</a:t>
            </a:r>
            <a:endParaRPr sz="2000">
              <a:solidFill>
                <a:schemeClr val="dk1"/>
              </a:solidFill>
              <a:latin typeface="Calibri"/>
              <a:ea typeface="Calibri"/>
              <a:cs typeface="Calibri"/>
              <a:sym typeface="Calibri"/>
            </a:endParaRPr>
          </a:p>
        </p:txBody>
      </p:sp>
      <p:sp>
        <p:nvSpPr>
          <p:cNvPr id="125" name="Google Shape;125;g339b1395150_0_51"/>
          <p:cNvSpPr txBox="1"/>
          <p:nvPr/>
        </p:nvSpPr>
        <p:spPr>
          <a:xfrm>
            <a:off x="5715475" y="2514125"/>
            <a:ext cx="6507000" cy="3940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2800">
                <a:solidFill>
                  <a:srgbClr val="FF0000"/>
                </a:solidFill>
                <a:latin typeface="Calibri"/>
                <a:ea typeface="Calibri"/>
                <a:cs typeface="Calibri"/>
                <a:sym typeface="Calibri"/>
              </a:rPr>
              <a:t>Bivariate Analysis Steps:</a:t>
            </a:r>
            <a:endParaRPr sz="2800">
              <a:solidFill>
                <a:srgbClr val="FF0000"/>
              </a:solidFill>
              <a:latin typeface="Calibri"/>
              <a:ea typeface="Calibri"/>
              <a:cs typeface="Calibri"/>
              <a:sym typeface="Calibri"/>
            </a:endParaRPr>
          </a:p>
          <a:p>
            <a:pPr marL="0" lvl="0" indent="0" algn="l" rtl="0">
              <a:spcBef>
                <a:spcPts val="0"/>
              </a:spcBef>
              <a:spcAft>
                <a:spcPts val="0"/>
              </a:spcAft>
              <a:buNone/>
            </a:pPr>
            <a:r>
              <a:rPr lang="en-IN" sz="2800">
                <a:solidFill>
                  <a:srgbClr val="1155CC"/>
                </a:solidFill>
                <a:latin typeface="Calibri"/>
                <a:ea typeface="Calibri"/>
                <a:cs typeface="Calibri"/>
                <a:sym typeface="Calibri"/>
              </a:rPr>
              <a:t>(For Categorical vs Numerical)</a:t>
            </a:r>
            <a:endParaRPr sz="2800">
              <a:solidFill>
                <a:srgbClr val="1155CC"/>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1.Box plot-&gt; To check distribution of numerical column based on categories</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2800">
                <a:solidFill>
                  <a:srgbClr val="1155CC"/>
                </a:solidFill>
                <a:latin typeface="Calibri"/>
                <a:ea typeface="Calibri"/>
                <a:cs typeface="Calibri"/>
                <a:sym typeface="Calibri"/>
              </a:rPr>
              <a:t>(For Numerical vs Numerical)</a:t>
            </a:r>
            <a:endParaRPr sz="2800">
              <a:solidFill>
                <a:srgbClr val="1155CC"/>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1.Scatter plot-&gt; To identify relation between two numerical columns</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2.Heatmap-&gt; Showing the correlation on numerical columns</a:t>
            </a:r>
            <a:endParaRPr sz="1900">
              <a:solidFill>
                <a:schemeClr val="dk1"/>
              </a:solidFill>
              <a:latin typeface="Calibri"/>
              <a:ea typeface="Calibri"/>
              <a:cs typeface="Calibri"/>
              <a:sym typeface="Calibri"/>
            </a:endParaRPr>
          </a:p>
          <a:p>
            <a:pPr marL="0" lvl="0" indent="0" algn="l" rtl="0">
              <a:spcBef>
                <a:spcPts val="0"/>
              </a:spcBef>
              <a:spcAft>
                <a:spcPts val="0"/>
              </a:spcAft>
              <a:buNone/>
            </a:pPr>
            <a:r>
              <a:rPr lang="en-IN" sz="2700">
                <a:solidFill>
                  <a:srgbClr val="1155CC"/>
                </a:solidFill>
                <a:latin typeface="Calibri"/>
                <a:ea typeface="Calibri"/>
                <a:cs typeface="Calibri"/>
                <a:sym typeface="Calibri"/>
              </a:rPr>
              <a:t>(For Categorical vs Categorical)</a:t>
            </a:r>
            <a:endParaRPr sz="2700">
              <a:solidFill>
                <a:srgbClr val="1155CC"/>
              </a:solidFill>
              <a:latin typeface="Calibri"/>
              <a:ea typeface="Calibri"/>
              <a:cs typeface="Calibri"/>
              <a:sym typeface="Calibri"/>
            </a:endParaRPr>
          </a:p>
          <a:p>
            <a:pPr marL="0" lvl="0" indent="0" algn="l" rtl="0">
              <a:spcBef>
                <a:spcPts val="0"/>
              </a:spcBef>
              <a:spcAft>
                <a:spcPts val="0"/>
              </a:spcAft>
              <a:buNone/>
            </a:pPr>
            <a:r>
              <a:rPr lang="en-IN" sz="1900">
                <a:solidFill>
                  <a:schemeClr val="dk1"/>
                </a:solidFill>
                <a:latin typeface="Calibri"/>
                <a:ea typeface="Calibri"/>
                <a:cs typeface="Calibri"/>
                <a:sym typeface="Calibri"/>
              </a:rPr>
              <a:t>1.Grouped Bar Chart -&gt; To check the count of the categorical columns.</a:t>
            </a:r>
            <a:endParaRPr sz="19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sp>
        <p:nvSpPr>
          <p:cNvPr id="131" name="Google Shape;131;g339b1395150_0_63"/>
          <p:cNvSpPr txBox="1">
            <a:spLocks noGrp="1"/>
          </p:cNvSpPr>
          <p:nvPr>
            <p:ph type="title"/>
          </p:nvPr>
        </p:nvSpPr>
        <p:spPr>
          <a:xfrm>
            <a:off x="191375" y="0"/>
            <a:ext cx="11162400" cy="7599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IN" sz="2400">
                <a:solidFill>
                  <a:srgbClr val="FF0000"/>
                </a:solidFill>
              </a:rPr>
              <a:t>Univariate plot on all Numerical Columns</a:t>
            </a:r>
            <a:endParaRPr sz="2400">
              <a:solidFill>
                <a:srgbClr val="FF0000"/>
              </a:solidFill>
            </a:endParaRPr>
          </a:p>
        </p:txBody>
      </p:sp>
      <p:sp>
        <p:nvSpPr>
          <p:cNvPr id="132" name="Google Shape;132;g339b1395150_0_6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pic>
        <p:nvPicPr>
          <p:cNvPr id="133" name="Google Shape;133;g339b1395150_0_63"/>
          <p:cNvPicPr preferRelativeResize="0"/>
          <p:nvPr/>
        </p:nvPicPr>
        <p:blipFill>
          <a:blip r:embed="rId3">
            <a:alphaModFix/>
          </a:blip>
          <a:stretch>
            <a:fillRect/>
          </a:stretch>
        </p:blipFill>
        <p:spPr>
          <a:xfrm>
            <a:off x="901825" y="759900"/>
            <a:ext cx="7872924" cy="5416925"/>
          </a:xfrm>
          <a:prstGeom prst="rect">
            <a:avLst/>
          </a:prstGeom>
          <a:noFill/>
          <a:ln>
            <a:noFill/>
          </a:ln>
        </p:spPr>
      </p:pic>
      <p:pic>
        <p:nvPicPr>
          <p:cNvPr id="134" name="Google Shape;134;g339b1395150_0_63"/>
          <p:cNvPicPr preferRelativeResize="0"/>
          <p:nvPr/>
        </p:nvPicPr>
        <p:blipFill>
          <a:blip r:embed="rId4">
            <a:alphaModFix/>
          </a:blip>
          <a:stretch>
            <a:fillRect/>
          </a:stretch>
        </p:blipFill>
        <p:spPr>
          <a:xfrm>
            <a:off x="8861750" y="832250"/>
            <a:ext cx="2492025" cy="534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9"/>
        <p:cNvGrpSpPr/>
        <p:nvPr/>
      </p:nvGrpSpPr>
      <p:grpSpPr>
        <a:xfrm>
          <a:off x="0" y="0"/>
          <a:ext cx="0" cy="0"/>
          <a:chOff x="0" y="0"/>
          <a:chExt cx="0" cy="0"/>
        </a:xfrm>
      </p:grpSpPr>
      <p:sp>
        <p:nvSpPr>
          <p:cNvPr id="140" name="Google Shape;140;g339b1395150_0_26"/>
          <p:cNvSpPr txBox="1">
            <a:spLocks noGrp="1"/>
          </p:cNvSpPr>
          <p:nvPr>
            <p:ph type="body" idx="1"/>
          </p:nvPr>
        </p:nvSpPr>
        <p:spPr>
          <a:xfrm>
            <a:off x="365375" y="5341400"/>
            <a:ext cx="10988400" cy="835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IN" sz="2000">
                <a:solidFill>
                  <a:srgbClr val="FF0000"/>
                </a:solidFill>
              </a:rPr>
              <a:t>Observation-&gt; All the above plots shows us the distribution of our data in the numerical columns </a:t>
            </a:r>
            <a:endParaRPr sz="2000">
              <a:solidFill>
                <a:srgbClr val="FF0000"/>
              </a:solidFill>
            </a:endParaRPr>
          </a:p>
        </p:txBody>
      </p:sp>
      <p:pic>
        <p:nvPicPr>
          <p:cNvPr id="141" name="Google Shape;141;g339b1395150_0_26"/>
          <p:cNvPicPr preferRelativeResize="0"/>
          <p:nvPr/>
        </p:nvPicPr>
        <p:blipFill>
          <a:blip r:embed="rId3">
            <a:alphaModFix/>
          </a:blip>
          <a:stretch>
            <a:fillRect/>
          </a:stretch>
        </p:blipFill>
        <p:spPr>
          <a:xfrm>
            <a:off x="61925" y="0"/>
            <a:ext cx="12130076" cy="5007925"/>
          </a:xfrm>
          <a:prstGeom prst="rect">
            <a:avLst/>
          </a:prstGeom>
          <a:noFill/>
          <a:ln>
            <a:noFill/>
          </a:ln>
        </p:spPr>
      </p:pic>
      <p:sp>
        <p:nvSpPr>
          <p:cNvPr id="142" name="Google Shape;142;g339b1395150_0_26"/>
          <p:cNvSpPr txBox="1"/>
          <p:nvPr/>
        </p:nvSpPr>
        <p:spPr>
          <a:xfrm>
            <a:off x="10558125" y="260975"/>
            <a:ext cx="1664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339b1395150_0_34"/>
          <p:cNvSpPr txBox="1">
            <a:spLocks noGrp="1"/>
          </p:cNvSpPr>
          <p:nvPr>
            <p:ph type="title"/>
          </p:nvPr>
        </p:nvSpPr>
        <p:spPr>
          <a:xfrm>
            <a:off x="146550" y="158750"/>
            <a:ext cx="9788100" cy="395700"/>
          </a:xfrm>
          <a:prstGeom prst="rect">
            <a:avLst/>
          </a:prstGeom>
        </p:spPr>
        <p:txBody>
          <a:bodyPr spcFirstLastPara="1" wrap="square" lIns="91425" tIns="45700" rIns="91425" bIns="45700" anchor="ctr" anchorCtr="0">
            <a:normAutofit fontScale="90000"/>
          </a:bodyPr>
          <a:lstStyle/>
          <a:p>
            <a:pPr marL="0" lvl="0" indent="0" algn="l" rtl="0">
              <a:spcBef>
                <a:spcPts val="0"/>
              </a:spcBef>
              <a:spcAft>
                <a:spcPts val="0"/>
              </a:spcAft>
              <a:buNone/>
            </a:pPr>
            <a:r>
              <a:rPr lang="en-IN" sz="3000">
                <a:solidFill>
                  <a:srgbClr val="FF0000"/>
                </a:solidFill>
              </a:rPr>
              <a:t>Bivariate plot of price on the basis of different categories</a:t>
            </a:r>
            <a:endParaRPr sz="3000">
              <a:solidFill>
                <a:srgbClr val="FF0000"/>
              </a:solidFill>
            </a:endParaRPr>
          </a:p>
        </p:txBody>
      </p:sp>
      <p:sp>
        <p:nvSpPr>
          <p:cNvPr id="149" name="Google Shape;149;g339b1395150_0_34"/>
          <p:cNvSpPr txBox="1">
            <a:spLocks noGrp="1"/>
          </p:cNvSpPr>
          <p:nvPr>
            <p:ph type="body" idx="1"/>
          </p:nvPr>
        </p:nvSpPr>
        <p:spPr>
          <a:xfrm>
            <a:off x="61050" y="686300"/>
            <a:ext cx="12131100" cy="54906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endParaRPr/>
          </a:p>
        </p:txBody>
      </p:sp>
      <p:sp>
        <p:nvSpPr>
          <p:cNvPr id="150" name="Google Shape;150;g339b1395150_0_34"/>
          <p:cNvSpPr txBox="1"/>
          <p:nvPr/>
        </p:nvSpPr>
        <p:spPr>
          <a:xfrm>
            <a:off x="10210150" y="2166150"/>
            <a:ext cx="20124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chemeClr val="dk1"/>
              </a:solidFill>
              <a:latin typeface="Calibri"/>
              <a:ea typeface="Calibri"/>
              <a:cs typeface="Calibri"/>
              <a:sym typeface="Calibri"/>
            </a:endParaRPr>
          </a:p>
        </p:txBody>
      </p:sp>
      <p:pic>
        <p:nvPicPr>
          <p:cNvPr id="151" name="Google Shape;151;g339b1395150_0_34"/>
          <p:cNvPicPr preferRelativeResize="0"/>
          <p:nvPr/>
        </p:nvPicPr>
        <p:blipFill>
          <a:blip r:embed="rId3">
            <a:alphaModFix/>
          </a:blip>
          <a:stretch>
            <a:fillRect/>
          </a:stretch>
        </p:blipFill>
        <p:spPr>
          <a:xfrm>
            <a:off x="36350" y="788875"/>
            <a:ext cx="3700375" cy="4193425"/>
          </a:xfrm>
          <a:prstGeom prst="rect">
            <a:avLst/>
          </a:prstGeom>
          <a:noFill/>
          <a:ln>
            <a:noFill/>
          </a:ln>
        </p:spPr>
      </p:pic>
      <p:pic>
        <p:nvPicPr>
          <p:cNvPr id="152" name="Google Shape;152;g339b1395150_0_34"/>
          <p:cNvPicPr preferRelativeResize="0"/>
          <p:nvPr/>
        </p:nvPicPr>
        <p:blipFill>
          <a:blip r:embed="rId4">
            <a:alphaModFix/>
          </a:blip>
          <a:stretch>
            <a:fillRect/>
          </a:stretch>
        </p:blipFill>
        <p:spPr>
          <a:xfrm>
            <a:off x="7888650" y="727925"/>
            <a:ext cx="4249625" cy="4193426"/>
          </a:xfrm>
          <a:prstGeom prst="rect">
            <a:avLst/>
          </a:prstGeom>
          <a:noFill/>
          <a:ln>
            <a:noFill/>
          </a:ln>
        </p:spPr>
      </p:pic>
      <p:sp>
        <p:nvSpPr>
          <p:cNvPr id="153" name="Google Shape;153;g339b1395150_0_34"/>
          <p:cNvSpPr txBox="1"/>
          <p:nvPr/>
        </p:nvSpPr>
        <p:spPr>
          <a:xfrm>
            <a:off x="283300" y="5216725"/>
            <a:ext cx="11855100" cy="6465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500">
                <a:solidFill>
                  <a:srgbClr val="FF0000"/>
                </a:solidFill>
                <a:latin typeface="Calibri"/>
                <a:ea typeface="Calibri"/>
                <a:cs typeface="Calibri"/>
                <a:sym typeface="Calibri"/>
              </a:rPr>
              <a:t>Observation: From the above plots we  can see the variation in prices according to the features of refrigerators likewise their median price varies on the basis of their door type, star rating and cool type.</a:t>
            </a:r>
            <a:endParaRPr sz="1500">
              <a:solidFill>
                <a:srgbClr val="FF0000"/>
              </a:solidFill>
              <a:latin typeface="Calibri"/>
              <a:ea typeface="Calibri"/>
              <a:cs typeface="Calibri"/>
              <a:sym typeface="Calibri"/>
            </a:endParaRPr>
          </a:p>
        </p:txBody>
      </p:sp>
      <p:pic>
        <p:nvPicPr>
          <p:cNvPr id="154" name="Google Shape;154;g339b1395150_0_34"/>
          <p:cNvPicPr preferRelativeResize="0"/>
          <p:nvPr/>
        </p:nvPicPr>
        <p:blipFill>
          <a:blip r:embed="rId5">
            <a:alphaModFix/>
          </a:blip>
          <a:stretch>
            <a:fillRect/>
          </a:stretch>
        </p:blipFill>
        <p:spPr>
          <a:xfrm>
            <a:off x="3873500" y="788875"/>
            <a:ext cx="4115300" cy="41324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1266</Words>
  <Application>Microsoft Office PowerPoint</Application>
  <PresentationFormat>Widescreen</PresentationFormat>
  <Paragraphs>113</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Libre Baskerville</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Univariate plot on all Numerical Columns</vt:lpstr>
      <vt:lpstr>PowerPoint Presentation</vt:lpstr>
      <vt:lpstr>Bivariate plot of price on the basis of different categories</vt:lpstr>
      <vt:lpstr>Bivariate plot on price on the basis of numerical columns</vt:lpstr>
      <vt:lpstr>Cool type available on the basis of door</vt:lpstr>
      <vt:lpstr>Bivariate plots on brands with different categories </vt:lpstr>
      <vt:lpstr>PowerPoint Presentation</vt:lpstr>
      <vt:lpstr>PowerPoint Presentation</vt:lpstr>
      <vt:lpstr>PowerPoint Presentation</vt:lpstr>
      <vt:lpstr>Heatmap on the numerical columns:</vt:lpstr>
      <vt:lpstr>Conclusion:</vt:lpstr>
      <vt:lpstr>PowerPoint Presentation</vt:lpstr>
      <vt:lpstr>Challenges faced while working with the project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Prakhar Dwivedi</cp:lastModifiedBy>
  <cp:revision>1</cp:revision>
  <dcterms:created xsi:type="dcterms:W3CDTF">2021-02-16T05:19:01Z</dcterms:created>
  <dcterms:modified xsi:type="dcterms:W3CDTF">2025-02-27T19:50:12Z</dcterms:modified>
</cp:coreProperties>
</file>