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300" r:id="rId34"/>
    <p:sldId id="289" r:id="rId35"/>
    <p:sldId id="290" r:id="rId36"/>
    <p:sldId id="288" r:id="rId37"/>
    <p:sldId id="291" r:id="rId38"/>
    <p:sldId id="292" r:id="rId39"/>
    <p:sldId id="293" r:id="rId40"/>
    <p:sldId id="294" r:id="rId41"/>
    <p:sldId id="295" r:id="rId42"/>
    <p:sldId id="296" r:id="rId43"/>
    <p:sldId id="297" r:id="rId44"/>
    <p:sldId id="298" r:id="rId45"/>
    <p:sldId id="299" r:id="rId46"/>
    <p:sldId id="302" r:id="rId47"/>
    <p:sldId id="303" r:id="rId48"/>
    <p:sldId id="301" r:id="rId49"/>
    <p:sldId id="304" r:id="rId50"/>
    <p:sldId id="305" r:id="rId51"/>
    <p:sldId id="306" r:id="rId52"/>
    <p:sldId id="308" r:id="rId53"/>
    <p:sldId id="307" r:id="rId54"/>
    <p:sldId id="309" r:id="rId55"/>
    <p:sldId id="310" r:id="rId56"/>
    <p:sldId id="311" r:id="rId57"/>
    <p:sldId id="312" r:id="rId58"/>
    <p:sldId id="313" r:id="rId59"/>
    <p:sldId id="315" r:id="rId60"/>
    <p:sldId id="316" r:id="rId61"/>
    <p:sldId id="314" r:id="rId62"/>
    <p:sldId id="317" r:id="rId63"/>
    <p:sldId id="318" r:id="rId64"/>
    <p:sldId id="319" r:id="rId65"/>
    <p:sldId id="320" r:id="rId66"/>
    <p:sldId id="322" r:id="rId67"/>
    <p:sldId id="321"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8" r:id="rId83"/>
    <p:sldId id="337" r:id="rId84"/>
    <p:sldId id="339" r:id="rId85"/>
    <p:sldId id="340" r:id="rId86"/>
    <p:sldId id="341" r:id="rId87"/>
    <p:sldId id="342" r:id="rId88"/>
    <p:sldId id="343" r:id="rId89"/>
    <p:sldId id="344" r:id="rId90"/>
    <p:sldId id="345" r:id="rId91"/>
    <p:sldId id="346" r:id="rId92"/>
    <p:sldId id="347" r:id="rId93"/>
    <p:sldId id="348" r:id="rId94"/>
    <p:sldId id="350" r:id="rId95"/>
    <p:sldId id="349" r:id="rId96"/>
    <p:sldId id="351" r:id="rId97"/>
    <p:sldId id="352" r:id="rId98"/>
    <p:sldId id="353" r:id="rId99"/>
    <p:sldId id="354"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409B8-4E8A-4245-A451-76A1403CCC6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7EC88-0B44-4F7F-A08F-92AE065B23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61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09B8-4E8A-4245-A451-76A1403CCC6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117771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09B8-4E8A-4245-A451-76A1403CCC6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336423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09B8-4E8A-4245-A451-76A1403CCC6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91620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409B8-4E8A-4245-A451-76A1403CCC6D}" type="datetimeFigureOut">
              <a:rPr lang="en-IN" smtClean="0"/>
              <a:t>03-09-2020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7EC88-0B44-4F7F-A08F-92AE065B23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2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409B8-4E8A-4245-A451-76A1403CCC6D}"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114426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409B8-4E8A-4245-A451-76A1403CCC6D}" type="datetimeFigureOut">
              <a:rPr lang="en-IN" smtClean="0"/>
              <a:t>03-09-2020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281919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409B8-4E8A-4245-A451-76A1403CCC6D}" type="datetimeFigureOut">
              <a:rPr lang="en-IN" smtClean="0"/>
              <a:t>03-09-2020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24561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D409B8-4E8A-4245-A451-76A1403CCC6D}" type="datetimeFigureOut">
              <a:rPr lang="en-IN" smtClean="0"/>
              <a:t>03-09-2020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247425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D409B8-4E8A-4245-A451-76A1403CCC6D}" type="datetimeFigureOut">
              <a:rPr lang="en-IN" smtClean="0"/>
              <a:t>03-09-2020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A7EC88-0B44-4F7F-A08F-92AE065B234C}" type="slidenum">
              <a:rPr lang="en-IN" smtClean="0"/>
              <a:t>‹#›</a:t>
            </a:fld>
            <a:endParaRPr lang="en-IN"/>
          </a:p>
        </p:txBody>
      </p:sp>
    </p:spTree>
    <p:extLst>
      <p:ext uri="{BB962C8B-B14F-4D97-AF65-F5344CB8AC3E}">
        <p14:creationId xmlns:p14="http://schemas.microsoft.com/office/powerpoint/2010/main" val="170830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409B8-4E8A-4245-A451-76A1403CCC6D}" type="datetimeFigureOut">
              <a:rPr lang="en-IN" smtClean="0"/>
              <a:t>03-09-2020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7EC88-0B44-4F7F-A08F-92AE065B234C}" type="slidenum">
              <a:rPr lang="en-IN" smtClean="0"/>
              <a:t>‹#›</a:t>
            </a:fld>
            <a:endParaRPr lang="en-IN"/>
          </a:p>
        </p:txBody>
      </p:sp>
    </p:spTree>
    <p:extLst>
      <p:ext uri="{BB962C8B-B14F-4D97-AF65-F5344CB8AC3E}">
        <p14:creationId xmlns:p14="http://schemas.microsoft.com/office/powerpoint/2010/main" val="395253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D409B8-4E8A-4245-A451-76A1403CCC6D}" type="datetimeFigureOut">
              <a:rPr lang="en-IN" smtClean="0"/>
              <a:t>03-09-2020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A7EC88-0B44-4F7F-A08F-92AE065B234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811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hehappycatsite.com/persian-cat-na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fonts.google.co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DDF6-FBC1-415E-ABBA-465591122A1A}"/>
              </a:ext>
            </a:extLst>
          </p:cNvPr>
          <p:cNvSpPr>
            <a:spLocks noGrp="1"/>
          </p:cNvSpPr>
          <p:nvPr>
            <p:ph type="ctrTitle"/>
          </p:nvPr>
        </p:nvSpPr>
        <p:spPr/>
        <p:txBody>
          <a:bodyPr/>
          <a:lstStyle/>
          <a:p>
            <a:r>
              <a:rPr lang="en-US" dirty="0"/>
              <a:t>HTML,CSS &amp; JavaScript	</a:t>
            </a:r>
            <a:endParaRPr lang="en-IN" dirty="0"/>
          </a:p>
        </p:txBody>
      </p:sp>
      <p:sp>
        <p:nvSpPr>
          <p:cNvPr id="3" name="Subtitle 2">
            <a:extLst>
              <a:ext uri="{FF2B5EF4-FFF2-40B4-BE49-F238E27FC236}">
                <a16:creationId xmlns:a16="http://schemas.microsoft.com/office/drawing/2014/main" id="{719263A4-CE4D-4F38-8271-00F7C7D1CB40}"/>
              </a:ext>
            </a:extLst>
          </p:cNvPr>
          <p:cNvSpPr>
            <a:spLocks noGrp="1"/>
          </p:cNvSpPr>
          <p:nvPr>
            <p:ph type="subTitle" idx="1"/>
          </p:nvPr>
        </p:nvSpPr>
        <p:spPr/>
        <p:txBody>
          <a:bodyPr/>
          <a:lstStyle/>
          <a:p>
            <a:r>
              <a:rPr lang="en-US" dirty="0"/>
              <a:t>Web Technology</a:t>
            </a:r>
            <a:endParaRPr lang="en-IN" dirty="0"/>
          </a:p>
        </p:txBody>
      </p:sp>
    </p:spTree>
    <p:extLst>
      <p:ext uri="{BB962C8B-B14F-4D97-AF65-F5344CB8AC3E}">
        <p14:creationId xmlns:p14="http://schemas.microsoft.com/office/powerpoint/2010/main" val="67908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1DAB-EBCB-4ED4-A73F-EED69651E485}"/>
              </a:ext>
            </a:extLst>
          </p:cNvPr>
          <p:cNvSpPr>
            <a:spLocks noGrp="1"/>
          </p:cNvSpPr>
          <p:nvPr>
            <p:ph type="title"/>
          </p:nvPr>
        </p:nvSpPr>
        <p:spPr/>
        <p:txBody>
          <a:bodyPr/>
          <a:lstStyle/>
          <a:p>
            <a:r>
              <a:rPr lang="en-US" dirty="0"/>
              <a:t>Front End Vs. Back End</a:t>
            </a:r>
            <a:endParaRPr lang="en-IN" dirty="0"/>
          </a:p>
        </p:txBody>
      </p:sp>
      <p:sp>
        <p:nvSpPr>
          <p:cNvPr id="3" name="Content Placeholder 2">
            <a:extLst>
              <a:ext uri="{FF2B5EF4-FFF2-40B4-BE49-F238E27FC236}">
                <a16:creationId xmlns:a16="http://schemas.microsoft.com/office/drawing/2014/main" id="{C2405C57-0F91-482B-9F02-A621A4CF47E1}"/>
              </a:ext>
            </a:extLst>
          </p:cNvPr>
          <p:cNvSpPr>
            <a:spLocks noGrp="1"/>
          </p:cNvSpPr>
          <p:nvPr>
            <p:ph idx="1"/>
          </p:nvPr>
        </p:nvSpPr>
        <p:spPr>
          <a:xfrm>
            <a:off x="1097280" y="1845734"/>
            <a:ext cx="4212951" cy="4023360"/>
          </a:xfrm>
        </p:spPr>
        <p:txBody>
          <a:bodyPr/>
          <a:lstStyle/>
          <a:p>
            <a:pPr algn="just">
              <a:buFont typeface="Arial" panose="020B0604020202020204" pitchFamily="34" charset="0"/>
              <a:buChar char="•"/>
            </a:pPr>
            <a:r>
              <a:rPr lang="en-US" dirty="0"/>
              <a:t> The Front End is the stuff that you see and interact with : HTML , CSS and JS</a:t>
            </a:r>
          </a:p>
          <a:p>
            <a:pPr algn="just">
              <a:buFont typeface="Arial" panose="020B0604020202020204" pitchFamily="34" charset="0"/>
              <a:buChar char="•"/>
            </a:pPr>
            <a:r>
              <a:rPr lang="en-US" dirty="0"/>
              <a:t> The Back End is everything else: So many choices!</a:t>
            </a:r>
          </a:p>
          <a:p>
            <a:pPr algn="just">
              <a:buFont typeface="Arial" panose="020B0604020202020204" pitchFamily="34" charset="0"/>
              <a:buChar char="•"/>
            </a:pPr>
            <a:r>
              <a:rPr lang="en-US" dirty="0"/>
              <a:t> Restaurant Analogy : The backend is everything that happens in the kitchen; The front end is what is plated and sent to your table</a:t>
            </a:r>
            <a:endParaRPr lang="en-IN" dirty="0"/>
          </a:p>
        </p:txBody>
      </p:sp>
      <p:pic>
        <p:nvPicPr>
          <p:cNvPr id="5" name="Picture 4">
            <a:extLst>
              <a:ext uri="{FF2B5EF4-FFF2-40B4-BE49-F238E27FC236}">
                <a16:creationId xmlns:a16="http://schemas.microsoft.com/office/drawing/2014/main" id="{40077FA5-DCAA-4D5B-83D6-3C1672F35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538" y="1929467"/>
            <a:ext cx="4961856" cy="3721392"/>
          </a:xfrm>
          <a:prstGeom prst="rect">
            <a:avLst/>
          </a:prstGeom>
        </p:spPr>
      </p:pic>
      <p:sp>
        <p:nvSpPr>
          <p:cNvPr id="6" name="TextBox 5">
            <a:extLst>
              <a:ext uri="{FF2B5EF4-FFF2-40B4-BE49-F238E27FC236}">
                <a16:creationId xmlns:a16="http://schemas.microsoft.com/office/drawing/2014/main" id="{7C914866-CC45-40BE-AD45-080103E092F2}"/>
              </a:ext>
            </a:extLst>
          </p:cNvPr>
          <p:cNvSpPr txBox="1"/>
          <p:nvPr/>
        </p:nvSpPr>
        <p:spPr>
          <a:xfrm>
            <a:off x="5922628" y="5842966"/>
            <a:ext cx="5652830" cy="369332"/>
          </a:xfrm>
          <a:prstGeom prst="rect">
            <a:avLst/>
          </a:prstGeom>
          <a:noFill/>
        </p:spPr>
        <p:txBody>
          <a:bodyPr wrap="none" rtlCol="0">
            <a:spAutoFit/>
          </a:bodyPr>
          <a:lstStyle/>
          <a:p>
            <a:r>
              <a:rPr lang="en-US" dirty="0"/>
              <a:t>http://skillcrush.com/2012/04/17/frontend-vs-backend-3/</a:t>
            </a:r>
            <a:endParaRPr lang="en-IN" dirty="0"/>
          </a:p>
        </p:txBody>
      </p:sp>
    </p:spTree>
    <p:extLst>
      <p:ext uri="{BB962C8B-B14F-4D97-AF65-F5344CB8AC3E}">
        <p14:creationId xmlns:p14="http://schemas.microsoft.com/office/powerpoint/2010/main" val="38809523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9BE0-3607-4E54-AE8C-EB721ECF399B}"/>
              </a:ext>
            </a:extLst>
          </p:cNvPr>
          <p:cNvSpPr>
            <a:spLocks noGrp="1"/>
          </p:cNvSpPr>
          <p:nvPr>
            <p:ph type="title"/>
          </p:nvPr>
        </p:nvSpPr>
        <p:spPr/>
        <p:txBody>
          <a:bodyPr/>
          <a:lstStyle/>
          <a:p>
            <a:r>
              <a:rPr lang="en-US" dirty="0">
                <a:solidFill>
                  <a:srgbClr val="000000"/>
                </a:solidFill>
                <a:latin typeface="Segoe UI" panose="020B0502040204020203" pitchFamily="34" charset="0"/>
              </a:rPr>
              <a:t>The Do While Loop	</a:t>
            </a:r>
            <a:endParaRPr lang="en-IN" dirty="0">
              <a:solidFill>
                <a:srgbClr val="000000"/>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EDB1A2B-3FE7-4302-B278-F7A4003DFFB8}"/>
              </a:ext>
            </a:extLst>
          </p:cNvPr>
          <p:cNvSpPr>
            <a:spLocks noGrp="1"/>
          </p:cNvSpPr>
          <p:nvPr>
            <p:ph idx="1"/>
          </p:nvPr>
        </p:nvSpPr>
        <p:spPr/>
        <p:txBody>
          <a:bodyPr/>
          <a:lstStyle/>
          <a:p>
            <a:pPr>
              <a:buFont typeface="Arial" panose="020B0604020202020204" pitchFamily="34" charset="0"/>
              <a:buChar char="•"/>
            </a:pPr>
            <a:r>
              <a:rPr lang="en-US" dirty="0"/>
              <a:t> </a:t>
            </a:r>
            <a:r>
              <a:rPr lang="en-US" sz="1800" dirty="0"/>
              <a:t>The do/while loop is a variant of the while loop. This loop will execute the code block once, before checking if the condition is true, then it will repeat the loop as long as the condition is true.</a:t>
            </a:r>
            <a:endParaRPr lang="en-IN" sz="1800" dirty="0"/>
          </a:p>
        </p:txBody>
      </p:sp>
    </p:spTree>
    <p:extLst>
      <p:ext uri="{BB962C8B-B14F-4D97-AF65-F5344CB8AC3E}">
        <p14:creationId xmlns:p14="http://schemas.microsoft.com/office/powerpoint/2010/main" val="37704516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53-7C83-477B-89A4-4328771FCCB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JavaScript Function Definitions</a:t>
            </a:r>
            <a:endParaRPr lang="en-IN" dirty="0"/>
          </a:p>
        </p:txBody>
      </p:sp>
      <p:sp>
        <p:nvSpPr>
          <p:cNvPr id="3" name="Content Placeholder 2">
            <a:extLst>
              <a:ext uri="{FF2B5EF4-FFF2-40B4-BE49-F238E27FC236}">
                <a16:creationId xmlns:a16="http://schemas.microsoft.com/office/drawing/2014/main" id="{F92E3617-339A-417F-9C5A-EE0EE3D61005}"/>
              </a:ext>
            </a:extLst>
          </p:cNvPr>
          <p:cNvSpPr>
            <a:spLocks noGrp="1"/>
          </p:cNvSpPr>
          <p:nvPr>
            <p:ph idx="1"/>
          </p:nvPr>
        </p:nvSpPr>
        <p:spPr/>
        <p:txBody>
          <a:bodyPr/>
          <a:lstStyle/>
          <a:p>
            <a:pPr>
              <a:buFont typeface="Arial" panose="020B0604020202020204" pitchFamily="34" charset="0"/>
              <a:buChar char="•"/>
            </a:pPr>
            <a:r>
              <a:rPr lang="en-US" dirty="0"/>
              <a:t> JavaScript functions are defined with the function keyword.</a:t>
            </a:r>
          </a:p>
          <a:p>
            <a:pPr>
              <a:buFont typeface="Arial" panose="020B0604020202020204" pitchFamily="34" charset="0"/>
              <a:buChar char="•"/>
            </a:pPr>
            <a:r>
              <a:rPr lang="en-US" dirty="0"/>
              <a:t> You can use a function declaration or a function expression.</a:t>
            </a:r>
            <a:endParaRPr lang="en-IN" dirty="0"/>
          </a:p>
        </p:txBody>
      </p:sp>
    </p:spTree>
    <p:extLst>
      <p:ext uri="{BB962C8B-B14F-4D97-AF65-F5344CB8AC3E}">
        <p14:creationId xmlns:p14="http://schemas.microsoft.com/office/powerpoint/2010/main" val="3337157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1A21-1BA2-4B52-B573-8A0F30E6877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Function Expressions</a:t>
            </a:r>
            <a:endParaRPr lang="en-IN" dirty="0"/>
          </a:p>
        </p:txBody>
      </p:sp>
      <p:sp>
        <p:nvSpPr>
          <p:cNvPr id="3" name="Content Placeholder 2">
            <a:extLst>
              <a:ext uri="{FF2B5EF4-FFF2-40B4-BE49-F238E27FC236}">
                <a16:creationId xmlns:a16="http://schemas.microsoft.com/office/drawing/2014/main" id="{F7448C78-6B1B-4033-A1EF-2E0E7D6E9FC4}"/>
              </a:ext>
            </a:extLst>
          </p:cNvPr>
          <p:cNvSpPr>
            <a:spLocks noGrp="1"/>
          </p:cNvSpPr>
          <p:nvPr>
            <p:ph idx="1"/>
          </p:nvPr>
        </p:nvSpPr>
        <p:spPr/>
        <p:txBody>
          <a:bodyPr/>
          <a:lstStyle/>
          <a:p>
            <a:pPr>
              <a:buFont typeface="Arial" panose="020B0604020202020204" pitchFamily="34" charset="0"/>
              <a:buChar char="•"/>
            </a:pPr>
            <a:r>
              <a:rPr lang="en-US" dirty="0"/>
              <a:t> A JavaScript function can also be defined using an expression.</a:t>
            </a:r>
          </a:p>
          <a:p>
            <a:pPr>
              <a:buFont typeface="Arial" panose="020B0604020202020204" pitchFamily="34" charset="0"/>
              <a:buChar char="•"/>
            </a:pPr>
            <a:r>
              <a:rPr lang="en-US" dirty="0"/>
              <a:t> A function expression can be stored in a variable:</a:t>
            </a:r>
            <a:endParaRPr lang="en-IN" dirty="0"/>
          </a:p>
        </p:txBody>
      </p:sp>
    </p:spTree>
    <p:extLst>
      <p:ext uri="{BB962C8B-B14F-4D97-AF65-F5344CB8AC3E}">
        <p14:creationId xmlns:p14="http://schemas.microsoft.com/office/powerpoint/2010/main" val="32347229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D1DF-F8EA-4C45-8B3D-3CF953BAF85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Function() Constructor</a:t>
            </a:r>
            <a:endParaRPr lang="en-IN" dirty="0"/>
          </a:p>
        </p:txBody>
      </p:sp>
      <p:sp>
        <p:nvSpPr>
          <p:cNvPr id="3" name="Content Placeholder 2">
            <a:extLst>
              <a:ext uri="{FF2B5EF4-FFF2-40B4-BE49-F238E27FC236}">
                <a16:creationId xmlns:a16="http://schemas.microsoft.com/office/drawing/2014/main" id="{35BD9EA6-9273-4F8E-8E63-4D63DA4F5CFE}"/>
              </a:ext>
            </a:extLst>
          </p:cNvPr>
          <p:cNvSpPr>
            <a:spLocks noGrp="1"/>
          </p:cNvSpPr>
          <p:nvPr>
            <p:ph idx="1"/>
          </p:nvPr>
        </p:nvSpPr>
        <p:spPr/>
        <p:txBody>
          <a:bodyPr/>
          <a:lstStyle/>
          <a:p>
            <a:pPr>
              <a:buFont typeface="Arial" panose="020B0604020202020204" pitchFamily="34" charset="0"/>
              <a:buChar char="•"/>
            </a:pPr>
            <a:r>
              <a:rPr lang="en-US" dirty="0"/>
              <a:t> JavaScript functions are defined with the function keyword.</a:t>
            </a:r>
          </a:p>
          <a:p>
            <a:pPr>
              <a:buFont typeface="Arial" panose="020B0604020202020204" pitchFamily="34" charset="0"/>
              <a:buChar char="•"/>
            </a:pPr>
            <a:r>
              <a:rPr lang="en-US" dirty="0"/>
              <a:t> Functions can also be defined with a built-in JavaScript function constructor called Function().</a:t>
            </a:r>
            <a:endParaRPr lang="en-IN" dirty="0"/>
          </a:p>
        </p:txBody>
      </p:sp>
    </p:spTree>
    <p:extLst>
      <p:ext uri="{BB962C8B-B14F-4D97-AF65-F5344CB8AC3E}">
        <p14:creationId xmlns:p14="http://schemas.microsoft.com/office/powerpoint/2010/main" val="27545088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61D-4826-43BA-AFAA-D828A012A82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Self-Invoking Functions</a:t>
            </a:r>
            <a:endParaRPr lang="en-IN" dirty="0"/>
          </a:p>
        </p:txBody>
      </p:sp>
      <p:sp>
        <p:nvSpPr>
          <p:cNvPr id="3" name="Content Placeholder 2">
            <a:extLst>
              <a:ext uri="{FF2B5EF4-FFF2-40B4-BE49-F238E27FC236}">
                <a16:creationId xmlns:a16="http://schemas.microsoft.com/office/drawing/2014/main" id="{DB3B750D-E051-4301-8FAC-58EF78DC3ED4}"/>
              </a:ext>
            </a:extLst>
          </p:cNvPr>
          <p:cNvSpPr>
            <a:spLocks noGrp="1"/>
          </p:cNvSpPr>
          <p:nvPr>
            <p:ph idx="1"/>
          </p:nvPr>
        </p:nvSpPr>
        <p:spPr/>
        <p:txBody>
          <a:bodyPr/>
          <a:lstStyle/>
          <a:p>
            <a:pPr>
              <a:buFont typeface="Arial" panose="020B0604020202020204" pitchFamily="34" charset="0"/>
              <a:buChar char="•"/>
            </a:pPr>
            <a:r>
              <a:rPr lang="en-US" dirty="0"/>
              <a:t> Function expressions can be made "self-invoking".</a:t>
            </a:r>
          </a:p>
          <a:p>
            <a:pPr>
              <a:buFont typeface="Arial" panose="020B0604020202020204" pitchFamily="34" charset="0"/>
              <a:buChar char="•"/>
            </a:pPr>
            <a:r>
              <a:rPr lang="en-US" dirty="0"/>
              <a:t>A self-invoking expression is invoked (started) automatically, without being called.</a:t>
            </a:r>
          </a:p>
          <a:p>
            <a:pPr>
              <a:buFont typeface="Arial" panose="020B0604020202020204" pitchFamily="34" charset="0"/>
              <a:buChar char="•"/>
            </a:pPr>
            <a:r>
              <a:rPr lang="en-US" dirty="0"/>
              <a:t>Function expressions will execute automatically if the expression is followed by ().</a:t>
            </a:r>
          </a:p>
          <a:p>
            <a:pPr>
              <a:buFont typeface="Arial" panose="020B0604020202020204" pitchFamily="34" charset="0"/>
              <a:buChar char="•"/>
            </a:pPr>
            <a:r>
              <a:rPr lang="en-US" dirty="0"/>
              <a:t>You cannot self-invoke a function declaration.</a:t>
            </a:r>
          </a:p>
          <a:p>
            <a:pPr>
              <a:buFont typeface="Arial" panose="020B0604020202020204" pitchFamily="34" charset="0"/>
              <a:buChar char="•"/>
            </a:pPr>
            <a:r>
              <a:rPr lang="en-US" dirty="0"/>
              <a:t>You have to add parentheses around the function to indicate that it is a function expression:</a:t>
            </a:r>
            <a:endParaRPr lang="en-IN" dirty="0"/>
          </a:p>
        </p:txBody>
      </p:sp>
    </p:spTree>
    <p:extLst>
      <p:ext uri="{BB962C8B-B14F-4D97-AF65-F5344CB8AC3E}">
        <p14:creationId xmlns:p14="http://schemas.microsoft.com/office/powerpoint/2010/main" val="38676841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313A-2D80-48B5-86AC-1463E53FF2F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Arrow Functions</a:t>
            </a:r>
            <a:endParaRPr lang="en-IN" dirty="0"/>
          </a:p>
        </p:txBody>
      </p:sp>
      <p:sp>
        <p:nvSpPr>
          <p:cNvPr id="3" name="Content Placeholder 2">
            <a:extLst>
              <a:ext uri="{FF2B5EF4-FFF2-40B4-BE49-F238E27FC236}">
                <a16:creationId xmlns:a16="http://schemas.microsoft.com/office/drawing/2014/main" id="{26C939F2-D3F9-4058-BE1E-1CE202BF257E}"/>
              </a:ext>
            </a:extLst>
          </p:cNvPr>
          <p:cNvSpPr>
            <a:spLocks noGrp="1"/>
          </p:cNvSpPr>
          <p:nvPr>
            <p:ph idx="1"/>
          </p:nvPr>
        </p:nvSpPr>
        <p:spPr/>
        <p:txBody>
          <a:bodyPr>
            <a:normAutofit/>
          </a:bodyPr>
          <a:lstStyle/>
          <a:p>
            <a:pPr>
              <a:buFont typeface="Arial" panose="020B0604020202020204" pitchFamily="34" charset="0"/>
              <a:buChar char="•"/>
            </a:pPr>
            <a:r>
              <a:rPr lang="en-US" dirty="0"/>
              <a:t> Arrow functions allows a short syntax for writing function expressions.</a:t>
            </a:r>
          </a:p>
          <a:p>
            <a:pPr>
              <a:buFont typeface="Arial" panose="020B0604020202020204" pitchFamily="34" charset="0"/>
              <a:buChar char="•"/>
            </a:pPr>
            <a:r>
              <a:rPr lang="en-US" dirty="0"/>
              <a:t> You don't need the function keyword, the return keyword, and the curly brackets.</a:t>
            </a:r>
          </a:p>
          <a:p>
            <a:pPr>
              <a:buFont typeface="Arial" panose="020B0604020202020204" pitchFamily="34" charset="0"/>
              <a:buChar char="•"/>
            </a:pPr>
            <a:r>
              <a:rPr lang="en-US" dirty="0"/>
              <a:t> Arrow functions do not have their own this. They are not well suited for defining object methods.</a:t>
            </a:r>
          </a:p>
          <a:p>
            <a:pPr>
              <a:buFont typeface="Arial" panose="020B0604020202020204" pitchFamily="34" charset="0"/>
              <a:buChar char="•"/>
            </a:pPr>
            <a:r>
              <a:rPr lang="en-US" dirty="0"/>
              <a:t> Arrow functions are not hoisted. They must be defined before they are used.</a:t>
            </a:r>
          </a:p>
          <a:p>
            <a:pPr>
              <a:buFont typeface="Arial" panose="020B0604020202020204" pitchFamily="34" charset="0"/>
              <a:buChar char="•"/>
            </a:pPr>
            <a:r>
              <a:rPr lang="en-US" dirty="0"/>
              <a:t> Using const is safer than using var, because a function expression is always constant value.</a:t>
            </a:r>
          </a:p>
          <a:p>
            <a:pPr>
              <a:buFont typeface="Arial" panose="020B0604020202020204" pitchFamily="34" charset="0"/>
              <a:buChar char="•"/>
            </a:pPr>
            <a:r>
              <a:rPr lang="en-US" dirty="0"/>
              <a:t> You can only omit the return keyword and the curly brackets if the function is a single statement. Because of this, it might be a good habit to always keep them:</a:t>
            </a:r>
            <a:endParaRPr lang="en-IN" dirty="0"/>
          </a:p>
        </p:txBody>
      </p:sp>
    </p:spTree>
    <p:extLst>
      <p:ext uri="{BB962C8B-B14F-4D97-AF65-F5344CB8AC3E}">
        <p14:creationId xmlns:p14="http://schemas.microsoft.com/office/powerpoint/2010/main" val="8460513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959A-2CCD-4BE3-8350-2F9176F01C7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JavaScript Function Parameters</a:t>
            </a:r>
            <a:endParaRPr lang="en-IN" dirty="0"/>
          </a:p>
        </p:txBody>
      </p:sp>
      <p:sp>
        <p:nvSpPr>
          <p:cNvPr id="3" name="Content Placeholder 2">
            <a:extLst>
              <a:ext uri="{FF2B5EF4-FFF2-40B4-BE49-F238E27FC236}">
                <a16:creationId xmlns:a16="http://schemas.microsoft.com/office/drawing/2014/main" id="{83FCD3A3-5C98-4B7C-95DA-263F4BE1B940}"/>
              </a:ext>
            </a:extLst>
          </p:cNvPr>
          <p:cNvSpPr>
            <a:spLocks noGrp="1"/>
          </p:cNvSpPr>
          <p:nvPr>
            <p:ph idx="1"/>
          </p:nvPr>
        </p:nvSpPr>
        <p:spPr/>
        <p:txBody>
          <a:bodyPr/>
          <a:lstStyle/>
          <a:p>
            <a:pPr>
              <a:buFont typeface="Arial" panose="020B0604020202020204" pitchFamily="34" charset="0"/>
              <a:buChar char="•"/>
            </a:pPr>
            <a:r>
              <a:rPr lang="en-US" dirty="0"/>
              <a:t> A JavaScript function does not perform any checking on parameter values (arguments).</a:t>
            </a:r>
          </a:p>
          <a:p>
            <a:pPr>
              <a:buFont typeface="Arial" panose="020B0604020202020204" pitchFamily="34" charset="0"/>
              <a:buChar char="•"/>
            </a:pPr>
            <a:r>
              <a:rPr lang="en-US" dirty="0"/>
              <a:t> JavaScript function definitions do not specify data types for parameters.</a:t>
            </a:r>
          </a:p>
          <a:p>
            <a:pPr>
              <a:buFont typeface="Arial" panose="020B0604020202020204" pitchFamily="34" charset="0"/>
              <a:buChar char="•"/>
            </a:pPr>
            <a:r>
              <a:rPr lang="en-US" dirty="0"/>
              <a:t> JavaScript functions do not perform type checking on the passed arguments.</a:t>
            </a:r>
          </a:p>
          <a:p>
            <a:pPr>
              <a:buFont typeface="Arial" panose="020B0604020202020204" pitchFamily="34" charset="0"/>
              <a:buChar char="•"/>
            </a:pPr>
            <a:r>
              <a:rPr lang="en-US" dirty="0"/>
              <a:t> JavaScript functions do not check the number of arguments received.</a:t>
            </a:r>
            <a:endParaRPr lang="en-IN" dirty="0"/>
          </a:p>
        </p:txBody>
      </p:sp>
    </p:spTree>
    <p:extLst>
      <p:ext uri="{BB962C8B-B14F-4D97-AF65-F5344CB8AC3E}">
        <p14:creationId xmlns:p14="http://schemas.microsoft.com/office/powerpoint/2010/main" val="801919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455B-DD3D-4391-9448-D7A38C9BE03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JavaScript HTML DOM Events</a:t>
            </a:r>
            <a:endParaRPr lang="en-IN" dirty="0"/>
          </a:p>
        </p:txBody>
      </p:sp>
      <p:sp>
        <p:nvSpPr>
          <p:cNvPr id="3" name="Content Placeholder 2">
            <a:extLst>
              <a:ext uri="{FF2B5EF4-FFF2-40B4-BE49-F238E27FC236}">
                <a16:creationId xmlns:a16="http://schemas.microsoft.com/office/drawing/2014/main" id="{163C1B1E-E603-4E06-90E7-A07B62332F25}"/>
              </a:ext>
            </a:extLst>
          </p:cNvPr>
          <p:cNvSpPr>
            <a:spLocks noGrp="1"/>
          </p:cNvSpPr>
          <p:nvPr>
            <p:ph idx="1"/>
          </p:nvPr>
        </p:nvSpPr>
        <p:spPr/>
        <p:txBody>
          <a:bodyPr/>
          <a:lstStyle/>
          <a:p>
            <a:pPr>
              <a:buFont typeface="Arial" panose="020B0604020202020204" pitchFamily="34" charset="0"/>
              <a:buChar char="•"/>
            </a:pPr>
            <a:r>
              <a:rPr lang="en-US" dirty="0"/>
              <a:t> When a user clicks the mouse</a:t>
            </a:r>
          </a:p>
          <a:p>
            <a:pPr>
              <a:buFont typeface="Arial" panose="020B0604020202020204" pitchFamily="34" charset="0"/>
              <a:buChar char="•"/>
            </a:pPr>
            <a:r>
              <a:rPr lang="en-US" dirty="0"/>
              <a:t>When a web page has loaded</a:t>
            </a:r>
          </a:p>
          <a:p>
            <a:pPr>
              <a:buFont typeface="Arial" panose="020B0604020202020204" pitchFamily="34" charset="0"/>
              <a:buChar char="•"/>
            </a:pPr>
            <a:r>
              <a:rPr lang="en-US" dirty="0"/>
              <a:t>When an image has been loaded</a:t>
            </a:r>
          </a:p>
          <a:p>
            <a:pPr>
              <a:buFont typeface="Arial" panose="020B0604020202020204" pitchFamily="34" charset="0"/>
              <a:buChar char="•"/>
            </a:pPr>
            <a:r>
              <a:rPr lang="en-US" dirty="0"/>
              <a:t>When the mouse moves over an element</a:t>
            </a:r>
          </a:p>
          <a:p>
            <a:pPr>
              <a:buFont typeface="Arial" panose="020B0604020202020204" pitchFamily="34" charset="0"/>
              <a:buChar char="•"/>
            </a:pPr>
            <a:r>
              <a:rPr lang="en-US" dirty="0"/>
              <a:t>When an input field is changed</a:t>
            </a:r>
          </a:p>
          <a:p>
            <a:pPr>
              <a:buFont typeface="Arial" panose="020B0604020202020204" pitchFamily="34" charset="0"/>
              <a:buChar char="•"/>
            </a:pPr>
            <a:r>
              <a:rPr lang="en-US" dirty="0"/>
              <a:t>When an HTML form is submitted</a:t>
            </a:r>
          </a:p>
          <a:p>
            <a:pPr>
              <a:buFont typeface="Arial" panose="020B0604020202020204" pitchFamily="34" charset="0"/>
              <a:buChar char="•"/>
            </a:pPr>
            <a:r>
              <a:rPr lang="en-US" dirty="0"/>
              <a:t>When a user strokes a key</a:t>
            </a:r>
            <a:endParaRPr lang="en-IN" dirty="0"/>
          </a:p>
        </p:txBody>
      </p:sp>
    </p:spTree>
    <p:extLst>
      <p:ext uri="{BB962C8B-B14F-4D97-AF65-F5344CB8AC3E}">
        <p14:creationId xmlns:p14="http://schemas.microsoft.com/office/powerpoint/2010/main" val="41339936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A861-B5A2-4F30-AB6E-BB89017B36A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Event Attributes</a:t>
            </a:r>
            <a:endParaRPr lang="en-IN" dirty="0"/>
          </a:p>
        </p:txBody>
      </p:sp>
      <p:sp>
        <p:nvSpPr>
          <p:cNvPr id="3" name="Content Placeholder 2">
            <a:extLst>
              <a:ext uri="{FF2B5EF4-FFF2-40B4-BE49-F238E27FC236}">
                <a16:creationId xmlns:a16="http://schemas.microsoft.com/office/drawing/2014/main" id="{213855B9-1700-4516-8D04-A162D5E697BA}"/>
              </a:ext>
            </a:extLst>
          </p:cNvPr>
          <p:cNvSpPr>
            <a:spLocks noGrp="1"/>
          </p:cNvSpPr>
          <p:nvPr>
            <p:ph idx="1"/>
          </p:nvPr>
        </p:nvSpPr>
        <p:spPr/>
        <p:txBody>
          <a:bodyPr/>
          <a:lstStyle/>
          <a:p>
            <a:pPr>
              <a:buFont typeface="Arial" panose="020B0604020202020204" pitchFamily="34" charset="0"/>
              <a:buChar char="•"/>
            </a:pPr>
            <a:r>
              <a:rPr lang="en-US" dirty="0"/>
              <a:t> To assign events to HTML elements you can use event attributes.</a:t>
            </a:r>
            <a:endParaRPr lang="en-IN" dirty="0"/>
          </a:p>
        </p:txBody>
      </p:sp>
    </p:spTree>
    <p:extLst>
      <p:ext uri="{BB962C8B-B14F-4D97-AF65-F5344CB8AC3E}">
        <p14:creationId xmlns:p14="http://schemas.microsoft.com/office/powerpoint/2010/main" val="2996115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0E03-63FB-4EBD-AD01-B6A1CAFBBD6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Assign Events Using the HTML DOM</a:t>
            </a:r>
            <a:endParaRPr lang="en-IN" dirty="0"/>
          </a:p>
        </p:txBody>
      </p:sp>
      <p:sp>
        <p:nvSpPr>
          <p:cNvPr id="3" name="Content Placeholder 2">
            <a:extLst>
              <a:ext uri="{FF2B5EF4-FFF2-40B4-BE49-F238E27FC236}">
                <a16:creationId xmlns:a16="http://schemas.microsoft.com/office/drawing/2014/main" id="{660B3515-90FA-4423-9DF0-DDED6A411ABF}"/>
              </a:ext>
            </a:extLst>
          </p:cNvPr>
          <p:cNvSpPr>
            <a:spLocks noGrp="1"/>
          </p:cNvSpPr>
          <p:nvPr>
            <p:ph idx="1"/>
          </p:nvPr>
        </p:nvSpPr>
        <p:spPr/>
        <p:txBody>
          <a:bodyPr/>
          <a:lstStyle/>
          <a:p>
            <a:pPr>
              <a:buFont typeface="Arial" panose="020B0604020202020204" pitchFamily="34" charset="0"/>
              <a:buChar char="•"/>
            </a:pPr>
            <a:r>
              <a:rPr lang="en-IN" dirty="0"/>
              <a:t> </a:t>
            </a:r>
            <a:r>
              <a:rPr lang="en-US" dirty="0"/>
              <a:t>The HTML DOM allows you to assign events to HTML elements using JavaScript:</a:t>
            </a:r>
            <a:endParaRPr lang="en-IN" dirty="0"/>
          </a:p>
        </p:txBody>
      </p:sp>
    </p:spTree>
    <p:extLst>
      <p:ext uri="{BB962C8B-B14F-4D97-AF65-F5344CB8AC3E}">
        <p14:creationId xmlns:p14="http://schemas.microsoft.com/office/powerpoint/2010/main" val="317556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2DFF-549F-43E7-B717-8FC6535CDD4A}"/>
              </a:ext>
            </a:extLst>
          </p:cNvPr>
          <p:cNvSpPr>
            <a:spLocks noGrp="1"/>
          </p:cNvSpPr>
          <p:nvPr>
            <p:ph type="title"/>
          </p:nvPr>
        </p:nvSpPr>
        <p:spPr/>
        <p:txBody>
          <a:bodyPr/>
          <a:lstStyle/>
          <a:p>
            <a:r>
              <a:rPr lang="en-US" dirty="0"/>
              <a:t>HTML</a:t>
            </a:r>
            <a:endParaRPr lang="en-IN" dirty="0"/>
          </a:p>
        </p:txBody>
      </p:sp>
      <p:sp>
        <p:nvSpPr>
          <p:cNvPr id="3" name="Content Placeholder 2">
            <a:extLst>
              <a:ext uri="{FF2B5EF4-FFF2-40B4-BE49-F238E27FC236}">
                <a16:creationId xmlns:a16="http://schemas.microsoft.com/office/drawing/2014/main" id="{C5A36DA1-CF98-4124-B488-D866CDC92198}"/>
              </a:ext>
            </a:extLst>
          </p:cNvPr>
          <p:cNvSpPr>
            <a:spLocks noGrp="1"/>
          </p:cNvSpPr>
          <p:nvPr>
            <p:ph idx="1"/>
          </p:nvPr>
        </p:nvSpPr>
        <p:spPr>
          <a:xfrm>
            <a:off x="1097280" y="1845734"/>
            <a:ext cx="10058400" cy="2130648"/>
          </a:xfrm>
        </p:spPr>
        <p:txBody>
          <a:bodyPr/>
          <a:lstStyle/>
          <a:p>
            <a:pPr>
              <a:buFont typeface="Arial" panose="020B0604020202020204" pitchFamily="34" charset="0"/>
              <a:buChar char="•"/>
            </a:pPr>
            <a:r>
              <a:rPr lang="en-US" dirty="0"/>
              <a:t> Hypertext Markup Language</a:t>
            </a:r>
          </a:p>
          <a:p>
            <a:pPr>
              <a:buFont typeface="Arial" panose="020B0604020202020204" pitchFamily="34" charset="0"/>
              <a:buChar char="•"/>
            </a:pPr>
            <a:r>
              <a:rPr lang="en-US" dirty="0"/>
              <a:t> Defines the structure of a webpage</a:t>
            </a:r>
          </a:p>
          <a:p>
            <a:pPr lvl="1">
              <a:buFont typeface="Arial" panose="020B0604020202020204" pitchFamily="34" charset="0"/>
              <a:buChar char="•"/>
            </a:pPr>
            <a:r>
              <a:rPr lang="en-US" dirty="0"/>
              <a:t>“put and image here”</a:t>
            </a:r>
          </a:p>
          <a:p>
            <a:pPr lvl="1">
              <a:buFont typeface="Arial" panose="020B0604020202020204" pitchFamily="34" charset="0"/>
              <a:buChar char="•"/>
            </a:pPr>
            <a:r>
              <a:rPr lang="en-US" dirty="0"/>
              <a:t>“put a form here”</a:t>
            </a:r>
          </a:p>
          <a:p>
            <a:pPr>
              <a:buFont typeface="Arial" panose="020B0604020202020204" pitchFamily="34" charset="0"/>
              <a:buChar char="•"/>
            </a:pPr>
            <a:r>
              <a:rPr lang="en-US" dirty="0"/>
              <a:t> The “nouns” of a webpage</a:t>
            </a:r>
          </a:p>
        </p:txBody>
      </p:sp>
    </p:spTree>
    <p:extLst>
      <p:ext uri="{BB962C8B-B14F-4D97-AF65-F5344CB8AC3E}">
        <p14:creationId xmlns:p14="http://schemas.microsoft.com/office/powerpoint/2010/main" val="13515802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C5C4-FAE1-45DB-B915-7C646B4938A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a:t>
            </a:r>
            <a:r>
              <a:rPr lang="en-IN" b="0" i="0" dirty="0" err="1">
                <a:solidFill>
                  <a:srgbClr val="000000"/>
                </a:solidFill>
                <a:effectLst/>
                <a:latin typeface="Segoe UI" panose="020B0502040204020203" pitchFamily="34" charset="0"/>
              </a:rPr>
              <a:t>onchange</a:t>
            </a:r>
            <a:r>
              <a:rPr lang="en-IN" b="0" i="0" dirty="0">
                <a:solidFill>
                  <a:srgbClr val="000000"/>
                </a:solidFill>
                <a:effectLst/>
                <a:latin typeface="Segoe UI" panose="020B0502040204020203" pitchFamily="34" charset="0"/>
              </a:rPr>
              <a:t> Event</a:t>
            </a:r>
            <a:endParaRPr lang="en-IN" dirty="0"/>
          </a:p>
        </p:txBody>
      </p:sp>
      <p:sp>
        <p:nvSpPr>
          <p:cNvPr id="3" name="Content Placeholder 2">
            <a:extLst>
              <a:ext uri="{FF2B5EF4-FFF2-40B4-BE49-F238E27FC236}">
                <a16:creationId xmlns:a16="http://schemas.microsoft.com/office/drawing/2014/main" id="{A303FBC2-14FC-45F2-9C18-9DA4C026B0DD}"/>
              </a:ext>
            </a:extLst>
          </p:cNvPr>
          <p:cNvSpPr>
            <a:spLocks noGrp="1"/>
          </p:cNvSpPr>
          <p:nvPr>
            <p:ph idx="1"/>
          </p:nvPr>
        </p:nvSpPr>
        <p:spPr/>
        <p:txBody>
          <a:bodyPr/>
          <a:lstStyle/>
          <a:p>
            <a:pPr>
              <a:buFont typeface="Arial" panose="020B0604020202020204" pitchFamily="34" charset="0"/>
              <a:buChar char="•"/>
            </a:pPr>
            <a:r>
              <a:rPr lang="en-IN" dirty="0"/>
              <a:t> </a:t>
            </a:r>
            <a:r>
              <a:rPr lang="en-US" dirty="0"/>
              <a:t>The </a:t>
            </a:r>
            <a:r>
              <a:rPr lang="en-US" dirty="0" err="1"/>
              <a:t>onchange</a:t>
            </a:r>
            <a:r>
              <a:rPr lang="en-US" dirty="0"/>
              <a:t> event is often used in combination with validation of input fields.</a:t>
            </a:r>
            <a:endParaRPr lang="en-IN" dirty="0"/>
          </a:p>
        </p:txBody>
      </p:sp>
    </p:spTree>
    <p:extLst>
      <p:ext uri="{BB962C8B-B14F-4D97-AF65-F5344CB8AC3E}">
        <p14:creationId xmlns:p14="http://schemas.microsoft.com/office/powerpoint/2010/main" val="18404760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86AF-629A-4694-AD2D-52BDAA88331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The onload and </a:t>
            </a:r>
            <a:r>
              <a:rPr lang="en-US" b="0" i="0" dirty="0" err="1">
                <a:solidFill>
                  <a:srgbClr val="000000"/>
                </a:solidFill>
                <a:effectLst/>
                <a:latin typeface="Segoe UI" panose="020B0502040204020203" pitchFamily="34" charset="0"/>
              </a:rPr>
              <a:t>onunload</a:t>
            </a:r>
            <a:r>
              <a:rPr lang="en-US" b="0" i="0" dirty="0">
                <a:solidFill>
                  <a:srgbClr val="000000"/>
                </a:solidFill>
                <a:effectLst/>
                <a:latin typeface="Segoe UI" panose="020B0502040204020203" pitchFamily="34" charset="0"/>
              </a:rPr>
              <a:t> Events</a:t>
            </a:r>
            <a:endParaRPr lang="en-IN" dirty="0"/>
          </a:p>
        </p:txBody>
      </p:sp>
      <p:sp>
        <p:nvSpPr>
          <p:cNvPr id="3" name="Content Placeholder 2">
            <a:extLst>
              <a:ext uri="{FF2B5EF4-FFF2-40B4-BE49-F238E27FC236}">
                <a16:creationId xmlns:a16="http://schemas.microsoft.com/office/drawing/2014/main" id="{7879D27E-FACE-4FC2-960C-95DDD66DEBA8}"/>
              </a:ext>
            </a:extLst>
          </p:cNvPr>
          <p:cNvSpPr>
            <a:spLocks noGrp="1"/>
          </p:cNvSpPr>
          <p:nvPr>
            <p:ph idx="1"/>
          </p:nvPr>
        </p:nvSpPr>
        <p:spPr/>
        <p:txBody>
          <a:bodyPr/>
          <a:lstStyle/>
          <a:p>
            <a:pPr>
              <a:buFont typeface="Arial" panose="020B0604020202020204" pitchFamily="34" charset="0"/>
              <a:buChar char="•"/>
            </a:pPr>
            <a:r>
              <a:rPr lang="en-IN" dirty="0"/>
              <a:t> </a:t>
            </a:r>
            <a:r>
              <a:rPr lang="en-US" dirty="0"/>
              <a:t>The onload and </a:t>
            </a:r>
            <a:r>
              <a:rPr lang="en-US" dirty="0" err="1"/>
              <a:t>onunload</a:t>
            </a:r>
            <a:r>
              <a:rPr lang="en-US" dirty="0"/>
              <a:t> events are triggered when the user enters or leaves the page.</a:t>
            </a:r>
          </a:p>
          <a:p>
            <a:pPr>
              <a:buFont typeface="Arial" panose="020B0604020202020204" pitchFamily="34" charset="0"/>
              <a:buChar char="•"/>
            </a:pPr>
            <a:r>
              <a:rPr lang="en-US" dirty="0"/>
              <a:t>The onload event can be used to check the visitor's browser type and browser version, and load the proper version of the web page based on the information.</a:t>
            </a:r>
          </a:p>
          <a:p>
            <a:pPr>
              <a:buFont typeface="Arial" panose="020B0604020202020204" pitchFamily="34" charset="0"/>
              <a:buChar char="•"/>
            </a:pPr>
            <a:r>
              <a:rPr lang="en-US" dirty="0"/>
              <a:t>The onload and </a:t>
            </a:r>
            <a:r>
              <a:rPr lang="en-US" dirty="0" err="1"/>
              <a:t>onunload</a:t>
            </a:r>
            <a:r>
              <a:rPr lang="en-US" dirty="0"/>
              <a:t> events can be used to deal with cookies.</a:t>
            </a:r>
            <a:endParaRPr lang="en-IN" dirty="0"/>
          </a:p>
        </p:txBody>
      </p:sp>
    </p:spTree>
    <p:extLst>
      <p:ext uri="{BB962C8B-B14F-4D97-AF65-F5344CB8AC3E}">
        <p14:creationId xmlns:p14="http://schemas.microsoft.com/office/powerpoint/2010/main" val="8334615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BEC9-3463-43E5-8A3E-900A19A8B5BB}"/>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The </a:t>
            </a:r>
            <a:r>
              <a:rPr lang="en-US" b="0" i="0" dirty="0" err="1">
                <a:solidFill>
                  <a:srgbClr val="000000"/>
                </a:solidFill>
                <a:effectLst/>
                <a:latin typeface="Segoe UI" panose="020B0502040204020203" pitchFamily="34" charset="0"/>
              </a:rPr>
              <a:t>onmouseover</a:t>
            </a:r>
            <a:r>
              <a:rPr lang="en-US" b="0" i="0" dirty="0">
                <a:solidFill>
                  <a:srgbClr val="000000"/>
                </a:solidFill>
                <a:effectLst/>
                <a:latin typeface="Segoe UI" panose="020B0502040204020203" pitchFamily="34" charset="0"/>
              </a:rPr>
              <a:t> and </a:t>
            </a:r>
            <a:r>
              <a:rPr lang="en-US" b="0" i="0" dirty="0" err="1">
                <a:solidFill>
                  <a:srgbClr val="000000"/>
                </a:solidFill>
                <a:effectLst/>
                <a:latin typeface="Segoe UI" panose="020B0502040204020203" pitchFamily="34" charset="0"/>
              </a:rPr>
              <a:t>onmouseout</a:t>
            </a:r>
            <a:r>
              <a:rPr lang="en-US" b="0" i="0" dirty="0">
                <a:solidFill>
                  <a:srgbClr val="000000"/>
                </a:solidFill>
                <a:effectLst/>
                <a:latin typeface="Segoe UI" panose="020B0502040204020203" pitchFamily="34" charset="0"/>
              </a:rPr>
              <a:t> Events</a:t>
            </a:r>
            <a:endParaRPr lang="en-IN" dirty="0"/>
          </a:p>
        </p:txBody>
      </p:sp>
      <p:sp>
        <p:nvSpPr>
          <p:cNvPr id="3" name="Content Placeholder 2">
            <a:extLst>
              <a:ext uri="{FF2B5EF4-FFF2-40B4-BE49-F238E27FC236}">
                <a16:creationId xmlns:a16="http://schemas.microsoft.com/office/drawing/2014/main" id="{4ADA6053-45AF-412F-ACC4-13A7B6F81347}"/>
              </a:ext>
            </a:extLst>
          </p:cNvPr>
          <p:cNvSpPr>
            <a:spLocks noGrp="1"/>
          </p:cNvSpPr>
          <p:nvPr>
            <p:ph idx="1"/>
          </p:nvPr>
        </p:nvSpPr>
        <p:spPr/>
        <p:txBody>
          <a:bodyPr/>
          <a:lstStyle/>
          <a:p>
            <a:pPr>
              <a:buFont typeface="Arial" panose="020B0604020202020204" pitchFamily="34" charset="0"/>
              <a:buChar char="•"/>
            </a:pPr>
            <a:r>
              <a:rPr lang="en-IN" dirty="0"/>
              <a:t> </a:t>
            </a:r>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element.</a:t>
            </a:r>
          </a:p>
        </p:txBody>
      </p:sp>
    </p:spTree>
    <p:extLst>
      <p:ext uri="{BB962C8B-B14F-4D97-AF65-F5344CB8AC3E}">
        <p14:creationId xmlns:p14="http://schemas.microsoft.com/office/powerpoint/2010/main" val="18794378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9058-F65F-4A4B-B687-CDCB83F8D991}"/>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The </a:t>
            </a:r>
            <a:r>
              <a:rPr lang="en-US" b="0" i="0" dirty="0" err="1">
                <a:solidFill>
                  <a:srgbClr val="000000"/>
                </a:solidFill>
                <a:effectLst/>
                <a:latin typeface="Segoe UI" panose="020B0502040204020203" pitchFamily="34" charset="0"/>
              </a:rPr>
              <a:t>onmousedown</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onmouseup</a:t>
            </a:r>
            <a:r>
              <a:rPr lang="en-US" b="0" i="0" dirty="0">
                <a:solidFill>
                  <a:srgbClr val="000000"/>
                </a:solidFill>
                <a:effectLst/>
                <a:latin typeface="Segoe UI" panose="020B0502040204020203" pitchFamily="34" charset="0"/>
              </a:rPr>
              <a:t> and onclick Events</a:t>
            </a:r>
            <a:endParaRPr lang="en-IN" dirty="0"/>
          </a:p>
        </p:txBody>
      </p:sp>
      <p:sp>
        <p:nvSpPr>
          <p:cNvPr id="3" name="Content Placeholder 2">
            <a:extLst>
              <a:ext uri="{FF2B5EF4-FFF2-40B4-BE49-F238E27FC236}">
                <a16:creationId xmlns:a16="http://schemas.microsoft.com/office/drawing/2014/main" id="{EEB1F67B-DAFD-46FE-8C06-762C05DA59B6}"/>
              </a:ext>
            </a:extLst>
          </p:cNvPr>
          <p:cNvSpPr>
            <a:spLocks noGrp="1"/>
          </p:cNvSpPr>
          <p:nvPr>
            <p:ph idx="1"/>
          </p:nvPr>
        </p:nvSpPr>
        <p:spPr/>
        <p:txBody>
          <a:bodyPr/>
          <a:lstStyle/>
          <a:p>
            <a:pPr>
              <a:buFont typeface="Arial" panose="020B0604020202020204" pitchFamily="34" charset="0"/>
              <a:buChar char="•"/>
            </a:pPr>
            <a:r>
              <a:rPr lang="en-IN" dirty="0"/>
              <a:t> </a:t>
            </a:r>
            <a:r>
              <a:rPr lang="en-US" dirty="0"/>
              <a:t>The </a:t>
            </a:r>
            <a:r>
              <a:rPr lang="en-US" dirty="0" err="1"/>
              <a:t>onmousedown</a:t>
            </a:r>
            <a:r>
              <a:rPr lang="en-US" dirty="0"/>
              <a:t>, </a:t>
            </a:r>
            <a:r>
              <a:rPr lang="en-US" dirty="0" err="1"/>
              <a:t>onmouseup</a:t>
            </a:r>
            <a:r>
              <a:rPr lang="en-US" dirty="0"/>
              <a:t>, and onclick events are all parts of a mouse-click. First when a mouse-button is clicked, the </a:t>
            </a:r>
            <a:r>
              <a:rPr lang="en-US" dirty="0" err="1"/>
              <a:t>onmousedown</a:t>
            </a:r>
            <a:r>
              <a:rPr lang="en-US" dirty="0"/>
              <a:t> event is triggered, then, when the mouse-button is released, the </a:t>
            </a:r>
            <a:r>
              <a:rPr lang="en-US" dirty="0" err="1"/>
              <a:t>onmouseup</a:t>
            </a:r>
            <a:r>
              <a:rPr lang="en-US" dirty="0"/>
              <a:t> event is triggered, finally, when the mouse-click is completed, the onclick event is triggered.</a:t>
            </a:r>
            <a:endParaRPr lang="en-IN" dirty="0"/>
          </a:p>
        </p:txBody>
      </p:sp>
    </p:spTree>
    <p:extLst>
      <p:ext uri="{BB962C8B-B14F-4D97-AF65-F5344CB8AC3E}">
        <p14:creationId xmlns:p14="http://schemas.microsoft.com/office/powerpoint/2010/main" val="25837115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A73C-2DF6-4FD6-9E4D-BA14FD052D16}"/>
              </a:ext>
            </a:extLst>
          </p:cNvPr>
          <p:cNvSpPr>
            <a:spLocks noGrp="1"/>
          </p:cNvSpPr>
          <p:nvPr>
            <p:ph type="title"/>
          </p:nvPr>
        </p:nvSpPr>
        <p:spPr/>
        <p:txBody>
          <a:bodyPr/>
          <a:lstStyle/>
          <a:p>
            <a:r>
              <a:rPr lang="en-IN" dirty="0">
                <a:solidFill>
                  <a:srgbClr val="000000"/>
                </a:solidFill>
                <a:latin typeface="Segoe UI" panose="020B0502040204020203" pitchFamily="34" charset="0"/>
              </a:rPr>
              <a:t>The </a:t>
            </a:r>
            <a:r>
              <a:rPr lang="en-IN" dirty="0" err="1">
                <a:solidFill>
                  <a:srgbClr val="000000"/>
                </a:solidFill>
                <a:latin typeface="Segoe UI" panose="020B0502040204020203" pitchFamily="34" charset="0"/>
              </a:rPr>
              <a:t>onmousedown</a:t>
            </a:r>
            <a:r>
              <a:rPr lang="en-IN" dirty="0">
                <a:solidFill>
                  <a:srgbClr val="000000"/>
                </a:solidFill>
                <a:latin typeface="Segoe UI" panose="020B0502040204020203" pitchFamily="34" charset="0"/>
              </a:rPr>
              <a:t> and </a:t>
            </a:r>
            <a:r>
              <a:rPr lang="en-IN" dirty="0" err="1">
                <a:solidFill>
                  <a:srgbClr val="000000"/>
                </a:solidFill>
                <a:latin typeface="Segoe UI" panose="020B0502040204020203" pitchFamily="34" charset="0"/>
              </a:rPr>
              <a:t>onmouseup</a:t>
            </a:r>
            <a:r>
              <a:rPr lang="en-IN" dirty="0">
                <a:solidFill>
                  <a:srgbClr val="000000"/>
                </a:solidFill>
                <a:latin typeface="Segoe UI" panose="020B0502040204020203" pitchFamily="34" charset="0"/>
              </a:rPr>
              <a:t> event</a:t>
            </a:r>
          </a:p>
        </p:txBody>
      </p:sp>
      <p:sp>
        <p:nvSpPr>
          <p:cNvPr id="3" name="Content Placeholder 2">
            <a:extLst>
              <a:ext uri="{FF2B5EF4-FFF2-40B4-BE49-F238E27FC236}">
                <a16:creationId xmlns:a16="http://schemas.microsoft.com/office/drawing/2014/main" id="{491288C6-F080-46F0-B7D1-C237428FA168}"/>
              </a:ext>
            </a:extLst>
          </p:cNvPr>
          <p:cNvSpPr>
            <a:spLocks noGrp="1"/>
          </p:cNvSpPr>
          <p:nvPr>
            <p:ph idx="1"/>
          </p:nvPr>
        </p:nvSpPr>
        <p:spPr/>
        <p:txBody>
          <a:bodyPr/>
          <a:lstStyle/>
          <a:p>
            <a:pPr>
              <a:buFont typeface="Arial" panose="020B0604020202020204" pitchFamily="34" charset="0"/>
              <a:buChar char="•"/>
            </a:pPr>
            <a:r>
              <a:rPr lang="en-IN" dirty="0"/>
              <a:t> </a:t>
            </a:r>
            <a:r>
              <a:rPr lang="en-US" b="0" i="0" dirty="0">
                <a:solidFill>
                  <a:srgbClr val="000000"/>
                </a:solidFill>
                <a:effectLst/>
                <a:latin typeface="Verdana" panose="020B0604030504040204" pitchFamily="34" charset="0"/>
              </a:rPr>
              <a:t>Change an image when a user holds down the mouse button.</a:t>
            </a:r>
            <a:endParaRPr lang="en-IN" dirty="0"/>
          </a:p>
        </p:txBody>
      </p:sp>
    </p:spTree>
    <p:extLst>
      <p:ext uri="{BB962C8B-B14F-4D97-AF65-F5344CB8AC3E}">
        <p14:creationId xmlns:p14="http://schemas.microsoft.com/office/powerpoint/2010/main" val="25745298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A3BC-6C92-4773-A478-96A0FE496C6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JavaScript Errors - Throw and Try to Catch</a:t>
            </a:r>
            <a:endParaRPr lang="en-IN" dirty="0"/>
          </a:p>
        </p:txBody>
      </p:sp>
      <p:sp>
        <p:nvSpPr>
          <p:cNvPr id="3" name="Content Placeholder 2">
            <a:extLst>
              <a:ext uri="{FF2B5EF4-FFF2-40B4-BE49-F238E27FC236}">
                <a16:creationId xmlns:a16="http://schemas.microsoft.com/office/drawing/2014/main" id="{260258BC-3763-4311-A6C4-962C89116420}"/>
              </a:ext>
            </a:extLst>
          </p:cNvPr>
          <p:cNvSpPr>
            <a:spLocks noGrp="1"/>
          </p:cNvSpPr>
          <p:nvPr>
            <p:ph idx="1"/>
          </p:nvPr>
        </p:nvSpPr>
        <p:spPr/>
        <p:txBody>
          <a:bodyPr/>
          <a:lstStyle/>
          <a:p>
            <a:pPr>
              <a:buFont typeface="Arial" panose="020B0604020202020204" pitchFamily="34" charset="0"/>
              <a:buChar char="•"/>
            </a:pPr>
            <a:r>
              <a:rPr lang="en-IN" dirty="0"/>
              <a:t> </a:t>
            </a:r>
            <a:r>
              <a:rPr lang="en-US" dirty="0"/>
              <a:t>The try statement lets you test a block of code for errors.</a:t>
            </a:r>
          </a:p>
          <a:p>
            <a:pPr>
              <a:buFont typeface="Arial" panose="020B0604020202020204" pitchFamily="34" charset="0"/>
              <a:buChar char="•"/>
            </a:pPr>
            <a:r>
              <a:rPr lang="en-US" dirty="0"/>
              <a:t>The catch statement lets you handle the error.</a:t>
            </a:r>
          </a:p>
          <a:p>
            <a:pPr>
              <a:buFont typeface="Arial" panose="020B0604020202020204" pitchFamily="34" charset="0"/>
              <a:buChar char="•"/>
            </a:pPr>
            <a:r>
              <a:rPr lang="en-US" dirty="0"/>
              <a:t>The throw statement lets you create custom errors.</a:t>
            </a:r>
          </a:p>
          <a:p>
            <a:pPr>
              <a:buFont typeface="Arial" panose="020B0604020202020204" pitchFamily="34" charset="0"/>
              <a:buChar char="•"/>
            </a:pPr>
            <a:r>
              <a:rPr lang="en-US" dirty="0"/>
              <a:t>The finally statement lets you execute code, after try and catch, regardless of the result.</a:t>
            </a:r>
            <a:endParaRPr lang="en-IN" dirty="0"/>
          </a:p>
        </p:txBody>
      </p:sp>
    </p:spTree>
    <p:extLst>
      <p:ext uri="{BB962C8B-B14F-4D97-AF65-F5344CB8AC3E}">
        <p14:creationId xmlns:p14="http://schemas.microsoft.com/office/powerpoint/2010/main" val="32860887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3D35-4B77-4198-8DEB-1B3069D71DF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finally Statement</a:t>
            </a:r>
            <a:endParaRPr lang="en-IN" dirty="0"/>
          </a:p>
        </p:txBody>
      </p:sp>
      <p:sp>
        <p:nvSpPr>
          <p:cNvPr id="3" name="Content Placeholder 2">
            <a:extLst>
              <a:ext uri="{FF2B5EF4-FFF2-40B4-BE49-F238E27FC236}">
                <a16:creationId xmlns:a16="http://schemas.microsoft.com/office/drawing/2014/main" id="{8782CBCF-3062-432B-9883-A6D1357E275C}"/>
              </a:ext>
            </a:extLst>
          </p:cNvPr>
          <p:cNvSpPr>
            <a:spLocks noGrp="1"/>
          </p:cNvSpPr>
          <p:nvPr>
            <p:ph idx="1"/>
          </p:nvPr>
        </p:nvSpPr>
        <p:spPr/>
        <p:txBody>
          <a:bodyPr/>
          <a:lstStyle/>
          <a:p>
            <a:pPr>
              <a:buFont typeface="Arial" panose="020B0604020202020204" pitchFamily="34" charset="0"/>
              <a:buChar char="•"/>
            </a:pPr>
            <a:r>
              <a:rPr lang="en-IN" dirty="0"/>
              <a:t> </a:t>
            </a:r>
            <a:r>
              <a:rPr lang="en-US" dirty="0"/>
              <a:t>The finally statement lets you execute code, after try and catch, regardless of the result:</a:t>
            </a:r>
            <a:endParaRPr lang="en-IN" dirty="0"/>
          </a:p>
        </p:txBody>
      </p:sp>
    </p:spTree>
    <p:extLst>
      <p:ext uri="{BB962C8B-B14F-4D97-AF65-F5344CB8AC3E}">
        <p14:creationId xmlns:p14="http://schemas.microsoft.com/office/powerpoint/2010/main" val="21972113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5714-441C-4756-99AC-2B20019BDB19}"/>
              </a:ext>
            </a:extLst>
          </p:cNvPr>
          <p:cNvSpPr>
            <a:spLocks noGrp="1"/>
          </p:cNvSpPr>
          <p:nvPr>
            <p:ph type="title"/>
          </p:nvPr>
        </p:nvSpPr>
        <p:spPr/>
        <p:txBody>
          <a:bodyPr/>
          <a:lstStyle/>
          <a:p>
            <a:r>
              <a:rPr lang="en-IN" dirty="0"/>
              <a:t>Feedback</a:t>
            </a:r>
          </a:p>
        </p:txBody>
      </p:sp>
      <p:sp>
        <p:nvSpPr>
          <p:cNvPr id="3" name="Content Placeholder 2">
            <a:extLst>
              <a:ext uri="{FF2B5EF4-FFF2-40B4-BE49-F238E27FC236}">
                <a16:creationId xmlns:a16="http://schemas.microsoft.com/office/drawing/2014/main" id="{0BC7B644-A50D-4526-A060-D592EFB60E9E}"/>
              </a:ext>
            </a:extLst>
          </p:cNvPr>
          <p:cNvSpPr>
            <a:spLocks noGrp="1"/>
          </p:cNvSpPr>
          <p:nvPr>
            <p:ph idx="1"/>
          </p:nvPr>
        </p:nvSpPr>
        <p:spPr/>
        <p:txBody>
          <a:bodyPr/>
          <a:lstStyle/>
          <a:p>
            <a:r>
              <a:rPr lang="en-IN" dirty="0"/>
              <a:t>Please Give your valuable Feedback.</a:t>
            </a:r>
          </a:p>
        </p:txBody>
      </p:sp>
    </p:spTree>
    <p:extLst>
      <p:ext uri="{BB962C8B-B14F-4D97-AF65-F5344CB8AC3E}">
        <p14:creationId xmlns:p14="http://schemas.microsoft.com/office/powerpoint/2010/main" val="183675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E901-A6C0-425D-98A9-371D8B50615D}"/>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BD714986-8561-4FDB-BE52-043256308178}"/>
              </a:ext>
            </a:extLst>
          </p:cNvPr>
          <p:cNvSpPr>
            <a:spLocks noGrp="1"/>
          </p:cNvSpPr>
          <p:nvPr>
            <p:ph idx="1"/>
          </p:nvPr>
        </p:nvSpPr>
        <p:spPr/>
        <p:txBody>
          <a:bodyPr/>
          <a:lstStyle/>
          <a:p>
            <a:pPr>
              <a:buFont typeface="Arial" panose="020B0604020202020204" pitchFamily="34" charset="0"/>
              <a:buChar char="•"/>
            </a:pPr>
            <a:r>
              <a:rPr lang="en-US" dirty="0"/>
              <a:t> Cascading Style Sheets</a:t>
            </a:r>
          </a:p>
          <a:p>
            <a:pPr>
              <a:buFont typeface="Arial" panose="020B0604020202020204" pitchFamily="34" charset="0"/>
              <a:buChar char="•"/>
            </a:pPr>
            <a:r>
              <a:rPr lang="en-US" dirty="0"/>
              <a:t> Defines the style of HTML</a:t>
            </a:r>
            <a:endParaRPr lang="en-IN" dirty="0"/>
          </a:p>
          <a:p>
            <a:pPr lvl="1">
              <a:buFont typeface="Arial" panose="020B0604020202020204" pitchFamily="34" charset="0"/>
              <a:buChar char="•"/>
            </a:pPr>
            <a:r>
              <a:rPr lang="en-IN" dirty="0"/>
              <a:t>“make all text purple”</a:t>
            </a:r>
          </a:p>
          <a:p>
            <a:pPr lvl="1">
              <a:buFont typeface="Arial" panose="020B0604020202020204" pitchFamily="34" charset="0"/>
              <a:buChar char="•"/>
            </a:pPr>
            <a:r>
              <a:rPr lang="en-IN" dirty="0"/>
              <a:t>“give the first image a yellow border”</a:t>
            </a:r>
          </a:p>
          <a:p>
            <a:pPr>
              <a:buFont typeface="Arial" panose="020B0604020202020204" pitchFamily="34" charset="0"/>
              <a:buChar char="•"/>
            </a:pPr>
            <a:r>
              <a:rPr lang="en-IN" dirty="0"/>
              <a:t> The “adjective” of a webpage</a:t>
            </a:r>
            <a:endParaRPr lang="en-US" dirty="0"/>
          </a:p>
        </p:txBody>
      </p:sp>
    </p:spTree>
    <p:extLst>
      <p:ext uri="{BB962C8B-B14F-4D97-AF65-F5344CB8AC3E}">
        <p14:creationId xmlns:p14="http://schemas.microsoft.com/office/powerpoint/2010/main" val="414801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887D-53FC-4547-B492-B53870D50ECE}"/>
              </a:ext>
            </a:extLst>
          </p:cNvPr>
          <p:cNvSpPr>
            <a:spLocks noGrp="1"/>
          </p:cNvSpPr>
          <p:nvPr>
            <p:ph type="title"/>
          </p:nvPr>
        </p:nvSpPr>
        <p:spPr/>
        <p:txBody>
          <a:bodyPr/>
          <a:lstStyle/>
          <a:p>
            <a:r>
              <a:rPr lang="en-US" dirty="0"/>
              <a:t>JavaScript</a:t>
            </a:r>
            <a:endParaRPr lang="en-IN" dirty="0"/>
          </a:p>
        </p:txBody>
      </p:sp>
      <p:sp>
        <p:nvSpPr>
          <p:cNvPr id="3" name="Content Placeholder 2">
            <a:extLst>
              <a:ext uri="{FF2B5EF4-FFF2-40B4-BE49-F238E27FC236}">
                <a16:creationId xmlns:a16="http://schemas.microsoft.com/office/drawing/2014/main" id="{270E1A58-FF68-45F5-8F63-07BDA039E16D}"/>
              </a:ext>
            </a:extLst>
          </p:cNvPr>
          <p:cNvSpPr>
            <a:spLocks noGrp="1"/>
          </p:cNvSpPr>
          <p:nvPr>
            <p:ph idx="1"/>
          </p:nvPr>
        </p:nvSpPr>
        <p:spPr/>
        <p:txBody>
          <a:bodyPr/>
          <a:lstStyle/>
          <a:p>
            <a:pPr>
              <a:buFont typeface="Arial" panose="020B0604020202020204" pitchFamily="34" charset="0"/>
              <a:buChar char="•"/>
            </a:pPr>
            <a:r>
              <a:rPr lang="en-US" dirty="0"/>
              <a:t> Add logic and interactivity to a page</a:t>
            </a:r>
          </a:p>
          <a:p>
            <a:pPr lvl="1">
              <a:buFont typeface="Arial" panose="020B0604020202020204" pitchFamily="34" charset="0"/>
              <a:buChar char="•"/>
            </a:pPr>
            <a:r>
              <a:rPr lang="en-US" dirty="0"/>
              <a:t>Do some math</a:t>
            </a:r>
          </a:p>
          <a:p>
            <a:pPr lvl="1">
              <a:buFont typeface="Arial" panose="020B0604020202020204" pitchFamily="34" charset="0"/>
              <a:buChar char="•"/>
            </a:pPr>
            <a:r>
              <a:rPr lang="en-US" dirty="0"/>
              <a:t>Change color when the user clicks</a:t>
            </a:r>
          </a:p>
          <a:p>
            <a:pPr lvl="1">
              <a:buFont typeface="Arial" panose="020B0604020202020204" pitchFamily="34" charset="0"/>
              <a:buChar char="•"/>
            </a:pPr>
            <a:r>
              <a:rPr lang="en-US" dirty="0"/>
              <a:t>Load new data from twitter</a:t>
            </a:r>
          </a:p>
          <a:p>
            <a:pPr>
              <a:buFont typeface="Arial" panose="020B0604020202020204" pitchFamily="34" charset="0"/>
              <a:buChar char="•"/>
            </a:pPr>
            <a:r>
              <a:rPr lang="en-US" dirty="0"/>
              <a:t> The actions or “verbs” of a webpage</a:t>
            </a:r>
            <a:endParaRPr lang="en-IN" dirty="0"/>
          </a:p>
        </p:txBody>
      </p:sp>
    </p:spTree>
    <p:extLst>
      <p:ext uri="{BB962C8B-B14F-4D97-AF65-F5344CB8AC3E}">
        <p14:creationId xmlns:p14="http://schemas.microsoft.com/office/powerpoint/2010/main" val="953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9720-5E75-464E-8435-2423DC207179}"/>
              </a:ext>
            </a:extLst>
          </p:cNvPr>
          <p:cNvSpPr>
            <a:spLocks noGrp="1"/>
          </p:cNvSpPr>
          <p:nvPr>
            <p:ph type="ctrTitle"/>
          </p:nvPr>
        </p:nvSpPr>
        <p:spPr/>
        <p:txBody>
          <a:bodyPr/>
          <a:lstStyle/>
          <a:p>
            <a:r>
              <a:rPr lang="en-US" dirty="0"/>
              <a:t>Introduction to HTML</a:t>
            </a:r>
            <a:endParaRPr lang="en-IN" dirty="0"/>
          </a:p>
        </p:txBody>
      </p:sp>
    </p:spTree>
    <p:extLst>
      <p:ext uri="{BB962C8B-B14F-4D97-AF65-F5344CB8AC3E}">
        <p14:creationId xmlns:p14="http://schemas.microsoft.com/office/powerpoint/2010/main" val="102338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296B-565C-4E14-A578-514E5559DAD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B055E9CF-37C7-4054-86C2-88061D3AB9C5}"/>
              </a:ext>
            </a:extLst>
          </p:cNvPr>
          <p:cNvSpPr>
            <a:spLocks noGrp="1"/>
          </p:cNvSpPr>
          <p:nvPr>
            <p:ph idx="1"/>
          </p:nvPr>
        </p:nvSpPr>
        <p:spPr/>
        <p:txBody>
          <a:bodyPr/>
          <a:lstStyle/>
          <a:p>
            <a:pPr>
              <a:buFont typeface="Arial" panose="020B0604020202020204" pitchFamily="34" charset="0"/>
              <a:buChar char="•"/>
            </a:pPr>
            <a:r>
              <a:rPr lang="en-US" dirty="0"/>
              <a:t> Write simple HTML documents</a:t>
            </a:r>
          </a:p>
          <a:p>
            <a:pPr>
              <a:buFont typeface="Arial" panose="020B0604020202020204" pitchFamily="34" charset="0"/>
              <a:buChar char="•"/>
            </a:pPr>
            <a:r>
              <a:rPr lang="en-US" dirty="0"/>
              <a:t> Understand the difference between closing and self closing tags</a:t>
            </a:r>
          </a:p>
          <a:p>
            <a:pPr>
              <a:buFont typeface="Arial" panose="020B0604020202020204" pitchFamily="34" charset="0"/>
              <a:buChar char="•"/>
            </a:pPr>
            <a:r>
              <a:rPr lang="en-US" dirty="0"/>
              <a:t> Write tags with attributes</a:t>
            </a:r>
          </a:p>
          <a:p>
            <a:pPr>
              <a:buFont typeface="Arial" panose="020B0604020202020204" pitchFamily="34" charset="0"/>
              <a:buChar char="•"/>
            </a:pPr>
            <a:r>
              <a:rPr lang="en-IN" dirty="0"/>
              <a:t> Use MDN as a reference</a:t>
            </a:r>
          </a:p>
          <a:p>
            <a:pPr>
              <a:buFont typeface="Arial" panose="020B0604020202020204" pitchFamily="34" charset="0"/>
              <a:buChar char="•"/>
            </a:pPr>
            <a:r>
              <a:rPr lang="en-IN" dirty="0"/>
              <a:t> Given an image, write the corresponding HTML</a:t>
            </a:r>
          </a:p>
        </p:txBody>
      </p:sp>
    </p:spTree>
    <p:extLst>
      <p:ext uri="{BB962C8B-B14F-4D97-AF65-F5344CB8AC3E}">
        <p14:creationId xmlns:p14="http://schemas.microsoft.com/office/powerpoint/2010/main" val="326733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F193-2B26-4AFD-86FD-BADB1B19C9FA}"/>
              </a:ext>
            </a:extLst>
          </p:cNvPr>
          <p:cNvSpPr>
            <a:spLocks noGrp="1"/>
          </p:cNvSpPr>
          <p:nvPr>
            <p:ph type="title"/>
          </p:nvPr>
        </p:nvSpPr>
        <p:spPr/>
        <p:txBody>
          <a:bodyPr/>
          <a:lstStyle/>
          <a:p>
            <a:r>
              <a:rPr lang="en-US" dirty="0"/>
              <a:t>History of HTML</a:t>
            </a:r>
            <a:endParaRPr lang="en-IN" dirty="0"/>
          </a:p>
        </p:txBody>
      </p:sp>
      <p:sp>
        <p:nvSpPr>
          <p:cNvPr id="3" name="Content Placeholder 2">
            <a:extLst>
              <a:ext uri="{FF2B5EF4-FFF2-40B4-BE49-F238E27FC236}">
                <a16:creationId xmlns:a16="http://schemas.microsoft.com/office/drawing/2014/main" id="{F6E1EB9B-04FE-4336-BB00-A17DFE94E8E2}"/>
              </a:ext>
            </a:extLst>
          </p:cNvPr>
          <p:cNvSpPr>
            <a:spLocks noGrp="1"/>
          </p:cNvSpPr>
          <p:nvPr>
            <p:ph idx="1"/>
          </p:nvPr>
        </p:nvSpPr>
        <p:spPr/>
        <p:txBody>
          <a:bodyPr/>
          <a:lstStyle/>
          <a:p>
            <a:pPr>
              <a:buFont typeface="Arial" panose="020B0604020202020204" pitchFamily="34" charset="0"/>
              <a:buChar char="•"/>
            </a:pPr>
            <a:r>
              <a:rPr lang="en-US" dirty="0"/>
              <a:t> Created in 1989/1990</a:t>
            </a:r>
          </a:p>
          <a:p>
            <a:pPr>
              <a:buFont typeface="Arial" panose="020B0604020202020204" pitchFamily="34" charset="0"/>
              <a:buChar char="•"/>
            </a:pPr>
            <a:r>
              <a:rPr lang="en-US" dirty="0"/>
              <a:t> Allowed publishing and exchanging of scientific and technical documents</a:t>
            </a:r>
          </a:p>
          <a:p>
            <a:pPr>
              <a:buFont typeface="Arial" panose="020B0604020202020204" pitchFamily="34" charset="0"/>
              <a:buChar char="•"/>
            </a:pPr>
            <a:r>
              <a:rPr lang="en-US" dirty="0"/>
              <a:t>Allowed electronic linking of documents via hyperlinks</a:t>
            </a:r>
            <a:endParaRPr lang="en-IN" dirty="0"/>
          </a:p>
        </p:txBody>
      </p:sp>
    </p:spTree>
    <p:extLst>
      <p:ext uri="{BB962C8B-B14F-4D97-AF65-F5344CB8AC3E}">
        <p14:creationId xmlns:p14="http://schemas.microsoft.com/office/powerpoint/2010/main" val="393786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262-B80B-4242-A21C-C2B68E2D752D}"/>
              </a:ext>
            </a:extLst>
          </p:cNvPr>
          <p:cNvSpPr>
            <a:spLocks noGrp="1"/>
          </p:cNvSpPr>
          <p:nvPr>
            <p:ph type="title"/>
          </p:nvPr>
        </p:nvSpPr>
        <p:spPr/>
        <p:txBody>
          <a:bodyPr/>
          <a:lstStyle/>
          <a:p>
            <a:r>
              <a:rPr lang="en-US" dirty="0"/>
              <a:t>The General Rule</a:t>
            </a:r>
            <a:endParaRPr lang="en-IN" dirty="0"/>
          </a:p>
        </p:txBody>
      </p:sp>
      <p:sp>
        <p:nvSpPr>
          <p:cNvPr id="4" name="TextBox 3">
            <a:extLst>
              <a:ext uri="{FF2B5EF4-FFF2-40B4-BE49-F238E27FC236}">
                <a16:creationId xmlns:a16="http://schemas.microsoft.com/office/drawing/2014/main" id="{9B7CC79A-1AB6-4208-AD56-EED36F72A20A}"/>
              </a:ext>
            </a:extLst>
          </p:cNvPr>
          <p:cNvSpPr txBox="1"/>
          <p:nvPr/>
        </p:nvSpPr>
        <p:spPr>
          <a:xfrm>
            <a:off x="3135093" y="2905780"/>
            <a:ext cx="5921814" cy="523220"/>
          </a:xfrm>
          <a:prstGeom prst="rect">
            <a:avLst/>
          </a:prstGeom>
          <a:noFill/>
        </p:spPr>
        <p:txBody>
          <a:bodyPr wrap="none" rtlCol="0">
            <a:spAutoFit/>
          </a:bodyPr>
          <a:lstStyle/>
          <a:p>
            <a:r>
              <a:rPr lang="en-US" sz="2800" dirty="0"/>
              <a:t>&lt;</a:t>
            </a:r>
            <a:r>
              <a:rPr lang="en-US" sz="2800" dirty="0" err="1"/>
              <a:t>tagName</a:t>
            </a:r>
            <a:r>
              <a:rPr lang="en-US" sz="2800" dirty="0"/>
              <a:t>&gt; Some Content &lt;/</a:t>
            </a:r>
            <a:r>
              <a:rPr lang="en-US" sz="2800" dirty="0" err="1"/>
              <a:t>tagName</a:t>
            </a:r>
            <a:r>
              <a:rPr lang="en-US" sz="2800" dirty="0"/>
              <a:t>&gt;</a:t>
            </a:r>
            <a:endParaRPr lang="en-IN" sz="2800" dirty="0"/>
          </a:p>
        </p:txBody>
      </p:sp>
    </p:spTree>
    <p:extLst>
      <p:ext uri="{BB962C8B-B14F-4D97-AF65-F5344CB8AC3E}">
        <p14:creationId xmlns:p14="http://schemas.microsoft.com/office/powerpoint/2010/main" val="298595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7D02-932C-465B-A29C-34F562DA55BE}"/>
              </a:ext>
            </a:extLst>
          </p:cNvPr>
          <p:cNvSpPr>
            <a:spLocks noGrp="1"/>
          </p:cNvSpPr>
          <p:nvPr>
            <p:ph type="title"/>
          </p:nvPr>
        </p:nvSpPr>
        <p:spPr/>
        <p:txBody>
          <a:bodyPr/>
          <a:lstStyle/>
          <a:p>
            <a:r>
              <a:rPr lang="en-US" dirty="0"/>
              <a:t>Introduction to MDN</a:t>
            </a:r>
            <a:endParaRPr lang="en-IN" dirty="0"/>
          </a:p>
        </p:txBody>
      </p:sp>
      <p:sp>
        <p:nvSpPr>
          <p:cNvPr id="5" name="TextBox 4">
            <a:extLst>
              <a:ext uri="{FF2B5EF4-FFF2-40B4-BE49-F238E27FC236}">
                <a16:creationId xmlns:a16="http://schemas.microsoft.com/office/drawing/2014/main" id="{6AF2BE85-A87E-44FC-8091-59C2B5732B35}"/>
              </a:ext>
            </a:extLst>
          </p:cNvPr>
          <p:cNvSpPr txBox="1"/>
          <p:nvPr/>
        </p:nvSpPr>
        <p:spPr>
          <a:xfrm>
            <a:off x="3240247" y="1836025"/>
            <a:ext cx="5232633" cy="369332"/>
          </a:xfrm>
          <a:prstGeom prst="rect">
            <a:avLst/>
          </a:prstGeom>
          <a:noFill/>
        </p:spPr>
        <p:txBody>
          <a:bodyPr wrap="square">
            <a:spAutoFit/>
          </a:bodyPr>
          <a:lstStyle/>
          <a:p>
            <a:r>
              <a:rPr lang="en-IN" dirty="0">
                <a:hlinkClick r:id="rId2"/>
              </a:rPr>
              <a:t>https://developer.mozilla.org/en-US/docs/Web/HTML</a:t>
            </a:r>
            <a:endParaRPr lang="en-IN" dirty="0"/>
          </a:p>
        </p:txBody>
      </p:sp>
      <p:pic>
        <p:nvPicPr>
          <p:cNvPr id="6" name="Picture 5">
            <a:extLst>
              <a:ext uri="{FF2B5EF4-FFF2-40B4-BE49-F238E27FC236}">
                <a16:creationId xmlns:a16="http://schemas.microsoft.com/office/drawing/2014/main" id="{9416E582-CAF9-4ACC-BAFB-BBC7339FA618}"/>
              </a:ext>
            </a:extLst>
          </p:cNvPr>
          <p:cNvPicPr>
            <a:picLocks noChangeAspect="1"/>
          </p:cNvPicPr>
          <p:nvPr/>
        </p:nvPicPr>
        <p:blipFill rotWithShape="1">
          <a:blip r:embed="rId3"/>
          <a:srcRect r="137" b="4507"/>
          <a:stretch/>
        </p:blipFill>
        <p:spPr>
          <a:xfrm>
            <a:off x="2643931" y="2389916"/>
            <a:ext cx="7129244" cy="3834716"/>
          </a:xfrm>
          <a:prstGeom prst="rect">
            <a:avLst/>
          </a:prstGeom>
          <a:ln>
            <a:solidFill>
              <a:schemeClr val="tx1"/>
            </a:solidFill>
          </a:ln>
        </p:spPr>
      </p:pic>
    </p:spTree>
    <p:extLst>
      <p:ext uri="{BB962C8B-B14F-4D97-AF65-F5344CB8AC3E}">
        <p14:creationId xmlns:p14="http://schemas.microsoft.com/office/powerpoint/2010/main" val="261676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CBDF-FBF0-405D-86DE-FD6BE511C7D1}"/>
              </a:ext>
            </a:extLst>
          </p:cNvPr>
          <p:cNvSpPr>
            <a:spLocks noGrp="1"/>
          </p:cNvSpPr>
          <p:nvPr>
            <p:ph type="title"/>
          </p:nvPr>
        </p:nvSpPr>
        <p:spPr/>
        <p:txBody>
          <a:bodyPr/>
          <a:lstStyle/>
          <a:p>
            <a:r>
              <a:rPr lang="en-US" dirty="0"/>
              <a:t>HTML Boilerplate and Comments</a:t>
            </a:r>
            <a:endParaRPr lang="en-IN" dirty="0"/>
          </a:p>
        </p:txBody>
      </p:sp>
      <p:sp>
        <p:nvSpPr>
          <p:cNvPr id="5" name="TextBox 4">
            <a:extLst>
              <a:ext uri="{FF2B5EF4-FFF2-40B4-BE49-F238E27FC236}">
                <a16:creationId xmlns:a16="http://schemas.microsoft.com/office/drawing/2014/main" id="{2EDE35A6-E464-43E7-8BE7-28A402A5761B}"/>
              </a:ext>
            </a:extLst>
          </p:cNvPr>
          <p:cNvSpPr txBox="1"/>
          <p:nvPr/>
        </p:nvSpPr>
        <p:spPr>
          <a:xfrm>
            <a:off x="1097280" y="2134809"/>
            <a:ext cx="6094602" cy="369332"/>
          </a:xfrm>
          <a:prstGeom prst="rect">
            <a:avLst/>
          </a:prstGeom>
          <a:noFill/>
        </p:spPr>
        <p:txBody>
          <a:bodyPr wrap="square">
            <a:spAutoFit/>
          </a:bodyPr>
          <a:lstStyle/>
          <a:p>
            <a:r>
              <a:rPr lang="en-IN" dirty="0">
                <a:latin typeface="Consolas" panose="020B0609020204030204" pitchFamily="49" charset="0"/>
              </a:rPr>
              <a:t>&lt;h1&gt;This is my first tag !!&lt;/h1&gt;	</a:t>
            </a:r>
          </a:p>
        </p:txBody>
      </p:sp>
    </p:spTree>
    <p:extLst>
      <p:ext uri="{BB962C8B-B14F-4D97-AF65-F5344CB8AC3E}">
        <p14:creationId xmlns:p14="http://schemas.microsoft.com/office/powerpoint/2010/main" val="238860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07FA-993F-4074-892E-DE20BFBBC2F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A1B92B1-93D0-46CD-BB04-C97953B753F5}"/>
              </a:ext>
            </a:extLst>
          </p:cNvPr>
          <p:cNvSpPr>
            <a:spLocks noGrp="1"/>
          </p:cNvSpPr>
          <p:nvPr>
            <p:ph idx="1"/>
          </p:nvPr>
        </p:nvSpPr>
        <p:spPr/>
        <p:txBody>
          <a:bodyPr/>
          <a:lstStyle/>
          <a:p>
            <a:r>
              <a:rPr lang="en-US" dirty="0"/>
              <a:t>Understand how the internet works(high level)</a:t>
            </a:r>
          </a:p>
          <a:p>
            <a:r>
              <a:rPr lang="en-US" dirty="0"/>
              <a:t>Understand the difference between front-end and back end</a:t>
            </a:r>
          </a:p>
          <a:p>
            <a:r>
              <a:rPr lang="en-IN" dirty="0"/>
              <a:t>View the HTML on any given website</a:t>
            </a:r>
          </a:p>
          <a:p>
            <a:pPr marL="0" indent="0">
              <a:buNone/>
            </a:pPr>
            <a:endParaRPr lang="en-IN" dirty="0"/>
          </a:p>
        </p:txBody>
      </p:sp>
    </p:spTree>
    <p:extLst>
      <p:ext uri="{BB962C8B-B14F-4D97-AF65-F5344CB8AC3E}">
        <p14:creationId xmlns:p14="http://schemas.microsoft.com/office/powerpoint/2010/main" val="200203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F797-9728-4CED-90F8-2F4F735B2DB1}"/>
              </a:ext>
            </a:extLst>
          </p:cNvPr>
          <p:cNvSpPr>
            <a:spLocks noGrp="1"/>
          </p:cNvSpPr>
          <p:nvPr>
            <p:ph type="title"/>
          </p:nvPr>
        </p:nvSpPr>
        <p:spPr/>
        <p:txBody>
          <a:bodyPr/>
          <a:lstStyle/>
          <a:p>
            <a:r>
              <a:rPr lang="en-US" dirty="0"/>
              <a:t>HTML Boilerplate and Comments</a:t>
            </a:r>
            <a:endParaRPr lang="en-IN" dirty="0"/>
          </a:p>
        </p:txBody>
      </p:sp>
      <p:sp>
        <p:nvSpPr>
          <p:cNvPr id="5" name="TextBox 4">
            <a:extLst>
              <a:ext uri="{FF2B5EF4-FFF2-40B4-BE49-F238E27FC236}">
                <a16:creationId xmlns:a16="http://schemas.microsoft.com/office/drawing/2014/main" id="{090EC3C5-8B99-40D3-8BCD-A7CD79627621}"/>
              </a:ext>
            </a:extLst>
          </p:cNvPr>
          <p:cNvSpPr txBox="1"/>
          <p:nvPr/>
        </p:nvSpPr>
        <p:spPr>
          <a:xfrm>
            <a:off x="1097280" y="2130803"/>
            <a:ext cx="7239699" cy="2862322"/>
          </a:xfrm>
          <a:prstGeom prst="rect">
            <a:avLst/>
          </a:prstGeom>
          <a:noFill/>
        </p:spPr>
        <p:txBody>
          <a:bodyPr wrap="square" rtlCol="0">
            <a:spAutoFit/>
          </a:bodyPr>
          <a:lstStyle/>
          <a:p>
            <a:r>
              <a:rPr lang="en-US" dirty="0">
                <a:latin typeface="Consolas" panose="020B0609020204030204" pitchFamily="49" charset="0"/>
              </a:rPr>
              <a:t>&lt;!DOCTYPE html&gt;</a:t>
            </a:r>
          </a:p>
          <a:p>
            <a:r>
              <a:rPr lang="en-US" dirty="0">
                <a:latin typeface="Consolas" panose="020B0609020204030204" pitchFamily="49" charset="0"/>
              </a:rPr>
              <a:t>&lt;html&gt;</a:t>
            </a:r>
          </a:p>
          <a:p>
            <a:r>
              <a:rPr lang="en-US" dirty="0">
                <a:latin typeface="Consolas" panose="020B0609020204030204" pitchFamily="49" charset="0"/>
              </a:rPr>
              <a:t>&lt;head&gt;</a:t>
            </a:r>
          </a:p>
          <a:p>
            <a:r>
              <a:rPr lang="en-US" dirty="0">
                <a:latin typeface="Consolas" panose="020B0609020204030204" pitchFamily="49" charset="0"/>
              </a:rPr>
              <a:t>	&lt;!– Our metadata goes here --&gt;</a:t>
            </a:r>
          </a:p>
          <a:p>
            <a:r>
              <a:rPr lang="en-US" dirty="0">
                <a:latin typeface="Consolas" panose="020B0609020204030204" pitchFamily="49" charset="0"/>
              </a:rPr>
              <a:t>	&lt;title&gt;&lt;/title&gt;</a:t>
            </a:r>
          </a:p>
          <a:p>
            <a:r>
              <a:rPr lang="en-US" dirty="0">
                <a:latin typeface="Consolas" panose="020B0609020204030204" pitchFamily="49" charset="0"/>
              </a:rPr>
              <a:t>&lt;/head&gt;</a:t>
            </a:r>
          </a:p>
          <a:p>
            <a:r>
              <a:rPr lang="en-US" dirty="0">
                <a:latin typeface="Consolas" panose="020B0609020204030204" pitchFamily="49" charset="0"/>
              </a:rPr>
              <a:t>&lt;body&gt;</a:t>
            </a:r>
          </a:p>
          <a:p>
            <a:r>
              <a:rPr lang="en-US" dirty="0">
                <a:latin typeface="Consolas" panose="020B0609020204030204" pitchFamily="49" charset="0"/>
              </a:rPr>
              <a:t>	&lt;!– Our content goes here </a:t>
            </a:r>
            <a:r>
              <a:rPr lang="en-US" dirty="0">
                <a:latin typeface="Consolas" panose="020B0609020204030204" pitchFamily="49" charset="0"/>
                <a:sym typeface="Wingdings" panose="05000000000000000000" pitchFamily="2" charset="2"/>
              </a:rPr>
              <a:t>--&gt;</a:t>
            </a:r>
            <a:endParaRPr lang="en-US" dirty="0">
              <a:latin typeface="Consolas" panose="020B0609020204030204" pitchFamily="49" charset="0"/>
            </a:endParaRPr>
          </a:p>
          <a:p>
            <a:r>
              <a:rPr lang="en-US" dirty="0">
                <a:latin typeface="Consolas" panose="020B0609020204030204" pitchFamily="49" charset="0"/>
              </a:rPr>
              <a:t>&lt;/body&gt;</a:t>
            </a:r>
          </a:p>
          <a:p>
            <a:r>
              <a:rPr lang="en-US" dirty="0">
                <a:latin typeface="Consolas" panose="020B0609020204030204" pitchFamily="49" charset="0"/>
              </a:rPr>
              <a:t>&lt;/html&gt;</a:t>
            </a:r>
            <a:endParaRPr lang="en-IN" dirty="0">
              <a:latin typeface="Consolas" panose="020B0609020204030204" pitchFamily="49" charset="0"/>
            </a:endParaRPr>
          </a:p>
        </p:txBody>
      </p:sp>
    </p:spTree>
    <p:extLst>
      <p:ext uri="{BB962C8B-B14F-4D97-AF65-F5344CB8AC3E}">
        <p14:creationId xmlns:p14="http://schemas.microsoft.com/office/powerpoint/2010/main" val="282794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6CDF-9CE4-4872-9FCB-FC39A5460930}"/>
              </a:ext>
            </a:extLst>
          </p:cNvPr>
          <p:cNvSpPr>
            <a:spLocks noGrp="1"/>
          </p:cNvSpPr>
          <p:nvPr>
            <p:ph type="title"/>
          </p:nvPr>
        </p:nvSpPr>
        <p:spPr/>
        <p:txBody>
          <a:bodyPr/>
          <a:lstStyle/>
          <a:p>
            <a:r>
              <a:rPr lang="en-US" dirty="0"/>
              <a:t>HTML Boilerplate and Comments</a:t>
            </a:r>
            <a:endParaRPr lang="en-IN" dirty="0"/>
          </a:p>
        </p:txBody>
      </p:sp>
      <p:sp>
        <p:nvSpPr>
          <p:cNvPr id="5" name="TextBox 4">
            <a:extLst>
              <a:ext uri="{FF2B5EF4-FFF2-40B4-BE49-F238E27FC236}">
                <a16:creationId xmlns:a16="http://schemas.microsoft.com/office/drawing/2014/main" id="{10D59409-C35D-4E3E-979E-3E490736BFEE}"/>
              </a:ext>
            </a:extLst>
          </p:cNvPr>
          <p:cNvSpPr txBox="1"/>
          <p:nvPr/>
        </p:nvSpPr>
        <p:spPr>
          <a:xfrm>
            <a:off x="1097279" y="2046157"/>
            <a:ext cx="7870551" cy="2585323"/>
          </a:xfrm>
          <a:prstGeom prst="rect">
            <a:avLst/>
          </a:prstGeom>
          <a:noFill/>
        </p:spPr>
        <p:txBody>
          <a:bodyPr wrap="square">
            <a:spAutoFit/>
          </a:bodyPr>
          <a:lstStyle/>
          <a:p>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My First Page</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This is my first tag !!</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6800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E7B3-C976-4AAF-A88A-FFE8DF5408F3}"/>
              </a:ext>
            </a:extLst>
          </p:cNvPr>
          <p:cNvSpPr>
            <a:spLocks noGrp="1"/>
          </p:cNvSpPr>
          <p:nvPr>
            <p:ph type="title"/>
          </p:nvPr>
        </p:nvSpPr>
        <p:spPr/>
        <p:txBody>
          <a:bodyPr/>
          <a:lstStyle/>
          <a:p>
            <a:r>
              <a:rPr lang="en-US" dirty="0"/>
              <a:t>Basic Tags</a:t>
            </a:r>
            <a:endParaRPr lang="en-IN" dirty="0"/>
          </a:p>
        </p:txBody>
      </p:sp>
      <p:sp>
        <p:nvSpPr>
          <p:cNvPr id="5" name="TextBox 4">
            <a:extLst>
              <a:ext uri="{FF2B5EF4-FFF2-40B4-BE49-F238E27FC236}">
                <a16:creationId xmlns:a16="http://schemas.microsoft.com/office/drawing/2014/main" id="{5B4E9290-8FD1-4CD4-98C8-A1807AF944BF}"/>
              </a:ext>
            </a:extLst>
          </p:cNvPr>
          <p:cNvSpPr txBox="1"/>
          <p:nvPr/>
        </p:nvSpPr>
        <p:spPr>
          <a:xfrm>
            <a:off x="1097280" y="1964353"/>
            <a:ext cx="9511020" cy="3693319"/>
          </a:xfrm>
          <a:prstGeom prst="rect">
            <a:avLst/>
          </a:prstGeom>
          <a:noFill/>
        </p:spPr>
        <p:txBody>
          <a:bodyPr wrap="square">
            <a:spAutoFit/>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My First Page</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I'm a header</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I'm a slightly smaller header</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&lt;h6&gt;</a:t>
            </a:r>
            <a:r>
              <a:rPr lang="en-IN" b="0" dirty="0">
                <a:solidFill>
                  <a:srgbClr val="000000"/>
                </a:solidFill>
                <a:effectLst/>
                <a:latin typeface="Consolas" panose="020B0609020204030204" pitchFamily="49" charset="0"/>
              </a:rPr>
              <a:t>I'm the smallest header</a:t>
            </a:r>
            <a:r>
              <a:rPr lang="en-IN" b="0" dirty="0">
                <a:solidFill>
                  <a:srgbClr val="800000"/>
                </a:solidFill>
                <a:effectLst/>
                <a:latin typeface="Consolas" panose="020B0609020204030204" pitchFamily="49" charset="0"/>
              </a:rPr>
              <a:t>&lt;/h6&gt;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I'm a paragraph</a:t>
            </a:r>
            <a:r>
              <a:rPr lang="en-IN" b="0" dirty="0">
                <a:solidFill>
                  <a:srgbClr val="800000"/>
                </a:solidFill>
                <a:effectLst/>
                <a:latin typeface="Consolas" panose="020B0609020204030204" pitchFamily="49" charset="0"/>
              </a:rPr>
              <a:t>&lt;/p&gt;</a:t>
            </a:r>
            <a:endParaRPr lang="en-IN" dirty="0">
              <a:solidFill>
                <a:srgbClr val="000000"/>
              </a:solidFill>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10322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D25D-1D74-4735-8485-8BA8CD0D9C79}"/>
              </a:ext>
            </a:extLst>
          </p:cNvPr>
          <p:cNvSpPr>
            <a:spLocks noGrp="1"/>
          </p:cNvSpPr>
          <p:nvPr>
            <p:ph type="title"/>
          </p:nvPr>
        </p:nvSpPr>
        <p:spPr/>
        <p:txBody>
          <a:bodyPr/>
          <a:lstStyle/>
          <a:p>
            <a:r>
              <a:rPr lang="en-US" dirty="0"/>
              <a:t>Basic Tags</a:t>
            </a:r>
            <a:endParaRPr lang="en-IN" dirty="0"/>
          </a:p>
        </p:txBody>
      </p:sp>
      <p:sp>
        <p:nvSpPr>
          <p:cNvPr id="5" name="TextBox 4">
            <a:extLst>
              <a:ext uri="{FF2B5EF4-FFF2-40B4-BE49-F238E27FC236}">
                <a16:creationId xmlns:a16="http://schemas.microsoft.com/office/drawing/2014/main" id="{99692F7E-ABE6-49D0-B9CC-6D9C2C09FA75}"/>
              </a:ext>
            </a:extLst>
          </p:cNvPr>
          <p:cNvSpPr txBox="1"/>
          <p:nvPr/>
        </p:nvSpPr>
        <p:spPr>
          <a:xfrm>
            <a:off x="1097280" y="1812022"/>
            <a:ext cx="10580195" cy="4524315"/>
          </a:xfrm>
          <a:prstGeom prst="rect">
            <a:avLst/>
          </a:prstGeom>
          <a:noFill/>
        </p:spPr>
        <p:txBody>
          <a:bodyPr wrap="square">
            <a:spAutoFit/>
          </a:bodyPr>
          <a:lstStyle/>
          <a:p>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My First Page</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This is my first tag !!</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I'm a header</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&lt;h2&gt;</a:t>
            </a:r>
            <a:r>
              <a:rPr lang="en-US" b="0" dirty="0">
                <a:solidFill>
                  <a:srgbClr val="000000"/>
                </a:solidFill>
                <a:effectLst/>
                <a:latin typeface="Consolas" panose="020B0609020204030204" pitchFamily="49" charset="0"/>
              </a:rPr>
              <a:t>I'm a slightly smaller header</a:t>
            </a:r>
            <a:r>
              <a:rPr lang="en-US" b="0" dirty="0">
                <a:solidFill>
                  <a:srgbClr val="800000"/>
                </a:solidFill>
                <a:effectLst/>
                <a:latin typeface="Consolas" panose="020B0609020204030204" pitchFamily="49" charset="0"/>
              </a:rPr>
              <a:t>&lt;/h2&gt;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&lt;h6&gt;</a:t>
            </a:r>
            <a:r>
              <a:rPr lang="en-US" b="0" dirty="0">
                <a:solidFill>
                  <a:srgbClr val="000000"/>
                </a:solidFill>
                <a:effectLst/>
                <a:latin typeface="Consolas" panose="020B0609020204030204" pitchFamily="49" charset="0"/>
              </a:rPr>
              <a:t>I'm the smallest header</a:t>
            </a:r>
            <a:r>
              <a:rPr lang="en-US" b="0" dirty="0">
                <a:solidFill>
                  <a:srgbClr val="800000"/>
                </a:solidFill>
                <a:effectLst/>
                <a:latin typeface="Consolas" panose="020B0609020204030204" pitchFamily="49" charset="0"/>
              </a:rPr>
              <a:t>&lt;/h6&gt;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Lorem Ipsum is </a:t>
            </a:r>
            <a:r>
              <a:rPr lang="en-US" b="0" dirty="0">
                <a:solidFill>
                  <a:srgbClr val="800000"/>
                </a:solidFill>
                <a:effectLst/>
                <a:latin typeface="Consolas" panose="020B0609020204030204" pitchFamily="49" charset="0"/>
              </a:rPr>
              <a:t>&lt;strong&gt;</a:t>
            </a:r>
            <a:r>
              <a:rPr lang="en-US" b="0" dirty="0">
                <a:solidFill>
                  <a:srgbClr val="000000"/>
                </a:solidFill>
                <a:effectLst/>
                <a:latin typeface="Consolas" panose="020B0609020204030204" pitchFamily="49" charset="0"/>
              </a:rPr>
              <a:t> simply dummy text </a:t>
            </a:r>
            <a:r>
              <a:rPr lang="en-US" b="0" dirty="0">
                <a:solidFill>
                  <a:srgbClr val="800000"/>
                </a:solidFill>
                <a:effectLst/>
                <a:latin typeface="Consolas" panose="020B0609020204030204" pitchFamily="49" charset="0"/>
              </a:rPr>
              <a:t>&lt;/strong&gt;</a:t>
            </a:r>
            <a:r>
              <a:rPr lang="en-US" b="0" dirty="0">
                <a:solidFill>
                  <a:srgbClr val="000000"/>
                </a:solidFill>
                <a:effectLst/>
                <a:latin typeface="Consolas" panose="020B0609020204030204" pitchFamily="49" charset="0"/>
              </a:rPr>
              <a:t> of the printing and typesetting industry.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em</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Lorem Ipsum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em</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has been the industry's standard dummy text ever since the 1500s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3286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F036-7916-4030-B5B9-2E532117B425}"/>
              </a:ext>
            </a:extLst>
          </p:cNvPr>
          <p:cNvSpPr>
            <a:spLocks noGrp="1"/>
          </p:cNvSpPr>
          <p:nvPr>
            <p:ph type="title"/>
          </p:nvPr>
        </p:nvSpPr>
        <p:spPr/>
        <p:txBody>
          <a:bodyPr/>
          <a:lstStyle/>
          <a:p>
            <a:r>
              <a:rPr lang="en-US" dirty="0"/>
              <a:t>Basic Tags</a:t>
            </a:r>
            <a:endParaRPr lang="en-IN" dirty="0"/>
          </a:p>
        </p:txBody>
      </p:sp>
      <p:sp>
        <p:nvSpPr>
          <p:cNvPr id="5" name="TextBox 4">
            <a:extLst>
              <a:ext uri="{FF2B5EF4-FFF2-40B4-BE49-F238E27FC236}">
                <a16:creationId xmlns:a16="http://schemas.microsoft.com/office/drawing/2014/main" id="{689E52C5-032A-460F-B917-74E4391EDDB2}"/>
              </a:ext>
            </a:extLst>
          </p:cNvPr>
          <p:cNvSpPr txBox="1"/>
          <p:nvPr/>
        </p:nvSpPr>
        <p:spPr>
          <a:xfrm>
            <a:off x="1097280" y="1939078"/>
            <a:ext cx="8542370" cy="4247317"/>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ol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Red</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Orange</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Yellow</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Sunflower</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Banana</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ol</a:t>
            </a:r>
            <a:r>
              <a:rPr lang="en-US" b="0" dirty="0">
                <a:solidFill>
                  <a:srgbClr val="800000"/>
                </a:solidFill>
                <a:effectLst/>
                <a:latin typeface="Consolas" panose="020B0609020204030204" pitchFamily="49" charset="0"/>
              </a:rPr>
              <a:t>&gt;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&lt;li&gt;&lt;strong&gt;</a:t>
            </a:r>
            <a:r>
              <a:rPr lang="en-US" b="0" dirty="0">
                <a:solidFill>
                  <a:srgbClr val="000000"/>
                </a:solidFill>
                <a:effectLst/>
                <a:latin typeface="Consolas" panose="020B0609020204030204" pitchFamily="49" charset="0"/>
              </a:rPr>
              <a:t>Red</a:t>
            </a:r>
            <a:r>
              <a:rPr lang="en-US" b="0" dirty="0">
                <a:solidFill>
                  <a:srgbClr val="800000"/>
                </a:solidFill>
                <a:effectLst/>
                <a:latin typeface="Consolas" panose="020B0609020204030204" pitchFamily="49" charset="0"/>
              </a:rPr>
              <a:t>&lt;/strong&gt;&lt;/li&gt;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Orange</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&lt;li&gt;</a:t>
            </a:r>
            <a:r>
              <a:rPr lang="en-US" b="0" dirty="0">
                <a:solidFill>
                  <a:srgbClr val="000000"/>
                </a:solidFill>
                <a:effectLst/>
                <a:latin typeface="Consolas" panose="020B0609020204030204" pitchFamily="49" charset="0"/>
              </a:rPr>
              <a:t>Yellow</a:t>
            </a:r>
            <a:r>
              <a:rPr lang="en-US" b="0" dirty="0">
                <a:solidFill>
                  <a:srgbClr val="800000"/>
                </a:solidFill>
                <a:effectLst/>
                <a:latin typeface="Consolas" panose="020B0609020204030204" pitchFamily="49" charset="0"/>
              </a:rPr>
              <a:t>&lt;/li&gt;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&lt;/ul&gt;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8384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131B-E3C8-47D2-9E33-4D339ED2B3DB}"/>
              </a:ext>
            </a:extLst>
          </p:cNvPr>
          <p:cNvSpPr>
            <a:spLocks noGrp="1"/>
          </p:cNvSpPr>
          <p:nvPr>
            <p:ph type="title"/>
          </p:nvPr>
        </p:nvSpPr>
        <p:spPr/>
        <p:txBody>
          <a:bodyPr/>
          <a:lstStyle/>
          <a:p>
            <a:r>
              <a:rPr lang="en-US" dirty="0"/>
              <a:t>Quiz – HTML List Assignment</a:t>
            </a:r>
            <a:endParaRPr lang="en-IN" dirty="0"/>
          </a:p>
        </p:txBody>
      </p:sp>
      <p:pic>
        <p:nvPicPr>
          <p:cNvPr id="4" name="Content Placeholder 3">
            <a:extLst>
              <a:ext uri="{FF2B5EF4-FFF2-40B4-BE49-F238E27FC236}">
                <a16:creationId xmlns:a16="http://schemas.microsoft.com/office/drawing/2014/main" id="{10A4737A-0885-4862-938C-8494115852FD}"/>
              </a:ext>
            </a:extLst>
          </p:cNvPr>
          <p:cNvPicPr>
            <a:picLocks noGrp="1" noChangeAspect="1"/>
          </p:cNvPicPr>
          <p:nvPr>
            <p:ph idx="1"/>
          </p:nvPr>
        </p:nvPicPr>
        <p:blipFill>
          <a:blip r:embed="rId2"/>
          <a:stretch>
            <a:fillRect/>
          </a:stretch>
        </p:blipFill>
        <p:spPr>
          <a:xfrm>
            <a:off x="4492048" y="2014043"/>
            <a:ext cx="3721235" cy="4022725"/>
          </a:xfrm>
          <a:prstGeom prst="rect">
            <a:avLst/>
          </a:prstGeom>
          <a:ln>
            <a:solidFill>
              <a:schemeClr val="tx1"/>
            </a:solidFill>
          </a:ln>
        </p:spPr>
      </p:pic>
    </p:spTree>
    <p:extLst>
      <p:ext uri="{BB962C8B-B14F-4D97-AF65-F5344CB8AC3E}">
        <p14:creationId xmlns:p14="http://schemas.microsoft.com/office/powerpoint/2010/main" val="3313062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7415-F5F0-458F-BF85-E559E60798C8}"/>
              </a:ext>
            </a:extLst>
          </p:cNvPr>
          <p:cNvSpPr>
            <a:spLocks noGrp="1"/>
          </p:cNvSpPr>
          <p:nvPr>
            <p:ph type="title"/>
          </p:nvPr>
        </p:nvSpPr>
        <p:spPr/>
        <p:txBody>
          <a:bodyPr/>
          <a:lstStyle/>
          <a:p>
            <a:r>
              <a:rPr lang="en-US" dirty="0" err="1"/>
              <a:t>Divs</a:t>
            </a:r>
            <a:endParaRPr lang="en-IN" dirty="0"/>
          </a:p>
        </p:txBody>
      </p:sp>
      <p:sp>
        <p:nvSpPr>
          <p:cNvPr id="3" name="Content Placeholder 2">
            <a:extLst>
              <a:ext uri="{FF2B5EF4-FFF2-40B4-BE49-F238E27FC236}">
                <a16:creationId xmlns:a16="http://schemas.microsoft.com/office/drawing/2014/main" id="{16A267A6-BA50-4638-BE69-774E19B5F9EE}"/>
              </a:ext>
            </a:extLst>
          </p:cNvPr>
          <p:cNvSpPr>
            <a:spLocks noGrp="1"/>
          </p:cNvSpPr>
          <p:nvPr>
            <p:ph idx="1"/>
          </p:nvPr>
        </p:nvSpPr>
        <p:spPr/>
        <p:txBody>
          <a:bodyPr/>
          <a:lstStyle/>
          <a:p>
            <a:pPr>
              <a:buFont typeface="Arial" panose="020B0604020202020204" pitchFamily="34" charset="0"/>
              <a:buChar char="•"/>
            </a:pPr>
            <a:r>
              <a:rPr lang="en-IN" dirty="0"/>
              <a:t> </a:t>
            </a:r>
            <a:r>
              <a:rPr lang="en-US" dirty="0"/>
              <a:t>The &lt;div&gt; tag defines a division or a section in an HTML document.</a:t>
            </a:r>
          </a:p>
          <a:p>
            <a:pPr>
              <a:buFont typeface="Arial" panose="020B0604020202020204" pitchFamily="34" charset="0"/>
              <a:buChar char="•"/>
            </a:pPr>
            <a:r>
              <a:rPr lang="en-US" dirty="0"/>
              <a:t> The &lt;div&gt; tag is used as a container for HTML elements - which is then styled with CSS or manipulated with JavaScript.</a:t>
            </a:r>
          </a:p>
          <a:p>
            <a:pPr>
              <a:buFont typeface="Arial" panose="020B0604020202020204" pitchFamily="34" charset="0"/>
              <a:buChar char="•"/>
            </a:pPr>
            <a:r>
              <a:rPr lang="en-US" dirty="0"/>
              <a:t> The &lt;div&gt; tag is easily styled by using the class or id attribute.</a:t>
            </a:r>
          </a:p>
          <a:p>
            <a:pPr>
              <a:buFont typeface="Arial" panose="020B0604020202020204" pitchFamily="34" charset="0"/>
              <a:buChar char="•"/>
            </a:pPr>
            <a:r>
              <a:rPr lang="en-US" dirty="0"/>
              <a:t> Any sort of content can be put inside the &lt;div&gt; tag! </a:t>
            </a:r>
          </a:p>
          <a:p>
            <a:pPr marL="0" indent="0">
              <a:buNone/>
            </a:pPr>
            <a:r>
              <a:rPr lang="en-US" dirty="0"/>
              <a:t>Note: By default, browsers always place a line break before and after the &lt;div&gt; element.</a:t>
            </a:r>
          </a:p>
          <a:p>
            <a:pPr marL="0" indent="0">
              <a:buNone/>
            </a:pPr>
            <a:endParaRPr lang="en-IN" dirty="0"/>
          </a:p>
        </p:txBody>
      </p:sp>
    </p:spTree>
    <p:extLst>
      <p:ext uri="{BB962C8B-B14F-4D97-AF65-F5344CB8AC3E}">
        <p14:creationId xmlns:p14="http://schemas.microsoft.com/office/powerpoint/2010/main" val="3054489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1A07-ADBC-4372-8389-674EE64C7C68}"/>
              </a:ext>
            </a:extLst>
          </p:cNvPr>
          <p:cNvSpPr>
            <a:spLocks noGrp="1"/>
          </p:cNvSpPr>
          <p:nvPr>
            <p:ph type="title"/>
          </p:nvPr>
        </p:nvSpPr>
        <p:spPr/>
        <p:txBody>
          <a:bodyPr/>
          <a:lstStyle/>
          <a:p>
            <a:r>
              <a:rPr lang="en-IN" dirty="0"/>
              <a:t>Span</a:t>
            </a:r>
          </a:p>
        </p:txBody>
      </p:sp>
      <p:sp>
        <p:nvSpPr>
          <p:cNvPr id="3" name="Content Placeholder 2">
            <a:extLst>
              <a:ext uri="{FF2B5EF4-FFF2-40B4-BE49-F238E27FC236}">
                <a16:creationId xmlns:a16="http://schemas.microsoft.com/office/drawing/2014/main" id="{FAE51D98-6F1C-4E65-8DCD-E0FFF21AA498}"/>
              </a:ext>
            </a:extLst>
          </p:cNvPr>
          <p:cNvSpPr>
            <a:spLocks noGrp="1"/>
          </p:cNvSpPr>
          <p:nvPr>
            <p:ph idx="1"/>
          </p:nvPr>
        </p:nvSpPr>
        <p:spPr/>
        <p:txBody>
          <a:bodyPr/>
          <a:lstStyle/>
          <a:p>
            <a:pPr>
              <a:buFont typeface="Arial" panose="020B0604020202020204" pitchFamily="34" charset="0"/>
              <a:buChar char="•"/>
            </a:pPr>
            <a:r>
              <a:rPr lang="en-IN" dirty="0"/>
              <a:t> </a:t>
            </a:r>
            <a:r>
              <a:rPr lang="en-US" dirty="0"/>
              <a:t>The &lt;span&gt; tag is an inline container used to mark up a part of a text, or a part of a document.</a:t>
            </a:r>
          </a:p>
          <a:p>
            <a:pPr>
              <a:buFont typeface="Arial" panose="020B0604020202020204" pitchFamily="34" charset="0"/>
              <a:buChar char="•"/>
            </a:pPr>
            <a:r>
              <a:rPr lang="en-US" dirty="0"/>
              <a:t> The &lt;span&gt; tag is easily styled by CSS or manipulated with JavaScript using the class or id attribute.</a:t>
            </a:r>
          </a:p>
          <a:p>
            <a:pPr>
              <a:buFont typeface="Arial" panose="020B0604020202020204" pitchFamily="34" charset="0"/>
              <a:buChar char="•"/>
            </a:pPr>
            <a:r>
              <a:rPr lang="en-US" dirty="0"/>
              <a:t> The &lt;span&gt; tag is much like the &lt;div&gt; element, but &lt;div&gt; is a block-level element and &lt;span&gt; is an inline element.</a:t>
            </a:r>
          </a:p>
        </p:txBody>
      </p:sp>
    </p:spTree>
    <p:extLst>
      <p:ext uri="{BB962C8B-B14F-4D97-AF65-F5344CB8AC3E}">
        <p14:creationId xmlns:p14="http://schemas.microsoft.com/office/powerpoint/2010/main" val="413864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ECE1-70EA-4610-81BF-33BD9CCE9197}"/>
              </a:ext>
            </a:extLst>
          </p:cNvPr>
          <p:cNvSpPr>
            <a:spLocks noGrp="1"/>
          </p:cNvSpPr>
          <p:nvPr>
            <p:ph type="title"/>
          </p:nvPr>
        </p:nvSpPr>
        <p:spPr/>
        <p:txBody>
          <a:bodyPr/>
          <a:lstStyle/>
          <a:p>
            <a:r>
              <a:rPr lang="en-IN" dirty="0"/>
              <a:t>Attributes</a:t>
            </a:r>
          </a:p>
        </p:txBody>
      </p:sp>
      <p:sp>
        <p:nvSpPr>
          <p:cNvPr id="4" name="TextBox 3">
            <a:extLst>
              <a:ext uri="{FF2B5EF4-FFF2-40B4-BE49-F238E27FC236}">
                <a16:creationId xmlns:a16="http://schemas.microsoft.com/office/drawing/2014/main" id="{B8DB8F4D-80DF-4755-86D1-F3674ABA86E5}"/>
              </a:ext>
            </a:extLst>
          </p:cNvPr>
          <p:cNvSpPr txBox="1"/>
          <p:nvPr/>
        </p:nvSpPr>
        <p:spPr>
          <a:xfrm>
            <a:off x="1097280" y="2088859"/>
            <a:ext cx="3805465" cy="369332"/>
          </a:xfrm>
          <a:prstGeom prst="rect">
            <a:avLst/>
          </a:prstGeom>
          <a:noFill/>
        </p:spPr>
        <p:txBody>
          <a:bodyPr wrap="none" rtlCol="0">
            <a:spAutoFit/>
          </a:bodyPr>
          <a:lstStyle/>
          <a:p>
            <a:r>
              <a:rPr lang="en-IN" dirty="0"/>
              <a:t>Adding Additional Information To Tags </a:t>
            </a:r>
          </a:p>
        </p:txBody>
      </p:sp>
      <p:sp>
        <p:nvSpPr>
          <p:cNvPr id="7" name="TextBox 6">
            <a:extLst>
              <a:ext uri="{FF2B5EF4-FFF2-40B4-BE49-F238E27FC236}">
                <a16:creationId xmlns:a16="http://schemas.microsoft.com/office/drawing/2014/main" id="{E2088234-735C-4CA6-97C3-A63B5595C054}"/>
              </a:ext>
            </a:extLst>
          </p:cNvPr>
          <p:cNvSpPr txBox="1"/>
          <p:nvPr/>
        </p:nvSpPr>
        <p:spPr>
          <a:xfrm>
            <a:off x="1097280" y="2743092"/>
            <a:ext cx="6094602" cy="369332"/>
          </a:xfrm>
          <a:prstGeom prst="rect">
            <a:avLst/>
          </a:prstGeom>
          <a:noFill/>
        </p:spPr>
        <p:txBody>
          <a:bodyPr wrap="square">
            <a:spAutoFit/>
          </a:bodyPr>
          <a:lstStyle/>
          <a:p>
            <a:r>
              <a:rPr lang="en-IN" b="0" dirty="0">
                <a:solidFill>
                  <a:srgbClr val="800000"/>
                </a:solidFill>
                <a:effectLst/>
                <a:latin typeface="Consolas" panose="020B0609020204030204" pitchFamily="49" charset="0"/>
              </a:rPr>
              <a:t>&lt;tag</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"value"</a:t>
            </a:r>
            <a:r>
              <a:rPr lang="en-IN" b="0" dirty="0">
                <a:solidFill>
                  <a:srgbClr val="800000"/>
                </a:solidFill>
                <a:effectLst/>
                <a:latin typeface="Consolas" panose="020B0609020204030204" pitchFamily="49" charset="0"/>
              </a:rPr>
              <a:t>&gt;&lt;/tag&gt;</a:t>
            </a: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927CC63-BFB9-4DB9-AAC1-EF6892EF6542}"/>
              </a:ext>
            </a:extLst>
          </p:cNvPr>
          <p:cNvSpPr txBox="1"/>
          <p:nvPr/>
        </p:nvSpPr>
        <p:spPr>
          <a:xfrm>
            <a:off x="1097280" y="3403833"/>
            <a:ext cx="8399058" cy="2031325"/>
          </a:xfrm>
          <a:prstGeom prst="rect">
            <a:avLst/>
          </a:prstGeom>
          <a:noFill/>
        </p:spPr>
        <p:txBody>
          <a:bodyPr wrap="square">
            <a:spAutoFit/>
          </a:bodyPr>
          <a:lstStyle/>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img</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"myimage.jpg"</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class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"selected"</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Woof woof</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&lt;a</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"wwww.google.com"</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Click me to go to google</a:t>
            </a:r>
            <a:r>
              <a:rPr lang="en-IN" b="0" dirty="0">
                <a:solidFill>
                  <a:srgbClr val="800000"/>
                </a:solidFill>
                <a:effectLst/>
                <a:latin typeface="Consolas" panose="020B0609020204030204" pitchFamily="49" charset="0"/>
              </a:rPr>
              <a:t>&lt;/a&gt;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err="1">
                <a:solidFill>
                  <a:srgbClr val="0000FF"/>
                </a:solidFill>
                <a:effectLst/>
                <a:latin typeface="Consolas" panose="020B0609020204030204" pitchFamily="49" charset="0"/>
              </a:rPr>
              <a:t>css</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"style.css"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0335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45EE-1065-4B78-89AC-E2274C276E70}"/>
              </a:ext>
            </a:extLst>
          </p:cNvPr>
          <p:cNvSpPr>
            <a:spLocks noGrp="1"/>
          </p:cNvSpPr>
          <p:nvPr>
            <p:ph type="title"/>
          </p:nvPr>
        </p:nvSpPr>
        <p:spPr/>
        <p:txBody>
          <a:bodyPr/>
          <a:lstStyle/>
          <a:p>
            <a:r>
              <a:rPr lang="en-IN" dirty="0"/>
              <a:t>Images</a:t>
            </a:r>
          </a:p>
        </p:txBody>
      </p:sp>
      <p:sp>
        <p:nvSpPr>
          <p:cNvPr id="4" name="TextBox 3">
            <a:extLst>
              <a:ext uri="{FF2B5EF4-FFF2-40B4-BE49-F238E27FC236}">
                <a16:creationId xmlns:a16="http://schemas.microsoft.com/office/drawing/2014/main" id="{A57A6542-7D56-4EDC-88EC-2003696B8CC1}"/>
              </a:ext>
            </a:extLst>
          </p:cNvPr>
          <p:cNvSpPr txBox="1"/>
          <p:nvPr/>
        </p:nvSpPr>
        <p:spPr>
          <a:xfrm>
            <a:off x="3694164" y="5207553"/>
            <a:ext cx="5318957" cy="369332"/>
          </a:xfrm>
          <a:prstGeom prst="rect">
            <a:avLst/>
          </a:prstGeom>
          <a:noFill/>
        </p:spPr>
        <p:txBody>
          <a:bodyPr wrap="none" rtlCol="0">
            <a:spAutoFit/>
          </a:bodyPr>
          <a:lstStyle/>
          <a:p>
            <a:r>
              <a:rPr lang="en-IN" dirty="0">
                <a:hlinkClick r:id="rId2"/>
              </a:rPr>
              <a:t>https://www.thehappycatsite.com/persian-cat-names/</a:t>
            </a:r>
            <a:endParaRPr lang="en-IN" dirty="0"/>
          </a:p>
        </p:txBody>
      </p:sp>
      <p:pic>
        <p:nvPicPr>
          <p:cNvPr id="2052" name="Picture 4" descr="persian cat names">
            <a:extLst>
              <a:ext uri="{FF2B5EF4-FFF2-40B4-BE49-F238E27FC236}">
                <a16:creationId xmlns:a16="http://schemas.microsoft.com/office/drawing/2014/main" id="{8787F634-027B-4BD0-BE56-11BD8F539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64" y="2709644"/>
            <a:ext cx="4803671" cy="24979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053EA47-2BFE-471B-A945-94B6F40BDEA2}"/>
              </a:ext>
            </a:extLst>
          </p:cNvPr>
          <p:cNvSpPr txBox="1"/>
          <p:nvPr/>
        </p:nvSpPr>
        <p:spPr>
          <a:xfrm>
            <a:off x="4389539" y="2038836"/>
            <a:ext cx="6094602" cy="369332"/>
          </a:xfrm>
          <a:prstGeom prst="rect">
            <a:avLst/>
          </a:prstGeom>
          <a:noFill/>
        </p:spPr>
        <p:txBody>
          <a:bodyPr wrap="square">
            <a:spAutoFit/>
          </a:bodyPr>
          <a:lstStyle/>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img</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“kittens.jpg"</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4958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E8B4-D1B3-4ECF-B264-7C7189FE02BC}"/>
              </a:ext>
            </a:extLst>
          </p:cNvPr>
          <p:cNvSpPr>
            <a:spLocks noGrp="1"/>
          </p:cNvSpPr>
          <p:nvPr>
            <p:ph type="title"/>
          </p:nvPr>
        </p:nvSpPr>
        <p:spPr/>
        <p:txBody>
          <a:bodyPr/>
          <a:lstStyle/>
          <a:p>
            <a:r>
              <a:rPr lang="en-US" dirty="0"/>
              <a:t>How the internet works ?</a:t>
            </a:r>
            <a:endParaRPr lang="en-IN" dirty="0"/>
          </a:p>
        </p:txBody>
      </p:sp>
      <p:sp>
        <p:nvSpPr>
          <p:cNvPr id="5" name="Content Placeholder 4">
            <a:extLst>
              <a:ext uri="{FF2B5EF4-FFF2-40B4-BE49-F238E27FC236}">
                <a16:creationId xmlns:a16="http://schemas.microsoft.com/office/drawing/2014/main" id="{B7018FC2-E030-4741-B8B7-FF7A4A3D5B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21904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8D66-5A53-45C9-A480-4372C0F11B99}"/>
              </a:ext>
            </a:extLst>
          </p:cNvPr>
          <p:cNvSpPr>
            <a:spLocks noGrp="1"/>
          </p:cNvSpPr>
          <p:nvPr>
            <p:ph type="title"/>
          </p:nvPr>
        </p:nvSpPr>
        <p:spPr/>
        <p:txBody>
          <a:bodyPr/>
          <a:lstStyle/>
          <a:p>
            <a:r>
              <a:rPr lang="en-IN" dirty="0"/>
              <a:t>Links</a:t>
            </a:r>
          </a:p>
        </p:txBody>
      </p:sp>
      <p:sp>
        <p:nvSpPr>
          <p:cNvPr id="5" name="TextBox 4">
            <a:extLst>
              <a:ext uri="{FF2B5EF4-FFF2-40B4-BE49-F238E27FC236}">
                <a16:creationId xmlns:a16="http://schemas.microsoft.com/office/drawing/2014/main" id="{3A2548B1-649E-4E0C-9D75-96921AFFF4B6}"/>
              </a:ext>
            </a:extLst>
          </p:cNvPr>
          <p:cNvSpPr txBox="1"/>
          <p:nvPr/>
        </p:nvSpPr>
        <p:spPr>
          <a:xfrm>
            <a:off x="1097280" y="2520378"/>
            <a:ext cx="7925499" cy="1477328"/>
          </a:xfrm>
          <a:prstGeom prst="rect">
            <a:avLst/>
          </a:prstGeom>
          <a:noFill/>
        </p:spPr>
        <p:txBody>
          <a:bodyPr wrap="square">
            <a:spAutoFit/>
          </a:bodyPr>
          <a:lstStyle/>
          <a:p>
            <a:r>
              <a:rPr lang="en-IN" b="0" dirty="0">
                <a:solidFill>
                  <a:srgbClr val="800000"/>
                </a:solidFill>
                <a:effectLst/>
                <a:latin typeface="Consolas" panose="020B0609020204030204" pitchFamily="49" charset="0"/>
              </a:rPr>
              <a:t>&lt;a</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url</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Link Text</a:t>
            </a:r>
            <a:r>
              <a:rPr lang="en-IN" b="0" dirty="0">
                <a:solidFill>
                  <a:srgbClr val="800000"/>
                </a:solidFill>
                <a:effectLst/>
                <a:latin typeface="Consolas" panose="020B0609020204030204" pitchFamily="49" charset="0"/>
              </a:rPr>
              <a:t>&lt;/a&gt;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&lt;a</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"www.google.com"</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Click me to go to google</a:t>
            </a:r>
            <a:r>
              <a:rPr lang="en-IN" b="0" dirty="0">
                <a:solidFill>
                  <a:srgbClr val="800000"/>
                </a:solidFill>
                <a:effectLst/>
                <a:latin typeface="Consolas" panose="020B0609020204030204" pitchFamily="49" charset="0"/>
              </a:rPr>
              <a:t>&lt;/a&gt;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75682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3108-C809-4B05-AA4B-A1AD496DA7C8}"/>
              </a:ext>
            </a:extLst>
          </p:cNvPr>
          <p:cNvSpPr>
            <a:spLocks noGrp="1"/>
          </p:cNvSpPr>
          <p:nvPr>
            <p:ph type="title"/>
          </p:nvPr>
        </p:nvSpPr>
        <p:spPr/>
        <p:txBody>
          <a:bodyPr/>
          <a:lstStyle/>
          <a:p>
            <a:r>
              <a:rPr lang="en-US" dirty="0"/>
              <a:t>Quiz – Recreate Webpage Assignment</a:t>
            </a:r>
            <a:endParaRPr lang="en-IN" dirty="0"/>
          </a:p>
        </p:txBody>
      </p:sp>
      <p:pic>
        <p:nvPicPr>
          <p:cNvPr id="4" name="Picture 3">
            <a:extLst>
              <a:ext uri="{FF2B5EF4-FFF2-40B4-BE49-F238E27FC236}">
                <a16:creationId xmlns:a16="http://schemas.microsoft.com/office/drawing/2014/main" id="{2F860A32-3C62-47D0-BFCC-0DD177A85875}"/>
              </a:ext>
            </a:extLst>
          </p:cNvPr>
          <p:cNvPicPr>
            <a:picLocks noChangeAspect="1"/>
          </p:cNvPicPr>
          <p:nvPr/>
        </p:nvPicPr>
        <p:blipFill rotWithShape="1">
          <a:blip r:embed="rId2"/>
          <a:srcRect b="9718"/>
          <a:stretch/>
        </p:blipFill>
        <p:spPr>
          <a:xfrm>
            <a:off x="1179102" y="1895913"/>
            <a:ext cx="3477041" cy="4387441"/>
          </a:xfrm>
          <a:prstGeom prst="rect">
            <a:avLst/>
          </a:prstGeom>
        </p:spPr>
      </p:pic>
    </p:spTree>
    <p:extLst>
      <p:ext uri="{BB962C8B-B14F-4D97-AF65-F5344CB8AC3E}">
        <p14:creationId xmlns:p14="http://schemas.microsoft.com/office/powerpoint/2010/main" val="2702302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71FB-A230-44B2-AEF2-8144134B93A1}"/>
              </a:ext>
            </a:extLst>
          </p:cNvPr>
          <p:cNvSpPr>
            <a:spLocks noGrp="1"/>
          </p:cNvSpPr>
          <p:nvPr>
            <p:ph type="title"/>
          </p:nvPr>
        </p:nvSpPr>
        <p:spPr/>
        <p:txBody>
          <a:bodyPr/>
          <a:lstStyle/>
          <a:p>
            <a:r>
              <a:rPr lang="en-IN" dirty="0"/>
              <a:t>HTML Tables</a:t>
            </a:r>
          </a:p>
        </p:txBody>
      </p:sp>
      <p:sp>
        <p:nvSpPr>
          <p:cNvPr id="5" name="TextBox 4">
            <a:extLst>
              <a:ext uri="{FF2B5EF4-FFF2-40B4-BE49-F238E27FC236}">
                <a16:creationId xmlns:a16="http://schemas.microsoft.com/office/drawing/2014/main" id="{179CC7DD-5F2B-4B97-B492-E48184657BE4}"/>
              </a:ext>
            </a:extLst>
          </p:cNvPr>
          <p:cNvSpPr txBox="1"/>
          <p:nvPr/>
        </p:nvSpPr>
        <p:spPr>
          <a:xfrm>
            <a:off x="1097280" y="2083502"/>
            <a:ext cx="6094602"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HTML Tables</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&lt;table</a:t>
            </a:r>
            <a:r>
              <a:rPr lang="en-IN" b="0" dirty="0">
                <a:solidFill>
                  <a:srgbClr val="000000"/>
                </a:solidFill>
                <a:effectLst/>
                <a:latin typeface="Consolas" panose="020B0609020204030204" pitchFamily="49" charset="0"/>
              </a:rPr>
              <a:t> </a:t>
            </a:r>
            <a:r>
              <a:rPr lang="en-IN" b="0" dirty="0">
                <a:solidFill>
                  <a:srgbClr val="CD3131"/>
                </a:solidFill>
                <a:effectLst/>
                <a:latin typeface="Consolas" panose="020B0609020204030204" pitchFamily="49" charset="0"/>
              </a:rPr>
              <a:t>border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&lt;td&gt;</a:t>
            </a:r>
            <a:r>
              <a:rPr lang="en-IN" b="0" dirty="0">
                <a:solidFill>
                  <a:srgbClr val="000000"/>
                </a:solidFill>
                <a:effectLst/>
                <a:latin typeface="Consolas" panose="020B0609020204030204" pitchFamily="49" charset="0"/>
              </a:rPr>
              <a:t>Red</a:t>
            </a:r>
            <a:r>
              <a:rPr lang="en-IN" b="0" dirty="0">
                <a:solidFill>
                  <a:srgbClr val="800000"/>
                </a:solidFill>
                <a:effectLst/>
                <a:latin typeface="Consolas" panose="020B0609020204030204" pitchFamily="49" charset="0"/>
              </a:rPr>
              <a:t>&lt;/td&gt;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&lt;td&gt;</a:t>
            </a:r>
            <a:r>
              <a:rPr lang="en-IN" b="0" dirty="0">
                <a:solidFill>
                  <a:srgbClr val="000000"/>
                </a:solidFill>
                <a:effectLst/>
                <a:latin typeface="Consolas" panose="020B0609020204030204" pitchFamily="49" charset="0"/>
              </a:rPr>
              <a:t>Orange</a:t>
            </a:r>
            <a:r>
              <a:rPr lang="en-IN" b="0" dirty="0">
                <a:solidFill>
                  <a:srgbClr val="800000"/>
                </a:solidFill>
                <a:effectLst/>
                <a:latin typeface="Consolas" panose="020B0609020204030204" pitchFamily="49" charset="0"/>
              </a:rPr>
              <a:t>&lt;/td&gt;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&lt;/table&gt;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92793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33C7-435C-4CF5-80B9-875380C938EF}"/>
              </a:ext>
            </a:extLst>
          </p:cNvPr>
          <p:cNvSpPr>
            <a:spLocks noGrp="1"/>
          </p:cNvSpPr>
          <p:nvPr>
            <p:ph type="title"/>
          </p:nvPr>
        </p:nvSpPr>
        <p:spPr/>
        <p:txBody>
          <a:bodyPr/>
          <a:lstStyle/>
          <a:p>
            <a:r>
              <a:rPr lang="en-US" dirty="0"/>
              <a:t>HTML Table</a:t>
            </a:r>
            <a:endParaRPr lang="en-IN" dirty="0"/>
          </a:p>
        </p:txBody>
      </p:sp>
      <p:sp>
        <p:nvSpPr>
          <p:cNvPr id="6" name="TextBox 5">
            <a:extLst>
              <a:ext uri="{FF2B5EF4-FFF2-40B4-BE49-F238E27FC236}">
                <a16:creationId xmlns:a16="http://schemas.microsoft.com/office/drawing/2014/main" id="{21BC7388-7E27-4BE1-A9D3-CDDAB0CD2961}"/>
              </a:ext>
            </a:extLst>
          </p:cNvPr>
          <p:cNvSpPr txBox="1"/>
          <p:nvPr/>
        </p:nvSpPr>
        <p:spPr>
          <a:xfrm>
            <a:off x="1097280" y="2075082"/>
            <a:ext cx="6094602" cy="3139321"/>
          </a:xfrm>
          <a:prstGeom prst="rect">
            <a:avLst/>
          </a:prstGeom>
          <a:noFill/>
        </p:spPr>
        <p:txBody>
          <a:bodyPr wrap="square">
            <a:spAutoFit/>
          </a:bodyPr>
          <a:lstStyle/>
          <a:p>
            <a:r>
              <a:rPr lang="en-US" b="0" dirty="0">
                <a:solidFill>
                  <a:srgbClr val="800000"/>
                </a:solidFill>
                <a:effectLst/>
                <a:latin typeface="Consolas" panose="020B0609020204030204" pitchFamily="49" charset="0"/>
              </a:rPr>
              <a:t>&lt;table</a:t>
            </a:r>
            <a:r>
              <a:rPr lang="en-US" b="0" dirty="0">
                <a:solidFill>
                  <a:srgbClr val="000000"/>
                </a:solidFill>
                <a:effectLst/>
                <a:latin typeface="Consolas" panose="020B0609020204030204" pitchFamily="49" charset="0"/>
              </a:rPr>
              <a:t> </a:t>
            </a:r>
            <a:r>
              <a:rPr lang="en-US" b="0" dirty="0">
                <a:solidFill>
                  <a:srgbClr val="CD3131"/>
                </a:solidFill>
                <a:effectLst/>
                <a:latin typeface="Consolas" panose="020B0609020204030204" pitchFamily="49" charset="0"/>
              </a:rPr>
              <a:t>border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"1"</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Name</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colspan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"2"</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Telephone</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Bill Gates</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55577854</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55577855</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&lt;/table&gt;</a:t>
            </a:r>
            <a:endParaRPr lang="en-US"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F59773B9-AAC2-4916-893F-89248AED2E21}"/>
              </a:ext>
            </a:extLst>
          </p:cNvPr>
          <p:cNvPicPr>
            <a:picLocks noChangeAspect="1"/>
          </p:cNvPicPr>
          <p:nvPr/>
        </p:nvPicPr>
        <p:blipFill>
          <a:blip r:embed="rId2"/>
          <a:stretch>
            <a:fillRect/>
          </a:stretch>
        </p:blipFill>
        <p:spPr>
          <a:xfrm>
            <a:off x="7606062" y="2075082"/>
            <a:ext cx="3305175" cy="1019175"/>
          </a:xfrm>
          <a:prstGeom prst="rect">
            <a:avLst/>
          </a:prstGeom>
        </p:spPr>
      </p:pic>
    </p:spTree>
    <p:extLst>
      <p:ext uri="{BB962C8B-B14F-4D97-AF65-F5344CB8AC3E}">
        <p14:creationId xmlns:p14="http://schemas.microsoft.com/office/powerpoint/2010/main" val="305058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04E3-0351-411D-9F5F-45D163208F2F}"/>
              </a:ext>
            </a:extLst>
          </p:cNvPr>
          <p:cNvSpPr>
            <a:spLocks noGrp="1"/>
          </p:cNvSpPr>
          <p:nvPr>
            <p:ph type="ctrTitle"/>
          </p:nvPr>
        </p:nvSpPr>
        <p:spPr/>
        <p:txBody>
          <a:bodyPr/>
          <a:lstStyle/>
          <a:p>
            <a:r>
              <a:rPr lang="en-US" dirty="0"/>
              <a:t>HTML Forms</a:t>
            </a:r>
            <a:endParaRPr lang="en-IN" dirty="0"/>
          </a:p>
        </p:txBody>
      </p:sp>
      <p:sp>
        <p:nvSpPr>
          <p:cNvPr id="3" name="Subtitle 2">
            <a:extLst>
              <a:ext uri="{FF2B5EF4-FFF2-40B4-BE49-F238E27FC236}">
                <a16:creationId xmlns:a16="http://schemas.microsoft.com/office/drawing/2014/main" id="{72A089CD-C58C-4565-9CBA-1C86C9A877B7}"/>
              </a:ext>
            </a:extLst>
          </p:cNvPr>
          <p:cNvSpPr>
            <a:spLocks noGrp="1"/>
          </p:cNvSpPr>
          <p:nvPr>
            <p:ph type="subTitle" idx="1"/>
          </p:nvPr>
        </p:nvSpPr>
        <p:spPr/>
        <p:txBody>
          <a:bodyPr/>
          <a:lstStyle/>
          <a:p>
            <a:r>
              <a:rPr lang="en-US" dirty="0"/>
              <a:t>Getting user input</a:t>
            </a:r>
            <a:endParaRPr lang="en-IN" dirty="0"/>
          </a:p>
        </p:txBody>
      </p:sp>
    </p:spTree>
    <p:extLst>
      <p:ext uri="{BB962C8B-B14F-4D97-AF65-F5344CB8AC3E}">
        <p14:creationId xmlns:p14="http://schemas.microsoft.com/office/powerpoint/2010/main" val="3425723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58-8574-4469-9472-3CB487D0EEE4}"/>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1E1AE847-2123-44C4-BF84-F5465A57297C}"/>
              </a:ext>
            </a:extLst>
          </p:cNvPr>
          <p:cNvSpPr>
            <a:spLocks noGrp="1"/>
          </p:cNvSpPr>
          <p:nvPr>
            <p:ph idx="1"/>
          </p:nvPr>
        </p:nvSpPr>
        <p:spPr/>
        <p:txBody>
          <a:bodyPr/>
          <a:lstStyle/>
          <a:p>
            <a:pPr>
              <a:buFont typeface="Arial" panose="020B0604020202020204" pitchFamily="34" charset="0"/>
              <a:buChar char="•"/>
            </a:pPr>
            <a:r>
              <a:rPr lang="en-US" dirty="0"/>
              <a:t> Use the &lt;form&gt;&lt;/form&gt; tag</a:t>
            </a:r>
          </a:p>
          <a:p>
            <a:pPr>
              <a:buFont typeface="Arial" panose="020B0604020202020204" pitchFamily="34" charset="0"/>
              <a:buChar char="•"/>
            </a:pPr>
            <a:r>
              <a:rPr lang="en-US" dirty="0"/>
              <a:t> Use the &lt;input&gt; tag</a:t>
            </a:r>
          </a:p>
          <a:p>
            <a:pPr>
              <a:buFont typeface="Arial" panose="020B0604020202020204" pitchFamily="34" charset="0"/>
              <a:buChar char="•"/>
            </a:pPr>
            <a:r>
              <a:rPr lang="en-US" dirty="0"/>
              <a:t> Use the &lt;</a:t>
            </a:r>
            <a:r>
              <a:rPr lang="en-US" dirty="0" err="1"/>
              <a:t>lable</a:t>
            </a:r>
            <a:r>
              <a:rPr lang="en-US" dirty="0"/>
              <a:t>&gt;&lt;/</a:t>
            </a:r>
            <a:r>
              <a:rPr lang="en-US" dirty="0" err="1"/>
              <a:t>lable</a:t>
            </a:r>
            <a:r>
              <a:rPr lang="en-US" dirty="0"/>
              <a:t>&gt; tag</a:t>
            </a:r>
          </a:p>
          <a:p>
            <a:pPr>
              <a:buFont typeface="Arial" panose="020B0604020202020204" pitchFamily="34" charset="0"/>
              <a:buChar char="•"/>
            </a:pPr>
            <a:r>
              <a:rPr lang="en-US" dirty="0"/>
              <a:t> Write Simple Validations</a:t>
            </a:r>
            <a:endParaRPr lang="en-IN" dirty="0"/>
          </a:p>
        </p:txBody>
      </p:sp>
    </p:spTree>
    <p:extLst>
      <p:ext uri="{BB962C8B-B14F-4D97-AF65-F5344CB8AC3E}">
        <p14:creationId xmlns:p14="http://schemas.microsoft.com/office/powerpoint/2010/main" val="313712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078C-26DE-4C87-89D6-B195AAF817CF}"/>
              </a:ext>
            </a:extLst>
          </p:cNvPr>
          <p:cNvSpPr>
            <a:spLocks noGrp="1"/>
          </p:cNvSpPr>
          <p:nvPr>
            <p:ph type="title"/>
          </p:nvPr>
        </p:nvSpPr>
        <p:spPr/>
        <p:txBody>
          <a:bodyPr/>
          <a:lstStyle/>
          <a:p>
            <a:r>
              <a:rPr lang="en-US" dirty="0"/>
              <a:t>The &lt;form&gt; tag</a:t>
            </a:r>
            <a:endParaRPr lang="en-IN" dirty="0"/>
          </a:p>
        </p:txBody>
      </p:sp>
      <p:sp>
        <p:nvSpPr>
          <p:cNvPr id="5" name="TextBox 4">
            <a:extLst>
              <a:ext uri="{FF2B5EF4-FFF2-40B4-BE49-F238E27FC236}">
                <a16:creationId xmlns:a16="http://schemas.microsoft.com/office/drawing/2014/main" id="{DECB041F-97BA-4F45-89F0-85360784B838}"/>
              </a:ext>
            </a:extLst>
          </p:cNvPr>
          <p:cNvSpPr txBox="1"/>
          <p:nvPr/>
        </p:nvSpPr>
        <p:spPr>
          <a:xfrm>
            <a:off x="3048699" y="2092702"/>
            <a:ext cx="6094602" cy="1200329"/>
          </a:xfrm>
          <a:prstGeom prst="rect">
            <a:avLst/>
          </a:prstGeom>
          <a:noFill/>
        </p:spPr>
        <p:txBody>
          <a:bodyPr wrap="square">
            <a:spAutoFit/>
          </a:bodyPr>
          <a:lstStyle/>
          <a:p>
            <a:r>
              <a:rPr lang="en-US" b="0" dirty="0">
                <a:solidFill>
                  <a:srgbClr val="800000"/>
                </a:solidFill>
                <a:effectLst/>
                <a:latin typeface="Consolas" panose="020B0609020204030204" pitchFamily="49" charset="0"/>
              </a:rPr>
              <a:t>&lt;form</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"/my-form-submit-page"</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method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"POST"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&lt;!-- All our inputs will go in here --&gt;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755EB544-3759-40E7-8181-685B22185931}"/>
              </a:ext>
            </a:extLst>
          </p:cNvPr>
          <p:cNvSpPr txBox="1"/>
          <p:nvPr/>
        </p:nvSpPr>
        <p:spPr>
          <a:xfrm>
            <a:off x="1097280" y="3733101"/>
            <a:ext cx="3843873" cy="646331"/>
          </a:xfrm>
          <a:prstGeom prst="rect">
            <a:avLst/>
          </a:prstGeom>
          <a:noFill/>
        </p:spPr>
        <p:txBody>
          <a:bodyPr wrap="none" rtlCol="0">
            <a:spAutoFit/>
          </a:bodyPr>
          <a:lstStyle/>
          <a:p>
            <a:pPr marL="285750" indent="-285750">
              <a:buFont typeface="Arial" panose="020B0604020202020204" pitchFamily="34" charset="0"/>
              <a:buChar char="•"/>
            </a:pPr>
            <a:r>
              <a:rPr lang="en-US" dirty="0"/>
              <a:t>action – the URL send form data to </a:t>
            </a:r>
          </a:p>
          <a:p>
            <a:pPr marL="285750" indent="-285750">
              <a:buFont typeface="Arial" panose="020B0604020202020204" pitchFamily="34" charset="0"/>
              <a:buChar char="•"/>
            </a:pPr>
            <a:r>
              <a:rPr lang="en-US" dirty="0"/>
              <a:t>method – the type of HTTP request </a:t>
            </a:r>
            <a:endParaRPr lang="en-IN" dirty="0"/>
          </a:p>
        </p:txBody>
      </p:sp>
      <p:sp>
        <p:nvSpPr>
          <p:cNvPr id="7" name="TextBox 6">
            <a:extLst>
              <a:ext uri="{FF2B5EF4-FFF2-40B4-BE49-F238E27FC236}">
                <a16:creationId xmlns:a16="http://schemas.microsoft.com/office/drawing/2014/main" id="{5B0AB286-187F-4C72-961C-88141E7809CE}"/>
              </a:ext>
            </a:extLst>
          </p:cNvPr>
          <p:cNvSpPr txBox="1"/>
          <p:nvPr/>
        </p:nvSpPr>
        <p:spPr>
          <a:xfrm>
            <a:off x="3060265" y="4819502"/>
            <a:ext cx="6071470" cy="369332"/>
          </a:xfrm>
          <a:prstGeom prst="rect">
            <a:avLst/>
          </a:prstGeom>
          <a:noFill/>
        </p:spPr>
        <p:txBody>
          <a:bodyPr wrap="none" rtlCol="0">
            <a:spAutoFit/>
          </a:bodyPr>
          <a:lstStyle/>
          <a:p>
            <a:r>
              <a:rPr lang="en-US" dirty="0"/>
              <a:t>Until we cover JavaScript , out forms wont actually do anything</a:t>
            </a:r>
            <a:endParaRPr lang="en-IN" dirty="0"/>
          </a:p>
        </p:txBody>
      </p:sp>
    </p:spTree>
    <p:extLst>
      <p:ext uri="{BB962C8B-B14F-4D97-AF65-F5344CB8AC3E}">
        <p14:creationId xmlns:p14="http://schemas.microsoft.com/office/powerpoint/2010/main" val="362596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8042-9A5E-44E1-876A-57AA0CEA0462}"/>
              </a:ext>
            </a:extLst>
          </p:cNvPr>
          <p:cNvSpPr>
            <a:spLocks noGrp="1"/>
          </p:cNvSpPr>
          <p:nvPr>
            <p:ph type="title"/>
          </p:nvPr>
        </p:nvSpPr>
        <p:spPr/>
        <p:txBody>
          <a:bodyPr/>
          <a:lstStyle/>
          <a:p>
            <a:r>
              <a:rPr lang="en-US" dirty="0"/>
              <a:t>The &lt;input&gt; tag</a:t>
            </a:r>
            <a:endParaRPr lang="en-IN" dirty="0"/>
          </a:p>
        </p:txBody>
      </p:sp>
      <p:pic>
        <p:nvPicPr>
          <p:cNvPr id="5" name="Picture 4">
            <a:extLst>
              <a:ext uri="{FF2B5EF4-FFF2-40B4-BE49-F238E27FC236}">
                <a16:creationId xmlns:a16="http://schemas.microsoft.com/office/drawing/2014/main" id="{97BAEA77-89FC-4007-B4EA-C6D4BD20FA9B}"/>
              </a:ext>
            </a:extLst>
          </p:cNvPr>
          <p:cNvPicPr>
            <a:picLocks noChangeAspect="1"/>
          </p:cNvPicPr>
          <p:nvPr/>
        </p:nvPicPr>
        <p:blipFill>
          <a:blip r:embed="rId2"/>
          <a:stretch>
            <a:fillRect/>
          </a:stretch>
        </p:blipFill>
        <p:spPr>
          <a:xfrm>
            <a:off x="6126480" y="2848408"/>
            <a:ext cx="4382112" cy="3191320"/>
          </a:xfrm>
          <a:prstGeom prst="rect">
            <a:avLst/>
          </a:prstGeom>
        </p:spPr>
      </p:pic>
      <p:sp>
        <p:nvSpPr>
          <p:cNvPr id="7" name="TextBox 6">
            <a:extLst>
              <a:ext uri="{FF2B5EF4-FFF2-40B4-BE49-F238E27FC236}">
                <a16:creationId xmlns:a16="http://schemas.microsoft.com/office/drawing/2014/main" id="{6836286D-CE52-4FFA-8DE0-701D0BD463E9}"/>
              </a:ext>
            </a:extLst>
          </p:cNvPr>
          <p:cNvSpPr txBox="1"/>
          <p:nvPr/>
        </p:nvSpPr>
        <p:spPr>
          <a:xfrm>
            <a:off x="1097280" y="2848408"/>
            <a:ext cx="3347208" cy="2585323"/>
          </a:xfrm>
          <a:prstGeom prst="rect">
            <a:avLst/>
          </a:prstGeom>
          <a:noFill/>
        </p:spPr>
        <p:txBody>
          <a:bodyPr wrap="square">
            <a:spAutoFit/>
          </a:bodyPr>
          <a:lstStyle/>
          <a:p>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"text"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"date"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"color"</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"file"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"checkbox"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FE6B4D0C-8F63-4397-8FD1-98ABB08226A7}"/>
              </a:ext>
            </a:extLst>
          </p:cNvPr>
          <p:cNvSpPr txBox="1"/>
          <p:nvPr/>
        </p:nvSpPr>
        <p:spPr>
          <a:xfrm>
            <a:off x="3582099" y="2139193"/>
            <a:ext cx="8413137" cy="369332"/>
          </a:xfrm>
          <a:prstGeom prst="rect">
            <a:avLst/>
          </a:prstGeom>
          <a:noFill/>
        </p:spPr>
        <p:txBody>
          <a:bodyPr wrap="none" rtlCol="0">
            <a:spAutoFit/>
          </a:bodyPr>
          <a:lstStyle/>
          <a:p>
            <a:r>
              <a:rPr lang="en-US" dirty="0"/>
              <a:t>The input tag create interactive controls. The type attribute determines the type of input</a:t>
            </a:r>
            <a:endParaRPr lang="en-IN" dirty="0"/>
          </a:p>
        </p:txBody>
      </p:sp>
    </p:spTree>
    <p:extLst>
      <p:ext uri="{BB962C8B-B14F-4D97-AF65-F5344CB8AC3E}">
        <p14:creationId xmlns:p14="http://schemas.microsoft.com/office/powerpoint/2010/main" val="385055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420B-7C69-49AA-AD3E-B9596377936F}"/>
              </a:ext>
            </a:extLst>
          </p:cNvPr>
          <p:cNvSpPr>
            <a:spLocks noGrp="1"/>
          </p:cNvSpPr>
          <p:nvPr>
            <p:ph type="title"/>
          </p:nvPr>
        </p:nvSpPr>
        <p:spPr/>
        <p:txBody>
          <a:bodyPr/>
          <a:lstStyle/>
          <a:p>
            <a:r>
              <a:rPr lang="en-US" dirty="0"/>
              <a:t>A Simple Login Form</a:t>
            </a:r>
            <a:endParaRPr lang="en-IN" dirty="0"/>
          </a:p>
        </p:txBody>
      </p:sp>
      <p:sp>
        <p:nvSpPr>
          <p:cNvPr id="5" name="TextBox 4">
            <a:extLst>
              <a:ext uri="{FF2B5EF4-FFF2-40B4-BE49-F238E27FC236}">
                <a16:creationId xmlns:a16="http://schemas.microsoft.com/office/drawing/2014/main" id="{29DA6496-3004-42EF-B65B-7C31DE1DD4BA}"/>
              </a:ext>
            </a:extLst>
          </p:cNvPr>
          <p:cNvSpPr txBox="1"/>
          <p:nvPr/>
        </p:nvSpPr>
        <p:spPr>
          <a:xfrm>
            <a:off x="1097280" y="2083340"/>
            <a:ext cx="8108379" cy="3970318"/>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Form Demo</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action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method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"POST"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"User Name"</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"password"</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"Password"</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"submit"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543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6F11-F210-4662-871F-B6ACF733A836}"/>
              </a:ext>
            </a:extLst>
          </p:cNvPr>
          <p:cNvSpPr>
            <a:spLocks noGrp="1"/>
          </p:cNvSpPr>
          <p:nvPr>
            <p:ph type="title"/>
          </p:nvPr>
        </p:nvSpPr>
        <p:spPr/>
        <p:txBody>
          <a:bodyPr/>
          <a:lstStyle/>
          <a:p>
            <a:r>
              <a:rPr lang="en-US" dirty="0"/>
              <a:t>Labels</a:t>
            </a:r>
            <a:endParaRPr lang="en-IN" dirty="0"/>
          </a:p>
        </p:txBody>
      </p:sp>
      <p:sp>
        <p:nvSpPr>
          <p:cNvPr id="5" name="TextBox 4">
            <a:extLst>
              <a:ext uri="{FF2B5EF4-FFF2-40B4-BE49-F238E27FC236}">
                <a16:creationId xmlns:a16="http://schemas.microsoft.com/office/drawing/2014/main" id="{645DA4E9-C042-4A4D-9C39-362CF8866661}"/>
              </a:ext>
            </a:extLst>
          </p:cNvPr>
          <p:cNvSpPr txBox="1"/>
          <p:nvPr/>
        </p:nvSpPr>
        <p:spPr>
          <a:xfrm>
            <a:off x="1097280" y="2062124"/>
            <a:ext cx="9514793"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Form Demo</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action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method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"POST"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User Name ::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Password ::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"password"</a:t>
            </a:r>
            <a:r>
              <a:rPr lang="en-IN" b="0" dirty="0">
                <a:solidFill>
                  <a:srgbClr val="CD3131"/>
                </a:solidFill>
                <a:effectLst/>
                <a:latin typeface="Consolas" panose="020B0609020204030204" pitchFamily="49" charset="0"/>
              </a:rPr>
              <a:t>&lt;/label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"submit"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BC0B753C-6B89-4B8E-8120-CF0B3B441B6F}"/>
              </a:ext>
            </a:extLst>
          </p:cNvPr>
          <p:cNvPicPr>
            <a:picLocks noChangeAspect="1"/>
          </p:cNvPicPr>
          <p:nvPr/>
        </p:nvPicPr>
        <p:blipFill>
          <a:blip r:embed="rId2"/>
          <a:stretch>
            <a:fillRect/>
          </a:stretch>
        </p:blipFill>
        <p:spPr>
          <a:xfrm>
            <a:off x="5921579" y="2671587"/>
            <a:ext cx="6019800" cy="1095375"/>
          </a:xfrm>
          <a:prstGeom prst="rect">
            <a:avLst/>
          </a:prstGeom>
        </p:spPr>
      </p:pic>
    </p:spTree>
    <p:extLst>
      <p:ext uri="{BB962C8B-B14F-4D97-AF65-F5344CB8AC3E}">
        <p14:creationId xmlns:p14="http://schemas.microsoft.com/office/powerpoint/2010/main" val="428411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E709-7351-4A08-A927-EF56E92DE961}"/>
              </a:ext>
            </a:extLst>
          </p:cNvPr>
          <p:cNvSpPr>
            <a:spLocks noGrp="1"/>
          </p:cNvSpPr>
          <p:nvPr>
            <p:ph type="title"/>
          </p:nvPr>
        </p:nvSpPr>
        <p:spPr/>
        <p:txBody>
          <a:bodyPr/>
          <a:lstStyle/>
          <a:p>
            <a:r>
              <a:rPr lang="en-US" dirty="0"/>
              <a:t>How the internet works ?</a:t>
            </a:r>
            <a:endParaRPr lang="en-IN" dirty="0"/>
          </a:p>
        </p:txBody>
      </p:sp>
      <p:sp>
        <p:nvSpPr>
          <p:cNvPr id="4" name="TextBox 3">
            <a:extLst>
              <a:ext uri="{FF2B5EF4-FFF2-40B4-BE49-F238E27FC236}">
                <a16:creationId xmlns:a16="http://schemas.microsoft.com/office/drawing/2014/main" id="{31928A00-4186-4290-8888-0763BA3653C3}"/>
              </a:ext>
            </a:extLst>
          </p:cNvPr>
          <p:cNvSpPr txBox="1"/>
          <p:nvPr/>
        </p:nvSpPr>
        <p:spPr>
          <a:xfrm>
            <a:off x="4629669" y="1952529"/>
            <a:ext cx="2932662" cy="369332"/>
          </a:xfrm>
          <a:prstGeom prst="rect">
            <a:avLst/>
          </a:prstGeom>
          <a:noFill/>
        </p:spPr>
        <p:txBody>
          <a:bodyPr wrap="none" rtlCol="0">
            <a:spAutoFit/>
          </a:bodyPr>
          <a:lstStyle/>
          <a:p>
            <a:r>
              <a:rPr lang="en-IN" dirty="0"/>
              <a:t>https://pragatisoftware.com</a:t>
            </a:r>
          </a:p>
        </p:txBody>
      </p:sp>
      <p:pic>
        <p:nvPicPr>
          <p:cNvPr id="5" name="Picture 4">
            <a:extLst>
              <a:ext uri="{FF2B5EF4-FFF2-40B4-BE49-F238E27FC236}">
                <a16:creationId xmlns:a16="http://schemas.microsoft.com/office/drawing/2014/main" id="{491CF3FF-92F4-4B99-B9F8-CBF7C2C398E8}"/>
              </a:ext>
            </a:extLst>
          </p:cNvPr>
          <p:cNvPicPr>
            <a:picLocks noChangeAspect="1"/>
          </p:cNvPicPr>
          <p:nvPr/>
        </p:nvPicPr>
        <p:blipFill>
          <a:blip r:embed="rId2"/>
          <a:stretch>
            <a:fillRect/>
          </a:stretch>
        </p:blipFill>
        <p:spPr>
          <a:xfrm>
            <a:off x="3257445" y="2976926"/>
            <a:ext cx="5738070" cy="3108121"/>
          </a:xfrm>
          <a:prstGeom prst="rect">
            <a:avLst/>
          </a:prstGeom>
        </p:spPr>
      </p:pic>
      <p:sp>
        <p:nvSpPr>
          <p:cNvPr id="6" name="Arrow: Down 5">
            <a:extLst>
              <a:ext uri="{FF2B5EF4-FFF2-40B4-BE49-F238E27FC236}">
                <a16:creationId xmlns:a16="http://schemas.microsoft.com/office/drawing/2014/main" id="{A1420A76-F506-4D28-9429-0ACB342CB4B8}"/>
              </a:ext>
            </a:extLst>
          </p:cNvPr>
          <p:cNvSpPr/>
          <p:nvPr/>
        </p:nvSpPr>
        <p:spPr>
          <a:xfrm>
            <a:off x="5961776" y="2382581"/>
            <a:ext cx="26844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7650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43F-E02A-4C37-B3D0-4B22B849BB82}"/>
              </a:ext>
            </a:extLst>
          </p:cNvPr>
          <p:cNvSpPr>
            <a:spLocks noGrp="1"/>
          </p:cNvSpPr>
          <p:nvPr>
            <p:ph type="title"/>
          </p:nvPr>
        </p:nvSpPr>
        <p:spPr/>
        <p:txBody>
          <a:bodyPr/>
          <a:lstStyle/>
          <a:p>
            <a:r>
              <a:rPr lang="en-US" dirty="0"/>
              <a:t>Labels</a:t>
            </a:r>
            <a:endParaRPr lang="en-IN" dirty="0"/>
          </a:p>
        </p:txBody>
      </p:sp>
      <p:sp>
        <p:nvSpPr>
          <p:cNvPr id="5" name="TextBox 4">
            <a:extLst>
              <a:ext uri="{FF2B5EF4-FFF2-40B4-BE49-F238E27FC236}">
                <a16:creationId xmlns:a16="http://schemas.microsoft.com/office/drawing/2014/main" id="{11F3C9EB-9AA1-4BF1-84AD-B982BC0DE5C8}"/>
              </a:ext>
            </a:extLst>
          </p:cNvPr>
          <p:cNvSpPr txBox="1"/>
          <p:nvPr/>
        </p:nvSpPr>
        <p:spPr>
          <a:xfrm>
            <a:off x="1097280" y="2927136"/>
            <a:ext cx="9326460" cy="2308324"/>
          </a:xfrm>
          <a:prstGeom prst="rect">
            <a:avLst/>
          </a:prstGeom>
          <a:noFill/>
        </p:spPr>
        <p:txBody>
          <a:bodyPr wrap="square">
            <a:spAutoFit/>
          </a:bodyPr>
          <a:lstStyle/>
          <a:p>
            <a:r>
              <a:rPr lang="en-IN" b="0" dirty="0">
                <a:solidFill>
                  <a:srgbClr val="800000"/>
                </a:solidFill>
                <a:effectLst/>
                <a:latin typeface="Consolas" panose="020B0609020204030204" pitchFamily="49" charset="0"/>
              </a:rPr>
              <a:t>&lt;form</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action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method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"POST"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&lt;label</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"username"</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User Name :: </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"username"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"password"</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Password :: </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"password"</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&lt;input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"submit"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6372BDF-9EEF-4F70-95F1-2D37FF09B1DD}"/>
              </a:ext>
            </a:extLst>
          </p:cNvPr>
          <p:cNvSpPr txBox="1"/>
          <p:nvPr/>
        </p:nvSpPr>
        <p:spPr>
          <a:xfrm>
            <a:off x="1097280" y="2147582"/>
            <a:ext cx="4629794" cy="369332"/>
          </a:xfrm>
          <a:prstGeom prst="rect">
            <a:avLst/>
          </a:prstGeom>
          <a:noFill/>
        </p:spPr>
        <p:txBody>
          <a:bodyPr wrap="none" rtlCol="0">
            <a:spAutoFit/>
          </a:bodyPr>
          <a:lstStyle/>
          <a:p>
            <a:r>
              <a:rPr lang="en-US" dirty="0"/>
              <a:t>Alternate syntax, using “for” and “id” attributes</a:t>
            </a:r>
            <a:endParaRPr lang="en-IN" dirty="0"/>
          </a:p>
        </p:txBody>
      </p:sp>
    </p:spTree>
    <p:extLst>
      <p:ext uri="{BB962C8B-B14F-4D97-AF65-F5344CB8AC3E}">
        <p14:creationId xmlns:p14="http://schemas.microsoft.com/office/powerpoint/2010/main" val="1469794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6BD9-55F6-46B0-A5E7-A78CEB51985A}"/>
              </a:ext>
            </a:extLst>
          </p:cNvPr>
          <p:cNvSpPr>
            <a:spLocks noGrp="1"/>
          </p:cNvSpPr>
          <p:nvPr>
            <p:ph type="title"/>
          </p:nvPr>
        </p:nvSpPr>
        <p:spPr/>
        <p:txBody>
          <a:bodyPr/>
          <a:lstStyle/>
          <a:p>
            <a:r>
              <a:rPr lang="en-US" dirty="0"/>
              <a:t>Simple Validations</a:t>
            </a:r>
            <a:endParaRPr lang="en-IN" dirty="0"/>
          </a:p>
        </p:txBody>
      </p:sp>
      <p:sp>
        <p:nvSpPr>
          <p:cNvPr id="3" name="Content Placeholder 2">
            <a:extLst>
              <a:ext uri="{FF2B5EF4-FFF2-40B4-BE49-F238E27FC236}">
                <a16:creationId xmlns:a16="http://schemas.microsoft.com/office/drawing/2014/main" id="{C9F5C44B-B9BC-4834-8B38-08F8C713F925}"/>
              </a:ext>
            </a:extLst>
          </p:cNvPr>
          <p:cNvSpPr>
            <a:spLocks noGrp="1"/>
          </p:cNvSpPr>
          <p:nvPr>
            <p:ph idx="1"/>
          </p:nvPr>
        </p:nvSpPr>
        <p:spPr>
          <a:xfrm>
            <a:off x="1097280" y="2097404"/>
            <a:ext cx="10058400" cy="972967"/>
          </a:xfrm>
        </p:spPr>
        <p:txBody>
          <a:bodyPr/>
          <a:lstStyle/>
          <a:p>
            <a:pPr>
              <a:buFont typeface="Arial" panose="020B0604020202020204" pitchFamily="34" charset="0"/>
              <a:buChar char="•"/>
            </a:pPr>
            <a:r>
              <a:rPr lang="en-US" dirty="0"/>
              <a:t> The required attribute validates that an input is not empty</a:t>
            </a:r>
          </a:p>
          <a:p>
            <a:pPr>
              <a:buFont typeface="Arial" panose="020B0604020202020204" pitchFamily="34" charset="0"/>
              <a:buChar char="•"/>
            </a:pPr>
            <a:r>
              <a:rPr lang="en-US" dirty="0"/>
              <a:t> There are also types of validation. Try changing “type” from text to “email”</a:t>
            </a:r>
            <a:endParaRPr lang="en-IN" dirty="0"/>
          </a:p>
        </p:txBody>
      </p:sp>
      <p:pic>
        <p:nvPicPr>
          <p:cNvPr id="4" name="Picture 3">
            <a:extLst>
              <a:ext uri="{FF2B5EF4-FFF2-40B4-BE49-F238E27FC236}">
                <a16:creationId xmlns:a16="http://schemas.microsoft.com/office/drawing/2014/main" id="{0838B79C-E862-4A3B-A281-02D89190300C}"/>
              </a:ext>
            </a:extLst>
          </p:cNvPr>
          <p:cNvPicPr>
            <a:picLocks noChangeAspect="1"/>
          </p:cNvPicPr>
          <p:nvPr/>
        </p:nvPicPr>
        <p:blipFill>
          <a:blip r:embed="rId2"/>
          <a:stretch>
            <a:fillRect/>
          </a:stretch>
        </p:blipFill>
        <p:spPr>
          <a:xfrm>
            <a:off x="1097280" y="3603159"/>
            <a:ext cx="5800725" cy="1581150"/>
          </a:xfrm>
          <a:prstGeom prst="rect">
            <a:avLst/>
          </a:prstGeom>
        </p:spPr>
      </p:pic>
    </p:spTree>
    <p:extLst>
      <p:ext uri="{BB962C8B-B14F-4D97-AF65-F5344CB8AC3E}">
        <p14:creationId xmlns:p14="http://schemas.microsoft.com/office/powerpoint/2010/main" val="3798173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4B0D-394D-45D6-8EB0-EECF9E5ADE30}"/>
              </a:ext>
            </a:extLst>
          </p:cNvPr>
          <p:cNvSpPr>
            <a:spLocks noGrp="1"/>
          </p:cNvSpPr>
          <p:nvPr>
            <p:ph type="title"/>
          </p:nvPr>
        </p:nvSpPr>
        <p:spPr/>
        <p:txBody>
          <a:bodyPr/>
          <a:lstStyle/>
          <a:p>
            <a:r>
              <a:rPr lang="en-US" dirty="0"/>
              <a:t>Dropdowns and Radio Buttons</a:t>
            </a:r>
            <a:endParaRPr lang="en-IN" dirty="0"/>
          </a:p>
        </p:txBody>
      </p:sp>
      <p:pic>
        <p:nvPicPr>
          <p:cNvPr id="5" name="Picture 4">
            <a:extLst>
              <a:ext uri="{FF2B5EF4-FFF2-40B4-BE49-F238E27FC236}">
                <a16:creationId xmlns:a16="http://schemas.microsoft.com/office/drawing/2014/main" id="{956A0310-17A6-48F4-8076-869A4BB4CCDC}"/>
              </a:ext>
            </a:extLst>
          </p:cNvPr>
          <p:cNvPicPr>
            <a:picLocks noChangeAspect="1"/>
          </p:cNvPicPr>
          <p:nvPr/>
        </p:nvPicPr>
        <p:blipFill>
          <a:blip r:embed="rId2"/>
          <a:stretch>
            <a:fillRect/>
          </a:stretch>
        </p:blipFill>
        <p:spPr>
          <a:xfrm>
            <a:off x="1097280" y="2126568"/>
            <a:ext cx="3525343" cy="3556749"/>
          </a:xfrm>
          <a:prstGeom prst="rect">
            <a:avLst/>
          </a:prstGeom>
        </p:spPr>
      </p:pic>
    </p:spTree>
    <p:extLst>
      <p:ext uri="{BB962C8B-B14F-4D97-AF65-F5344CB8AC3E}">
        <p14:creationId xmlns:p14="http://schemas.microsoft.com/office/powerpoint/2010/main" val="434399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F74F-16EC-43FE-B1AE-FDCD95FEC415}"/>
              </a:ext>
            </a:extLst>
          </p:cNvPr>
          <p:cNvSpPr>
            <a:spLocks noGrp="1"/>
          </p:cNvSpPr>
          <p:nvPr>
            <p:ph type="title"/>
          </p:nvPr>
        </p:nvSpPr>
        <p:spPr/>
        <p:txBody>
          <a:bodyPr/>
          <a:lstStyle/>
          <a:p>
            <a:r>
              <a:rPr lang="en-US" dirty="0"/>
              <a:t>Forms Exercise</a:t>
            </a:r>
            <a:endParaRPr lang="en-IN" dirty="0"/>
          </a:p>
        </p:txBody>
      </p:sp>
      <p:sp>
        <p:nvSpPr>
          <p:cNvPr id="3" name="Content Placeholder 2">
            <a:extLst>
              <a:ext uri="{FF2B5EF4-FFF2-40B4-BE49-F238E27FC236}">
                <a16:creationId xmlns:a16="http://schemas.microsoft.com/office/drawing/2014/main" id="{08BB5EFF-212B-4CE1-9213-9A5B77205138}"/>
              </a:ext>
            </a:extLst>
          </p:cNvPr>
          <p:cNvSpPr>
            <a:spLocks noGrp="1"/>
          </p:cNvSpPr>
          <p:nvPr>
            <p:ph idx="1"/>
          </p:nvPr>
        </p:nvSpPr>
        <p:spPr/>
        <p:txBody>
          <a:bodyPr/>
          <a:lstStyle/>
          <a:p>
            <a:r>
              <a:rPr lang="en-US" dirty="0"/>
              <a:t>Creating a registration form</a:t>
            </a:r>
            <a:endParaRPr lang="en-IN" dirty="0"/>
          </a:p>
        </p:txBody>
      </p:sp>
      <p:pic>
        <p:nvPicPr>
          <p:cNvPr id="4" name="Picture 3">
            <a:extLst>
              <a:ext uri="{FF2B5EF4-FFF2-40B4-BE49-F238E27FC236}">
                <a16:creationId xmlns:a16="http://schemas.microsoft.com/office/drawing/2014/main" id="{82CAC40D-3F04-45D4-8ECD-1B3BFAC64A94}"/>
              </a:ext>
            </a:extLst>
          </p:cNvPr>
          <p:cNvPicPr>
            <a:picLocks noChangeAspect="1"/>
          </p:cNvPicPr>
          <p:nvPr/>
        </p:nvPicPr>
        <p:blipFill>
          <a:blip r:embed="rId2"/>
          <a:stretch>
            <a:fillRect/>
          </a:stretch>
        </p:blipFill>
        <p:spPr>
          <a:xfrm>
            <a:off x="1097280" y="2348917"/>
            <a:ext cx="5159996" cy="3873966"/>
          </a:xfrm>
          <a:prstGeom prst="rect">
            <a:avLst/>
          </a:prstGeom>
        </p:spPr>
      </p:pic>
    </p:spTree>
    <p:extLst>
      <p:ext uri="{BB962C8B-B14F-4D97-AF65-F5344CB8AC3E}">
        <p14:creationId xmlns:p14="http://schemas.microsoft.com/office/powerpoint/2010/main" val="1181783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6000-7E5C-4886-8A20-DBB3A0DF6C0A}"/>
              </a:ext>
            </a:extLst>
          </p:cNvPr>
          <p:cNvSpPr>
            <a:spLocks noGrp="1"/>
          </p:cNvSpPr>
          <p:nvPr>
            <p:ph type="title"/>
          </p:nvPr>
        </p:nvSpPr>
        <p:spPr/>
        <p:txBody>
          <a:bodyPr/>
          <a:lstStyle/>
          <a:p>
            <a:r>
              <a:rPr lang="en-US" dirty="0"/>
              <a:t>HTML New Input Types</a:t>
            </a:r>
            <a:endParaRPr lang="en-IN" dirty="0"/>
          </a:p>
        </p:txBody>
      </p:sp>
      <p:sp>
        <p:nvSpPr>
          <p:cNvPr id="3" name="Content Placeholder 2">
            <a:extLst>
              <a:ext uri="{FF2B5EF4-FFF2-40B4-BE49-F238E27FC236}">
                <a16:creationId xmlns:a16="http://schemas.microsoft.com/office/drawing/2014/main" id="{C093C240-E2A0-49FB-8C7B-9866AD3D0BC2}"/>
              </a:ext>
            </a:extLst>
          </p:cNvPr>
          <p:cNvSpPr>
            <a:spLocks noGrp="1"/>
          </p:cNvSpPr>
          <p:nvPr>
            <p:ph idx="1"/>
          </p:nvPr>
        </p:nvSpPr>
        <p:spPr/>
        <p:txBody>
          <a:bodyPr/>
          <a:lstStyle/>
          <a:p>
            <a:pPr>
              <a:buFont typeface="Arial" panose="020B0604020202020204" pitchFamily="34" charset="0"/>
              <a:buChar char="•"/>
            </a:pPr>
            <a:r>
              <a:rPr lang="en-US" dirty="0"/>
              <a:t> color</a:t>
            </a:r>
          </a:p>
          <a:p>
            <a:pPr>
              <a:buFont typeface="Arial" panose="020B0604020202020204" pitchFamily="34" charset="0"/>
              <a:buChar char="•"/>
            </a:pPr>
            <a:r>
              <a:rPr lang="en-US" dirty="0"/>
              <a:t> date </a:t>
            </a:r>
          </a:p>
          <a:p>
            <a:pPr>
              <a:buFont typeface="Arial" panose="020B0604020202020204" pitchFamily="34" charset="0"/>
              <a:buChar char="•"/>
            </a:pPr>
            <a:r>
              <a:rPr lang="en-US" dirty="0"/>
              <a:t> datetime-local</a:t>
            </a:r>
          </a:p>
          <a:p>
            <a:pPr>
              <a:buFont typeface="Arial" panose="020B0604020202020204" pitchFamily="34" charset="0"/>
              <a:buChar char="•"/>
            </a:pPr>
            <a:r>
              <a:rPr lang="en-US" dirty="0"/>
              <a:t> email </a:t>
            </a:r>
          </a:p>
          <a:p>
            <a:pPr>
              <a:buFont typeface="Arial" panose="020B0604020202020204" pitchFamily="34" charset="0"/>
              <a:buChar char="•"/>
            </a:pPr>
            <a:r>
              <a:rPr lang="en-US" dirty="0"/>
              <a:t> month</a:t>
            </a:r>
          </a:p>
          <a:p>
            <a:pPr>
              <a:buFont typeface="Arial" panose="020B0604020202020204" pitchFamily="34" charset="0"/>
              <a:buChar char="•"/>
            </a:pPr>
            <a:r>
              <a:rPr lang="en-US" dirty="0"/>
              <a:t> number</a:t>
            </a:r>
          </a:p>
          <a:p>
            <a:pPr>
              <a:buFont typeface="Arial" panose="020B0604020202020204" pitchFamily="34" charset="0"/>
              <a:buChar char="•"/>
            </a:pPr>
            <a:r>
              <a:rPr lang="en-US" dirty="0"/>
              <a:t> range</a:t>
            </a:r>
          </a:p>
          <a:p>
            <a:pPr>
              <a:buFont typeface="Arial" panose="020B0604020202020204" pitchFamily="34" charset="0"/>
              <a:buChar char="•"/>
            </a:pPr>
            <a:r>
              <a:rPr lang="en-US" dirty="0"/>
              <a:t> time</a:t>
            </a:r>
          </a:p>
        </p:txBody>
      </p:sp>
      <p:pic>
        <p:nvPicPr>
          <p:cNvPr id="4" name="Picture 3">
            <a:extLst>
              <a:ext uri="{FF2B5EF4-FFF2-40B4-BE49-F238E27FC236}">
                <a16:creationId xmlns:a16="http://schemas.microsoft.com/office/drawing/2014/main" id="{921D7B3B-FB1C-43EB-A667-2CF36C5B8019}"/>
              </a:ext>
            </a:extLst>
          </p:cNvPr>
          <p:cNvPicPr>
            <a:picLocks noChangeAspect="1"/>
          </p:cNvPicPr>
          <p:nvPr/>
        </p:nvPicPr>
        <p:blipFill>
          <a:blip r:embed="rId2"/>
          <a:stretch>
            <a:fillRect/>
          </a:stretch>
        </p:blipFill>
        <p:spPr>
          <a:xfrm>
            <a:off x="4610974" y="1845734"/>
            <a:ext cx="3442457" cy="3940707"/>
          </a:xfrm>
          <a:prstGeom prst="rect">
            <a:avLst/>
          </a:prstGeom>
        </p:spPr>
      </p:pic>
    </p:spTree>
    <p:extLst>
      <p:ext uri="{BB962C8B-B14F-4D97-AF65-F5344CB8AC3E}">
        <p14:creationId xmlns:p14="http://schemas.microsoft.com/office/powerpoint/2010/main" val="4263945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0898-BD4F-420B-BB0E-8781BF7AA7F9}"/>
              </a:ext>
            </a:extLst>
          </p:cNvPr>
          <p:cNvSpPr>
            <a:spLocks noGrp="1"/>
          </p:cNvSpPr>
          <p:nvPr>
            <p:ph type="title"/>
          </p:nvPr>
        </p:nvSpPr>
        <p:spPr/>
        <p:txBody>
          <a:bodyPr/>
          <a:lstStyle/>
          <a:p>
            <a:r>
              <a:rPr lang="en-US" dirty="0"/>
              <a:t>HTML 5 Audio and Video Controls</a:t>
            </a:r>
            <a:endParaRPr lang="en-IN" dirty="0"/>
          </a:p>
        </p:txBody>
      </p:sp>
      <p:sp>
        <p:nvSpPr>
          <p:cNvPr id="5" name="TextBox 4">
            <a:extLst>
              <a:ext uri="{FF2B5EF4-FFF2-40B4-BE49-F238E27FC236}">
                <a16:creationId xmlns:a16="http://schemas.microsoft.com/office/drawing/2014/main" id="{1A309797-9CC1-4EE9-8434-9C5E432E2E37}"/>
              </a:ext>
            </a:extLst>
          </p:cNvPr>
          <p:cNvSpPr txBox="1"/>
          <p:nvPr/>
        </p:nvSpPr>
        <p:spPr>
          <a:xfrm>
            <a:off x="598065" y="2108345"/>
            <a:ext cx="11281095" cy="3970318"/>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HTML 5 Audio and Video Controls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Audio</a:t>
            </a:r>
            <a:r>
              <a:rPr lang="en-IN" b="0" dirty="0">
                <a:solidFill>
                  <a:srgbClr val="800000"/>
                </a:solidFill>
                <a:effectLst/>
                <a:latin typeface="Consolas" panose="020B0609020204030204" pitchFamily="49" charset="0"/>
              </a:rPr>
              <a:t>&lt;/h2&gt;&lt;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&lt;audio</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controls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"controls"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&lt;source</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"birds.mp3"</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"audio/mpeg"</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Your browser does not support the HTML5 Audio element.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&lt;/audio&gt;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&gt;&lt;</a:t>
            </a:r>
            <a:r>
              <a:rPr lang="en-IN" b="0" dirty="0" err="1">
                <a:solidFill>
                  <a:srgbClr val="800000"/>
                </a:solidFill>
                <a:effectLst/>
                <a:latin typeface="Consolas" panose="020B0609020204030204" pitchFamily="49" charset="0"/>
              </a:rPr>
              <a:t>br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Video</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&lt;video</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controls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"controls"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&lt;source</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 Packet's Tale. How Does the Internet Work.mp4"</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"video/mp4"</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Your browser does not support the HTML5 Video element.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&lt;/video&gt;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15497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07C9-2668-47ED-90A1-75CE1F589D36}"/>
              </a:ext>
            </a:extLst>
          </p:cNvPr>
          <p:cNvSpPr>
            <a:spLocks noGrp="1"/>
          </p:cNvSpPr>
          <p:nvPr>
            <p:ph type="ctrTitle"/>
          </p:nvPr>
        </p:nvSpPr>
        <p:spPr/>
        <p:txBody>
          <a:bodyPr/>
          <a:lstStyle/>
          <a:p>
            <a:r>
              <a:rPr lang="en-US" dirty="0"/>
              <a:t>Introduction to CSS</a:t>
            </a:r>
            <a:endParaRPr lang="en-IN" dirty="0"/>
          </a:p>
        </p:txBody>
      </p:sp>
      <p:sp>
        <p:nvSpPr>
          <p:cNvPr id="3" name="Subtitle 2">
            <a:extLst>
              <a:ext uri="{FF2B5EF4-FFF2-40B4-BE49-F238E27FC236}">
                <a16:creationId xmlns:a16="http://schemas.microsoft.com/office/drawing/2014/main" id="{27FA9166-6A77-4945-998B-B474267DE4E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98592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F880-B41A-4F2F-A4BC-E207C893AF4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A9A8DCD-9A22-4F87-AF90-DC1DB13806D4}"/>
              </a:ext>
            </a:extLst>
          </p:cNvPr>
          <p:cNvSpPr>
            <a:spLocks noGrp="1"/>
          </p:cNvSpPr>
          <p:nvPr>
            <p:ph idx="1"/>
          </p:nvPr>
        </p:nvSpPr>
        <p:spPr/>
        <p:txBody>
          <a:bodyPr/>
          <a:lstStyle/>
          <a:p>
            <a:pPr>
              <a:buFont typeface="Arial" panose="020B0604020202020204" pitchFamily="34" charset="0"/>
              <a:buChar char="•"/>
            </a:pPr>
            <a:r>
              <a:rPr lang="en-US" dirty="0"/>
              <a:t> Define CSS and the role that it plays in web development.</a:t>
            </a:r>
          </a:p>
          <a:p>
            <a:pPr>
              <a:buFont typeface="Arial" panose="020B0604020202020204" pitchFamily="34" charset="0"/>
              <a:buChar char="•"/>
            </a:pPr>
            <a:r>
              <a:rPr lang="en-US" dirty="0"/>
              <a:t> View websites before and after CSS has been added</a:t>
            </a:r>
          </a:p>
          <a:p>
            <a:pPr>
              <a:buFont typeface="Arial" panose="020B0604020202020204" pitchFamily="34" charset="0"/>
              <a:buChar char="•"/>
            </a:pPr>
            <a:r>
              <a:rPr lang="en-US" dirty="0"/>
              <a:t> Understand the general rule for CSS syntax </a:t>
            </a:r>
            <a:endParaRPr lang="en-IN" dirty="0"/>
          </a:p>
        </p:txBody>
      </p:sp>
    </p:spTree>
    <p:extLst>
      <p:ext uri="{BB962C8B-B14F-4D97-AF65-F5344CB8AC3E}">
        <p14:creationId xmlns:p14="http://schemas.microsoft.com/office/powerpoint/2010/main" val="1758191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8C980E-463B-4750-A6ED-D861B0F4CF2B}"/>
              </a:ext>
            </a:extLst>
          </p:cNvPr>
          <p:cNvSpPr>
            <a:spLocks noGrp="1"/>
          </p:cNvSpPr>
          <p:nvPr>
            <p:ph type="title"/>
          </p:nvPr>
        </p:nvSpPr>
        <p:spPr/>
        <p:txBody>
          <a:bodyPr/>
          <a:lstStyle/>
          <a:p>
            <a:r>
              <a:rPr lang="en-US" dirty="0"/>
              <a:t>The General Rule</a:t>
            </a:r>
            <a:endParaRPr lang="en-IN" dirty="0"/>
          </a:p>
        </p:txBody>
      </p:sp>
      <p:sp>
        <p:nvSpPr>
          <p:cNvPr id="9" name="TextBox 8">
            <a:extLst>
              <a:ext uri="{FF2B5EF4-FFF2-40B4-BE49-F238E27FC236}">
                <a16:creationId xmlns:a16="http://schemas.microsoft.com/office/drawing/2014/main" id="{D3B5866F-3674-47F1-AD59-E72247F17917}"/>
              </a:ext>
            </a:extLst>
          </p:cNvPr>
          <p:cNvSpPr txBox="1"/>
          <p:nvPr/>
        </p:nvSpPr>
        <p:spPr>
          <a:xfrm>
            <a:off x="1097280" y="2520540"/>
            <a:ext cx="6094602" cy="1200329"/>
          </a:xfrm>
          <a:prstGeom prst="rect">
            <a:avLst/>
          </a:prstGeom>
          <a:noFill/>
        </p:spPr>
        <p:txBody>
          <a:bodyPr wrap="square">
            <a:spAutoFit/>
          </a:bodyPr>
          <a:lstStyle/>
          <a:p>
            <a:r>
              <a:rPr lang="en-US" dirty="0">
                <a:solidFill>
                  <a:srgbClr val="FF0000"/>
                </a:solidFill>
                <a:latin typeface="Consolas" panose="020B0609020204030204" pitchFamily="49" charset="0"/>
              </a:rPr>
              <a:t>selector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property</a:t>
            </a:r>
            <a:r>
              <a:rPr lang="en-US" b="0" dirty="0">
                <a:solidFill>
                  <a:srgbClr val="000000"/>
                </a:solidFill>
                <a:effectLst/>
                <a:latin typeface="Consolas" panose="020B0609020204030204" pitchFamily="49" charset="0"/>
              </a:rPr>
              <a:t> : value;</a:t>
            </a:r>
          </a:p>
          <a:p>
            <a:r>
              <a:rPr lang="en-US" b="0" dirty="0">
                <a:solidFill>
                  <a:srgbClr val="000000"/>
                </a:solidFill>
                <a:effectLst/>
                <a:latin typeface="Consolas" panose="020B0609020204030204" pitchFamily="49" charset="0"/>
              </a:rPr>
              <a:t>    </a:t>
            </a:r>
            <a:r>
              <a:rPr lang="en-US" dirty="0" err="1">
                <a:solidFill>
                  <a:srgbClr val="FF0000"/>
                </a:solidFill>
                <a:latin typeface="Consolas" panose="020B0609020204030204" pitchFamily="49" charset="0"/>
              </a:rPr>
              <a:t>anotherProperty</a:t>
            </a:r>
            <a:r>
              <a:rPr lang="en-US" b="0" dirty="0">
                <a:solidFill>
                  <a:srgbClr val="000000"/>
                </a:solidFill>
                <a:effectLst/>
                <a:latin typeface="Consolas" panose="020B0609020204030204" pitchFamily="49" charset="0"/>
              </a:rPr>
              <a:t> : value;</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37697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095B-32EB-4BF3-AB14-5B7AFA2B82D5}"/>
              </a:ext>
            </a:extLst>
          </p:cNvPr>
          <p:cNvSpPr>
            <a:spLocks noGrp="1"/>
          </p:cNvSpPr>
          <p:nvPr>
            <p:ph type="title"/>
          </p:nvPr>
        </p:nvSpPr>
        <p:spPr/>
        <p:txBody>
          <a:bodyPr/>
          <a:lstStyle/>
          <a:p>
            <a:r>
              <a:rPr lang="en-US" dirty="0"/>
              <a:t>Where do we write our styles ?</a:t>
            </a:r>
            <a:endParaRPr lang="en-IN" dirty="0"/>
          </a:p>
        </p:txBody>
      </p:sp>
      <p:sp>
        <p:nvSpPr>
          <p:cNvPr id="3" name="Content Placeholder 2">
            <a:extLst>
              <a:ext uri="{FF2B5EF4-FFF2-40B4-BE49-F238E27FC236}">
                <a16:creationId xmlns:a16="http://schemas.microsoft.com/office/drawing/2014/main" id="{1EF73E48-0158-4BED-8579-D5727B38BCF5}"/>
              </a:ext>
            </a:extLst>
          </p:cNvPr>
          <p:cNvSpPr>
            <a:spLocks noGrp="1"/>
          </p:cNvSpPr>
          <p:nvPr>
            <p:ph idx="1"/>
          </p:nvPr>
        </p:nvSpPr>
        <p:spPr>
          <a:xfrm>
            <a:off x="1097280" y="1845734"/>
            <a:ext cx="1369083" cy="981356"/>
          </a:xfrm>
        </p:spPr>
        <p:txBody>
          <a:bodyPr/>
          <a:lstStyle/>
          <a:p>
            <a:pPr>
              <a:buFont typeface="Arial" panose="020B0604020202020204" pitchFamily="34" charset="0"/>
              <a:buChar char="•"/>
            </a:pPr>
            <a:r>
              <a:rPr lang="en-US" dirty="0"/>
              <a:t> Inline</a:t>
            </a:r>
          </a:p>
          <a:p>
            <a:pPr>
              <a:buFont typeface="Arial" panose="020B0604020202020204" pitchFamily="34" charset="0"/>
              <a:buChar char="•"/>
            </a:pPr>
            <a:r>
              <a:rPr lang="en-IN" dirty="0"/>
              <a:t> Style Tag</a:t>
            </a:r>
            <a:endParaRPr lang="en-US" dirty="0"/>
          </a:p>
        </p:txBody>
      </p:sp>
      <p:pic>
        <p:nvPicPr>
          <p:cNvPr id="5" name="Picture 4">
            <a:extLst>
              <a:ext uri="{FF2B5EF4-FFF2-40B4-BE49-F238E27FC236}">
                <a16:creationId xmlns:a16="http://schemas.microsoft.com/office/drawing/2014/main" id="{11C140D5-65FB-44C4-A506-875C476D975A}"/>
              </a:ext>
            </a:extLst>
          </p:cNvPr>
          <p:cNvPicPr>
            <a:picLocks noChangeAspect="1"/>
          </p:cNvPicPr>
          <p:nvPr/>
        </p:nvPicPr>
        <p:blipFill>
          <a:blip r:embed="rId2"/>
          <a:stretch>
            <a:fillRect/>
          </a:stretch>
        </p:blipFill>
        <p:spPr>
          <a:xfrm>
            <a:off x="5039249" y="1882141"/>
            <a:ext cx="5200650" cy="3238500"/>
          </a:xfrm>
          <a:prstGeom prst="rect">
            <a:avLst/>
          </a:prstGeom>
        </p:spPr>
      </p:pic>
      <p:sp>
        <p:nvSpPr>
          <p:cNvPr id="6" name="Rectangle 5">
            <a:extLst>
              <a:ext uri="{FF2B5EF4-FFF2-40B4-BE49-F238E27FC236}">
                <a16:creationId xmlns:a16="http://schemas.microsoft.com/office/drawing/2014/main" id="{91C06D6B-AF35-42D7-9F42-B0D6882BC158}"/>
              </a:ext>
            </a:extLst>
          </p:cNvPr>
          <p:cNvSpPr/>
          <p:nvPr/>
        </p:nvSpPr>
        <p:spPr>
          <a:xfrm>
            <a:off x="5771626" y="2978092"/>
            <a:ext cx="2231471" cy="696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noFill/>
            </a:endParaRPr>
          </a:p>
        </p:txBody>
      </p:sp>
      <p:sp>
        <p:nvSpPr>
          <p:cNvPr id="7" name="Rectangle 6">
            <a:extLst>
              <a:ext uri="{FF2B5EF4-FFF2-40B4-BE49-F238E27FC236}">
                <a16:creationId xmlns:a16="http://schemas.microsoft.com/office/drawing/2014/main" id="{86BBEDBB-695A-493A-9812-94108E3414F7}"/>
              </a:ext>
            </a:extLst>
          </p:cNvPr>
          <p:cNvSpPr/>
          <p:nvPr/>
        </p:nvSpPr>
        <p:spPr>
          <a:xfrm>
            <a:off x="5427677" y="4379053"/>
            <a:ext cx="4454554" cy="192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04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BF1F-DE85-4E35-8476-2B16319B4C2F}"/>
              </a:ext>
            </a:extLst>
          </p:cNvPr>
          <p:cNvSpPr>
            <a:spLocks noGrp="1"/>
          </p:cNvSpPr>
          <p:nvPr>
            <p:ph type="title"/>
          </p:nvPr>
        </p:nvSpPr>
        <p:spPr/>
        <p:txBody>
          <a:bodyPr/>
          <a:lstStyle/>
          <a:p>
            <a:r>
              <a:rPr lang="en-US" dirty="0"/>
              <a:t>How the internet works ?</a:t>
            </a:r>
            <a:endParaRPr lang="en-IN" dirty="0"/>
          </a:p>
        </p:txBody>
      </p:sp>
      <p:sp>
        <p:nvSpPr>
          <p:cNvPr id="4" name="TextBox 3">
            <a:extLst>
              <a:ext uri="{FF2B5EF4-FFF2-40B4-BE49-F238E27FC236}">
                <a16:creationId xmlns:a16="http://schemas.microsoft.com/office/drawing/2014/main" id="{B73F44F5-EC96-4DF6-8700-04BB20370CA7}"/>
              </a:ext>
            </a:extLst>
          </p:cNvPr>
          <p:cNvSpPr txBox="1"/>
          <p:nvPr/>
        </p:nvSpPr>
        <p:spPr>
          <a:xfrm>
            <a:off x="4273316" y="2369890"/>
            <a:ext cx="2508700" cy="369332"/>
          </a:xfrm>
          <a:prstGeom prst="rect">
            <a:avLst/>
          </a:prstGeom>
          <a:noFill/>
        </p:spPr>
        <p:txBody>
          <a:bodyPr wrap="none" rtlCol="0">
            <a:spAutoFit/>
          </a:bodyPr>
          <a:lstStyle/>
          <a:p>
            <a:r>
              <a:rPr lang="en-US" dirty="0"/>
              <a:t>Finding the right address</a:t>
            </a:r>
            <a:endParaRPr lang="en-IN" dirty="0"/>
          </a:p>
        </p:txBody>
      </p:sp>
      <p:sp>
        <p:nvSpPr>
          <p:cNvPr id="5" name="TextBox 4">
            <a:extLst>
              <a:ext uri="{FF2B5EF4-FFF2-40B4-BE49-F238E27FC236}">
                <a16:creationId xmlns:a16="http://schemas.microsoft.com/office/drawing/2014/main" id="{7D88E875-B729-4837-9711-4C6ACA6CF83A}"/>
              </a:ext>
            </a:extLst>
          </p:cNvPr>
          <p:cNvSpPr txBox="1"/>
          <p:nvPr/>
        </p:nvSpPr>
        <p:spPr>
          <a:xfrm>
            <a:off x="2700412" y="2975715"/>
            <a:ext cx="2660152" cy="369332"/>
          </a:xfrm>
          <a:prstGeom prst="rect">
            <a:avLst/>
          </a:prstGeom>
          <a:noFill/>
        </p:spPr>
        <p:txBody>
          <a:bodyPr wrap="none" rtlCol="0">
            <a:spAutoFit/>
          </a:bodyPr>
          <a:lstStyle/>
          <a:p>
            <a:r>
              <a:rPr lang="en-US" dirty="0"/>
              <a:t>www.pragatisoftware.com</a:t>
            </a:r>
            <a:endParaRPr lang="en-IN" dirty="0"/>
          </a:p>
        </p:txBody>
      </p:sp>
      <p:sp>
        <p:nvSpPr>
          <p:cNvPr id="6" name="TextBox 5">
            <a:extLst>
              <a:ext uri="{FF2B5EF4-FFF2-40B4-BE49-F238E27FC236}">
                <a16:creationId xmlns:a16="http://schemas.microsoft.com/office/drawing/2014/main" id="{6BEBF935-6969-4C67-9AB1-C9C3E7A17AED}"/>
              </a:ext>
            </a:extLst>
          </p:cNvPr>
          <p:cNvSpPr txBox="1"/>
          <p:nvPr/>
        </p:nvSpPr>
        <p:spPr>
          <a:xfrm>
            <a:off x="6782016" y="2975715"/>
            <a:ext cx="1527982" cy="369332"/>
          </a:xfrm>
          <a:prstGeom prst="rect">
            <a:avLst/>
          </a:prstGeom>
          <a:noFill/>
        </p:spPr>
        <p:txBody>
          <a:bodyPr wrap="none" rtlCol="0">
            <a:spAutoFit/>
          </a:bodyPr>
          <a:lstStyle/>
          <a:p>
            <a:r>
              <a:rPr lang="en-US" dirty="0"/>
              <a:t>23.235.47.175</a:t>
            </a:r>
            <a:endParaRPr lang="en-IN" dirty="0"/>
          </a:p>
        </p:txBody>
      </p:sp>
      <p:sp>
        <p:nvSpPr>
          <p:cNvPr id="7" name="Arrow: Right 6">
            <a:extLst>
              <a:ext uri="{FF2B5EF4-FFF2-40B4-BE49-F238E27FC236}">
                <a16:creationId xmlns:a16="http://schemas.microsoft.com/office/drawing/2014/main" id="{01F7A59F-881C-4091-898C-A2B277458E5D}"/>
              </a:ext>
            </a:extLst>
          </p:cNvPr>
          <p:cNvSpPr/>
          <p:nvPr/>
        </p:nvSpPr>
        <p:spPr>
          <a:xfrm>
            <a:off x="5654180" y="3026157"/>
            <a:ext cx="562062"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BCC44F7-D3DE-4C27-9CEC-B84DD374B1D3}"/>
              </a:ext>
            </a:extLst>
          </p:cNvPr>
          <p:cNvSpPr txBox="1"/>
          <p:nvPr/>
        </p:nvSpPr>
        <p:spPr>
          <a:xfrm>
            <a:off x="2026552" y="4074367"/>
            <a:ext cx="8138895" cy="1200329"/>
          </a:xfrm>
          <a:prstGeom prst="rect">
            <a:avLst/>
          </a:prstGeom>
          <a:noFill/>
        </p:spPr>
        <p:txBody>
          <a:bodyPr wrap="none" rtlCol="0">
            <a:spAutoFit/>
          </a:bodyPr>
          <a:lstStyle/>
          <a:p>
            <a:pPr marL="285750" indent="-285750">
              <a:buFont typeface="Arial" panose="020B0604020202020204" pitchFamily="34" charset="0"/>
              <a:buChar char="•"/>
            </a:pPr>
            <a:r>
              <a:rPr lang="en-US" dirty="0"/>
              <a:t>Your query is submitted to ISP</a:t>
            </a:r>
          </a:p>
          <a:p>
            <a:pPr marL="285750" indent="-285750">
              <a:buFont typeface="Arial" panose="020B0604020202020204" pitchFamily="34" charset="0"/>
              <a:buChar char="•"/>
            </a:pPr>
            <a:r>
              <a:rPr lang="en-US" dirty="0"/>
              <a:t>Within your ISP , the DNS takes the Domain name and turn it into IP address</a:t>
            </a:r>
          </a:p>
          <a:p>
            <a:pPr marL="285750" indent="-285750">
              <a:buFont typeface="Arial" panose="020B0604020202020204" pitchFamily="34" charset="0"/>
              <a:buChar char="•"/>
            </a:pPr>
            <a:r>
              <a:rPr lang="en-US" dirty="0"/>
              <a:t>This is not a direct journey. It requires hoping from server to server until we arrive</a:t>
            </a:r>
          </a:p>
          <a:p>
            <a:endParaRPr lang="en-IN" dirty="0"/>
          </a:p>
        </p:txBody>
      </p:sp>
    </p:spTree>
    <p:extLst>
      <p:ext uri="{BB962C8B-B14F-4D97-AF65-F5344CB8AC3E}">
        <p14:creationId xmlns:p14="http://schemas.microsoft.com/office/powerpoint/2010/main" val="1507190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8B38-1B36-4F08-96AB-2E893A884F09}"/>
              </a:ext>
            </a:extLst>
          </p:cNvPr>
          <p:cNvSpPr>
            <a:spLocks noGrp="1"/>
          </p:cNvSpPr>
          <p:nvPr>
            <p:ph type="title"/>
          </p:nvPr>
        </p:nvSpPr>
        <p:spPr/>
        <p:txBody>
          <a:bodyPr/>
          <a:lstStyle/>
          <a:p>
            <a:r>
              <a:rPr lang="en-US" dirty="0"/>
              <a:t>Write our CSS in a separate CSS File</a:t>
            </a:r>
            <a:endParaRPr lang="en-IN" dirty="0"/>
          </a:p>
        </p:txBody>
      </p:sp>
      <p:sp>
        <p:nvSpPr>
          <p:cNvPr id="5" name="TextBox 4">
            <a:extLst>
              <a:ext uri="{FF2B5EF4-FFF2-40B4-BE49-F238E27FC236}">
                <a16:creationId xmlns:a16="http://schemas.microsoft.com/office/drawing/2014/main" id="{C333B8D8-6D4B-4E6C-9A77-30AE9B0E8239}"/>
              </a:ext>
            </a:extLst>
          </p:cNvPr>
          <p:cNvSpPr txBox="1"/>
          <p:nvPr/>
        </p:nvSpPr>
        <p:spPr>
          <a:xfrm>
            <a:off x="1097280" y="1829639"/>
            <a:ext cx="9229568" cy="4524315"/>
          </a:xfrm>
          <a:prstGeom prst="rect">
            <a:avLst/>
          </a:prstGeom>
          <a:noFill/>
        </p:spPr>
        <p:txBody>
          <a:bodyPr wrap="square">
            <a:spAutoFit/>
          </a:bodyPr>
          <a:lstStyle/>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About Me</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err="1">
                <a:solidFill>
                  <a:srgbClr val="0000FF"/>
                </a:solidFill>
                <a:effectLst/>
                <a:latin typeface="Consolas" panose="020B0609020204030204" pitchFamily="49" charset="0"/>
              </a:rPr>
              <a:t>css</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'main.css'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About Me</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&lt;h4&gt;</a:t>
            </a:r>
            <a:r>
              <a:rPr lang="en-IN" b="0" dirty="0">
                <a:solidFill>
                  <a:srgbClr val="000000"/>
                </a:solidFill>
                <a:effectLst/>
                <a:latin typeface="Consolas" panose="020B0609020204030204" pitchFamily="49" charset="0"/>
              </a:rPr>
              <a:t>My Hobbies :</a:t>
            </a:r>
            <a:r>
              <a:rPr lang="en-IN" b="0" dirty="0">
                <a:solidFill>
                  <a:srgbClr val="800000"/>
                </a:solidFill>
                <a:effectLst/>
                <a:latin typeface="Consolas" panose="020B0609020204030204" pitchFamily="49" charset="0"/>
              </a:rPr>
              <a:t>&lt;/h4&gt;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Playing Guitar</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Cooking</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Origami</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&lt;/ul&gt;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2020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0F20-1190-4E3F-A53A-0E4D0A34D004}"/>
              </a:ext>
            </a:extLst>
          </p:cNvPr>
          <p:cNvSpPr>
            <a:spLocks noGrp="1"/>
          </p:cNvSpPr>
          <p:nvPr>
            <p:ph type="title"/>
          </p:nvPr>
        </p:nvSpPr>
        <p:spPr/>
        <p:txBody>
          <a:bodyPr/>
          <a:lstStyle/>
          <a:p>
            <a:r>
              <a:rPr lang="en-US" dirty="0"/>
              <a:t>Write our CSS in a separate CSS File</a:t>
            </a:r>
            <a:endParaRPr lang="en-IN" dirty="0"/>
          </a:p>
        </p:txBody>
      </p:sp>
      <p:sp>
        <p:nvSpPr>
          <p:cNvPr id="5" name="TextBox 4">
            <a:extLst>
              <a:ext uri="{FF2B5EF4-FFF2-40B4-BE49-F238E27FC236}">
                <a16:creationId xmlns:a16="http://schemas.microsoft.com/office/drawing/2014/main" id="{AE6C8CB3-E24B-433C-A8DF-EF461CA57B44}"/>
              </a:ext>
            </a:extLst>
          </p:cNvPr>
          <p:cNvSpPr txBox="1"/>
          <p:nvPr/>
        </p:nvSpPr>
        <p:spPr>
          <a:xfrm>
            <a:off x="1097280" y="2096654"/>
            <a:ext cx="6094602" cy="2031325"/>
          </a:xfrm>
          <a:prstGeom prst="rect">
            <a:avLst/>
          </a:prstGeom>
          <a:noFill/>
        </p:spPr>
        <p:txBody>
          <a:bodyPr wrap="square">
            <a:spAutoFit/>
          </a:bodyPr>
          <a:lstStyle/>
          <a:p>
            <a:r>
              <a:rPr lang="en-US" b="0" dirty="0">
                <a:solidFill>
                  <a:srgbClr val="800000"/>
                </a:solidFill>
                <a:effectLst/>
                <a:latin typeface="Consolas" panose="020B0609020204030204" pitchFamily="49" charset="0"/>
              </a:rPr>
              <a:t>h1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purple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li</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orange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919701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2A2A-7FF1-42F9-80C7-DEEED3D919AF}"/>
              </a:ext>
            </a:extLst>
          </p:cNvPr>
          <p:cNvSpPr>
            <a:spLocks noGrp="1"/>
          </p:cNvSpPr>
          <p:nvPr>
            <p:ph type="title"/>
          </p:nvPr>
        </p:nvSpPr>
        <p:spPr/>
        <p:txBody>
          <a:bodyPr/>
          <a:lstStyle/>
          <a:p>
            <a:r>
              <a:rPr lang="en-US" dirty="0"/>
              <a:t>Colors in CSS</a:t>
            </a:r>
            <a:endParaRPr lang="en-IN" dirty="0"/>
          </a:p>
        </p:txBody>
      </p:sp>
      <p:sp>
        <p:nvSpPr>
          <p:cNvPr id="3" name="Content Placeholder 2">
            <a:extLst>
              <a:ext uri="{FF2B5EF4-FFF2-40B4-BE49-F238E27FC236}">
                <a16:creationId xmlns:a16="http://schemas.microsoft.com/office/drawing/2014/main" id="{926EE1EB-3933-4C3F-A9EF-BA5AC85C2C23}"/>
              </a:ext>
            </a:extLst>
          </p:cNvPr>
          <p:cNvSpPr>
            <a:spLocks noGrp="1"/>
          </p:cNvSpPr>
          <p:nvPr>
            <p:ph idx="1"/>
          </p:nvPr>
        </p:nvSpPr>
        <p:spPr/>
        <p:txBody>
          <a:bodyPr/>
          <a:lstStyle/>
          <a:p>
            <a:pPr>
              <a:buFont typeface="Arial" panose="020B0604020202020204" pitchFamily="34" charset="0"/>
              <a:buChar char="•"/>
            </a:pPr>
            <a:r>
              <a:rPr lang="en-US" dirty="0"/>
              <a:t> Hexadecimal</a:t>
            </a:r>
          </a:p>
          <a:p>
            <a:pPr>
              <a:buFont typeface="Arial" panose="020B0604020202020204" pitchFamily="34" charset="0"/>
              <a:buChar char="•"/>
            </a:pPr>
            <a:r>
              <a:rPr lang="en-US" dirty="0"/>
              <a:t> RGB</a:t>
            </a:r>
          </a:p>
          <a:p>
            <a:pPr>
              <a:buFont typeface="Arial" panose="020B0604020202020204" pitchFamily="34" charset="0"/>
              <a:buChar char="•"/>
            </a:pPr>
            <a:r>
              <a:rPr lang="en-US" dirty="0"/>
              <a:t> RGBA</a:t>
            </a:r>
            <a:endParaRPr lang="en-IN" dirty="0"/>
          </a:p>
        </p:txBody>
      </p:sp>
    </p:spTree>
    <p:extLst>
      <p:ext uri="{BB962C8B-B14F-4D97-AF65-F5344CB8AC3E}">
        <p14:creationId xmlns:p14="http://schemas.microsoft.com/office/powerpoint/2010/main" val="2573807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2FB9-A840-41FC-A3E5-2B45A424381F}"/>
              </a:ext>
            </a:extLst>
          </p:cNvPr>
          <p:cNvSpPr>
            <a:spLocks noGrp="1"/>
          </p:cNvSpPr>
          <p:nvPr>
            <p:ph type="title"/>
          </p:nvPr>
        </p:nvSpPr>
        <p:spPr/>
        <p:txBody>
          <a:bodyPr/>
          <a:lstStyle/>
          <a:p>
            <a:r>
              <a:rPr lang="en-US" dirty="0"/>
              <a:t>Hexadecimal</a:t>
            </a:r>
            <a:endParaRPr lang="en-IN" dirty="0"/>
          </a:p>
        </p:txBody>
      </p:sp>
      <p:sp>
        <p:nvSpPr>
          <p:cNvPr id="7" name="TextBox 6">
            <a:extLst>
              <a:ext uri="{FF2B5EF4-FFF2-40B4-BE49-F238E27FC236}">
                <a16:creationId xmlns:a16="http://schemas.microsoft.com/office/drawing/2014/main" id="{CBA4FD0A-F88A-47F7-AADA-8AE1E24B073C}"/>
              </a:ext>
            </a:extLst>
          </p:cNvPr>
          <p:cNvSpPr txBox="1"/>
          <p:nvPr/>
        </p:nvSpPr>
        <p:spPr>
          <a:xfrm>
            <a:off x="1097280" y="2122745"/>
            <a:ext cx="7547995" cy="1754326"/>
          </a:xfrm>
          <a:prstGeom prst="rect">
            <a:avLst/>
          </a:prstGeom>
          <a:noFill/>
        </p:spPr>
        <p:txBody>
          <a:bodyPr wrap="square">
            <a:spAutoFit/>
          </a:bodyPr>
          <a:lstStyle/>
          <a:p>
            <a:pPr marL="285750" indent="-285750">
              <a:buFont typeface="Arial" panose="020B0604020202020204" pitchFamily="34" charset="0"/>
              <a:buChar char="•"/>
            </a:pPr>
            <a:r>
              <a:rPr lang="en-IN" dirty="0"/>
              <a:t># and String of 6 hexadecimal numbers(from 0-F)</a:t>
            </a:r>
          </a:p>
          <a:p>
            <a:endParaRPr lang="en-IN" dirty="0"/>
          </a:p>
          <a:p>
            <a:r>
              <a:rPr lang="pt-BR" dirty="0"/>
              <a:t>Hexadecimal - Base 16</a:t>
            </a:r>
          </a:p>
          <a:p>
            <a:r>
              <a:rPr lang="pt-BR" dirty="0"/>
              <a:t>0,1,2,3,4,5,6,7,8,9,A,B,C,D,E,F</a:t>
            </a:r>
            <a:endParaRPr lang="en-IN" dirty="0"/>
          </a:p>
          <a:p>
            <a:r>
              <a:rPr lang="en-IN" dirty="0"/>
              <a:t>#_ _  	_ _  		_ _ </a:t>
            </a:r>
          </a:p>
          <a:p>
            <a:r>
              <a:rPr lang="en-IN" dirty="0"/>
              <a:t>RED  	Green	Blue</a:t>
            </a:r>
          </a:p>
        </p:txBody>
      </p:sp>
      <p:pic>
        <p:nvPicPr>
          <p:cNvPr id="8" name="Picture 7">
            <a:extLst>
              <a:ext uri="{FF2B5EF4-FFF2-40B4-BE49-F238E27FC236}">
                <a16:creationId xmlns:a16="http://schemas.microsoft.com/office/drawing/2014/main" id="{2D64141C-B26D-4D37-A42B-BFC76E13A018}"/>
              </a:ext>
            </a:extLst>
          </p:cNvPr>
          <p:cNvPicPr>
            <a:picLocks noChangeAspect="1"/>
          </p:cNvPicPr>
          <p:nvPr/>
        </p:nvPicPr>
        <p:blipFill>
          <a:blip r:embed="rId2"/>
          <a:stretch>
            <a:fillRect/>
          </a:stretch>
        </p:blipFill>
        <p:spPr>
          <a:xfrm>
            <a:off x="2260744" y="4262456"/>
            <a:ext cx="2836645" cy="1801373"/>
          </a:xfrm>
          <a:prstGeom prst="rect">
            <a:avLst/>
          </a:prstGeom>
        </p:spPr>
      </p:pic>
      <p:pic>
        <p:nvPicPr>
          <p:cNvPr id="9" name="Picture 8">
            <a:extLst>
              <a:ext uri="{FF2B5EF4-FFF2-40B4-BE49-F238E27FC236}">
                <a16:creationId xmlns:a16="http://schemas.microsoft.com/office/drawing/2014/main" id="{FA7D442E-4CFF-4B4C-B9DA-2622746818B7}"/>
              </a:ext>
            </a:extLst>
          </p:cNvPr>
          <p:cNvPicPr>
            <a:picLocks noChangeAspect="1"/>
          </p:cNvPicPr>
          <p:nvPr/>
        </p:nvPicPr>
        <p:blipFill>
          <a:blip r:embed="rId3"/>
          <a:stretch>
            <a:fillRect/>
          </a:stretch>
        </p:blipFill>
        <p:spPr>
          <a:xfrm>
            <a:off x="7301087" y="2316391"/>
            <a:ext cx="3495675" cy="2952750"/>
          </a:xfrm>
          <a:prstGeom prst="rect">
            <a:avLst/>
          </a:prstGeom>
        </p:spPr>
      </p:pic>
    </p:spTree>
    <p:extLst>
      <p:ext uri="{BB962C8B-B14F-4D97-AF65-F5344CB8AC3E}">
        <p14:creationId xmlns:p14="http://schemas.microsoft.com/office/powerpoint/2010/main" val="4239108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4296-77D6-4513-8C40-F3BCC3054E1B}"/>
              </a:ext>
            </a:extLst>
          </p:cNvPr>
          <p:cNvSpPr>
            <a:spLocks noGrp="1"/>
          </p:cNvSpPr>
          <p:nvPr>
            <p:ph type="title"/>
          </p:nvPr>
        </p:nvSpPr>
        <p:spPr/>
        <p:txBody>
          <a:bodyPr/>
          <a:lstStyle/>
          <a:p>
            <a:r>
              <a:rPr lang="en-US" dirty="0"/>
              <a:t>RGB</a:t>
            </a:r>
            <a:endParaRPr lang="en-IN" dirty="0"/>
          </a:p>
        </p:txBody>
      </p:sp>
      <p:sp>
        <p:nvSpPr>
          <p:cNvPr id="3" name="Content Placeholder 2">
            <a:extLst>
              <a:ext uri="{FF2B5EF4-FFF2-40B4-BE49-F238E27FC236}">
                <a16:creationId xmlns:a16="http://schemas.microsoft.com/office/drawing/2014/main" id="{B7CAFDF9-60E7-446D-9283-39E1395A144B}"/>
              </a:ext>
            </a:extLst>
          </p:cNvPr>
          <p:cNvSpPr>
            <a:spLocks noGrp="1"/>
          </p:cNvSpPr>
          <p:nvPr>
            <p:ph idx="1"/>
          </p:nvPr>
        </p:nvSpPr>
        <p:spPr/>
        <p:txBody>
          <a:bodyPr/>
          <a:lstStyle/>
          <a:p>
            <a:pPr>
              <a:buFont typeface="Arial" panose="020B0604020202020204" pitchFamily="34" charset="0"/>
              <a:buChar char="•"/>
            </a:pPr>
            <a:r>
              <a:rPr lang="en-US" dirty="0"/>
              <a:t> 3 Channels : Red ,Green and Blue. Each ranges from 0 – 255  </a:t>
            </a:r>
            <a:endParaRPr lang="en-IN" dirty="0"/>
          </a:p>
        </p:txBody>
      </p:sp>
      <p:sp>
        <p:nvSpPr>
          <p:cNvPr id="5" name="TextBox 4">
            <a:extLst>
              <a:ext uri="{FF2B5EF4-FFF2-40B4-BE49-F238E27FC236}">
                <a16:creationId xmlns:a16="http://schemas.microsoft.com/office/drawing/2014/main" id="{2FFDE44F-0E58-449B-862B-056EDA9E1045}"/>
              </a:ext>
            </a:extLst>
          </p:cNvPr>
          <p:cNvSpPr txBox="1"/>
          <p:nvPr/>
        </p:nvSpPr>
        <p:spPr>
          <a:xfrm>
            <a:off x="1097280" y="2841751"/>
            <a:ext cx="6094602" cy="2031325"/>
          </a:xfrm>
          <a:prstGeom prst="rect">
            <a:avLst/>
          </a:prstGeom>
          <a:noFill/>
        </p:spPr>
        <p:txBody>
          <a:bodyPr wrap="square">
            <a:spAutoFit/>
          </a:bodyPr>
          <a:lstStyle/>
          <a:p>
            <a:r>
              <a:rPr lang="en-IN" b="0" dirty="0">
                <a:solidFill>
                  <a:srgbClr val="800000"/>
                </a:solidFill>
                <a:effectLst/>
                <a:latin typeface="Consolas" panose="020B0609020204030204" pitchFamily="49" charset="0"/>
              </a:rPr>
              <a:t>h1</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li</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32D449B7-6A36-4A1F-9B6B-4601008BF483}"/>
              </a:ext>
            </a:extLst>
          </p:cNvPr>
          <p:cNvPicPr>
            <a:picLocks noChangeAspect="1"/>
          </p:cNvPicPr>
          <p:nvPr/>
        </p:nvPicPr>
        <p:blipFill>
          <a:blip r:embed="rId2"/>
          <a:stretch>
            <a:fillRect/>
          </a:stretch>
        </p:blipFill>
        <p:spPr>
          <a:xfrm>
            <a:off x="6327090" y="2438188"/>
            <a:ext cx="3228975" cy="2838450"/>
          </a:xfrm>
          <a:prstGeom prst="rect">
            <a:avLst/>
          </a:prstGeom>
        </p:spPr>
      </p:pic>
    </p:spTree>
    <p:extLst>
      <p:ext uri="{BB962C8B-B14F-4D97-AF65-F5344CB8AC3E}">
        <p14:creationId xmlns:p14="http://schemas.microsoft.com/office/powerpoint/2010/main" val="2961300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769F-B47E-41CF-8D39-AA8FFB52D17F}"/>
              </a:ext>
            </a:extLst>
          </p:cNvPr>
          <p:cNvSpPr>
            <a:spLocks noGrp="1"/>
          </p:cNvSpPr>
          <p:nvPr>
            <p:ph type="title"/>
          </p:nvPr>
        </p:nvSpPr>
        <p:spPr/>
        <p:txBody>
          <a:bodyPr/>
          <a:lstStyle/>
          <a:p>
            <a:r>
              <a:rPr lang="en-US" dirty="0"/>
              <a:t>RGBA</a:t>
            </a:r>
            <a:endParaRPr lang="en-IN" dirty="0"/>
          </a:p>
        </p:txBody>
      </p:sp>
      <p:sp>
        <p:nvSpPr>
          <p:cNvPr id="3" name="Content Placeholder 2">
            <a:extLst>
              <a:ext uri="{FF2B5EF4-FFF2-40B4-BE49-F238E27FC236}">
                <a16:creationId xmlns:a16="http://schemas.microsoft.com/office/drawing/2014/main" id="{D4AF9F3E-1B54-46DF-B699-89236F6D4772}"/>
              </a:ext>
            </a:extLst>
          </p:cNvPr>
          <p:cNvSpPr>
            <a:spLocks noGrp="1"/>
          </p:cNvSpPr>
          <p:nvPr>
            <p:ph idx="1"/>
          </p:nvPr>
        </p:nvSpPr>
        <p:spPr>
          <a:xfrm>
            <a:off x="1097280" y="1845734"/>
            <a:ext cx="9045010" cy="553517"/>
          </a:xfrm>
        </p:spPr>
        <p:txBody>
          <a:bodyPr/>
          <a:lstStyle/>
          <a:p>
            <a:pPr>
              <a:buFont typeface="Arial" panose="020B0604020202020204" pitchFamily="34" charset="0"/>
              <a:buChar char="•"/>
            </a:pPr>
            <a:r>
              <a:rPr lang="en-US" dirty="0"/>
              <a:t> Just like RGB, but with an alpha(transparency) channel. Ranges from 0.0 – 1.0</a:t>
            </a:r>
          </a:p>
          <a:p>
            <a:pPr>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F7F3C3C0-9199-4AE1-8ABD-42B80D705AFE}"/>
              </a:ext>
            </a:extLst>
          </p:cNvPr>
          <p:cNvSpPr txBox="1"/>
          <p:nvPr/>
        </p:nvSpPr>
        <p:spPr>
          <a:xfrm>
            <a:off x="1097280" y="2835479"/>
            <a:ext cx="6094602" cy="2031325"/>
          </a:xfrm>
          <a:prstGeom prst="rect">
            <a:avLst/>
          </a:prstGeom>
          <a:noFill/>
        </p:spPr>
        <p:txBody>
          <a:bodyPr wrap="square">
            <a:spAutoFit/>
          </a:bodyPr>
          <a:lstStyle/>
          <a:p>
            <a:r>
              <a:rPr lang="en-IN" b="0" dirty="0">
                <a:solidFill>
                  <a:srgbClr val="800000"/>
                </a:solidFill>
                <a:effectLst/>
                <a:latin typeface="Consolas" panose="020B0609020204030204" pitchFamily="49" charset="0"/>
              </a:rPr>
              <a:t>h1</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h4</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33014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130-8A60-4596-8470-32C653660DD3}"/>
              </a:ext>
            </a:extLst>
          </p:cNvPr>
          <p:cNvSpPr>
            <a:spLocks noGrp="1"/>
          </p:cNvSpPr>
          <p:nvPr>
            <p:ph type="title"/>
          </p:nvPr>
        </p:nvSpPr>
        <p:spPr/>
        <p:txBody>
          <a:bodyPr/>
          <a:lstStyle/>
          <a:p>
            <a:r>
              <a:rPr lang="en-US" dirty="0"/>
              <a:t>Color and Background</a:t>
            </a:r>
            <a:endParaRPr lang="en-IN" dirty="0"/>
          </a:p>
        </p:txBody>
      </p:sp>
      <p:sp>
        <p:nvSpPr>
          <p:cNvPr id="3" name="Content Placeholder 2">
            <a:extLst>
              <a:ext uri="{FF2B5EF4-FFF2-40B4-BE49-F238E27FC236}">
                <a16:creationId xmlns:a16="http://schemas.microsoft.com/office/drawing/2014/main" id="{DDB7A67A-133A-4EA7-847B-F943E1EEAD8A}"/>
              </a:ext>
            </a:extLst>
          </p:cNvPr>
          <p:cNvSpPr>
            <a:spLocks noGrp="1"/>
          </p:cNvSpPr>
          <p:nvPr>
            <p:ph idx="1"/>
          </p:nvPr>
        </p:nvSpPr>
        <p:spPr>
          <a:xfrm>
            <a:off x="1097280" y="1845734"/>
            <a:ext cx="10058400" cy="503183"/>
          </a:xfrm>
        </p:spPr>
        <p:txBody>
          <a:bodyPr/>
          <a:lstStyle/>
          <a:p>
            <a:pPr>
              <a:buFont typeface="Arial" panose="020B0604020202020204" pitchFamily="34" charset="0"/>
              <a:buChar char="•"/>
            </a:pPr>
            <a:r>
              <a:rPr lang="en-US" dirty="0"/>
              <a:t> Use color to set text color and background for background color.</a:t>
            </a:r>
            <a:endParaRPr lang="en-IN" dirty="0"/>
          </a:p>
        </p:txBody>
      </p:sp>
      <p:sp>
        <p:nvSpPr>
          <p:cNvPr id="6" name="TextBox 5">
            <a:extLst>
              <a:ext uri="{FF2B5EF4-FFF2-40B4-BE49-F238E27FC236}">
                <a16:creationId xmlns:a16="http://schemas.microsoft.com/office/drawing/2014/main" id="{0C3CAEDF-9D2A-480F-8568-E9B8992DE74F}"/>
              </a:ext>
            </a:extLst>
          </p:cNvPr>
          <p:cNvSpPr txBox="1"/>
          <p:nvPr/>
        </p:nvSpPr>
        <p:spPr>
          <a:xfrm>
            <a:off x="1097280" y="2257478"/>
            <a:ext cx="5199077"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h1</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h4</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li</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background</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80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body</a:t>
            </a:r>
            <a:r>
              <a:rPr lang="en-IN" b="0" dirty="0">
                <a:solidFill>
                  <a:srgbClr val="000000"/>
                </a:solidFill>
                <a:effectLst/>
                <a:latin typeface="Consolas" panose="020B0609020204030204" pitchFamily="49" charset="0"/>
              </a:rPr>
              <a:t> {</a:t>
            </a:r>
          </a:p>
          <a:p>
            <a:r>
              <a:rPr lang="en-IN" b="0" dirty="0">
                <a:solidFill>
                  <a:srgbClr val="FF0000"/>
                </a:solidFill>
                <a:effectLst/>
                <a:latin typeface="Consolas" panose="020B0609020204030204" pitchFamily="49" charset="0"/>
              </a:rPr>
              <a:t>background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pink</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9ACA3995-297C-4AF0-9233-7992388E36E5}"/>
              </a:ext>
            </a:extLst>
          </p:cNvPr>
          <p:cNvPicPr>
            <a:picLocks noChangeAspect="1"/>
          </p:cNvPicPr>
          <p:nvPr/>
        </p:nvPicPr>
        <p:blipFill>
          <a:blip r:embed="rId2"/>
          <a:stretch>
            <a:fillRect/>
          </a:stretch>
        </p:blipFill>
        <p:spPr>
          <a:xfrm>
            <a:off x="6096000" y="2760661"/>
            <a:ext cx="5403792" cy="2626067"/>
          </a:xfrm>
          <a:prstGeom prst="rect">
            <a:avLst/>
          </a:prstGeom>
        </p:spPr>
      </p:pic>
    </p:spTree>
    <p:extLst>
      <p:ext uri="{BB962C8B-B14F-4D97-AF65-F5344CB8AC3E}">
        <p14:creationId xmlns:p14="http://schemas.microsoft.com/office/powerpoint/2010/main" val="401116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CDC0-9CEB-4A43-9919-9EF38D6AEF89}"/>
              </a:ext>
            </a:extLst>
          </p:cNvPr>
          <p:cNvSpPr>
            <a:spLocks noGrp="1"/>
          </p:cNvSpPr>
          <p:nvPr>
            <p:ph type="title"/>
          </p:nvPr>
        </p:nvSpPr>
        <p:spPr/>
        <p:txBody>
          <a:bodyPr/>
          <a:lstStyle/>
          <a:p>
            <a:r>
              <a:rPr lang="en-US" dirty="0"/>
              <a:t>Background Image</a:t>
            </a:r>
            <a:endParaRPr lang="en-IN" dirty="0"/>
          </a:p>
        </p:txBody>
      </p:sp>
      <p:sp>
        <p:nvSpPr>
          <p:cNvPr id="3" name="Content Placeholder 2">
            <a:extLst>
              <a:ext uri="{FF2B5EF4-FFF2-40B4-BE49-F238E27FC236}">
                <a16:creationId xmlns:a16="http://schemas.microsoft.com/office/drawing/2014/main" id="{1B0C5BA7-6E6D-4A5C-8104-7CC3483072FE}"/>
              </a:ext>
            </a:extLst>
          </p:cNvPr>
          <p:cNvSpPr>
            <a:spLocks noGrp="1"/>
          </p:cNvSpPr>
          <p:nvPr>
            <p:ph idx="1"/>
          </p:nvPr>
        </p:nvSpPr>
        <p:spPr>
          <a:xfrm>
            <a:off x="1097280" y="1845734"/>
            <a:ext cx="10058400" cy="436072"/>
          </a:xfrm>
        </p:spPr>
        <p:txBody>
          <a:bodyPr/>
          <a:lstStyle/>
          <a:p>
            <a:pPr>
              <a:buFont typeface="Arial" panose="020B0604020202020204" pitchFamily="34" charset="0"/>
              <a:buChar char="•"/>
            </a:pPr>
            <a:r>
              <a:rPr lang="en-US" dirty="0"/>
              <a:t> The background property can also set a background image</a:t>
            </a:r>
            <a:endParaRPr lang="en-IN" dirty="0"/>
          </a:p>
        </p:txBody>
      </p:sp>
      <p:sp>
        <p:nvSpPr>
          <p:cNvPr id="7" name="TextBox 6">
            <a:extLst>
              <a:ext uri="{FF2B5EF4-FFF2-40B4-BE49-F238E27FC236}">
                <a16:creationId xmlns:a16="http://schemas.microsoft.com/office/drawing/2014/main" id="{88237D9A-06A0-4FE6-AF20-E9A9E2AD53AF}"/>
              </a:ext>
            </a:extLst>
          </p:cNvPr>
          <p:cNvSpPr txBox="1"/>
          <p:nvPr/>
        </p:nvSpPr>
        <p:spPr>
          <a:xfrm>
            <a:off x="1097279" y="2332834"/>
            <a:ext cx="9565127" cy="2308324"/>
          </a:xfrm>
          <a:prstGeom prst="rect">
            <a:avLst/>
          </a:prstGeom>
          <a:noFill/>
        </p:spPr>
        <p:txBody>
          <a:bodyPr wrap="square">
            <a:spAutoFit/>
          </a:bodyPr>
          <a:lstStyle/>
          <a:p>
            <a:r>
              <a:rPr lang="en-IN" b="0" dirty="0">
                <a:solidFill>
                  <a:srgbClr val="800000"/>
                </a:solidFill>
                <a:effectLst/>
                <a:latin typeface="Consolas" panose="020B0609020204030204" pitchFamily="49" charset="0"/>
              </a:rPr>
              <a:t>body</a:t>
            </a:r>
            <a:r>
              <a:rPr lang="en-IN" b="0" dirty="0">
                <a:solidFill>
                  <a:srgbClr val="000000"/>
                </a:solidFill>
                <a:effectLst/>
                <a:latin typeface="Consolas" panose="020B0609020204030204" pitchFamily="49" charset="0"/>
              </a:rPr>
              <a:t> {</a:t>
            </a:r>
          </a:p>
          <a:p>
            <a:r>
              <a:rPr lang="en-IN" b="0" dirty="0">
                <a:solidFill>
                  <a:srgbClr val="FF0000"/>
                </a:solidFill>
                <a:effectLst/>
                <a:latin typeface="Consolas" panose="020B0609020204030204" pitchFamily="49" charset="0"/>
              </a:rPr>
              <a:t>background</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url</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imageURL</a:t>
            </a:r>
            <a:r>
              <a:rPr lang="en-IN" b="0" dirty="0">
                <a:solidFill>
                  <a:srgbClr val="000000"/>
                </a:solidFill>
                <a:effectLst/>
                <a:latin typeface="Consolas" panose="020B0609020204030204" pitchFamily="49" charset="0"/>
              </a:rPr>
              <a:t>);</a:t>
            </a:r>
          </a:p>
          <a:p>
            <a:r>
              <a:rPr lang="en-IN" b="0" dirty="0">
                <a:solidFill>
                  <a:srgbClr val="FF0000"/>
                </a:solidFill>
                <a:effectLst/>
                <a:latin typeface="Consolas" panose="020B0609020204030204" pitchFamily="49" charset="0"/>
              </a:rPr>
              <a:t>background-repeat</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no-repeat</a:t>
            </a:r>
            <a:r>
              <a:rPr lang="en-IN" b="0" dirty="0">
                <a:solidFill>
                  <a:srgbClr val="000000"/>
                </a:solidFill>
                <a:effectLst/>
                <a:latin typeface="Consolas" panose="020B0609020204030204" pitchFamily="49" charset="0"/>
              </a:rPr>
              <a:t>;</a:t>
            </a:r>
          </a:p>
          <a:p>
            <a:r>
              <a:rPr lang="en-IN" b="0" dirty="0">
                <a:solidFill>
                  <a:srgbClr val="FF0000"/>
                </a:solidFill>
                <a:effectLst/>
                <a:latin typeface="Consolas" panose="020B0609020204030204" pitchFamily="49" charset="0"/>
              </a:rPr>
              <a:t>background-size</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cover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DE107868-8381-4636-817B-C683EA8D1911}"/>
              </a:ext>
            </a:extLst>
          </p:cNvPr>
          <p:cNvPicPr>
            <a:picLocks noChangeAspect="1"/>
          </p:cNvPicPr>
          <p:nvPr/>
        </p:nvPicPr>
        <p:blipFill>
          <a:blip r:embed="rId2"/>
          <a:stretch>
            <a:fillRect/>
          </a:stretch>
        </p:blipFill>
        <p:spPr>
          <a:xfrm>
            <a:off x="5879842" y="2513070"/>
            <a:ext cx="5543550" cy="3190875"/>
          </a:xfrm>
          <a:prstGeom prst="rect">
            <a:avLst/>
          </a:prstGeom>
        </p:spPr>
      </p:pic>
    </p:spTree>
    <p:extLst>
      <p:ext uri="{BB962C8B-B14F-4D97-AF65-F5344CB8AC3E}">
        <p14:creationId xmlns:p14="http://schemas.microsoft.com/office/powerpoint/2010/main" val="4113011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5A0D-E692-4A47-A8B7-E8DEBC51072D}"/>
              </a:ext>
            </a:extLst>
          </p:cNvPr>
          <p:cNvSpPr>
            <a:spLocks noGrp="1"/>
          </p:cNvSpPr>
          <p:nvPr>
            <p:ph type="title"/>
          </p:nvPr>
        </p:nvSpPr>
        <p:spPr/>
        <p:txBody>
          <a:bodyPr/>
          <a:lstStyle/>
          <a:p>
            <a:r>
              <a:rPr lang="en-US" dirty="0"/>
              <a:t>Border</a:t>
            </a:r>
            <a:endParaRPr lang="en-IN" dirty="0"/>
          </a:p>
        </p:txBody>
      </p:sp>
      <p:sp>
        <p:nvSpPr>
          <p:cNvPr id="3" name="Content Placeholder 2">
            <a:extLst>
              <a:ext uri="{FF2B5EF4-FFF2-40B4-BE49-F238E27FC236}">
                <a16:creationId xmlns:a16="http://schemas.microsoft.com/office/drawing/2014/main" id="{289689D1-FB03-497C-8BF3-3B835B1FD61D}"/>
              </a:ext>
            </a:extLst>
          </p:cNvPr>
          <p:cNvSpPr>
            <a:spLocks noGrp="1"/>
          </p:cNvSpPr>
          <p:nvPr>
            <p:ph idx="1"/>
          </p:nvPr>
        </p:nvSpPr>
        <p:spPr>
          <a:xfrm>
            <a:off x="1097280" y="1845734"/>
            <a:ext cx="974801" cy="1283360"/>
          </a:xfrm>
        </p:spPr>
        <p:txBody>
          <a:bodyPr/>
          <a:lstStyle/>
          <a:p>
            <a:pPr>
              <a:buFont typeface="Arial" panose="020B0604020202020204" pitchFamily="34" charset="0"/>
              <a:buChar char="•"/>
            </a:pPr>
            <a:r>
              <a:rPr lang="en-US" dirty="0"/>
              <a:t> Width</a:t>
            </a:r>
          </a:p>
          <a:p>
            <a:pPr>
              <a:buFont typeface="Arial" panose="020B0604020202020204" pitchFamily="34" charset="0"/>
              <a:buChar char="•"/>
            </a:pPr>
            <a:r>
              <a:rPr lang="en-US" dirty="0"/>
              <a:t> Color</a:t>
            </a:r>
          </a:p>
          <a:p>
            <a:pPr>
              <a:buFont typeface="Arial" panose="020B0604020202020204" pitchFamily="34" charset="0"/>
              <a:buChar char="•"/>
            </a:pPr>
            <a:r>
              <a:rPr lang="en-US" dirty="0"/>
              <a:t> Style</a:t>
            </a:r>
            <a:endParaRPr lang="en-IN" dirty="0"/>
          </a:p>
        </p:txBody>
      </p:sp>
      <p:sp>
        <p:nvSpPr>
          <p:cNvPr id="5" name="TextBox 4">
            <a:extLst>
              <a:ext uri="{FF2B5EF4-FFF2-40B4-BE49-F238E27FC236}">
                <a16:creationId xmlns:a16="http://schemas.microsoft.com/office/drawing/2014/main" id="{64686E81-093C-49B6-8AEC-F3944C603065}"/>
              </a:ext>
            </a:extLst>
          </p:cNvPr>
          <p:cNvSpPr txBox="1"/>
          <p:nvPr/>
        </p:nvSpPr>
        <p:spPr>
          <a:xfrm>
            <a:off x="1097280" y="3325559"/>
            <a:ext cx="6094602" cy="2308324"/>
          </a:xfrm>
          <a:prstGeom prst="rect">
            <a:avLst/>
          </a:prstGeom>
          <a:noFill/>
        </p:spPr>
        <p:txBody>
          <a:bodyPr wrap="square">
            <a:spAutoFit/>
          </a:bodyPr>
          <a:lstStyle/>
          <a:p>
            <a:r>
              <a:rPr lang="en-IN" b="0" dirty="0">
                <a:solidFill>
                  <a:srgbClr val="800000"/>
                </a:solidFill>
                <a:effectLst/>
                <a:latin typeface="Consolas" panose="020B0609020204030204" pitchFamily="49" charset="0"/>
              </a:rPr>
              <a:t>h1</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rgb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255</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border-</a:t>
            </a:r>
            <a:r>
              <a:rPr lang="en-IN" b="0" dirty="0" err="1">
                <a:solidFill>
                  <a:srgbClr val="008000"/>
                </a:solidFill>
                <a:effectLst/>
                <a:latin typeface="Consolas" panose="020B0609020204030204" pitchFamily="49" charset="0"/>
              </a:rPr>
              <a:t>color</a:t>
            </a:r>
            <a:r>
              <a:rPr lang="en-IN" b="0" dirty="0">
                <a:solidFill>
                  <a:srgbClr val="008000"/>
                </a:solidFill>
                <a:effectLst/>
                <a:latin typeface="Consolas" panose="020B0609020204030204" pitchFamily="49" charset="0"/>
              </a:rPr>
              <a:t>: purple;</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border-width: 2px;</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border-style: solid; */</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border</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5px</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solid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purple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21AFB16A-3C8E-4DED-98D0-7AA1DFDFDF62}"/>
              </a:ext>
            </a:extLst>
          </p:cNvPr>
          <p:cNvPicPr>
            <a:picLocks noChangeAspect="1"/>
          </p:cNvPicPr>
          <p:nvPr/>
        </p:nvPicPr>
        <p:blipFill>
          <a:blip r:embed="rId2"/>
          <a:stretch>
            <a:fillRect/>
          </a:stretch>
        </p:blipFill>
        <p:spPr>
          <a:xfrm>
            <a:off x="5870720" y="2204883"/>
            <a:ext cx="4762500" cy="3429000"/>
          </a:xfrm>
          <a:prstGeom prst="rect">
            <a:avLst/>
          </a:prstGeom>
        </p:spPr>
      </p:pic>
    </p:spTree>
    <p:extLst>
      <p:ext uri="{BB962C8B-B14F-4D97-AF65-F5344CB8AC3E}">
        <p14:creationId xmlns:p14="http://schemas.microsoft.com/office/powerpoint/2010/main" val="941006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6C7B-4598-41BA-B0DF-C3228CB9798F}"/>
              </a:ext>
            </a:extLst>
          </p:cNvPr>
          <p:cNvSpPr>
            <a:spLocks noGrp="1"/>
          </p:cNvSpPr>
          <p:nvPr>
            <p:ph type="ctrTitle"/>
          </p:nvPr>
        </p:nvSpPr>
        <p:spPr/>
        <p:txBody>
          <a:bodyPr/>
          <a:lstStyle/>
          <a:p>
            <a:r>
              <a:rPr lang="en-US" dirty="0"/>
              <a:t>CSS Selectors</a:t>
            </a:r>
            <a:endParaRPr lang="en-IN" dirty="0"/>
          </a:p>
        </p:txBody>
      </p:sp>
      <p:sp>
        <p:nvSpPr>
          <p:cNvPr id="3" name="Subtitle 2">
            <a:extLst>
              <a:ext uri="{FF2B5EF4-FFF2-40B4-BE49-F238E27FC236}">
                <a16:creationId xmlns:a16="http://schemas.microsoft.com/office/drawing/2014/main" id="{8FC98DCD-263D-4E3E-B80A-D23EC12335E5}"/>
              </a:ext>
            </a:extLst>
          </p:cNvPr>
          <p:cNvSpPr>
            <a:spLocks noGrp="1"/>
          </p:cNvSpPr>
          <p:nvPr>
            <p:ph type="subTitle" idx="1"/>
          </p:nvPr>
        </p:nvSpPr>
        <p:spPr/>
        <p:txBody>
          <a:bodyPr/>
          <a:lstStyle/>
          <a:p>
            <a:r>
              <a:rPr lang="en-US" dirty="0"/>
              <a:t>The basics: </a:t>
            </a:r>
            <a:r>
              <a:rPr lang="en-US" dirty="0" err="1"/>
              <a:t>element,id</a:t>
            </a:r>
            <a:r>
              <a:rPr lang="en-US" dirty="0"/>
              <a:t> and class</a:t>
            </a:r>
            <a:endParaRPr lang="en-IN" dirty="0"/>
          </a:p>
        </p:txBody>
      </p:sp>
    </p:spTree>
    <p:extLst>
      <p:ext uri="{BB962C8B-B14F-4D97-AF65-F5344CB8AC3E}">
        <p14:creationId xmlns:p14="http://schemas.microsoft.com/office/powerpoint/2010/main" val="13735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B8A5-811A-47CD-B0CF-0177D8F3241A}"/>
              </a:ext>
            </a:extLst>
          </p:cNvPr>
          <p:cNvSpPr>
            <a:spLocks noGrp="1"/>
          </p:cNvSpPr>
          <p:nvPr>
            <p:ph type="title"/>
          </p:nvPr>
        </p:nvSpPr>
        <p:spPr/>
        <p:txBody>
          <a:bodyPr/>
          <a:lstStyle/>
          <a:p>
            <a:r>
              <a:rPr lang="en-US" dirty="0"/>
              <a:t>How the internet works ?</a:t>
            </a:r>
            <a:endParaRPr lang="en-IN" dirty="0"/>
          </a:p>
        </p:txBody>
      </p:sp>
      <p:sp>
        <p:nvSpPr>
          <p:cNvPr id="4" name="TextBox 3">
            <a:extLst>
              <a:ext uri="{FF2B5EF4-FFF2-40B4-BE49-F238E27FC236}">
                <a16:creationId xmlns:a16="http://schemas.microsoft.com/office/drawing/2014/main" id="{BDBE8534-429A-4D3F-9692-2061378ADBCD}"/>
              </a:ext>
            </a:extLst>
          </p:cNvPr>
          <p:cNvSpPr txBox="1"/>
          <p:nvPr/>
        </p:nvSpPr>
        <p:spPr>
          <a:xfrm>
            <a:off x="4427947" y="2541864"/>
            <a:ext cx="3336106" cy="369332"/>
          </a:xfrm>
          <a:prstGeom prst="rect">
            <a:avLst/>
          </a:prstGeom>
          <a:noFill/>
        </p:spPr>
        <p:txBody>
          <a:bodyPr wrap="none" rtlCol="0">
            <a:spAutoFit/>
          </a:bodyPr>
          <a:lstStyle/>
          <a:p>
            <a:r>
              <a:rPr lang="en-US" dirty="0"/>
              <a:t>Pragati Software Server Responds</a:t>
            </a:r>
            <a:endParaRPr lang="en-IN" dirty="0"/>
          </a:p>
        </p:txBody>
      </p:sp>
      <p:sp>
        <p:nvSpPr>
          <p:cNvPr id="6" name="TextBox 5">
            <a:extLst>
              <a:ext uri="{FF2B5EF4-FFF2-40B4-BE49-F238E27FC236}">
                <a16:creationId xmlns:a16="http://schemas.microsoft.com/office/drawing/2014/main" id="{19C59132-4FC5-471A-97A9-8B4928C48A82}"/>
              </a:ext>
            </a:extLst>
          </p:cNvPr>
          <p:cNvSpPr txBox="1"/>
          <p:nvPr/>
        </p:nvSpPr>
        <p:spPr>
          <a:xfrm>
            <a:off x="2957675" y="3244334"/>
            <a:ext cx="2660152" cy="369332"/>
          </a:xfrm>
          <a:prstGeom prst="rect">
            <a:avLst/>
          </a:prstGeom>
          <a:noFill/>
        </p:spPr>
        <p:txBody>
          <a:bodyPr wrap="none" rtlCol="0">
            <a:spAutoFit/>
          </a:bodyPr>
          <a:lstStyle/>
          <a:p>
            <a:r>
              <a:rPr lang="en-US" dirty="0"/>
              <a:t>www.pragatisoftware.com</a:t>
            </a:r>
            <a:endParaRPr lang="en-IN" dirty="0"/>
          </a:p>
        </p:txBody>
      </p:sp>
      <p:sp>
        <p:nvSpPr>
          <p:cNvPr id="8" name="TextBox 7">
            <a:extLst>
              <a:ext uri="{FF2B5EF4-FFF2-40B4-BE49-F238E27FC236}">
                <a16:creationId xmlns:a16="http://schemas.microsoft.com/office/drawing/2014/main" id="{8252AF60-3500-4F4B-A28F-EFE8EE16AF41}"/>
              </a:ext>
            </a:extLst>
          </p:cNvPr>
          <p:cNvSpPr txBox="1"/>
          <p:nvPr/>
        </p:nvSpPr>
        <p:spPr>
          <a:xfrm>
            <a:off x="7039279" y="3244334"/>
            <a:ext cx="1527982" cy="369332"/>
          </a:xfrm>
          <a:prstGeom prst="rect">
            <a:avLst/>
          </a:prstGeom>
          <a:noFill/>
        </p:spPr>
        <p:txBody>
          <a:bodyPr wrap="none" rtlCol="0">
            <a:spAutoFit/>
          </a:bodyPr>
          <a:lstStyle/>
          <a:p>
            <a:r>
              <a:rPr lang="en-US" dirty="0"/>
              <a:t>23.235.47.175</a:t>
            </a:r>
            <a:endParaRPr lang="en-IN" dirty="0"/>
          </a:p>
        </p:txBody>
      </p:sp>
      <p:sp>
        <p:nvSpPr>
          <p:cNvPr id="10" name="Arrow: Right 9">
            <a:extLst>
              <a:ext uri="{FF2B5EF4-FFF2-40B4-BE49-F238E27FC236}">
                <a16:creationId xmlns:a16="http://schemas.microsoft.com/office/drawing/2014/main" id="{0C722EE4-2381-456F-B10B-31C68B4D70C8}"/>
              </a:ext>
            </a:extLst>
          </p:cNvPr>
          <p:cNvSpPr/>
          <p:nvPr/>
        </p:nvSpPr>
        <p:spPr>
          <a:xfrm>
            <a:off x="5911443" y="3294776"/>
            <a:ext cx="562062"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DD277F7-3AF1-44EB-BAF7-7E8C86D86D12}"/>
              </a:ext>
            </a:extLst>
          </p:cNvPr>
          <p:cNvSpPr txBox="1"/>
          <p:nvPr/>
        </p:nvSpPr>
        <p:spPr>
          <a:xfrm>
            <a:off x="1283516" y="4429387"/>
            <a:ext cx="7957691" cy="923330"/>
          </a:xfrm>
          <a:prstGeom prst="rect">
            <a:avLst/>
          </a:prstGeom>
          <a:noFill/>
        </p:spPr>
        <p:txBody>
          <a:bodyPr wrap="none" rtlCol="0">
            <a:spAutoFit/>
          </a:bodyPr>
          <a:lstStyle/>
          <a:p>
            <a:pPr marL="285750" indent="-285750">
              <a:buFont typeface="Arial" panose="020B0604020202020204" pitchFamily="34" charset="0"/>
              <a:buChar char="•"/>
            </a:pPr>
            <a:r>
              <a:rPr lang="en-US" dirty="0"/>
              <a:t>The requested server figures out exactly what we’re asking for</a:t>
            </a:r>
          </a:p>
          <a:p>
            <a:pPr marL="285750" indent="-285750">
              <a:buFont typeface="Arial" panose="020B0604020202020204" pitchFamily="34" charset="0"/>
              <a:buChar char="•"/>
            </a:pPr>
            <a:r>
              <a:rPr lang="en-US" dirty="0"/>
              <a:t>The server builds us the right content , often pulling information from database.</a:t>
            </a:r>
          </a:p>
          <a:p>
            <a:pPr marL="285750" indent="-285750">
              <a:buFont typeface="Arial" panose="020B0604020202020204" pitchFamily="34" charset="0"/>
              <a:buChar char="•"/>
            </a:pPr>
            <a:r>
              <a:rPr lang="en-US" dirty="0"/>
              <a:t>The server responds with any combination of HTML CSS and </a:t>
            </a:r>
            <a:r>
              <a:rPr lang="en-US" dirty="0" err="1"/>
              <a:t>Javascript</a:t>
            </a:r>
            <a:endParaRPr lang="en-IN" dirty="0"/>
          </a:p>
        </p:txBody>
      </p:sp>
    </p:spTree>
    <p:extLst>
      <p:ext uri="{BB962C8B-B14F-4D97-AF65-F5344CB8AC3E}">
        <p14:creationId xmlns:p14="http://schemas.microsoft.com/office/powerpoint/2010/main" val="22704534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D8A5-B5E7-40B5-BF9F-D105BE1FB6A4}"/>
              </a:ext>
            </a:extLst>
          </p:cNvPr>
          <p:cNvSpPr>
            <a:spLocks noGrp="1"/>
          </p:cNvSpPr>
          <p:nvPr>
            <p:ph type="title"/>
          </p:nvPr>
        </p:nvSpPr>
        <p:spPr/>
        <p:txBody>
          <a:bodyPr/>
          <a:lstStyle/>
          <a:p>
            <a:r>
              <a:rPr lang="en-US" dirty="0"/>
              <a:t>Create TodoList.html and CSS file</a:t>
            </a:r>
            <a:endParaRPr lang="en-IN" dirty="0"/>
          </a:p>
        </p:txBody>
      </p:sp>
      <p:pic>
        <p:nvPicPr>
          <p:cNvPr id="4" name="Picture 3">
            <a:extLst>
              <a:ext uri="{FF2B5EF4-FFF2-40B4-BE49-F238E27FC236}">
                <a16:creationId xmlns:a16="http://schemas.microsoft.com/office/drawing/2014/main" id="{826B0F69-EAAB-4DB8-A7ED-CB110FB5485D}"/>
              </a:ext>
            </a:extLst>
          </p:cNvPr>
          <p:cNvPicPr>
            <a:picLocks noChangeAspect="1"/>
          </p:cNvPicPr>
          <p:nvPr/>
        </p:nvPicPr>
        <p:blipFill>
          <a:blip r:embed="rId2"/>
          <a:stretch>
            <a:fillRect/>
          </a:stretch>
        </p:blipFill>
        <p:spPr>
          <a:xfrm>
            <a:off x="4538662" y="2576512"/>
            <a:ext cx="3114675" cy="1704975"/>
          </a:xfrm>
          <a:prstGeom prst="rect">
            <a:avLst/>
          </a:prstGeom>
        </p:spPr>
      </p:pic>
    </p:spTree>
    <p:extLst>
      <p:ext uri="{BB962C8B-B14F-4D97-AF65-F5344CB8AC3E}">
        <p14:creationId xmlns:p14="http://schemas.microsoft.com/office/powerpoint/2010/main" val="853826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F488-09C1-44AA-A3DB-489454A26F6F}"/>
              </a:ext>
            </a:extLst>
          </p:cNvPr>
          <p:cNvSpPr>
            <a:spLocks noGrp="1"/>
          </p:cNvSpPr>
          <p:nvPr>
            <p:ph type="title"/>
          </p:nvPr>
        </p:nvSpPr>
        <p:spPr/>
        <p:txBody>
          <a:bodyPr/>
          <a:lstStyle/>
          <a:p>
            <a:r>
              <a:rPr lang="en-US" dirty="0"/>
              <a:t>Element Selector</a:t>
            </a:r>
            <a:endParaRPr lang="en-IN" dirty="0"/>
          </a:p>
        </p:txBody>
      </p:sp>
      <p:sp>
        <p:nvSpPr>
          <p:cNvPr id="3" name="Content Placeholder 2">
            <a:extLst>
              <a:ext uri="{FF2B5EF4-FFF2-40B4-BE49-F238E27FC236}">
                <a16:creationId xmlns:a16="http://schemas.microsoft.com/office/drawing/2014/main" id="{CF24F097-B716-4B13-8A55-E64C657AE1E2}"/>
              </a:ext>
            </a:extLst>
          </p:cNvPr>
          <p:cNvSpPr>
            <a:spLocks noGrp="1"/>
          </p:cNvSpPr>
          <p:nvPr>
            <p:ph idx="1"/>
          </p:nvPr>
        </p:nvSpPr>
        <p:spPr>
          <a:xfrm>
            <a:off x="1097280" y="1845734"/>
            <a:ext cx="4422676" cy="402516"/>
          </a:xfrm>
        </p:spPr>
        <p:txBody>
          <a:bodyPr/>
          <a:lstStyle/>
          <a:p>
            <a:pPr>
              <a:buFont typeface="Arial" panose="020B0604020202020204" pitchFamily="34" charset="0"/>
              <a:buChar char="•"/>
            </a:pPr>
            <a:r>
              <a:rPr lang="en-US" dirty="0"/>
              <a:t> Select all instances of a given element</a:t>
            </a:r>
            <a:endParaRPr lang="en-IN" dirty="0"/>
          </a:p>
        </p:txBody>
      </p:sp>
      <p:sp>
        <p:nvSpPr>
          <p:cNvPr id="5" name="TextBox 4">
            <a:extLst>
              <a:ext uri="{FF2B5EF4-FFF2-40B4-BE49-F238E27FC236}">
                <a16:creationId xmlns:a16="http://schemas.microsoft.com/office/drawing/2014/main" id="{57432B87-B3B6-4FDC-9037-226D714510C5}"/>
              </a:ext>
            </a:extLst>
          </p:cNvPr>
          <p:cNvSpPr txBox="1"/>
          <p:nvPr/>
        </p:nvSpPr>
        <p:spPr>
          <a:xfrm>
            <a:off x="1097280" y="2855425"/>
            <a:ext cx="6094602" cy="1754326"/>
          </a:xfrm>
          <a:prstGeom prst="rect">
            <a:avLst/>
          </a:prstGeom>
          <a:noFill/>
        </p:spPr>
        <p:txBody>
          <a:bodyPr wrap="square">
            <a:spAutoFit/>
          </a:bodyPr>
          <a:lstStyle/>
          <a:p>
            <a:r>
              <a:rPr lang="en-IN" b="0" dirty="0">
                <a:solidFill>
                  <a:srgbClr val="800000"/>
                </a:solidFill>
                <a:effectLst/>
                <a:latin typeface="Consolas" panose="020B0609020204030204" pitchFamily="49" charset="0"/>
              </a:rPr>
              <a:t>body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background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orange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li</a:t>
            </a:r>
            <a:r>
              <a:rPr lang="en-IN" b="0" dirty="0">
                <a:solidFill>
                  <a:srgbClr val="000000"/>
                </a:solidFill>
                <a:effectLst/>
                <a:latin typeface="Consolas" panose="020B0609020204030204" pitchFamily="49" charset="0"/>
              </a:rPr>
              <a:t> {</a:t>
            </a:r>
          </a:p>
          <a:p>
            <a:r>
              <a:rPr lang="en-IN" b="0" dirty="0">
                <a:solidFill>
                  <a:srgbClr val="FF0000"/>
                </a:solidFill>
                <a:effectLst/>
                <a:latin typeface="Consolas" panose="020B0609020204030204" pitchFamily="49" charset="0"/>
              </a:rPr>
              <a:t>border</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2px</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solid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065BF6D2-E3A6-4B61-9803-341C67F03B2B}"/>
              </a:ext>
            </a:extLst>
          </p:cNvPr>
          <p:cNvPicPr>
            <a:picLocks noChangeAspect="1"/>
          </p:cNvPicPr>
          <p:nvPr/>
        </p:nvPicPr>
        <p:blipFill>
          <a:blip r:embed="rId2"/>
          <a:stretch>
            <a:fillRect/>
          </a:stretch>
        </p:blipFill>
        <p:spPr>
          <a:xfrm>
            <a:off x="5718583" y="2332619"/>
            <a:ext cx="4781550" cy="2981325"/>
          </a:xfrm>
          <a:prstGeom prst="rect">
            <a:avLst/>
          </a:prstGeom>
        </p:spPr>
      </p:pic>
    </p:spTree>
    <p:extLst>
      <p:ext uri="{BB962C8B-B14F-4D97-AF65-F5344CB8AC3E}">
        <p14:creationId xmlns:p14="http://schemas.microsoft.com/office/powerpoint/2010/main" val="689453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7F10-3816-4231-BD46-2910C0E42E31}"/>
              </a:ext>
            </a:extLst>
          </p:cNvPr>
          <p:cNvSpPr>
            <a:spLocks noGrp="1"/>
          </p:cNvSpPr>
          <p:nvPr>
            <p:ph type="title"/>
          </p:nvPr>
        </p:nvSpPr>
        <p:spPr/>
        <p:txBody>
          <a:bodyPr/>
          <a:lstStyle/>
          <a:p>
            <a:r>
              <a:rPr lang="en-US" dirty="0"/>
              <a:t>ID Selector</a:t>
            </a:r>
            <a:endParaRPr lang="en-IN" dirty="0"/>
          </a:p>
        </p:txBody>
      </p:sp>
      <p:sp>
        <p:nvSpPr>
          <p:cNvPr id="3" name="Content Placeholder 2">
            <a:extLst>
              <a:ext uri="{FF2B5EF4-FFF2-40B4-BE49-F238E27FC236}">
                <a16:creationId xmlns:a16="http://schemas.microsoft.com/office/drawing/2014/main" id="{D9C58643-8CF2-4B0F-9EF2-C304D5CE26DC}"/>
              </a:ext>
            </a:extLst>
          </p:cNvPr>
          <p:cNvSpPr>
            <a:spLocks noGrp="1"/>
          </p:cNvSpPr>
          <p:nvPr>
            <p:ph idx="1"/>
          </p:nvPr>
        </p:nvSpPr>
        <p:spPr/>
        <p:txBody>
          <a:bodyPr/>
          <a:lstStyle/>
          <a:p>
            <a:pPr>
              <a:buFont typeface="Arial" panose="020B0604020202020204" pitchFamily="34" charset="0"/>
              <a:buChar char="•"/>
            </a:pPr>
            <a:r>
              <a:rPr lang="en-US" dirty="0"/>
              <a:t> Selects and element with a given ID. Only one per page!</a:t>
            </a:r>
            <a:endParaRPr lang="en-IN" dirty="0"/>
          </a:p>
        </p:txBody>
      </p:sp>
      <p:pic>
        <p:nvPicPr>
          <p:cNvPr id="4" name="Picture 3">
            <a:extLst>
              <a:ext uri="{FF2B5EF4-FFF2-40B4-BE49-F238E27FC236}">
                <a16:creationId xmlns:a16="http://schemas.microsoft.com/office/drawing/2014/main" id="{04697EF3-4E99-4503-A131-25EA5D3A077F}"/>
              </a:ext>
            </a:extLst>
          </p:cNvPr>
          <p:cNvPicPr>
            <a:picLocks noChangeAspect="1"/>
          </p:cNvPicPr>
          <p:nvPr/>
        </p:nvPicPr>
        <p:blipFill>
          <a:blip r:embed="rId2"/>
          <a:stretch>
            <a:fillRect/>
          </a:stretch>
        </p:blipFill>
        <p:spPr>
          <a:xfrm>
            <a:off x="6294120" y="2966425"/>
            <a:ext cx="4800600" cy="2200275"/>
          </a:xfrm>
          <a:prstGeom prst="rect">
            <a:avLst/>
          </a:prstGeom>
        </p:spPr>
      </p:pic>
      <p:sp>
        <p:nvSpPr>
          <p:cNvPr id="6" name="TextBox 5">
            <a:extLst>
              <a:ext uri="{FF2B5EF4-FFF2-40B4-BE49-F238E27FC236}">
                <a16:creationId xmlns:a16="http://schemas.microsoft.com/office/drawing/2014/main" id="{0175DDB4-21F7-4A9D-9E39-734F569C172F}"/>
              </a:ext>
            </a:extLst>
          </p:cNvPr>
          <p:cNvSpPr txBox="1"/>
          <p:nvPr/>
        </p:nvSpPr>
        <p:spPr>
          <a:xfrm>
            <a:off x="1036320" y="2635401"/>
            <a:ext cx="6094602" cy="2862322"/>
          </a:xfrm>
          <a:prstGeom prst="rect">
            <a:avLst/>
          </a:prstGeom>
          <a:noFill/>
        </p:spPr>
        <p:txBody>
          <a:bodyPr wrap="square">
            <a:spAutoFit/>
          </a:bodyPr>
          <a:lstStyle/>
          <a:p>
            <a:r>
              <a:rPr lang="en-IN" b="0" dirty="0">
                <a:solidFill>
                  <a:srgbClr val="800000"/>
                </a:solidFill>
                <a:effectLst/>
                <a:latin typeface="Consolas" panose="020B0609020204030204" pitchFamily="49" charset="0"/>
              </a:rPr>
              <a:t>body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background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orange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li</a:t>
            </a:r>
            <a:r>
              <a:rPr lang="en-IN" b="0" dirty="0">
                <a:solidFill>
                  <a:srgbClr val="000000"/>
                </a:solidFill>
                <a:effectLst/>
                <a:latin typeface="Consolas" panose="020B0609020204030204" pitchFamily="49" charset="0"/>
              </a:rPr>
              <a:t> {</a:t>
            </a:r>
          </a:p>
          <a:p>
            <a:r>
              <a:rPr lang="en-IN" b="0" dirty="0">
                <a:solidFill>
                  <a:srgbClr val="FF0000"/>
                </a:solidFill>
                <a:effectLst/>
                <a:latin typeface="Consolas" panose="020B0609020204030204" pitchFamily="49" charset="0"/>
              </a:rPr>
              <a:t>border</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2px</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solid</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#special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background-</a:t>
            </a:r>
            <a:r>
              <a:rPr lang="en-IN" b="0" dirty="0" err="1">
                <a:solidFill>
                  <a:srgbClr val="FF000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yellow</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04027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FCBD-92CB-4FA8-A64F-DE41F25E7C41}"/>
              </a:ext>
            </a:extLst>
          </p:cNvPr>
          <p:cNvSpPr>
            <a:spLocks noGrp="1"/>
          </p:cNvSpPr>
          <p:nvPr>
            <p:ph type="title"/>
          </p:nvPr>
        </p:nvSpPr>
        <p:spPr/>
        <p:txBody>
          <a:bodyPr/>
          <a:lstStyle/>
          <a:p>
            <a:r>
              <a:rPr lang="en-US" dirty="0"/>
              <a:t>Class Selector</a:t>
            </a:r>
            <a:endParaRPr lang="en-IN" dirty="0"/>
          </a:p>
        </p:txBody>
      </p:sp>
      <p:sp>
        <p:nvSpPr>
          <p:cNvPr id="3" name="Content Placeholder 2">
            <a:extLst>
              <a:ext uri="{FF2B5EF4-FFF2-40B4-BE49-F238E27FC236}">
                <a16:creationId xmlns:a16="http://schemas.microsoft.com/office/drawing/2014/main" id="{9D21307E-6519-4BAD-A2E8-0DC8340FC3A5}"/>
              </a:ext>
            </a:extLst>
          </p:cNvPr>
          <p:cNvSpPr>
            <a:spLocks noGrp="1"/>
          </p:cNvSpPr>
          <p:nvPr>
            <p:ph idx="1"/>
          </p:nvPr>
        </p:nvSpPr>
        <p:spPr>
          <a:xfrm>
            <a:off x="1097280" y="1845734"/>
            <a:ext cx="4229729" cy="402516"/>
          </a:xfrm>
        </p:spPr>
        <p:txBody>
          <a:bodyPr/>
          <a:lstStyle/>
          <a:p>
            <a:pPr>
              <a:buFont typeface="Arial" panose="020B0604020202020204" pitchFamily="34" charset="0"/>
              <a:buChar char="•"/>
            </a:pPr>
            <a:r>
              <a:rPr lang="en-US" dirty="0"/>
              <a:t> Selects all elements with a given class</a:t>
            </a:r>
            <a:endParaRPr lang="en-IN" dirty="0"/>
          </a:p>
        </p:txBody>
      </p:sp>
      <p:pic>
        <p:nvPicPr>
          <p:cNvPr id="4" name="Picture 3">
            <a:extLst>
              <a:ext uri="{FF2B5EF4-FFF2-40B4-BE49-F238E27FC236}">
                <a16:creationId xmlns:a16="http://schemas.microsoft.com/office/drawing/2014/main" id="{84057B3D-1C45-42C3-A3B4-41EA2C44EC3E}"/>
              </a:ext>
            </a:extLst>
          </p:cNvPr>
          <p:cNvPicPr>
            <a:picLocks noChangeAspect="1"/>
          </p:cNvPicPr>
          <p:nvPr/>
        </p:nvPicPr>
        <p:blipFill>
          <a:blip r:embed="rId2"/>
          <a:stretch>
            <a:fillRect/>
          </a:stretch>
        </p:blipFill>
        <p:spPr>
          <a:xfrm>
            <a:off x="6210125" y="2778022"/>
            <a:ext cx="4838700" cy="2124075"/>
          </a:xfrm>
          <a:prstGeom prst="rect">
            <a:avLst/>
          </a:prstGeom>
        </p:spPr>
      </p:pic>
      <p:sp>
        <p:nvSpPr>
          <p:cNvPr id="6" name="TextBox 5">
            <a:extLst>
              <a:ext uri="{FF2B5EF4-FFF2-40B4-BE49-F238E27FC236}">
                <a16:creationId xmlns:a16="http://schemas.microsoft.com/office/drawing/2014/main" id="{127EA251-1A7B-4EC7-940D-5A63EFBB612C}"/>
              </a:ext>
            </a:extLst>
          </p:cNvPr>
          <p:cNvSpPr txBox="1"/>
          <p:nvPr/>
        </p:nvSpPr>
        <p:spPr>
          <a:xfrm>
            <a:off x="765495" y="3378394"/>
            <a:ext cx="6094602" cy="923330"/>
          </a:xfrm>
          <a:prstGeom prst="rect">
            <a:avLst/>
          </a:prstGeom>
          <a:noFill/>
        </p:spPr>
        <p:txBody>
          <a:bodyPr wrap="square">
            <a:spAutoFit/>
          </a:bodyPr>
          <a:lstStyle/>
          <a:p>
            <a:r>
              <a:rPr lang="en-IN" b="0" dirty="0">
                <a:solidFill>
                  <a:srgbClr val="800000"/>
                </a:solidFill>
                <a:effectLst/>
                <a:latin typeface="Consolas" panose="020B0609020204030204" pitchFamily="49" charset="0"/>
              </a:rPr>
              <a:t>.completed</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text-decoration-line</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line-through</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00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7DDB-236A-4759-B2EC-CFE5F534DFBE}"/>
              </a:ext>
            </a:extLst>
          </p:cNvPr>
          <p:cNvSpPr>
            <a:spLocks noGrp="1"/>
          </p:cNvSpPr>
          <p:nvPr>
            <p:ph type="title"/>
          </p:nvPr>
        </p:nvSpPr>
        <p:spPr/>
        <p:txBody>
          <a:bodyPr/>
          <a:lstStyle/>
          <a:p>
            <a:r>
              <a:rPr lang="en-US" dirty="0"/>
              <a:t>Introduction to Chrome Inspector</a:t>
            </a:r>
            <a:endParaRPr lang="en-IN" dirty="0"/>
          </a:p>
        </p:txBody>
      </p:sp>
      <p:pic>
        <p:nvPicPr>
          <p:cNvPr id="4" name="Content Placeholder 3">
            <a:extLst>
              <a:ext uri="{FF2B5EF4-FFF2-40B4-BE49-F238E27FC236}">
                <a16:creationId xmlns:a16="http://schemas.microsoft.com/office/drawing/2014/main" id="{8B4BA36C-5ECC-4938-AE03-AEAE7FE193B0}"/>
              </a:ext>
            </a:extLst>
          </p:cNvPr>
          <p:cNvPicPr>
            <a:picLocks noGrp="1" noChangeAspect="1"/>
          </p:cNvPicPr>
          <p:nvPr>
            <p:ph idx="1"/>
          </p:nvPr>
        </p:nvPicPr>
        <p:blipFill>
          <a:blip r:embed="rId2"/>
          <a:stretch>
            <a:fillRect/>
          </a:stretch>
        </p:blipFill>
        <p:spPr>
          <a:xfrm>
            <a:off x="782791" y="2202898"/>
            <a:ext cx="10626417" cy="3124111"/>
          </a:xfrm>
          <a:prstGeom prst="rect">
            <a:avLst/>
          </a:prstGeom>
        </p:spPr>
      </p:pic>
    </p:spTree>
    <p:extLst>
      <p:ext uri="{BB962C8B-B14F-4D97-AF65-F5344CB8AC3E}">
        <p14:creationId xmlns:p14="http://schemas.microsoft.com/office/powerpoint/2010/main" val="3214459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CA3D-B664-4BE1-AC1A-BB83C253BC7E}"/>
              </a:ext>
            </a:extLst>
          </p:cNvPr>
          <p:cNvSpPr>
            <a:spLocks noGrp="1"/>
          </p:cNvSpPr>
          <p:nvPr>
            <p:ph type="title"/>
          </p:nvPr>
        </p:nvSpPr>
        <p:spPr/>
        <p:txBody>
          <a:bodyPr/>
          <a:lstStyle/>
          <a:p>
            <a:r>
              <a:rPr lang="en-US" dirty="0"/>
              <a:t>More Advanced Selectors</a:t>
            </a:r>
            <a:endParaRPr lang="en-IN" dirty="0"/>
          </a:p>
        </p:txBody>
      </p:sp>
      <p:sp>
        <p:nvSpPr>
          <p:cNvPr id="3" name="Content Placeholder 2">
            <a:extLst>
              <a:ext uri="{FF2B5EF4-FFF2-40B4-BE49-F238E27FC236}">
                <a16:creationId xmlns:a16="http://schemas.microsoft.com/office/drawing/2014/main" id="{1E4B2B2C-8703-41AE-9336-06B9AF51BB68}"/>
              </a:ext>
            </a:extLst>
          </p:cNvPr>
          <p:cNvSpPr>
            <a:spLocks noGrp="1"/>
          </p:cNvSpPr>
          <p:nvPr>
            <p:ph idx="1"/>
          </p:nvPr>
        </p:nvSpPr>
        <p:spPr/>
        <p:txBody>
          <a:bodyPr/>
          <a:lstStyle/>
          <a:p>
            <a:pPr>
              <a:buFont typeface="Arial" panose="020B0604020202020204" pitchFamily="34" charset="0"/>
              <a:buChar char="•"/>
            </a:pPr>
            <a:r>
              <a:rPr lang="en-US" dirty="0"/>
              <a:t> Star Selector</a:t>
            </a:r>
          </a:p>
          <a:p>
            <a:pPr>
              <a:buFont typeface="Arial" panose="020B0604020202020204" pitchFamily="34" charset="0"/>
              <a:buChar char="•"/>
            </a:pPr>
            <a:r>
              <a:rPr lang="en-US" dirty="0"/>
              <a:t> </a:t>
            </a:r>
            <a:r>
              <a:rPr lang="en-IN" dirty="0"/>
              <a:t>Descendant Selector</a:t>
            </a:r>
          </a:p>
          <a:p>
            <a:pPr>
              <a:buFont typeface="Arial" panose="020B0604020202020204" pitchFamily="34" charset="0"/>
              <a:buChar char="•"/>
            </a:pPr>
            <a:r>
              <a:rPr lang="en-IN" dirty="0"/>
              <a:t> Adjacent Selector</a:t>
            </a:r>
          </a:p>
          <a:p>
            <a:pPr>
              <a:buFont typeface="Arial" panose="020B0604020202020204" pitchFamily="34" charset="0"/>
              <a:buChar char="•"/>
            </a:pPr>
            <a:r>
              <a:rPr lang="en-IN" dirty="0"/>
              <a:t> Attribute Selector</a:t>
            </a:r>
          </a:p>
        </p:txBody>
      </p:sp>
    </p:spTree>
    <p:extLst>
      <p:ext uri="{BB962C8B-B14F-4D97-AF65-F5344CB8AC3E}">
        <p14:creationId xmlns:p14="http://schemas.microsoft.com/office/powerpoint/2010/main" val="25487254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0348-7DAC-4520-AC22-AD0ABE34AED2}"/>
              </a:ext>
            </a:extLst>
          </p:cNvPr>
          <p:cNvSpPr>
            <a:spLocks noGrp="1"/>
          </p:cNvSpPr>
          <p:nvPr>
            <p:ph type="ctrTitle"/>
          </p:nvPr>
        </p:nvSpPr>
        <p:spPr/>
        <p:txBody>
          <a:bodyPr/>
          <a:lstStyle/>
          <a:p>
            <a:r>
              <a:rPr lang="en-US" dirty="0"/>
              <a:t>Text and Fonts</a:t>
            </a:r>
            <a:endParaRPr lang="en-IN" dirty="0"/>
          </a:p>
        </p:txBody>
      </p:sp>
    </p:spTree>
    <p:extLst>
      <p:ext uri="{BB962C8B-B14F-4D97-AF65-F5344CB8AC3E}">
        <p14:creationId xmlns:p14="http://schemas.microsoft.com/office/powerpoint/2010/main" val="3818680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51E-A108-4AD5-8F49-3D2047213A6B}"/>
              </a:ext>
            </a:extLst>
          </p:cNvPr>
          <p:cNvSpPr>
            <a:spLocks noGrp="1"/>
          </p:cNvSpPr>
          <p:nvPr>
            <p:ph type="title"/>
          </p:nvPr>
        </p:nvSpPr>
        <p:spPr/>
        <p:txBody>
          <a:bodyPr/>
          <a:lstStyle/>
          <a:p>
            <a:r>
              <a:rPr lang="en-US" dirty="0"/>
              <a:t>Fonts</a:t>
            </a:r>
            <a:endParaRPr lang="en-IN" dirty="0"/>
          </a:p>
        </p:txBody>
      </p:sp>
      <p:sp>
        <p:nvSpPr>
          <p:cNvPr id="3" name="Content Placeholder 2">
            <a:extLst>
              <a:ext uri="{FF2B5EF4-FFF2-40B4-BE49-F238E27FC236}">
                <a16:creationId xmlns:a16="http://schemas.microsoft.com/office/drawing/2014/main" id="{FF25130C-3966-4220-958D-80BA01E23B99}"/>
              </a:ext>
            </a:extLst>
          </p:cNvPr>
          <p:cNvSpPr>
            <a:spLocks noGrp="1"/>
          </p:cNvSpPr>
          <p:nvPr>
            <p:ph idx="1"/>
          </p:nvPr>
        </p:nvSpPr>
        <p:spPr/>
        <p:txBody>
          <a:bodyPr/>
          <a:lstStyle/>
          <a:p>
            <a:pPr>
              <a:buFont typeface="Arial" panose="020B0604020202020204" pitchFamily="34" charset="0"/>
              <a:buChar char="•"/>
            </a:pPr>
            <a:r>
              <a:rPr lang="en-US" dirty="0"/>
              <a:t> Font family</a:t>
            </a:r>
          </a:p>
          <a:p>
            <a:pPr>
              <a:buFont typeface="Arial" panose="020B0604020202020204" pitchFamily="34" charset="0"/>
              <a:buChar char="•"/>
            </a:pPr>
            <a:r>
              <a:rPr lang="en-US" dirty="0"/>
              <a:t> Font size</a:t>
            </a:r>
          </a:p>
          <a:p>
            <a:pPr>
              <a:buFont typeface="Arial" panose="020B0604020202020204" pitchFamily="34" charset="0"/>
              <a:buChar char="•"/>
            </a:pPr>
            <a:r>
              <a:rPr lang="en-US" dirty="0"/>
              <a:t> Font weight</a:t>
            </a:r>
          </a:p>
          <a:p>
            <a:pPr>
              <a:buFont typeface="Arial" panose="020B0604020202020204" pitchFamily="34" charset="0"/>
              <a:buChar char="•"/>
            </a:pPr>
            <a:r>
              <a:rPr lang="en-US" dirty="0"/>
              <a:t> Font height</a:t>
            </a:r>
          </a:p>
          <a:p>
            <a:pPr>
              <a:buFont typeface="Arial" panose="020B0604020202020204" pitchFamily="34" charset="0"/>
              <a:buChar char="•"/>
            </a:pPr>
            <a:r>
              <a:rPr lang="en-US" dirty="0"/>
              <a:t> Text align</a:t>
            </a:r>
          </a:p>
          <a:p>
            <a:pPr>
              <a:buFont typeface="Arial" panose="020B0604020202020204" pitchFamily="34" charset="0"/>
              <a:buChar char="•"/>
            </a:pPr>
            <a:r>
              <a:rPr lang="en-US" dirty="0"/>
              <a:t> Text Decoration</a:t>
            </a:r>
            <a:endParaRPr lang="en-IN" dirty="0"/>
          </a:p>
        </p:txBody>
      </p:sp>
    </p:spTree>
    <p:extLst>
      <p:ext uri="{BB962C8B-B14F-4D97-AF65-F5344CB8AC3E}">
        <p14:creationId xmlns:p14="http://schemas.microsoft.com/office/powerpoint/2010/main" val="2547261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CD72-214A-4E18-B66A-C7827B900591}"/>
              </a:ext>
            </a:extLst>
          </p:cNvPr>
          <p:cNvSpPr>
            <a:spLocks noGrp="1"/>
          </p:cNvSpPr>
          <p:nvPr>
            <p:ph type="title"/>
          </p:nvPr>
        </p:nvSpPr>
        <p:spPr/>
        <p:txBody>
          <a:bodyPr/>
          <a:lstStyle/>
          <a:p>
            <a:r>
              <a:rPr lang="en-IN" dirty="0"/>
              <a:t>Custom Fonts (Web Fonts)</a:t>
            </a:r>
          </a:p>
        </p:txBody>
      </p:sp>
      <p:sp>
        <p:nvSpPr>
          <p:cNvPr id="3" name="Content Placeholder 2">
            <a:extLst>
              <a:ext uri="{FF2B5EF4-FFF2-40B4-BE49-F238E27FC236}">
                <a16:creationId xmlns:a16="http://schemas.microsoft.com/office/drawing/2014/main" id="{B5D0089F-2EF3-44DD-9B2B-3E697AAD853D}"/>
              </a:ext>
            </a:extLst>
          </p:cNvPr>
          <p:cNvSpPr>
            <a:spLocks noGrp="1"/>
          </p:cNvSpPr>
          <p:nvPr>
            <p:ph idx="1"/>
          </p:nvPr>
        </p:nvSpPr>
        <p:spPr>
          <a:xfrm>
            <a:off x="1097280" y="1887679"/>
            <a:ext cx="3155938" cy="503183"/>
          </a:xfrm>
        </p:spPr>
        <p:txBody>
          <a:bodyPr/>
          <a:lstStyle/>
          <a:p>
            <a:pPr>
              <a:buFont typeface="Arial" panose="020B0604020202020204" pitchFamily="34" charset="0"/>
              <a:buChar char="•"/>
            </a:pPr>
            <a:r>
              <a:rPr lang="en-IN" dirty="0">
                <a:hlinkClick r:id="rId2"/>
              </a:rPr>
              <a:t> https://fonts.google.com/</a:t>
            </a:r>
            <a:r>
              <a:rPr lang="en-IN" dirty="0"/>
              <a:t> </a:t>
            </a:r>
          </a:p>
        </p:txBody>
      </p:sp>
      <p:sp>
        <p:nvSpPr>
          <p:cNvPr id="5" name="TextBox 4">
            <a:extLst>
              <a:ext uri="{FF2B5EF4-FFF2-40B4-BE49-F238E27FC236}">
                <a16:creationId xmlns:a16="http://schemas.microsoft.com/office/drawing/2014/main" id="{C9132122-DE84-4F3A-B268-CFE95B268E57}"/>
              </a:ext>
            </a:extLst>
          </p:cNvPr>
          <p:cNvSpPr txBox="1"/>
          <p:nvPr/>
        </p:nvSpPr>
        <p:spPr>
          <a:xfrm>
            <a:off x="1078669" y="2878888"/>
            <a:ext cx="9800019" cy="923330"/>
          </a:xfrm>
          <a:prstGeom prst="rect">
            <a:avLst/>
          </a:prstGeom>
          <a:noFill/>
        </p:spPr>
        <p:txBody>
          <a:bodyPr wrap="square">
            <a:spAutoFit/>
          </a:bodyPr>
          <a:lstStyle/>
          <a:p>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"https://fonts.googleapis.com/css2?family=Caveat:wght@700&amp;display=swap"</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endParaRPr lang="en-IN" dirty="0"/>
          </a:p>
        </p:txBody>
      </p:sp>
      <p:sp>
        <p:nvSpPr>
          <p:cNvPr id="7" name="TextBox 6">
            <a:extLst>
              <a:ext uri="{FF2B5EF4-FFF2-40B4-BE49-F238E27FC236}">
                <a16:creationId xmlns:a16="http://schemas.microsoft.com/office/drawing/2014/main" id="{15125E62-6834-4895-8A3D-8FB68546E7CD}"/>
              </a:ext>
            </a:extLst>
          </p:cNvPr>
          <p:cNvSpPr txBox="1"/>
          <p:nvPr/>
        </p:nvSpPr>
        <p:spPr>
          <a:xfrm>
            <a:off x="1009879" y="4203726"/>
            <a:ext cx="6094602"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font-family</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'Caveat'</a:t>
            </a:r>
            <a:r>
              <a:rPr lang="en-IN" b="0" dirty="0">
                <a:solidFill>
                  <a:srgbClr val="000000"/>
                </a:solidFill>
                <a:effectLst/>
                <a:latin typeface="Consolas" panose="020B0609020204030204" pitchFamily="49" charset="0"/>
              </a:rPr>
              <a:t>, </a:t>
            </a:r>
            <a:r>
              <a:rPr lang="en-IN" b="0" dirty="0">
                <a:solidFill>
                  <a:srgbClr val="0451A5"/>
                </a:solidFill>
                <a:effectLst/>
                <a:latin typeface="Consolas" panose="020B0609020204030204" pitchFamily="49" charset="0"/>
              </a:rPr>
              <a:t>cursive</a:t>
            </a:r>
            <a:r>
              <a:rPr lang="en-IN" b="0" dirty="0">
                <a:solidFill>
                  <a:srgbClr val="000000"/>
                </a:solidFill>
                <a:effectLst/>
                <a:latin typeface="Consolas" panose="020B0609020204030204" pitchFamily="49" charset="0"/>
              </a:rPr>
              <a:t>;</a:t>
            </a:r>
          </a:p>
          <a:p>
            <a:endParaRPr lang="en-IN" dirty="0"/>
          </a:p>
        </p:txBody>
      </p:sp>
      <p:sp>
        <p:nvSpPr>
          <p:cNvPr id="8" name="TextBox 7">
            <a:extLst>
              <a:ext uri="{FF2B5EF4-FFF2-40B4-BE49-F238E27FC236}">
                <a16:creationId xmlns:a16="http://schemas.microsoft.com/office/drawing/2014/main" id="{631810EE-18BC-4506-A286-6A0793836899}"/>
              </a:ext>
            </a:extLst>
          </p:cNvPr>
          <p:cNvSpPr txBox="1"/>
          <p:nvPr/>
        </p:nvSpPr>
        <p:spPr>
          <a:xfrm>
            <a:off x="1097280" y="2400091"/>
            <a:ext cx="2372252" cy="369332"/>
          </a:xfrm>
          <a:prstGeom prst="rect">
            <a:avLst/>
          </a:prstGeom>
          <a:noFill/>
        </p:spPr>
        <p:txBody>
          <a:bodyPr wrap="none" rtlCol="0">
            <a:spAutoFit/>
          </a:bodyPr>
          <a:lstStyle/>
          <a:p>
            <a:r>
              <a:rPr lang="en-IN" dirty="0"/>
              <a:t>Add the link in html file</a:t>
            </a:r>
          </a:p>
        </p:txBody>
      </p:sp>
      <p:sp>
        <p:nvSpPr>
          <p:cNvPr id="9" name="TextBox 8">
            <a:extLst>
              <a:ext uri="{FF2B5EF4-FFF2-40B4-BE49-F238E27FC236}">
                <a16:creationId xmlns:a16="http://schemas.microsoft.com/office/drawing/2014/main" id="{0B632BE2-6FBE-4D1B-AC75-EF2CFC24CD2D}"/>
              </a:ext>
            </a:extLst>
          </p:cNvPr>
          <p:cNvSpPr txBox="1"/>
          <p:nvPr/>
        </p:nvSpPr>
        <p:spPr>
          <a:xfrm>
            <a:off x="1078669" y="3733047"/>
            <a:ext cx="2909514" cy="369332"/>
          </a:xfrm>
          <a:prstGeom prst="rect">
            <a:avLst/>
          </a:prstGeom>
          <a:noFill/>
        </p:spPr>
        <p:txBody>
          <a:bodyPr wrap="none" rtlCol="0">
            <a:spAutoFit/>
          </a:bodyPr>
          <a:lstStyle/>
          <a:p>
            <a:r>
              <a:rPr lang="en-IN" dirty="0"/>
              <a:t>Add the font-family in </a:t>
            </a:r>
            <a:r>
              <a:rPr lang="en-IN" dirty="0" err="1"/>
              <a:t>css</a:t>
            </a:r>
            <a:r>
              <a:rPr lang="en-IN" dirty="0"/>
              <a:t> file</a:t>
            </a:r>
          </a:p>
        </p:txBody>
      </p:sp>
    </p:spTree>
    <p:extLst>
      <p:ext uri="{BB962C8B-B14F-4D97-AF65-F5344CB8AC3E}">
        <p14:creationId xmlns:p14="http://schemas.microsoft.com/office/powerpoint/2010/main" val="604445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AC91-70F9-4849-B13F-D82417291BC2}"/>
              </a:ext>
            </a:extLst>
          </p:cNvPr>
          <p:cNvSpPr>
            <a:spLocks noGrp="1"/>
          </p:cNvSpPr>
          <p:nvPr>
            <p:ph type="title"/>
          </p:nvPr>
        </p:nvSpPr>
        <p:spPr/>
        <p:txBody>
          <a:bodyPr/>
          <a:lstStyle/>
          <a:p>
            <a:r>
              <a:rPr lang="en-IN" dirty="0"/>
              <a:t>The Box Model</a:t>
            </a:r>
          </a:p>
        </p:txBody>
      </p:sp>
      <p:sp>
        <p:nvSpPr>
          <p:cNvPr id="3" name="Content Placeholder 2">
            <a:extLst>
              <a:ext uri="{FF2B5EF4-FFF2-40B4-BE49-F238E27FC236}">
                <a16:creationId xmlns:a16="http://schemas.microsoft.com/office/drawing/2014/main" id="{81970802-4E01-4F70-9176-0ABB3E186897}"/>
              </a:ext>
            </a:extLst>
          </p:cNvPr>
          <p:cNvSpPr>
            <a:spLocks noGrp="1"/>
          </p:cNvSpPr>
          <p:nvPr>
            <p:ph idx="1"/>
          </p:nvPr>
        </p:nvSpPr>
        <p:spPr/>
        <p:txBody>
          <a:bodyPr/>
          <a:lstStyle/>
          <a:p>
            <a:pPr>
              <a:buFont typeface="Arial" panose="020B0604020202020204" pitchFamily="34" charset="0"/>
              <a:buChar char="•"/>
            </a:pPr>
            <a:r>
              <a:rPr lang="en-IN" dirty="0"/>
              <a:t> In a document, each element is represented as a rectangular box. In CSS, each of these rectangular box is described using the standard box model.</a:t>
            </a:r>
          </a:p>
          <a:p>
            <a:pPr>
              <a:buFont typeface="Arial" panose="020B0604020202020204" pitchFamily="34" charset="0"/>
              <a:buChar char="•"/>
            </a:pPr>
            <a:r>
              <a:rPr lang="en-IN" dirty="0"/>
              <a:t> Each box has four edges : The margin edge, border edge, padding edge and content edge. </a:t>
            </a:r>
          </a:p>
        </p:txBody>
      </p:sp>
    </p:spTree>
    <p:extLst>
      <p:ext uri="{BB962C8B-B14F-4D97-AF65-F5344CB8AC3E}">
        <p14:creationId xmlns:p14="http://schemas.microsoft.com/office/powerpoint/2010/main" val="195571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2843-6BE4-4CAD-93CE-8BDE3891FC80}"/>
              </a:ext>
            </a:extLst>
          </p:cNvPr>
          <p:cNvSpPr>
            <a:spLocks noGrp="1"/>
          </p:cNvSpPr>
          <p:nvPr>
            <p:ph type="title"/>
          </p:nvPr>
        </p:nvSpPr>
        <p:spPr/>
        <p:txBody>
          <a:bodyPr/>
          <a:lstStyle/>
          <a:p>
            <a:r>
              <a:rPr lang="en-US" dirty="0"/>
              <a:t>View Page Source</a:t>
            </a:r>
            <a:endParaRPr lang="en-IN" dirty="0"/>
          </a:p>
        </p:txBody>
      </p:sp>
      <p:sp>
        <p:nvSpPr>
          <p:cNvPr id="3" name="Content Placeholder 2">
            <a:extLst>
              <a:ext uri="{FF2B5EF4-FFF2-40B4-BE49-F238E27FC236}">
                <a16:creationId xmlns:a16="http://schemas.microsoft.com/office/drawing/2014/main" id="{8421CC35-2E89-482F-BB7E-D6727FCD8888}"/>
              </a:ext>
            </a:extLst>
          </p:cNvPr>
          <p:cNvSpPr>
            <a:spLocks noGrp="1"/>
          </p:cNvSpPr>
          <p:nvPr>
            <p:ph idx="1"/>
          </p:nvPr>
        </p:nvSpPr>
        <p:spPr/>
        <p:txBody>
          <a:bodyPr/>
          <a:lstStyle/>
          <a:p>
            <a:pPr>
              <a:buFont typeface="Arial" panose="020B0604020202020204" pitchFamily="34" charset="0"/>
              <a:buChar char="•"/>
            </a:pPr>
            <a:r>
              <a:rPr lang="en-US" dirty="0"/>
              <a:t> We can view the underlying HTML , CSS and JavaScript on any webpage</a:t>
            </a:r>
          </a:p>
          <a:p>
            <a:pPr>
              <a:buFont typeface="Arial" panose="020B0604020202020204" pitchFamily="34" charset="0"/>
              <a:buChar char="•"/>
            </a:pPr>
            <a:r>
              <a:rPr lang="en-US" dirty="0"/>
              <a:t> In Chrome , right click and select “View Page Source”</a:t>
            </a:r>
          </a:p>
          <a:p>
            <a:pPr>
              <a:buFont typeface="Arial" panose="020B0604020202020204" pitchFamily="34" charset="0"/>
              <a:buChar char="•"/>
            </a:pPr>
            <a:r>
              <a:rPr lang="en-US" dirty="0"/>
              <a:t> Or select View &gt; Developer &gt; View Source</a:t>
            </a:r>
          </a:p>
          <a:p>
            <a:pPr>
              <a:buFont typeface="Arial" panose="020B0604020202020204" pitchFamily="34" charset="0"/>
              <a:buChar char="•"/>
            </a:pPr>
            <a:r>
              <a:rPr lang="en-US" dirty="0"/>
              <a:t> Or use the shortcut Ctrl + U</a:t>
            </a:r>
            <a:endParaRPr lang="en-IN" dirty="0"/>
          </a:p>
        </p:txBody>
      </p:sp>
    </p:spTree>
    <p:extLst>
      <p:ext uri="{BB962C8B-B14F-4D97-AF65-F5344CB8AC3E}">
        <p14:creationId xmlns:p14="http://schemas.microsoft.com/office/powerpoint/2010/main" val="1625024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A6B-EB8D-46FD-8E2E-8E2B6C6B7882}"/>
              </a:ext>
            </a:extLst>
          </p:cNvPr>
          <p:cNvSpPr>
            <a:spLocks noGrp="1"/>
          </p:cNvSpPr>
          <p:nvPr>
            <p:ph type="title"/>
          </p:nvPr>
        </p:nvSpPr>
        <p:spPr/>
        <p:txBody>
          <a:bodyPr/>
          <a:lstStyle/>
          <a:p>
            <a:r>
              <a:rPr lang="en-IN" dirty="0"/>
              <a:t>Box Model</a:t>
            </a:r>
          </a:p>
        </p:txBody>
      </p:sp>
      <p:sp>
        <p:nvSpPr>
          <p:cNvPr id="3" name="Content Placeholder 2">
            <a:extLst>
              <a:ext uri="{FF2B5EF4-FFF2-40B4-BE49-F238E27FC236}">
                <a16:creationId xmlns:a16="http://schemas.microsoft.com/office/drawing/2014/main" id="{7D88DF4C-9BF8-4266-AEC5-AB643FAD0491}"/>
              </a:ext>
            </a:extLst>
          </p:cNvPr>
          <p:cNvSpPr>
            <a:spLocks noGrp="1"/>
          </p:cNvSpPr>
          <p:nvPr>
            <p:ph idx="1"/>
          </p:nvPr>
        </p:nvSpPr>
        <p:spPr>
          <a:xfrm>
            <a:off x="1097280" y="1845734"/>
            <a:ext cx="1327138" cy="1887367"/>
          </a:xfrm>
        </p:spPr>
        <p:txBody>
          <a:bodyPr/>
          <a:lstStyle/>
          <a:p>
            <a:pPr>
              <a:buFont typeface="Arial" panose="020B0604020202020204" pitchFamily="34" charset="0"/>
              <a:buChar char="•"/>
            </a:pPr>
            <a:r>
              <a:rPr lang="en-IN" dirty="0"/>
              <a:t> Content</a:t>
            </a:r>
          </a:p>
          <a:p>
            <a:pPr>
              <a:buFont typeface="Arial" panose="020B0604020202020204" pitchFamily="34" charset="0"/>
              <a:buChar char="•"/>
            </a:pPr>
            <a:r>
              <a:rPr lang="en-IN" dirty="0"/>
              <a:t> Padding</a:t>
            </a:r>
          </a:p>
          <a:p>
            <a:pPr>
              <a:buFont typeface="Arial" panose="020B0604020202020204" pitchFamily="34" charset="0"/>
              <a:buChar char="•"/>
            </a:pPr>
            <a:r>
              <a:rPr lang="en-IN" dirty="0"/>
              <a:t> Border</a:t>
            </a:r>
          </a:p>
          <a:p>
            <a:pPr>
              <a:buFont typeface="Arial" panose="020B0604020202020204" pitchFamily="34" charset="0"/>
              <a:buChar char="•"/>
            </a:pPr>
            <a:r>
              <a:rPr lang="en-IN" dirty="0"/>
              <a:t> Margin</a:t>
            </a:r>
          </a:p>
          <a:p>
            <a:pPr marL="0" indent="0">
              <a:buNone/>
            </a:pPr>
            <a:endParaRPr lang="en-IN" dirty="0"/>
          </a:p>
        </p:txBody>
      </p:sp>
      <p:pic>
        <p:nvPicPr>
          <p:cNvPr id="1026" name="Picture 2" descr="Diagram of the box model">
            <a:extLst>
              <a:ext uri="{FF2B5EF4-FFF2-40B4-BE49-F238E27FC236}">
                <a16:creationId xmlns:a16="http://schemas.microsoft.com/office/drawing/2014/main" id="{8D5A2D9D-5198-4AD3-B9FA-EE23CD090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552" y="2000250"/>
            <a:ext cx="51816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149A65-C4D5-47FC-BA93-C2264890DE66}"/>
              </a:ext>
            </a:extLst>
          </p:cNvPr>
          <p:cNvSpPr txBox="1"/>
          <p:nvPr/>
        </p:nvSpPr>
        <p:spPr>
          <a:xfrm>
            <a:off x="4465040" y="4673084"/>
            <a:ext cx="6094602" cy="369332"/>
          </a:xfrm>
          <a:prstGeom prst="rect">
            <a:avLst/>
          </a:prstGeom>
          <a:noFill/>
        </p:spPr>
        <p:txBody>
          <a:bodyPr wrap="square">
            <a:spAutoFit/>
          </a:bodyPr>
          <a:lstStyle/>
          <a:p>
            <a:r>
              <a:rPr lang="en-IN" dirty="0"/>
              <a:t>https://mdn.mozillademos.org/files/16558/box-model.png</a:t>
            </a:r>
          </a:p>
        </p:txBody>
      </p:sp>
    </p:spTree>
    <p:extLst>
      <p:ext uri="{BB962C8B-B14F-4D97-AF65-F5344CB8AC3E}">
        <p14:creationId xmlns:p14="http://schemas.microsoft.com/office/powerpoint/2010/main" val="283796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A273-30DA-4A00-A355-5AF614DC918A}"/>
              </a:ext>
            </a:extLst>
          </p:cNvPr>
          <p:cNvSpPr>
            <a:spLocks noGrp="1"/>
          </p:cNvSpPr>
          <p:nvPr>
            <p:ph type="title"/>
          </p:nvPr>
        </p:nvSpPr>
        <p:spPr/>
        <p:txBody>
          <a:bodyPr/>
          <a:lstStyle/>
          <a:p>
            <a:r>
              <a:rPr lang="en-IN" dirty="0"/>
              <a:t>Tic Tac Toe Board </a:t>
            </a:r>
            <a:r>
              <a:rPr lang="en-US" dirty="0"/>
              <a:t>Exercise</a:t>
            </a:r>
            <a:endParaRPr lang="en-IN" dirty="0"/>
          </a:p>
        </p:txBody>
      </p:sp>
      <p:pic>
        <p:nvPicPr>
          <p:cNvPr id="4" name="Picture 3">
            <a:extLst>
              <a:ext uri="{FF2B5EF4-FFF2-40B4-BE49-F238E27FC236}">
                <a16:creationId xmlns:a16="http://schemas.microsoft.com/office/drawing/2014/main" id="{8ACFAE99-4731-4EBE-AE96-6C7CE0C83807}"/>
              </a:ext>
            </a:extLst>
          </p:cNvPr>
          <p:cNvPicPr>
            <a:picLocks noChangeAspect="1"/>
          </p:cNvPicPr>
          <p:nvPr/>
        </p:nvPicPr>
        <p:blipFill>
          <a:blip r:embed="rId2"/>
          <a:stretch>
            <a:fillRect/>
          </a:stretch>
        </p:blipFill>
        <p:spPr>
          <a:xfrm>
            <a:off x="4064466" y="2104544"/>
            <a:ext cx="3762462" cy="3799592"/>
          </a:xfrm>
          <a:prstGeom prst="rect">
            <a:avLst/>
          </a:prstGeom>
        </p:spPr>
      </p:pic>
    </p:spTree>
    <p:extLst>
      <p:ext uri="{BB962C8B-B14F-4D97-AF65-F5344CB8AC3E}">
        <p14:creationId xmlns:p14="http://schemas.microsoft.com/office/powerpoint/2010/main" val="1900641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FFCC-C065-4DB6-BA5F-EBE21D28C77E}"/>
              </a:ext>
            </a:extLst>
          </p:cNvPr>
          <p:cNvSpPr>
            <a:spLocks noGrp="1"/>
          </p:cNvSpPr>
          <p:nvPr>
            <p:ph type="title"/>
          </p:nvPr>
        </p:nvSpPr>
        <p:spPr/>
        <p:txBody>
          <a:bodyPr/>
          <a:lstStyle/>
          <a:p>
            <a:r>
              <a:rPr lang="en-IN" dirty="0"/>
              <a:t>Create Image Gallery </a:t>
            </a:r>
            <a:r>
              <a:rPr lang="en-US" dirty="0"/>
              <a:t>Exercise</a:t>
            </a:r>
            <a:endParaRPr lang="en-IN" dirty="0"/>
          </a:p>
        </p:txBody>
      </p:sp>
      <p:pic>
        <p:nvPicPr>
          <p:cNvPr id="4" name="Picture 3">
            <a:extLst>
              <a:ext uri="{FF2B5EF4-FFF2-40B4-BE49-F238E27FC236}">
                <a16:creationId xmlns:a16="http://schemas.microsoft.com/office/drawing/2014/main" id="{F6FF5F35-993C-456A-9623-B0124E14092A}"/>
              </a:ext>
            </a:extLst>
          </p:cNvPr>
          <p:cNvPicPr>
            <a:picLocks noChangeAspect="1"/>
          </p:cNvPicPr>
          <p:nvPr/>
        </p:nvPicPr>
        <p:blipFill>
          <a:blip r:embed="rId2"/>
          <a:stretch>
            <a:fillRect/>
          </a:stretch>
        </p:blipFill>
        <p:spPr>
          <a:xfrm>
            <a:off x="2130804" y="1870745"/>
            <a:ext cx="7759296" cy="3981959"/>
          </a:xfrm>
          <a:prstGeom prst="rect">
            <a:avLst/>
          </a:prstGeom>
        </p:spPr>
      </p:pic>
    </p:spTree>
    <p:extLst>
      <p:ext uri="{BB962C8B-B14F-4D97-AF65-F5344CB8AC3E}">
        <p14:creationId xmlns:p14="http://schemas.microsoft.com/office/powerpoint/2010/main" val="3608849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3CEB-EC8C-4BAA-82F7-3526936E1304}"/>
              </a:ext>
            </a:extLst>
          </p:cNvPr>
          <p:cNvSpPr>
            <a:spLocks noGrp="1"/>
          </p:cNvSpPr>
          <p:nvPr>
            <p:ph type="title"/>
          </p:nvPr>
        </p:nvSpPr>
        <p:spPr/>
        <p:txBody>
          <a:bodyPr/>
          <a:lstStyle/>
          <a:p>
            <a:r>
              <a:rPr lang="en-IN" dirty="0"/>
              <a:t>Blog site </a:t>
            </a:r>
            <a:r>
              <a:rPr lang="en-US" dirty="0"/>
              <a:t>Exercise</a:t>
            </a:r>
            <a:endParaRPr lang="en-IN" dirty="0"/>
          </a:p>
        </p:txBody>
      </p:sp>
      <p:pic>
        <p:nvPicPr>
          <p:cNvPr id="4" name="Picture 3">
            <a:extLst>
              <a:ext uri="{FF2B5EF4-FFF2-40B4-BE49-F238E27FC236}">
                <a16:creationId xmlns:a16="http://schemas.microsoft.com/office/drawing/2014/main" id="{59C27A7C-989C-44AC-BEC1-00E5437873C8}"/>
              </a:ext>
            </a:extLst>
          </p:cNvPr>
          <p:cNvPicPr>
            <a:picLocks noChangeAspect="1"/>
          </p:cNvPicPr>
          <p:nvPr/>
        </p:nvPicPr>
        <p:blipFill>
          <a:blip r:embed="rId2"/>
          <a:stretch>
            <a:fillRect/>
          </a:stretch>
        </p:blipFill>
        <p:spPr>
          <a:xfrm>
            <a:off x="3780448" y="2148390"/>
            <a:ext cx="3534752" cy="3811988"/>
          </a:xfrm>
          <a:prstGeom prst="rect">
            <a:avLst/>
          </a:prstGeom>
        </p:spPr>
      </p:pic>
    </p:spTree>
    <p:extLst>
      <p:ext uri="{BB962C8B-B14F-4D97-AF65-F5344CB8AC3E}">
        <p14:creationId xmlns:p14="http://schemas.microsoft.com/office/powerpoint/2010/main" val="2404409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77D9-ADD9-4731-8B53-56E608C6971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2D Transforms</a:t>
            </a:r>
            <a:endParaRPr lang="en-IN" dirty="0"/>
          </a:p>
        </p:txBody>
      </p:sp>
      <p:sp>
        <p:nvSpPr>
          <p:cNvPr id="3" name="Content Placeholder 2">
            <a:extLst>
              <a:ext uri="{FF2B5EF4-FFF2-40B4-BE49-F238E27FC236}">
                <a16:creationId xmlns:a16="http://schemas.microsoft.com/office/drawing/2014/main" id="{C5FD83CE-4566-4180-BF07-5D8B62708A6B}"/>
              </a:ext>
            </a:extLst>
          </p:cNvPr>
          <p:cNvSpPr>
            <a:spLocks noGrp="1"/>
          </p:cNvSpPr>
          <p:nvPr>
            <p:ph idx="1"/>
          </p:nvPr>
        </p:nvSpPr>
        <p:spPr/>
        <p:txBody>
          <a:bodyPr/>
          <a:lstStyle/>
          <a:p>
            <a:pPr>
              <a:buFont typeface="Arial" panose="020B0604020202020204" pitchFamily="34" charset="0"/>
              <a:buChar char="•"/>
            </a:pPr>
            <a:r>
              <a:rPr lang="en-IN" dirty="0"/>
              <a:t> </a:t>
            </a:r>
            <a:r>
              <a:rPr lang="en-US" b="0" i="0" dirty="0">
                <a:solidFill>
                  <a:srgbClr val="000000"/>
                </a:solidFill>
                <a:effectLst/>
                <a:latin typeface="Verdana" panose="020B0604030504040204" pitchFamily="34" charset="0"/>
              </a:rPr>
              <a:t>CSS transforms allow you to move, rotate, scale, and skew elements.</a:t>
            </a:r>
          </a:p>
          <a:p>
            <a:pPr>
              <a:buFont typeface="Arial" panose="020B0604020202020204" pitchFamily="34" charset="0"/>
              <a:buChar char="•"/>
            </a:pPr>
            <a:r>
              <a:rPr lang="en-US" dirty="0">
                <a:solidFill>
                  <a:srgbClr val="000000"/>
                </a:solidFill>
                <a:latin typeface="Verdana" panose="020B0604030504040204" pitchFamily="34" charset="0"/>
              </a:rPr>
              <a:t> In this chapter you will learn about the following CSS property:</a:t>
            </a:r>
          </a:p>
          <a:p>
            <a:pPr lvl="1">
              <a:buFont typeface="Arial" panose="020B0604020202020204" pitchFamily="34" charset="0"/>
              <a:buChar char="•"/>
            </a:pPr>
            <a:r>
              <a:rPr lang="en-IN" b="0" i="0" dirty="0">
                <a:solidFill>
                  <a:srgbClr val="DC143C"/>
                </a:solidFill>
                <a:effectLst/>
                <a:latin typeface="Consolas" panose="020B0609020204030204" pitchFamily="49" charset="0"/>
              </a:rPr>
              <a:t>transform</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25436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63DE-938A-498C-B257-E444640FA57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2D Transforms Methods</a:t>
            </a:r>
            <a:endParaRPr lang="en-IN" dirty="0"/>
          </a:p>
        </p:txBody>
      </p:sp>
      <p:sp>
        <p:nvSpPr>
          <p:cNvPr id="3" name="Content Placeholder 2">
            <a:extLst>
              <a:ext uri="{FF2B5EF4-FFF2-40B4-BE49-F238E27FC236}">
                <a16:creationId xmlns:a16="http://schemas.microsoft.com/office/drawing/2014/main" id="{BA39DF5C-A27F-4D02-8EAF-ABAFB9BCE9C6}"/>
              </a:ext>
            </a:extLst>
          </p:cNvPr>
          <p:cNvSpPr>
            <a:spLocks noGrp="1"/>
          </p:cNvSpPr>
          <p:nvPr>
            <p:ph idx="1"/>
          </p:nvPr>
        </p:nvSpPr>
        <p:spPr/>
        <p:txBody>
          <a:bodyPr/>
          <a:lstStyle/>
          <a:p>
            <a:pPr>
              <a:buFont typeface="Arial" panose="020B0604020202020204" pitchFamily="34" charset="0"/>
              <a:buChar char="•"/>
            </a:pPr>
            <a:r>
              <a:rPr lang="en-US" dirty="0"/>
              <a:t> translate()</a:t>
            </a:r>
          </a:p>
          <a:p>
            <a:pPr>
              <a:buFont typeface="Arial" panose="020B0604020202020204" pitchFamily="34" charset="0"/>
              <a:buChar char="•"/>
            </a:pPr>
            <a:r>
              <a:rPr lang="en-US" dirty="0"/>
              <a:t> rotate()</a:t>
            </a:r>
          </a:p>
          <a:p>
            <a:pPr>
              <a:buFont typeface="Arial" panose="020B0604020202020204" pitchFamily="34" charset="0"/>
              <a:buChar char="•"/>
            </a:pPr>
            <a:r>
              <a:rPr lang="en-US" dirty="0"/>
              <a:t> </a:t>
            </a:r>
            <a:r>
              <a:rPr lang="en-US" dirty="0" err="1"/>
              <a:t>scaleX</a:t>
            </a:r>
            <a:r>
              <a:rPr lang="en-US" dirty="0"/>
              <a:t>()</a:t>
            </a:r>
          </a:p>
          <a:p>
            <a:pPr>
              <a:buFont typeface="Arial" panose="020B0604020202020204" pitchFamily="34" charset="0"/>
              <a:buChar char="•"/>
            </a:pPr>
            <a:r>
              <a:rPr lang="en-US" dirty="0"/>
              <a:t> </a:t>
            </a:r>
            <a:r>
              <a:rPr lang="en-US" dirty="0" err="1"/>
              <a:t>scaleY</a:t>
            </a:r>
            <a:r>
              <a:rPr lang="en-US" dirty="0"/>
              <a:t>()</a:t>
            </a:r>
          </a:p>
          <a:p>
            <a:pPr>
              <a:buFont typeface="Arial" panose="020B0604020202020204" pitchFamily="34" charset="0"/>
              <a:buChar char="•"/>
            </a:pPr>
            <a:r>
              <a:rPr lang="en-US" dirty="0"/>
              <a:t> scale()</a:t>
            </a:r>
          </a:p>
          <a:p>
            <a:pPr>
              <a:buFont typeface="Arial" panose="020B0604020202020204" pitchFamily="34" charset="0"/>
              <a:buChar char="•"/>
            </a:pPr>
            <a:r>
              <a:rPr lang="en-US" dirty="0"/>
              <a:t> </a:t>
            </a:r>
            <a:r>
              <a:rPr lang="en-US" dirty="0" err="1"/>
              <a:t>skewX</a:t>
            </a:r>
            <a:r>
              <a:rPr lang="en-US" dirty="0"/>
              <a:t>()</a:t>
            </a:r>
          </a:p>
          <a:p>
            <a:pPr>
              <a:buFont typeface="Arial" panose="020B0604020202020204" pitchFamily="34" charset="0"/>
              <a:buChar char="•"/>
            </a:pPr>
            <a:r>
              <a:rPr lang="en-US" dirty="0"/>
              <a:t> </a:t>
            </a:r>
            <a:r>
              <a:rPr lang="en-US" dirty="0" err="1"/>
              <a:t>skewY</a:t>
            </a:r>
            <a:r>
              <a:rPr lang="en-US" dirty="0"/>
              <a:t>()</a:t>
            </a:r>
          </a:p>
          <a:p>
            <a:pPr>
              <a:buFont typeface="Arial" panose="020B0604020202020204" pitchFamily="34" charset="0"/>
              <a:buChar char="•"/>
            </a:pPr>
            <a:r>
              <a:rPr lang="en-US" dirty="0"/>
              <a:t> skew()</a:t>
            </a:r>
          </a:p>
          <a:p>
            <a:pPr>
              <a:buFont typeface="Arial" panose="020B0604020202020204" pitchFamily="34" charset="0"/>
              <a:buChar char="•"/>
            </a:pPr>
            <a:r>
              <a:rPr lang="en-US" dirty="0"/>
              <a:t> matrix()</a:t>
            </a:r>
            <a:endParaRPr lang="en-IN" dirty="0"/>
          </a:p>
        </p:txBody>
      </p:sp>
    </p:spTree>
    <p:extLst>
      <p:ext uri="{BB962C8B-B14F-4D97-AF65-F5344CB8AC3E}">
        <p14:creationId xmlns:p14="http://schemas.microsoft.com/office/powerpoint/2010/main" val="2404618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F9C-B547-4F5F-9CDE-9AFEC646F9E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3D Transforms</a:t>
            </a:r>
            <a:endParaRPr lang="en-IN" dirty="0"/>
          </a:p>
        </p:txBody>
      </p:sp>
      <p:sp>
        <p:nvSpPr>
          <p:cNvPr id="3" name="Content Placeholder 2">
            <a:extLst>
              <a:ext uri="{FF2B5EF4-FFF2-40B4-BE49-F238E27FC236}">
                <a16:creationId xmlns:a16="http://schemas.microsoft.com/office/drawing/2014/main" id="{A96984ED-64AA-4082-B996-8D84D7D97DC6}"/>
              </a:ext>
            </a:extLst>
          </p:cNvPr>
          <p:cNvSpPr>
            <a:spLocks noGrp="1"/>
          </p:cNvSpPr>
          <p:nvPr>
            <p:ph idx="1"/>
          </p:nvPr>
        </p:nvSpPr>
        <p:spPr/>
        <p:txBody>
          <a:bodyPr/>
          <a:lstStyle/>
          <a:p>
            <a:pPr>
              <a:buFont typeface="Arial" panose="020B0604020202020204" pitchFamily="34" charset="0"/>
              <a:buChar char="•"/>
            </a:pPr>
            <a:r>
              <a:rPr lang="en-IN" dirty="0"/>
              <a:t> </a:t>
            </a:r>
            <a:r>
              <a:rPr lang="en-IN" b="0" i="0" dirty="0">
                <a:solidFill>
                  <a:srgbClr val="000000"/>
                </a:solidFill>
                <a:effectLst/>
                <a:latin typeface="Verdana" panose="020B0604030504040204" pitchFamily="34" charset="0"/>
              </a:rPr>
              <a:t>CSS also supports 3D transformations.</a:t>
            </a:r>
          </a:p>
          <a:p>
            <a:pPr>
              <a:buFont typeface="Arial" panose="020B0604020202020204" pitchFamily="34" charset="0"/>
              <a:buChar char="•"/>
            </a:pPr>
            <a:r>
              <a:rPr lang="en-IN"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In this chapter you will learn about the following CSS property:</a:t>
            </a:r>
          </a:p>
          <a:p>
            <a:pPr lvl="1">
              <a:buFont typeface="Arial" panose="020B0604020202020204" pitchFamily="34" charset="0"/>
              <a:buChar char="•"/>
            </a:pPr>
            <a:r>
              <a:rPr lang="en-US" dirty="0">
                <a:solidFill>
                  <a:srgbClr val="000000"/>
                </a:solidFill>
                <a:latin typeface="Verdana" panose="020B0604030504040204" pitchFamily="34" charset="0"/>
              </a:rPr>
              <a:t>transform</a:t>
            </a:r>
            <a:endParaRPr lang="en-IN" dirty="0"/>
          </a:p>
          <a:p>
            <a:pPr marL="201168" lvl="1" indent="0">
              <a:buNone/>
            </a:pPr>
            <a:endParaRPr lang="en-US" dirty="0">
              <a:solidFill>
                <a:srgbClr val="000000"/>
              </a:solidFill>
              <a:latin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719429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65D0-C25B-4A8B-AE94-935232999DF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3D Transforms Methods</a:t>
            </a:r>
            <a:endParaRPr lang="en-IN" dirty="0"/>
          </a:p>
        </p:txBody>
      </p:sp>
      <p:sp>
        <p:nvSpPr>
          <p:cNvPr id="3" name="Content Placeholder 2">
            <a:extLst>
              <a:ext uri="{FF2B5EF4-FFF2-40B4-BE49-F238E27FC236}">
                <a16:creationId xmlns:a16="http://schemas.microsoft.com/office/drawing/2014/main" id="{56EF4480-5DA5-46EE-9846-00543EB4A273}"/>
              </a:ext>
            </a:extLst>
          </p:cNvPr>
          <p:cNvSpPr>
            <a:spLocks noGrp="1"/>
          </p:cNvSpPr>
          <p:nvPr>
            <p:ph idx="1"/>
          </p:nvPr>
        </p:nvSpPr>
        <p:spPr/>
        <p:txBody>
          <a:bodyPr/>
          <a:lstStyle/>
          <a:p>
            <a:pPr>
              <a:buFont typeface="Arial" panose="020B0604020202020204" pitchFamily="34" charset="0"/>
              <a:buChar char="•"/>
            </a:pPr>
            <a:r>
              <a:rPr lang="en-IN" dirty="0"/>
              <a:t> </a:t>
            </a:r>
            <a:r>
              <a:rPr lang="en-IN" dirty="0" err="1"/>
              <a:t>rotateX</a:t>
            </a:r>
            <a:r>
              <a:rPr lang="en-IN" dirty="0"/>
              <a:t>()</a:t>
            </a:r>
          </a:p>
          <a:p>
            <a:pPr>
              <a:buFont typeface="Arial" panose="020B0604020202020204" pitchFamily="34" charset="0"/>
              <a:buChar char="•"/>
            </a:pPr>
            <a:r>
              <a:rPr lang="en-IN" dirty="0"/>
              <a:t> </a:t>
            </a:r>
            <a:r>
              <a:rPr lang="en-IN" dirty="0" err="1"/>
              <a:t>rotateY</a:t>
            </a:r>
            <a:r>
              <a:rPr lang="en-IN" dirty="0"/>
              <a:t>()</a:t>
            </a:r>
          </a:p>
          <a:p>
            <a:pPr>
              <a:buFont typeface="Arial" panose="020B0604020202020204" pitchFamily="34" charset="0"/>
              <a:buChar char="•"/>
            </a:pPr>
            <a:r>
              <a:rPr lang="en-IN" dirty="0"/>
              <a:t> </a:t>
            </a:r>
            <a:r>
              <a:rPr lang="en-IN" dirty="0" err="1"/>
              <a:t>rotateZ</a:t>
            </a:r>
            <a:r>
              <a:rPr lang="en-IN" dirty="0"/>
              <a:t>()</a:t>
            </a:r>
          </a:p>
        </p:txBody>
      </p:sp>
    </p:spTree>
    <p:extLst>
      <p:ext uri="{BB962C8B-B14F-4D97-AF65-F5344CB8AC3E}">
        <p14:creationId xmlns:p14="http://schemas.microsoft.com/office/powerpoint/2010/main" val="2164601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865C-DE75-41F3-8387-24A3E781FAD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Animations</a:t>
            </a:r>
            <a:endParaRPr lang="en-IN" dirty="0"/>
          </a:p>
        </p:txBody>
      </p:sp>
      <p:sp>
        <p:nvSpPr>
          <p:cNvPr id="3" name="Content Placeholder 2">
            <a:extLst>
              <a:ext uri="{FF2B5EF4-FFF2-40B4-BE49-F238E27FC236}">
                <a16:creationId xmlns:a16="http://schemas.microsoft.com/office/drawing/2014/main" id="{529C17CB-8DCD-409B-9D75-76DF19DA7A9B}"/>
              </a:ext>
            </a:extLst>
          </p:cNvPr>
          <p:cNvSpPr>
            <a:spLocks noGrp="1"/>
          </p:cNvSpPr>
          <p:nvPr>
            <p:ph idx="1"/>
          </p:nvPr>
        </p:nvSpPr>
        <p:spPr/>
        <p:txBody>
          <a:bodyPr/>
          <a:lstStyle/>
          <a:p>
            <a:pPr>
              <a:buFont typeface="Arial" panose="020B0604020202020204" pitchFamily="34" charset="0"/>
              <a:buChar char="•"/>
            </a:pPr>
            <a:r>
              <a:rPr lang="en-US" b="0" i="0" dirty="0">
                <a:solidFill>
                  <a:srgbClr val="000000"/>
                </a:solidFill>
                <a:effectLst/>
                <a:latin typeface="Verdana" panose="020B0604030504040204" pitchFamily="34" charset="0"/>
              </a:rPr>
              <a:t> CSS allows animation of HTML elements without using JavaScript or Flash!</a:t>
            </a:r>
          </a:p>
          <a:p>
            <a:pPr>
              <a:buFont typeface="Arial" panose="020B0604020202020204" pitchFamily="34" charset="0"/>
              <a:buChar char="•"/>
            </a:pPr>
            <a:r>
              <a:rPr lang="en-US" b="0" i="0" dirty="0">
                <a:solidFill>
                  <a:srgbClr val="000000"/>
                </a:solidFill>
                <a:effectLst/>
                <a:latin typeface="Verdana" panose="020B0604030504040204" pitchFamily="34" charset="0"/>
              </a:rPr>
              <a:t>In this chapter you will learn about the following properties:</a:t>
            </a:r>
            <a:endParaRPr lang="en-US" dirty="0">
              <a:solidFill>
                <a:srgbClr val="000000"/>
              </a:solidFill>
              <a:latin typeface="Verdana" panose="020B0604030504040204" pitchFamily="34" charset="0"/>
            </a:endParaRPr>
          </a:p>
          <a:p>
            <a:pPr lvl="1">
              <a:buFont typeface="Arial" panose="020B0604020202020204" pitchFamily="34" charset="0"/>
              <a:buChar char="•"/>
            </a:pPr>
            <a:r>
              <a:rPr lang="en-IN" dirty="0"/>
              <a:t>@keyframes</a:t>
            </a:r>
          </a:p>
          <a:p>
            <a:pPr lvl="1">
              <a:buFont typeface="Arial" panose="020B0604020202020204" pitchFamily="34" charset="0"/>
              <a:buChar char="•"/>
            </a:pPr>
            <a:r>
              <a:rPr lang="en-IN" dirty="0"/>
              <a:t>animation-name</a:t>
            </a:r>
          </a:p>
          <a:p>
            <a:pPr lvl="1">
              <a:buFont typeface="Arial" panose="020B0604020202020204" pitchFamily="34" charset="0"/>
              <a:buChar char="•"/>
            </a:pPr>
            <a:r>
              <a:rPr lang="en-IN" dirty="0"/>
              <a:t>animation-duration</a:t>
            </a:r>
          </a:p>
          <a:p>
            <a:pPr lvl="1">
              <a:buFont typeface="Arial" panose="020B0604020202020204" pitchFamily="34" charset="0"/>
              <a:buChar char="•"/>
            </a:pPr>
            <a:r>
              <a:rPr lang="en-IN" dirty="0"/>
              <a:t>animation-delay</a:t>
            </a:r>
          </a:p>
          <a:p>
            <a:pPr lvl="1">
              <a:buFont typeface="Arial" panose="020B0604020202020204" pitchFamily="34" charset="0"/>
              <a:buChar char="•"/>
            </a:pPr>
            <a:r>
              <a:rPr lang="en-IN" dirty="0"/>
              <a:t>animation-iteration-count</a:t>
            </a:r>
          </a:p>
          <a:p>
            <a:pPr lvl="1">
              <a:buFont typeface="Arial" panose="020B0604020202020204" pitchFamily="34" charset="0"/>
              <a:buChar char="•"/>
            </a:pPr>
            <a:r>
              <a:rPr lang="en-IN" dirty="0"/>
              <a:t>animation-direction</a:t>
            </a:r>
          </a:p>
          <a:p>
            <a:pPr lvl="1">
              <a:buFont typeface="Arial" panose="020B0604020202020204" pitchFamily="34" charset="0"/>
              <a:buChar char="•"/>
            </a:pPr>
            <a:r>
              <a:rPr lang="en-IN" dirty="0"/>
              <a:t>animation-timing-function</a:t>
            </a:r>
          </a:p>
          <a:p>
            <a:pPr lvl="1">
              <a:buFont typeface="Arial" panose="020B0604020202020204" pitchFamily="34" charset="0"/>
              <a:buChar char="•"/>
            </a:pPr>
            <a:r>
              <a:rPr lang="en-IN" dirty="0"/>
              <a:t>animation-fill-mode</a:t>
            </a:r>
          </a:p>
          <a:p>
            <a:pPr lvl="1">
              <a:buFont typeface="Arial" panose="020B0604020202020204" pitchFamily="34" charset="0"/>
              <a:buChar char="•"/>
            </a:pPr>
            <a:r>
              <a:rPr lang="en-IN" dirty="0"/>
              <a:t>animation</a:t>
            </a:r>
          </a:p>
        </p:txBody>
      </p:sp>
    </p:spTree>
    <p:extLst>
      <p:ext uri="{BB962C8B-B14F-4D97-AF65-F5344CB8AC3E}">
        <p14:creationId xmlns:p14="http://schemas.microsoft.com/office/powerpoint/2010/main" val="4075323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82A7-C88E-427C-86D9-1A2C7518E8C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@keyframes Rule</a:t>
            </a:r>
            <a:endParaRPr lang="en-IN" dirty="0"/>
          </a:p>
        </p:txBody>
      </p:sp>
      <p:sp>
        <p:nvSpPr>
          <p:cNvPr id="3" name="Content Placeholder 2">
            <a:extLst>
              <a:ext uri="{FF2B5EF4-FFF2-40B4-BE49-F238E27FC236}">
                <a16:creationId xmlns:a16="http://schemas.microsoft.com/office/drawing/2014/main" id="{3D5D84E4-355B-4E48-9302-7AA9EA7002AD}"/>
              </a:ext>
            </a:extLst>
          </p:cNvPr>
          <p:cNvSpPr>
            <a:spLocks noGrp="1"/>
          </p:cNvSpPr>
          <p:nvPr>
            <p:ph idx="1"/>
          </p:nvPr>
        </p:nvSpPr>
        <p:spPr/>
        <p:txBody>
          <a:bodyPr/>
          <a:lstStyle/>
          <a:p>
            <a:pPr>
              <a:buFont typeface="Arial" panose="020B0604020202020204" pitchFamily="34" charset="0"/>
              <a:buChar char="•"/>
            </a:pPr>
            <a:r>
              <a:rPr lang="en-IN" dirty="0"/>
              <a:t> </a:t>
            </a:r>
            <a:r>
              <a:rPr lang="en-US" dirty="0"/>
              <a:t>When you specify CSS styles inside the @keyframes rule, the animation will gradually change from the current style to the new style at certain times.</a:t>
            </a:r>
          </a:p>
          <a:p>
            <a:pPr>
              <a:buFont typeface="Arial" panose="020B0604020202020204" pitchFamily="34" charset="0"/>
              <a:buChar char="•"/>
            </a:pPr>
            <a:r>
              <a:rPr lang="en-US" dirty="0"/>
              <a:t> To get an animation to work, you must bind the animation to an element.</a:t>
            </a:r>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8537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4B5-D455-4500-932E-400C4A9CAF13}"/>
              </a:ext>
            </a:extLst>
          </p:cNvPr>
          <p:cNvSpPr>
            <a:spLocks noGrp="1"/>
          </p:cNvSpPr>
          <p:nvPr>
            <p:ph type="title"/>
          </p:nvPr>
        </p:nvSpPr>
        <p:spPr/>
        <p:txBody>
          <a:bodyPr/>
          <a:lstStyle/>
          <a:p>
            <a:r>
              <a:rPr lang="en-US" dirty="0"/>
              <a:t>Front End Basics</a:t>
            </a:r>
            <a:endParaRPr lang="en-IN" dirty="0"/>
          </a:p>
        </p:txBody>
      </p:sp>
      <p:sp>
        <p:nvSpPr>
          <p:cNvPr id="3" name="Text Placeholder 2">
            <a:extLst>
              <a:ext uri="{FF2B5EF4-FFF2-40B4-BE49-F238E27FC236}">
                <a16:creationId xmlns:a16="http://schemas.microsoft.com/office/drawing/2014/main" id="{DE5D10CC-399B-4EE1-B70F-155AEB29F822}"/>
              </a:ext>
            </a:extLst>
          </p:cNvPr>
          <p:cNvSpPr>
            <a:spLocks noGrp="1"/>
          </p:cNvSpPr>
          <p:nvPr>
            <p:ph type="body" idx="1"/>
          </p:nvPr>
        </p:nvSpPr>
        <p:spPr/>
        <p:txBody>
          <a:bodyPr/>
          <a:lstStyle/>
          <a:p>
            <a:r>
              <a:rPr lang="en-US" dirty="0"/>
              <a:t>HTML, CSS AND JavaScript</a:t>
            </a:r>
            <a:endParaRPr lang="en-IN" dirty="0"/>
          </a:p>
        </p:txBody>
      </p:sp>
    </p:spTree>
    <p:extLst>
      <p:ext uri="{BB962C8B-B14F-4D97-AF65-F5344CB8AC3E}">
        <p14:creationId xmlns:p14="http://schemas.microsoft.com/office/powerpoint/2010/main" val="1144745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03E3-EBFF-4385-870E-C823DDE0A04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Delay an Animation</a:t>
            </a:r>
            <a:endParaRPr lang="en-IN" dirty="0"/>
          </a:p>
        </p:txBody>
      </p:sp>
      <p:sp>
        <p:nvSpPr>
          <p:cNvPr id="3" name="Content Placeholder 2">
            <a:extLst>
              <a:ext uri="{FF2B5EF4-FFF2-40B4-BE49-F238E27FC236}">
                <a16:creationId xmlns:a16="http://schemas.microsoft.com/office/drawing/2014/main" id="{8B317B2D-AE32-4A22-834B-DDB131B240F4}"/>
              </a:ext>
            </a:extLst>
          </p:cNvPr>
          <p:cNvSpPr>
            <a:spLocks noGrp="1"/>
          </p:cNvSpPr>
          <p:nvPr>
            <p:ph idx="1"/>
          </p:nvPr>
        </p:nvSpPr>
        <p:spPr/>
        <p:txBody>
          <a:bodyPr/>
          <a:lstStyle/>
          <a:p>
            <a:pPr>
              <a:buFont typeface="Arial" panose="020B0604020202020204" pitchFamily="34" charset="0"/>
              <a:buChar char="•"/>
            </a:pPr>
            <a:r>
              <a:rPr lang="en-IN" dirty="0"/>
              <a:t> </a:t>
            </a:r>
            <a:r>
              <a:rPr lang="en-US" dirty="0"/>
              <a:t>The animation-delay property specifies a delay for the start of an animation.</a:t>
            </a:r>
            <a:endParaRPr lang="en-IN" dirty="0"/>
          </a:p>
        </p:txBody>
      </p:sp>
    </p:spTree>
    <p:extLst>
      <p:ext uri="{BB962C8B-B14F-4D97-AF65-F5344CB8AC3E}">
        <p14:creationId xmlns:p14="http://schemas.microsoft.com/office/powerpoint/2010/main" val="987042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FA57-6E6F-47B3-9D36-E6705B3CBF76}"/>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Set How Many Times an Animation Should Run</a:t>
            </a:r>
            <a:endParaRPr lang="en-IN" dirty="0"/>
          </a:p>
        </p:txBody>
      </p:sp>
      <p:sp>
        <p:nvSpPr>
          <p:cNvPr id="3" name="Content Placeholder 2">
            <a:extLst>
              <a:ext uri="{FF2B5EF4-FFF2-40B4-BE49-F238E27FC236}">
                <a16:creationId xmlns:a16="http://schemas.microsoft.com/office/drawing/2014/main" id="{FE1AE6BC-BD19-474C-BF0D-1A9342322539}"/>
              </a:ext>
            </a:extLst>
          </p:cNvPr>
          <p:cNvSpPr>
            <a:spLocks noGrp="1"/>
          </p:cNvSpPr>
          <p:nvPr>
            <p:ph idx="1"/>
          </p:nvPr>
        </p:nvSpPr>
        <p:spPr/>
        <p:txBody>
          <a:bodyPr/>
          <a:lstStyle/>
          <a:p>
            <a:pPr>
              <a:buFont typeface="Arial" panose="020B0604020202020204" pitchFamily="34" charset="0"/>
              <a:buChar char="•"/>
            </a:pPr>
            <a:r>
              <a:rPr lang="en-IN" dirty="0"/>
              <a:t> </a:t>
            </a:r>
            <a:r>
              <a:rPr lang="en-US" dirty="0"/>
              <a:t>The animation-iteration-count property specifies the number of times an animation should run.</a:t>
            </a:r>
            <a:endParaRPr lang="en-IN" dirty="0"/>
          </a:p>
        </p:txBody>
      </p:sp>
    </p:spTree>
    <p:extLst>
      <p:ext uri="{BB962C8B-B14F-4D97-AF65-F5344CB8AC3E}">
        <p14:creationId xmlns:p14="http://schemas.microsoft.com/office/powerpoint/2010/main" val="11976120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515F-4CC9-4E2D-91AF-75B01CFA3704}"/>
              </a:ext>
            </a:extLst>
          </p:cNvPr>
          <p:cNvSpPr>
            <a:spLocks noGrp="1"/>
          </p:cNvSpPr>
          <p:nvPr>
            <p:ph type="ctrTitle"/>
          </p:nvPr>
        </p:nvSpPr>
        <p:spPr/>
        <p:txBody>
          <a:bodyPr/>
          <a:lstStyle/>
          <a:p>
            <a:r>
              <a:rPr lang="en-IN" dirty="0"/>
              <a:t>JavaScript</a:t>
            </a:r>
          </a:p>
        </p:txBody>
      </p:sp>
      <p:sp>
        <p:nvSpPr>
          <p:cNvPr id="3" name="Subtitle 2">
            <a:extLst>
              <a:ext uri="{FF2B5EF4-FFF2-40B4-BE49-F238E27FC236}">
                <a16:creationId xmlns:a16="http://schemas.microsoft.com/office/drawing/2014/main" id="{54066A63-49F1-463F-8B4B-3764C907A9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796504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606B-FB2B-411B-A6D2-F8A04FED940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0991BD0-9FEF-4E3B-9030-D6D13A2A2893}"/>
              </a:ext>
            </a:extLst>
          </p:cNvPr>
          <p:cNvSpPr>
            <a:spLocks noGrp="1"/>
          </p:cNvSpPr>
          <p:nvPr>
            <p:ph idx="1"/>
          </p:nvPr>
        </p:nvSpPr>
        <p:spPr/>
        <p:txBody>
          <a:bodyPr/>
          <a:lstStyle/>
          <a:p>
            <a:pPr>
              <a:buFont typeface="Arial" panose="020B0604020202020204" pitchFamily="34" charset="0"/>
              <a:buChar char="•"/>
            </a:pPr>
            <a:r>
              <a:rPr lang="en-IN" dirty="0"/>
              <a:t> Introduce the 5 primitive data types</a:t>
            </a:r>
          </a:p>
          <a:p>
            <a:pPr>
              <a:buFont typeface="Arial" panose="020B0604020202020204" pitchFamily="34" charset="0"/>
              <a:buChar char="•"/>
            </a:pPr>
            <a:r>
              <a:rPr lang="en-IN" dirty="0"/>
              <a:t> Work with numbers and numeric operators</a:t>
            </a:r>
          </a:p>
          <a:p>
            <a:pPr>
              <a:buFont typeface="Arial" panose="020B0604020202020204" pitchFamily="34" charset="0"/>
              <a:buChar char="•"/>
            </a:pPr>
            <a:r>
              <a:rPr lang="en-IN" dirty="0"/>
              <a:t> Work with string and common string methods</a:t>
            </a:r>
          </a:p>
        </p:txBody>
      </p:sp>
    </p:spTree>
    <p:extLst>
      <p:ext uri="{BB962C8B-B14F-4D97-AF65-F5344CB8AC3E}">
        <p14:creationId xmlns:p14="http://schemas.microsoft.com/office/powerpoint/2010/main" val="2551929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4964-0F1E-4546-A248-B23F5A251D5E}"/>
              </a:ext>
            </a:extLst>
          </p:cNvPr>
          <p:cNvSpPr>
            <a:spLocks noGrp="1"/>
          </p:cNvSpPr>
          <p:nvPr>
            <p:ph type="title"/>
          </p:nvPr>
        </p:nvSpPr>
        <p:spPr/>
        <p:txBody>
          <a:bodyPr/>
          <a:lstStyle/>
          <a:p>
            <a:r>
              <a:rPr lang="en-IN" dirty="0"/>
              <a:t>5 Primitive Datatypes</a:t>
            </a:r>
          </a:p>
        </p:txBody>
      </p:sp>
      <p:sp>
        <p:nvSpPr>
          <p:cNvPr id="3" name="Content Placeholder 2">
            <a:extLst>
              <a:ext uri="{FF2B5EF4-FFF2-40B4-BE49-F238E27FC236}">
                <a16:creationId xmlns:a16="http://schemas.microsoft.com/office/drawing/2014/main" id="{3F5A01C1-04AB-4BDC-8A0D-6CFE0A802EFD}"/>
              </a:ext>
            </a:extLst>
          </p:cNvPr>
          <p:cNvSpPr>
            <a:spLocks noGrp="1"/>
          </p:cNvSpPr>
          <p:nvPr>
            <p:ph idx="1"/>
          </p:nvPr>
        </p:nvSpPr>
        <p:spPr/>
        <p:txBody>
          <a:bodyPr/>
          <a:lstStyle/>
          <a:p>
            <a:pPr>
              <a:buFont typeface="Arial" panose="020B0604020202020204" pitchFamily="34" charset="0"/>
              <a:buChar char="•"/>
            </a:pPr>
            <a:r>
              <a:rPr lang="en-IN" dirty="0"/>
              <a:t> Number</a:t>
            </a:r>
          </a:p>
          <a:p>
            <a:pPr lvl="1">
              <a:buFont typeface="Arial" panose="020B0604020202020204" pitchFamily="34" charset="0"/>
              <a:buChar char="•"/>
            </a:pPr>
            <a:r>
              <a:rPr lang="en-IN" dirty="0"/>
              <a:t>4</a:t>
            </a:r>
          </a:p>
          <a:p>
            <a:pPr lvl="1">
              <a:buFont typeface="Arial" panose="020B0604020202020204" pitchFamily="34" charset="0"/>
              <a:buChar char="•"/>
            </a:pPr>
            <a:r>
              <a:rPr lang="en-IN" dirty="0"/>
              <a:t>9.3</a:t>
            </a:r>
          </a:p>
          <a:p>
            <a:pPr lvl="1">
              <a:buFont typeface="Arial" panose="020B0604020202020204" pitchFamily="34" charset="0"/>
              <a:buChar char="•"/>
            </a:pPr>
            <a:r>
              <a:rPr lang="en-IN" dirty="0"/>
              <a:t>-10</a:t>
            </a:r>
          </a:p>
          <a:p>
            <a:pPr>
              <a:buFont typeface="Arial" panose="020B0604020202020204" pitchFamily="34" charset="0"/>
              <a:buChar char="•"/>
            </a:pPr>
            <a:r>
              <a:rPr lang="en-IN" dirty="0"/>
              <a:t> Strings</a:t>
            </a:r>
          </a:p>
          <a:p>
            <a:pPr lvl="1">
              <a:buFont typeface="Arial" panose="020B0604020202020204" pitchFamily="34" charset="0"/>
              <a:buChar char="•"/>
            </a:pPr>
            <a:r>
              <a:rPr lang="en-IN" dirty="0"/>
              <a:t>“Hello World”</a:t>
            </a:r>
          </a:p>
          <a:p>
            <a:pPr lvl="1">
              <a:buFont typeface="Arial" panose="020B0604020202020204" pitchFamily="34" charset="0"/>
              <a:buChar char="•"/>
            </a:pPr>
            <a:r>
              <a:rPr lang="en-IN" dirty="0"/>
              <a:t>“43”</a:t>
            </a:r>
          </a:p>
          <a:p>
            <a:pPr>
              <a:buFont typeface="Arial" panose="020B0604020202020204" pitchFamily="34" charset="0"/>
              <a:buChar char="•"/>
            </a:pPr>
            <a:r>
              <a:rPr lang="en-IN" dirty="0"/>
              <a:t> Booleans</a:t>
            </a:r>
          </a:p>
          <a:p>
            <a:pPr lvl="1">
              <a:buFont typeface="Arial" panose="020B0604020202020204" pitchFamily="34" charset="0"/>
              <a:buChar char="•"/>
            </a:pPr>
            <a:r>
              <a:rPr lang="en-IN" dirty="0"/>
              <a:t>True</a:t>
            </a:r>
          </a:p>
          <a:p>
            <a:pPr lvl="1">
              <a:buFont typeface="Arial" panose="020B0604020202020204" pitchFamily="34" charset="0"/>
              <a:buChar char="•"/>
            </a:pPr>
            <a:r>
              <a:rPr lang="en-IN" dirty="0"/>
              <a:t>False</a:t>
            </a:r>
          </a:p>
          <a:p>
            <a:pPr>
              <a:buFont typeface="Arial" panose="020B0604020202020204" pitchFamily="34" charset="0"/>
              <a:buChar char="•"/>
            </a:pPr>
            <a:r>
              <a:rPr lang="en-IN" dirty="0"/>
              <a:t>Null and Undefined </a:t>
            </a:r>
          </a:p>
        </p:txBody>
      </p:sp>
    </p:spTree>
    <p:extLst>
      <p:ext uri="{BB962C8B-B14F-4D97-AF65-F5344CB8AC3E}">
        <p14:creationId xmlns:p14="http://schemas.microsoft.com/office/powerpoint/2010/main" val="27986301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C889-E6F7-466D-9C98-61B4048DF2E6}"/>
              </a:ext>
            </a:extLst>
          </p:cNvPr>
          <p:cNvSpPr>
            <a:spLocks noGrp="1"/>
          </p:cNvSpPr>
          <p:nvPr>
            <p:ph type="title"/>
          </p:nvPr>
        </p:nvSpPr>
        <p:spPr/>
        <p:txBody>
          <a:bodyPr/>
          <a:lstStyle/>
          <a:p>
            <a:r>
              <a:rPr lang="en-IN" dirty="0"/>
              <a:t>Variables</a:t>
            </a:r>
          </a:p>
        </p:txBody>
      </p:sp>
      <p:sp>
        <p:nvSpPr>
          <p:cNvPr id="3" name="Content Placeholder 2">
            <a:extLst>
              <a:ext uri="{FF2B5EF4-FFF2-40B4-BE49-F238E27FC236}">
                <a16:creationId xmlns:a16="http://schemas.microsoft.com/office/drawing/2014/main" id="{604E434A-70F5-4D4F-9A43-6F4897A3C0BB}"/>
              </a:ext>
            </a:extLst>
          </p:cNvPr>
          <p:cNvSpPr>
            <a:spLocks noGrp="1"/>
          </p:cNvSpPr>
          <p:nvPr>
            <p:ph idx="1"/>
          </p:nvPr>
        </p:nvSpPr>
        <p:spPr>
          <a:xfrm>
            <a:off x="1097280" y="1845734"/>
            <a:ext cx="10058400" cy="377349"/>
          </a:xfrm>
        </p:spPr>
        <p:txBody>
          <a:bodyPr/>
          <a:lstStyle/>
          <a:p>
            <a:pPr>
              <a:buFont typeface="Arial" panose="020B0604020202020204" pitchFamily="34" charset="0"/>
              <a:buChar char="•"/>
            </a:pPr>
            <a:r>
              <a:rPr lang="en-IN" dirty="0"/>
              <a:t> Variables are simply containers that store values</a:t>
            </a:r>
          </a:p>
        </p:txBody>
      </p:sp>
    </p:spTree>
    <p:extLst>
      <p:ext uri="{BB962C8B-B14F-4D97-AF65-F5344CB8AC3E}">
        <p14:creationId xmlns:p14="http://schemas.microsoft.com/office/powerpoint/2010/main" val="1566411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5552-B23D-46F7-875F-DE0EC25C8BF7}"/>
              </a:ext>
            </a:extLst>
          </p:cNvPr>
          <p:cNvSpPr>
            <a:spLocks noGrp="1"/>
          </p:cNvSpPr>
          <p:nvPr>
            <p:ph type="title"/>
          </p:nvPr>
        </p:nvSpPr>
        <p:spPr/>
        <p:txBody>
          <a:bodyPr/>
          <a:lstStyle/>
          <a:p>
            <a:r>
              <a:rPr lang="en-IN" dirty="0"/>
              <a:t>JavaScript Built-In Methods</a:t>
            </a:r>
          </a:p>
        </p:txBody>
      </p:sp>
      <p:sp>
        <p:nvSpPr>
          <p:cNvPr id="3" name="Content Placeholder 2">
            <a:extLst>
              <a:ext uri="{FF2B5EF4-FFF2-40B4-BE49-F238E27FC236}">
                <a16:creationId xmlns:a16="http://schemas.microsoft.com/office/drawing/2014/main" id="{F1DA42AF-C583-4B0B-98B4-9F36B6B8F796}"/>
              </a:ext>
            </a:extLst>
          </p:cNvPr>
          <p:cNvSpPr>
            <a:spLocks noGrp="1"/>
          </p:cNvSpPr>
          <p:nvPr>
            <p:ph idx="1"/>
          </p:nvPr>
        </p:nvSpPr>
        <p:spPr/>
        <p:txBody>
          <a:bodyPr/>
          <a:lstStyle/>
          <a:p>
            <a:pPr>
              <a:buFont typeface="Arial" panose="020B0604020202020204" pitchFamily="34" charset="0"/>
              <a:buChar char="•"/>
            </a:pPr>
            <a:r>
              <a:rPr lang="en-IN" dirty="0"/>
              <a:t> alert</a:t>
            </a:r>
          </a:p>
          <a:p>
            <a:pPr>
              <a:buFont typeface="Arial" panose="020B0604020202020204" pitchFamily="34" charset="0"/>
              <a:buChar char="•"/>
            </a:pPr>
            <a:r>
              <a:rPr lang="en-IN" dirty="0"/>
              <a:t> prompt</a:t>
            </a:r>
          </a:p>
          <a:p>
            <a:pPr>
              <a:buFont typeface="Arial" panose="020B0604020202020204" pitchFamily="34" charset="0"/>
              <a:buChar char="•"/>
            </a:pPr>
            <a:r>
              <a:rPr lang="en-IN" dirty="0"/>
              <a:t> console.log</a:t>
            </a:r>
          </a:p>
        </p:txBody>
      </p:sp>
    </p:spTree>
    <p:extLst>
      <p:ext uri="{BB962C8B-B14F-4D97-AF65-F5344CB8AC3E}">
        <p14:creationId xmlns:p14="http://schemas.microsoft.com/office/powerpoint/2010/main" val="27926233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5DD1-C045-4D14-8C20-FF58C65F379C}"/>
              </a:ext>
            </a:extLst>
          </p:cNvPr>
          <p:cNvSpPr>
            <a:spLocks noGrp="1"/>
          </p:cNvSpPr>
          <p:nvPr>
            <p:ph type="title"/>
          </p:nvPr>
        </p:nvSpPr>
        <p:spPr/>
        <p:txBody>
          <a:bodyPr/>
          <a:lstStyle/>
          <a:p>
            <a:r>
              <a:rPr lang="en-IN" dirty="0"/>
              <a:t>Writing JavaScript in a separate File</a:t>
            </a:r>
          </a:p>
        </p:txBody>
      </p:sp>
      <p:sp>
        <p:nvSpPr>
          <p:cNvPr id="5" name="TextBox 4">
            <a:extLst>
              <a:ext uri="{FF2B5EF4-FFF2-40B4-BE49-F238E27FC236}">
                <a16:creationId xmlns:a16="http://schemas.microsoft.com/office/drawing/2014/main" id="{7F7F0AAA-0591-45E0-AE0A-6C953EE84120}"/>
              </a:ext>
            </a:extLst>
          </p:cNvPr>
          <p:cNvSpPr txBox="1"/>
          <p:nvPr/>
        </p:nvSpPr>
        <p:spPr>
          <a:xfrm>
            <a:off x="991998" y="2258319"/>
            <a:ext cx="4829962" cy="2862322"/>
          </a:xfrm>
          <a:prstGeom prst="rect">
            <a:avLst/>
          </a:prstGeom>
          <a:noFill/>
          <a:ln>
            <a:solidFill>
              <a:schemeClr val="tx1"/>
            </a:solidFill>
          </a:ln>
        </p:spPr>
        <p:txBody>
          <a:bodyPr wrap="square">
            <a:sp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Page Title</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&lt;script</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'intro.js'</a:t>
            </a:r>
            <a:r>
              <a:rPr lang="en-US" b="0" dirty="0">
                <a:solidFill>
                  <a:srgbClr val="800000"/>
                </a:solidFill>
                <a:effectLst/>
                <a:latin typeface="Consolas" panose="020B0609020204030204" pitchFamily="49" charset="0"/>
              </a:rPr>
              <a:t>&gt;&lt;/script&gt;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Including JS File</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8DAFDA72-D66E-44A0-9AE4-0F0E17A2263B}"/>
              </a:ext>
            </a:extLst>
          </p:cNvPr>
          <p:cNvSpPr txBox="1"/>
          <p:nvPr/>
        </p:nvSpPr>
        <p:spPr>
          <a:xfrm>
            <a:off x="6126480" y="2258319"/>
            <a:ext cx="4670571" cy="369332"/>
          </a:xfrm>
          <a:prstGeom prst="rect">
            <a:avLst/>
          </a:prstGeom>
          <a:noFill/>
          <a:ln>
            <a:solidFill>
              <a:schemeClr val="tx1"/>
            </a:solidFill>
          </a:ln>
        </p:spPr>
        <p:txBody>
          <a:bodyPr wrap="square">
            <a:spAutoFit/>
          </a:bodyPr>
          <a:lstStyle/>
          <a:p>
            <a:r>
              <a:rPr lang="en-US" b="0" dirty="0">
                <a:solidFill>
                  <a:srgbClr val="000000"/>
                </a:solidFill>
                <a:effectLst/>
                <a:latin typeface="Consolas" panose="020B0609020204030204" pitchFamily="49" charset="0"/>
              </a:rPr>
              <a:t>alert(</a:t>
            </a:r>
            <a:r>
              <a:rPr lang="en-US" b="0" dirty="0">
                <a:solidFill>
                  <a:srgbClr val="A31515"/>
                </a:solidFill>
                <a:effectLst/>
                <a:latin typeface="Consolas" panose="020B0609020204030204" pitchFamily="49" charset="0"/>
              </a:rPr>
              <a:t>"Hello from </a:t>
            </a:r>
            <a:r>
              <a:rPr lang="en-US" b="0" dirty="0" err="1">
                <a:solidFill>
                  <a:srgbClr val="A31515"/>
                </a:solidFill>
                <a:effectLst/>
                <a:latin typeface="Consolas" panose="020B0609020204030204" pitchFamily="49" charset="0"/>
              </a:rPr>
              <a:t>th</a:t>
            </a:r>
            <a:r>
              <a:rPr lang="en-US" b="0" dirty="0">
                <a:solidFill>
                  <a:srgbClr val="A31515"/>
                </a:solidFill>
                <a:effectLst/>
                <a:latin typeface="Consolas" panose="020B0609020204030204" pitchFamily="49" charset="0"/>
              </a:rPr>
              <a:t> JS File !!"</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86620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F7E-D1F9-467C-9490-A0F297A5BFEB}"/>
              </a:ext>
            </a:extLst>
          </p:cNvPr>
          <p:cNvSpPr>
            <a:spLocks noGrp="1"/>
          </p:cNvSpPr>
          <p:nvPr>
            <p:ph type="title"/>
          </p:nvPr>
        </p:nvSpPr>
        <p:spPr/>
        <p:txBody>
          <a:bodyPr/>
          <a:lstStyle/>
          <a:p>
            <a:r>
              <a:rPr lang="en-IN" dirty="0"/>
              <a:t>JS Stalker Exercise</a:t>
            </a:r>
          </a:p>
        </p:txBody>
      </p:sp>
      <p:sp>
        <p:nvSpPr>
          <p:cNvPr id="3" name="Content Placeholder 2">
            <a:extLst>
              <a:ext uri="{FF2B5EF4-FFF2-40B4-BE49-F238E27FC236}">
                <a16:creationId xmlns:a16="http://schemas.microsoft.com/office/drawing/2014/main" id="{EBA6BFA6-77E0-4D97-A160-85EC0F1183F3}"/>
              </a:ext>
            </a:extLst>
          </p:cNvPr>
          <p:cNvSpPr>
            <a:spLocks noGrp="1"/>
          </p:cNvSpPr>
          <p:nvPr>
            <p:ph idx="1"/>
          </p:nvPr>
        </p:nvSpPr>
        <p:spPr/>
        <p:txBody>
          <a:bodyPr/>
          <a:lstStyle/>
          <a:p>
            <a:pPr>
              <a:buFont typeface="Arial" panose="020B0604020202020204" pitchFamily="34" charset="0"/>
              <a:buChar char="•"/>
            </a:pPr>
            <a:r>
              <a:rPr lang="en-IN" dirty="0"/>
              <a:t> Variable , String , Prompt and Console.log</a:t>
            </a:r>
          </a:p>
          <a:p>
            <a:pPr lvl="1">
              <a:buFont typeface="Arial" panose="020B0604020202020204" pitchFamily="34" charset="0"/>
              <a:buChar char="•"/>
            </a:pPr>
            <a:r>
              <a:rPr lang="en-IN" dirty="0"/>
              <a:t>Ask for the user’s first name</a:t>
            </a:r>
          </a:p>
          <a:p>
            <a:pPr lvl="1">
              <a:buFont typeface="Arial" panose="020B0604020202020204" pitchFamily="34" charset="0"/>
              <a:buChar char="•"/>
            </a:pPr>
            <a:r>
              <a:rPr lang="en-IN" dirty="0"/>
              <a:t>Ask for the user’s last name</a:t>
            </a:r>
          </a:p>
          <a:p>
            <a:pPr lvl="1">
              <a:buFont typeface="Arial" panose="020B0604020202020204" pitchFamily="34" charset="0"/>
              <a:buChar char="•"/>
            </a:pPr>
            <a:r>
              <a:rPr lang="en-IN" dirty="0"/>
              <a:t>Ask for the user’s age</a:t>
            </a:r>
          </a:p>
          <a:p>
            <a:pPr lvl="1">
              <a:buFont typeface="Arial" panose="020B0604020202020204" pitchFamily="34" charset="0"/>
              <a:buChar char="•"/>
            </a:pPr>
            <a:r>
              <a:rPr lang="en-IN" dirty="0"/>
              <a:t>Print out the user’s full name in sentence</a:t>
            </a:r>
          </a:p>
          <a:p>
            <a:pPr lvl="1">
              <a:buFont typeface="Arial" panose="020B0604020202020204" pitchFamily="34" charset="0"/>
              <a:buChar char="•"/>
            </a:pPr>
            <a:r>
              <a:rPr lang="en-IN" dirty="0"/>
              <a:t>Print out the user’s age </a:t>
            </a:r>
            <a:r>
              <a:rPr lang="en-IN"/>
              <a:t>in sentence</a:t>
            </a:r>
          </a:p>
        </p:txBody>
      </p:sp>
    </p:spTree>
    <p:extLst>
      <p:ext uri="{BB962C8B-B14F-4D97-AF65-F5344CB8AC3E}">
        <p14:creationId xmlns:p14="http://schemas.microsoft.com/office/powerpoint/2010/main" val="3029801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54EA-81C2-4A13-BAAC-C09D69640561}"/>
              </a:ext>
            </a:extLst>
          </p:cNvPr>
          <p:cNvSpPr>
            <a:spLocks noGrp="1"/>
          </p:cNvSpPr>
          <p:nvPr>
            <p:ph type="title"/>
          </p:nvPr>
        </p:nvSpPr>
        <p:spPr/>
        <p:txBody>
          <a:bodyPr/>
          <a:lstStyle/>
          <a:p>
            <a:r>
              <a:rPr lang="en-US" dirty="0"/>
              <a:t>Age Calculator Exercise</a:t>
            </a:r>
            <a:endParaRPr lang="en-IN" dirty="0"/>
          </a:p>
        </p:txBody>
      </p:sp>
      <p:sp>
        <p:nvSpPr>
          <p:cNvPr id="3" name="Content Placeholder 2">
            <a:extLst>
              <a:ext uri="{FF2B5EF4-FFF2-40B4-BE49-F238E27FC236}">
                <a16:creationId xmlns:a16="http://schemas.microsoft.com/office/drawing/2014/main" id="{D29A6478-BF5C-4BE1-B32C-30442E65797E}"/>
              </a:ext>
            </a:extLst>
          </p:cNvPr>
          <p:cNvSpPr>
            <a:spLocks noGrp="1"/>
          </p:cNvSpPr>
          <p:nvPr>
            <p:ph idx="1"/>
          </p:nvPr>
        </p:nvSpPr>
        <p:spPr/>
        <p:txBody>
          <a:bodyPr/>
          <a:lstStyle/>
          <a:p>
            <a:r>
              <a:rPr lang="en-US" dirty="0"/>
              <a:t>Enter your age and find out how many days you’ve been alive.</a:t>
            </a:r>
            <a:endParaRPr lang="en-IN" dirty="0"/>
          </a:p>
        </p:txBody>
      </p:sp>
    </p:spTree>
    <p:extLst>
      <p:ext uri="{BB962C8B-B14F-4D97-AF65-F5344CB8AC3E}">
        <p14:creationId xmlns:p14="http://schemas.microsoft.com/office/powerpoint/2010/main" val="75912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EEAE-6031-4630-BAFF-26904B6DE275}"/>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79F3C9F-E49F-4CB4-A330-FAF478C3C49B}"/>
              </a:ext>
            </a:extLst>
          </p:cNvPr>
          <p:cNvSpPr>
            <a:spLocks noGrp="1"/>
          </p:cNvSpPr>
          <p:nvPr>
            <p:ph idx="1"/>
          </p:nvPr>
        </p:nvSpPr>
        <p:spPr/>
        <p:txBody>
          <a:bodyPr/>
          <a:lstStyle/>
          <a:p>
            <a:pPr>
              <a:buFont typeface="Arial" panose="020B0604020202020204" pitchFamily="34" charset="0"/>
              <a:buChar char="•"/>
            </a:pPr>
            <a:r>
              <a:rPr lang="en-US" dirty="0"/>
              <a:t> Understand the difference between Front-End and Back-End Code</a:t>
            </a:r>
          </a:p>
          <a:p>
            <a:pPr>
              <a:buFont typeface="Arial" panose="020B0604020202020204" pitchFamily="34" charset="0"/>
              <a:buChar char="•"/>
            </a:pPr>
            <a:r>
              <a:rPr lang="en-US" dirty="0"/>
              <a:t> Understand the roles of HTML, CSS and JavaScript</a:t>
            </a:r>
            <a:endParaRPr lang="en-IN" dirty="0"/>
          </a:p>
        </p:txBody>
      </p:sp>
    </p:spTree>
    <p:extLst>
      <p:ext uri="{BB962C8B-B14F-4D97-AF65-F5344CB8AC3E}">
        <p14:creationId xmlns:p14="http://schemas.microsoft.com/office/powerpoint/2010/main" val="2798439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513B-C701-4F63-97BC-8FC3FD766AB7}"/>
              </a:ext>
            </a:extLst>
          </p:cNvPr>
          <p:cNvSpPr>
            <a:spLocks noGrp="1"/>
          </p:cNvSpPr>
          <p:nvPr>
            <p:ph type="title"/>
          </p:nvPr>
        </p:nvSpPr>
        <p:spPr/>
        <p:txBody>
          <a:bodyPr/>
          <a:lstStyle/>
          <a:p>
            <a:r>
              <a:rPr lang="en-US" dirty="0"/>
              <a:t>Boolean Logic</a:t>
            </a:r>
            <a:endParaRPr lang="en-IN" dirty="0"/>
          </a:p>
        </p:txBody>
      </p:sp>
      <p:sp>
        <p:nvSpPr>
          <p:cNvPr id="3" name="Content Placeholder 2">
            <a:extLst>
              <a:ext uri="{FF2B5EF4-FFF2-40B4-BE49-F238E27FC236}">
                <a16:creationId xmlns:a16="http://schemas.microsoft.com/office/drawing/2014/main" id="{8B7D486A-0077-49EB-ACBF-5DE167353E0F}"/>
              </a:ext>
            </a:extLst>
          </p:cNvPr>
          <p:cNvSpPr>
            <a:spLocks noGrp="1"/>
          </p:cNvSpPr>
          <p:nvPr>
            <p:ph idx="1"/>
          </p:nvPr>
        </p:nvSpPr>
        <p:spPr/>
        <p:txBody>
          <a:bodyPr/>
          <a:lstStyle/>
          <a:p>
            <a:pPr>
              <a:buFont typeface="Arial" panose="020B0604020202020204" pitchFamily="34" charset="0"/>
              <a:buChar char="•"/>
            </a:pPr>
            <a:r>
              <a:rPr lang="en-US" dirty="0"/>
              <a:t> Everything starts with the idea that a statement is either True or False.</a:t>
            </a:r>
          </a:p>
          <a:p>
            <a:pPr>
              <a:buFont typeface="Arial" panose="020B0604020202020204" pitchFamily="34" charset="0"/>
              <a:buChar char="•"/>
            </a:pPr>
            <a:r>
              <a:rPr lang="en-US" dirty="0"/>
              <a:t> Then we can combine those initial statements to create more complex statements that also evaluate to True or False</a:t>
            </a:r>
            <a:endParaRPr lang="en-IN" dirty="0"/>
          </a:p>
        </p:txBody>
      </p:sp>
    </p:spTree>
    <p:extLst>
      <p:ext uri="{BB962C8B-B14F-4D97-AF65-F5344CB8AC3E}">
        <p14:creationId xmlns:p14="http://schemas.microsoft.com/office/powerpoint/2010/main" val="27582377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4CC-5918-4F77-8694-0EC9C30E320C}"/>
              </a:ext>
            </a:extLst>
          </p:cNvPr>
          <p:cNvSpPr>
            <a:spLocks noGrp="1"/>
          </p:cNvSpPr>
          <p:nvPr>
            <p:ph type="title"/>
          </p:nvPr>
        </p:nvSpPr>
        <p:spPr/>
        <p:txBody>
          <a:bodyPr/>
          <a:lstStyle/>
          <a:p>
            <a:r>
              <a:rPr lang="en-US" dirty="0"/>
              <a:t>Comparison Operators</a:t>
            </a:r>
            <a:endParaRPr lang="en-IN" dirty="0"/>
          </a:p>
        </p:txBody>
      </p:sp>
      <p:graphicFrame>
        <p:nvGraphicFramePr>
          <p:cNvPr id="4" name="Table 4">
            <a:extLst>
              <a:ext uri="{FF2B5EF4-FFF2-40B4-BE49-F238E27FC236}">
                <a16:creationId xmlns:a16="http://schemas.microsoft.com/office/drawing/2014/main" id="{01A0C49A-E014-42FB-9474-66CE46E6CD1B}"/>
              </a:ext>
            </a:extLst>
          </p:cNvPr>
          <p:cNvGraphicFramePr>
            <a:graphicFrameLocks noGrp="1"/>
          </p:cNvGraphicFramePr>
          <p:nvPr>
            <p:ph idx="1"/>
            <p:extLst>
              <p:ext uri="{D42A27DB-BD31-4B8C-83A1-F6EECF244321}">
                <p14:modId xmlns:p14="http://schemas.microsoft.com/office/powerpoint/2010/main" val="3629625102"/>
              </p:ext>
            </p:extLst>
          </p:nvPr>
        </p:nvGraphicFramePr>
        <p:xfrm>
          <a:off x="1097280" y="2341213"/>
          <a:ext cx="10058400" cy="3337560"/>
        </p:xfrm>
        <a:graphic>
          <a:graphicData uri="http://schemas.openxmlformats.org/drawingml/2006/table">
            <a:tbl>
              <a:tblPr firstRow="1" bandRow="1">
                <a:tableStyleId>{5C22544A-7EE6-4342-B048-85BDC9FD1C3A}</a:tableStyleId>
              </a:tblPr>
              <a:tblGrid>
                <a:gridCol w="1889201">
                  <a:extLst>
                    <a:ext uri="{9D8B030D-6E8A-4147-A177-3AD203B41FA5}">
                      <a16:colId xmlns:a16="http://schemas.microsoft.com/office/drawing/2014/main" val="4268715797"/>
                    </a:ext>
                  </a:extLst>
                </a:gridCol>
                <a:gridCol w="3139999">
                  <a:extLst>
                    <a:ext uri="{9D8B030D-6E8A-4147-A177-3AD203B41FA5}">
                      <a16:colId xmlns:a16="http://schemas.microsoft.com/office/drawing/2014/main" val="3485109078"/>
                    </a:ext>
                  </a:extLst>
                </a:gridCol>
                <a:gridCol w="2514600">
                  <a:extLst>
                    <a:ext uri="{9D8B030D-6E8A-4147-A177-3AD203B41FA5}">
                      <a16:colId xmlns:a16="http://schemas.microsoft.com/office/drawing/2014/main" val="3934952685"/>
                    </a:ext>
                  </a:extLst>
                </a:gridCol>
                <a:gridCol w="2514600">
                  <a:extLst>
                    <a:ext uri="{9D8B030D-6E8A-4147-A177-3AD203B41FA5}">
                      <a16:colId xmlns:a16="http://schemas.microsoft.com/office/drawing/2014/main" val="642397655"/>
                    </a:ext>
                  </a:extLst>
                </a:gridCol>
              </a:tblGrid>
              <a:tr h="370840">
                <a:tc>
                  <a:txBody>
                    <a:bodyPr/>
                    <a:lstStyle/>
                    <a:p>
                      <a:pPr algn="ctr"/>
                      <a:r>
                        <a:rPr lang="en-US" dirty="0"/>
                        <a:t>Operator</a:t>
                      </a:r>
                      <a:endParaRPr lang="en-IN" dirty="0"/>
                    </a:p>
                  </a:txBody>
                  <a:tcPr/>
                </a:tc>
                <a:tc>
                  <a:txBody>
                    <a:bodyPr/>
                    <a:lstStyle/>
                    <a:p>
                      <a:pPr algn="ctr"/>
                      <a:r>
                        <a:rPr lang="en-US" dirty="0"/>
                        <a:t>Name</a:t>
                      </a:r>
                      <a:endParaRPr lang="en-IN" dirty="0"/>
                    </a:p>
                  </a:txBody>
                  <a:tcPr/>
                </a:tc>
                <a:tc>
                  <a:txBody>
                    <a:bodyPr/>
                    <a:lstStyle/>
                    <a:p>
                      <a:pPr algn="ctr"/>
                      <a:r>
                        <a:rPr lang="en-US" dirty="0"/>
                        <a:t>Example</a:t>
                      </a:r>
                      <a:endParaRPr lang="en-IN" dirty="0"/>
                    </a:p>
                  </a:txBody>
                  <a:tcPr/>
                </a:tc>
                <a:tc>
                  <a:txBody>
                    <a:bodyPr/>
                    <a:lstStyle/>
                    <a:p>
                      <a:pPr algn="ctr"/>
                      <a:r>
                        <a:rPr lang="en-US" dirty="0"/>
                        <a:t>Result</a:t>
                      </a:r>
                      <a:endParaRPr lang="en-IN" dirty="0"/>
                    </a:p>
                  </a:txBody>
                  <a:tcPr/>
                </a:tc>
                <a:extLst>
                  <a:ext uri="{0D108BD9-81ED-4DB2-BD59-A6C34878D82A}">
                    <a16:rowId xmlns:a16="http://schemas.microsoft.com/office/drawing/2014/main" val="4082725877"/>
                  </a:ext>
                </a:extLst>
              </a:tr>
              <a:tr h="370840">
                <a:tc>
                  <a:txBody>
                    <a:bodyPr/>
                    <a:lstStyle/>
                    <a:p>
                      <a:pPr algn="ctr"/>
                      <a:r>
                        <a:rPr lang="en-US" dirty="0"/>
                        <a:t> &gt;</a:t>
                      </a:r>
                      <a:endParaRPr lang="en-IN" dirty="0"/>
                    </a:p>
                  </a:txBody>
                  <a:tcPr/>
                </a:tc>
                <a:tc>
                  <a:txBody>
                    <a:bodyPr/>
                    <a:lstStyle/>
                    <a:p>
                      <a:pPr algn="ctr"/>
                      <a:r>
                        <a:rPr lang="en-US" dirty="0"/>
                        <a:t>Greater than</a:t>
                      </a:r>
                      <a:endParaRPr lang="en-IN" dirty="0"/>
                    </a:p>
                  </a:txBody>
                  <a:tcPr/>
                </a:tc>
                <a:tc>
                  <a:txBody>
                    <a:bodyPr/>
                    <a:lstStyle/>
                    <a:p>
                      <a:pPr algn="ctr"/>
                      <a:r>
                        <a:rPr lang="en-US" dirty="0"/>
                        <a:t> x &gt; 10</a:t>
                      </a:r>
                      <a:endParaRPr lang="en-IN" dirty="0"/>
                    </a:p>
                  </a:txBody>
                  <a:tcPr/>
                </a:tc>
                <a:tc>
                  <a:txBody>
                    <a:bodyPr/>
                    <a:lstStyle/>
                    <a:p>
                      <a:pPr algn="ctr"/>
                      <a:r>
                        <a:rPr lang="en-US" dirty="0"/>
                        <a:t>False</a:t>
                      </a:r>
                      <a:endParaRPr lang="en-IN" dirty="0"/>
                    </a:p>
                  </a:txBody>
                  <a:tcPr/>
                </a:tc>
                <a:extLst>
                  <a:ext uri="{0D108BD9-81ED-4DB2-BD59-A6C34878D82A}">
                    <a16:rowId xmlns:a16="http://schemas.microsoft.com/office/drawing/2014/main" val="2624820774"/>
                  </a:ext>
                </a:extLst>
              </a:tr>
              <a:tr h="370840">
                <a:tc>
                  <a:txBody>
                    <a:bodyPr/>
                    <a:lstStyle/>
                    <a:p>
                      <a:pPr algn="ctr"/>
                      <a:r>
                        <a:rPr lang="en-US" dirty="0"/>
                        <a:t>&gt;=</a:t>
                      </a:r>
                      <a:endParaRPr lang="en-IN" dirty="0"/>
                    </a:p>
                  </a:txBody>
                  <a:tcPr/>
                </a:tc>
                <a:tc>
                  <a:txBody>
                    <a:bodyPr/>
                    <a:lstStyle/>
                    <a:p>
                      <a:pPr algn="ctr"/>
                      <a:r>
                        <a:rPr lang="en-US" dirty="0"/>
                        <a:t>Greater than or equal to</a:t>
                      </a:r>
                      <a:endParaRPr lang="en-IN" dirty="0"/>
                    </a:p>
                  </a:txBody>
                  <a:tcPr/>
                </a:tc>
                <a:tc>
                  <a:txBody>
                    <a:bodyPr/>
                    <a:lstStyle/>
                    <a:p>
                      <a:pPr algn="ctr"/>
                      <a:r>
                        <a:rPr lang="en-US" dirty="0"/>
                        <a:t>x &gt;= 5</a:t>
                      </a:r>
                      <a:endParaRPr lang="en-IN" dirty="0"/>
                    </a:p>
                  </a:txBody>
                  <a:tcPr/>
                </a:tc>
                <a:tc>
                  <a:txBody>
                    <a:bodyPr/>
                    <a:lstStyle/>
                    <a:p>
                      <a:pPr algn="ctr"/>
                      <a:r>
                        <a:rPr lang="en-US" dirty="0"/>
                        <a:t>True</a:t>
                      </a:r>
                      <a:endParaRPr lang="en-IN" dirty="0"/>
                    </a:p>
                  </a:txBody>
                  <a:tcPr/>
                </a:tc>
                <a:extLst>
                  <a:ext uri="{0D108BD9-81ED-4DB2-BD59-A6C34878D82A}">
                    <a16:rowId xmlns:a16="http://schemas.microsoft.com/office/drawing/2014/main" val="3034413200"/>
                  </a:ext>
                </a:extLst>
              </a:tr>
              <a:tr h="370840">
                <a:tc>
                  <a:txBody>
                    <a:bodyPr/>
                    <a:lstStyle/>
                    <a:p>
                      <a:pPr algn="ctr"/>
                      <a:r>
                        <a:rPr lang="en-US" dirty="0"/>
                        <a:t>&lt;</a:t>
                      </a:r>
                      <a:endParaRPr lang="en-IN" dirty="0"/>
                    </a:p>
                  </a:txBody>
                  <a:tcPr/>
                </a:tc>
                <a:tc>
                  <a:txBody>
                    <a:bodyPr/>
                    <a:lstStyle/>
                    <a:p>
                      <a:pPr algn="ctr"/>
                      <a:r>
                        <a:rPr lang="en-US" dirty="0"/>
                        <a:t>Less than</a:t>
                      </a:r>
                      <a:endParaRPr lang="en-IN" dirty="0"/>
                    </a:p>
                  </a:txBody>
                  <a:tcPr/>
                </a:tc>
                <a:tc>
                  <a:txBody>
                    <a:bodyPr/>
                    <a:lstStyle/>
                    <a:p>
                      <a:pPr algn="ctr"/>
                      <a:r>
                        <a:rPr lang="en-US" dirty="0"/>
                        <a:t>x &lt; -50</a:t>
                      </a:r>
                      <a:endParaRPr lang="en-IN" dirty="0"/>
                    </a:p>
                  </a:txBody>
                  <a:tcPr/>
                </a:tc>
                <a:tc>
                  <a:txBody>
                    <a:bodyPr/>
                    <a:lstStyle/>
                    <a:p>
                      <a:pPr algn="ctr"/>
                      <a:r>
                        <a:rPr lang="en-US" dirty="0"/>
                        <a:t>False</a:t>
                      </a:r>
                      <a:endParaRPr lang="en-IN" dirty="0"/>
                    </a:p>
                  </a:txBody>
                  <a:tcPr/>
                </a:tc>
                <a:extLst>
                  <a:ext uri="{0D108BD9-81ED-4DB2-BD59-A6C34878D82A}">
                    <a16:rowId xmlns:a16="http://schemas.microsoft.com/office/drawing/2014/main" val="2216004075"/>
                  </a:ext>
                </a:extLst>
              </a:tr>
              <a:tr h="370840">
                <a:tc>
                  <a:txBody>
                    <a:bodyPr/>
                    <a:lstStyle/>
                    <a:p>
                      <a:pPr algn="ctr"/>
                      <a:r>
                        <a:rPr lang="en-US" dirty="0"/>
                        <a:t>&lt;=</a:t>
                      </a:r>
                      <a:endParaRPr lang="en-IN" dirty="0"/>
                    </a:p>
                  </a:txBody>
                  <a:tcPr/>
                </a:tc>
                <a:tc>
                  <a:txBody>
                    <a:bodyPr/>
                    <a:lstStyle/>
                    <a:p>
                      <a:pPr algn="ctr"/>
                      <a:r>
                        <a:rPr lang="en-US" dirty="0"/>
                        <a:t>Less than or equal to</a:t>
                      </a:r>
                      <a:endParaRPr lang="en-IN" dirty="0"/>
                    </a:p>
                  </a:txBody>
                  <a:tcPr/>
                </a:tc>
                <a:tc>
                  <a:txBody>
                    <a:bodyPr/>
                    <a:lstStyle/>
                    <a:p>
                      <a:pPr algn="ctr"/>
                      <a:r>
                        <a:rPr lang="en-US" dirty="0"/>
                        <a:t>x &lt;= 100</a:t>
                      </a:r>
                      <a:endParaRPr lang="en-IN" dirty="0"/>
                    </a:p>
                  </a:txBody>
                  <a:tcPr/>
                </a:tc>
                <a:tc>
                  <a:txBody>
                    <a:bodyPr/>
                    <a:lstStyle/>
                    <a:p>
                      <a:pPr algn="ctr"/>
                      <a:r>
                        <a:rPr lang="en-US" dirty="0"/>
                        <a:t>True</a:t>
                      </a:r>
                      <a:endParaRPr lang="en-IN" dirty="0"/>
                    </a:p>
                  </a:txBody>
                  <a:tcPr/>
                </a:tc>
                <a:extLst>
                  <a:ext uri="{0D108BD9-81ED-4DB2-BD59-A6C34878D82A}">
                    <a16:rowId xmlns:a16="http://schemas.microsoft.com/office/drawing/2014/main" val="1843318860"/>
                  </a:ext>
                </a:extLst>
              </a:tr>
              <a:tr h="370840">
                <a:tc>
                  <a:txBody>
                    <a:bodyPr/>
                    <a:lstStyle/>
                    <a:p>
                      <a:pPr algn="ctr"/>
                      <a:r>
                        <a:rPr lang="en-US" dirty="0"/>
                        <a:t>==</a:t>
                      </a:r>
                      <a:endParaRPr lang="en-IN" dirty="0"/>
                    </a:p>
                  </a:txBody>
                  <a:tcPr/>
                </a:tc>
                <a:tc>
                  <a:txBody>
                    <a:bodyPr/>
                    <a:lstStyle/>
                    <a:p>
                      <a:pPr algn="ctr"/>
                      <a:r>
                        <a:rPr lang="en-US" dirty="0"/>
                        <a:t>Equal to</a:t>
                      </a:r>
                      <a:endParaRPr lang="en-IN" dirty="0"/>
                    </a:p>
                  </a:txBody>
                  <a:tcPr/>
                </a:tc>
                <a:tc>
                  <a:txBody>
                    <a:bodyPr/>
                    <a:lstStyle/>
                    <a:p>
                      <a:pPr algn="ctr"/>
                      <a:r>
                        <a:rPr lang="en-US" dirty="0"/>
                        <a:t>x == 5</a:t>
                      </a:r>
                      <a:endParaRPr lang="en-IN" dirty="0"/>
                    </a:p>
                  </a:txBody>
                  <a:tcPr/>
                </a:tc>
                <a:tc>
                  <a:txBody>
                    <a:bodyPr/>
                    <a:lstStyle/>
                    <a:p>
                      <a:pPr algn="ctr"/>
                      <a:r>
                        <a:rPr lang="en-US" dirty="0"/>
                        <a:t>True</a:t>
                      </a:r>
                      <a:endParaRPr lang="en-IN" dirty="0"/>
                    </a:p>
                  </a:txBody>
                  <a:tcPr/>
                </a:tc>
                <a:extLst>
                  <a:ext uri="{0D108BD9-81ED-4DB2-BD59-A6C34878D82A}">
                    <a16:rowId xmlns:a16="http://schemas.microsoft.com/office/drawing/2014/main" val="3876740190"/>
                  </a:ext>
                </a:extLst>
              </a:tr>
              <a:tr h="370840">
                <a:tc>
                  <a:txBody>
                    <a:bodyPr/>
                    <a:lstStyle/>
                    <a:p>
                      <a:pPr algn="ctr"/>
                      <a:r>
                        <a:rPr lang="en-US" dirty="0"/>
                        <a:t>!= </a:t>
                      </a:r>
                      <a:endParaRPr lang="en-IN" dirty="0"/>
                    </a:p>
                  </a:txBody>
                  <a:tcPr/>
                </a:tc>
                <a:tc>
                  <a:txBody>
                    <a:bodyPr/>
                    <a:lstStyle/>
                    <a:p>
                      <a:pPr algn="ctr"/>
                      <a:r>
                        <a:rPr lang="en-US" dirty="0"/>
                        <a:t>Not equal to</a:t>
                      </a:r>
                      <a:endParaRPr lang="en-IN" dirty="0"/>
                    </a:p>
                  </a:txBody>
                  <a:tcPr/>
                </a:tc>
                <a:tc>
                  <a:txBody>
                    <a:bodyPr/>
                    <a:lstStyle/>
                    <a:p>
                      <a:pPr algn="ctr"/>
                      <a:r>
                        <a:rPr lang="en-US" dirty="0"/>
                        <a:t>x != “b”</a:t>
                      </a:r>
                      <a:endParaRPr lang="en-IN" dirty="0"/>
                    </a:p>
                  </a:txBody>
                  <a:tcPr/>
                </a:tc>
                <a:tc>
                  <a:txBody>
                    <a:bodyPr/>
                    <a:lstStyle/>
                    <a:p>
                      <a:pPr algn="ctr"/>
                      <a:r>
                        <a:rPr lang="en-US" dirty="0"/>
                        <a:t>True</a:t>
                      </a:r>
                      <a:endParaRPr lang="en-IN" dirty="0"/>
                    </a:p>
                  </a:txBody>
                  <a:tcPr/>
                </a:tc>
                <a:extLst>
                  <a:ext uri="{0D108BD9-81ED-4DB2-BD59-A6C34878D82A}">
                    <a16:rowId xmlns:a16="http://schemas.microsoft.com/office/drawing/2014/main" val="1008201215"/>
                  </a:ext>
                </a:extLst>
              </a:tr>
              <a:tr h="370840">
                <a:tc>
                  <a:txBody>
                    <a:bodyPr/>
                    <a:lstStyle/>
                    <a:p>
                      <a:pPr algn="ctr"/>
                      <a:r>
                        <a:rPr lang="en-US" dirty="0"/>
                        <a:t>===</a:t>
                      </a:r>
                      <a:endParaRPr lang="en-IN" dirty="0"/>
                    </a:p>
                  </a:txBody>
                  <a:tcPr/>
                </a:tc>
                <a:tc>
                  <a:txBody>
                    <a:bodyPr/>
                    <a:lstStyle/>
                    <a:p>
                      <a:pPr algn="ctr"/>
                      <a:r>
                        <a:rPr lang="en-US" dirty="0"/>
                        <a:t>Equal value and type</a:t>
                      </a:r>
                      <a:endParaRPr lang="en-IN" dirty="0"/>
                    </a:p>
                  </a:txBody>
                  <a:tcPr/>
                </a:tc>
                <a:tc>
                  <a:txBody>
                    <a:bodyPr/>
                    <a:lstStyle/>
                    <a:p>
                      <a:pPr algn="ctr"/>
                      <a:r>
                        <a:rPr lang="en-US" dirty="0"/>
                        <a:t>x ===“5”</a:t>
                      </a:r>
                      <a:endParaRPr lang="en-IN" dirty="0"/>
                    </a:p>
                  </a:txBody>
                  <a:tcPr/>
                </a:tc>
                <a:tc>
                  <a:txBody>
                    <a:bodyPr/>
                    <a:lstStyle/>
                    <a:p>
                      <a:pPr algn="ctr"/>
                      <a:r>
                        <a:rPr lang="en-US" dirty="0"/>
                        <a:t>False</a:t>
                      </a:r>
                      <a:endParaRPr lang="en-IN" dirty="0"/>
                    </a:p>
                  </a:txBody>
                  <a:tcPr/>
                </a:tc>
                <a:extLst>
                  <a:ext uri="{0D108BD9-81ED-4DB2-BD59-A6C34878D82A}">
                    <a16:rowId xmlns:a16="http://schemas.microsoft.com/office/drawing/2014/main" val="414646821"/>
                  </a:ext>
                </a:extLst>
              </a:tr>
              <a:tr h="370840">
                <a:tc>
                  <a:txBody>
                    <a:bodyPr/>
                    <a:lstStyle/>
                    <a:p>
                      <a:pPr algn="ctr"/>
                      <a:r>
                        <a:rPr lang="en-US" dirty="0"/>
                        <a:t>!==</a:t>
                      </a:r>
                      <a:endParaRPr lang="en-IN" dirty="0"/>
                    </a:p>
                  </a:txBody>
                  <a:tcPr/>
                </a:tc>
                <a:tc>
                  <a:txBody>
                    <a:bodyPr/>
                    <a:lstStyle/>
                    <a:p>
                      <a:pPr algn="ctr"/>
                      <a:r>
                        <a:rPr lang="en-US" dirty="0"/>
                        <a:t>Not equal value or equal type</a:t>
                      </a:r>
                      <a:endParaRPr lang="en-IN" dirty="0"/>
                    </a:p>
                  </a:txBody>
                  <a:tcPr/>
                </a:tc>
                <a:tc>
                  <a:txBody>
                    <a:bodyPr/>
                    <a:lstStyle/>
                    <a:p>
                      <a:pPr algn="ctr"/>
                      <a:r>
                        <a:rPr lang="en-US" dirty="0"/>
                        <a:t>x !== “5”</a:t>
                      </a:r>
                      <a:endParaRPr lang="en-IN" dirty="0"/>
                    </a:p>
                  </a:txBody>
                  <a:tcPr/>
                </a:tc>
                <a:tc>
                  <a:txBody>
                    <a:bodyPr/>
                    <a:lstStyle/>
                    <a:p>
                      <a:pPr algn="ctr"/>
                      <a:r>
                        <a:rPr lang="en-US" dirty="0"/>
                        <a:t>True</a:t>
                      </a:r>
                      <a:endParaRPr lang="en-IN" dirty="0"/>
                    </a:p>
                  </a:txBody>
                  <a:tcPr/>
                </a:tc>
                <a:extLst>
                  <a:ext uri="{0D108BD9-81ED-4DB2-BD59-A6C34878D82A}">
                    <a16:rowId xmlns:a16="http://schemas.microsoft.com/office/drawing/2014/main" val="1994130762"/>
                  </a:ext>
                </a:extLst>
              </a:tr>
            </a:tbl>
          </a:graphicData>
        </a:graphic>
      </p:graphicFrame>
      <p:sp>
        <p:nvSpPr>
          <p:cNvPr id="5" name="TextBox 4">
            <a:extLst>
              <a:ext uri="{FF2B5EF4-FFF2-40B4-BE49-F238E27FC236}">
                <a16:creationId xmlns:a16="http://schemas.microsoft.com/office/drawing/2014/main" id="{CEB7A0BB-3A13-4EB7-AE81-9BD5541CC75B}"/>
              </a:ext>
            </a:extLst>
          </p:cNvPr>
          <p:cNvSpPr txBox="1"/>
          <p:nvPr/>
        </p:nvSpPr>
        <p:spPr>
          <a:xfrm>
            <a:off x="1097280" y="1854620"/>
            <a:ext cx="1577676" cy="369332"/>
          </a:xfrm>
          <a:prstGeom prst="rect">
            <a:avLst/>
          </a:prstGeom>
          <a:noFill/>
        </p:spPr>
        <p:txBody>
          <a:bodyPr wrap="none" rtlCol="0">
            <a:spAutoFit/>
          </a:bodyPr>
          <a:lstStyle/>
          <a:p>
            <a:r>
              <a:rPr lang="en-US" dirty="0"/>
              <a:t>Assuming x = 5</a:t>
            </a:r>
            <a:endParaRPr lang="en-IN" dirty="0"/>
          </a:p>
        </p:txBody>
      </p:sp>
    </p:spTree>
    <p:extLst>
      <p:ext uri="{BB962C8B-B14F-4D97-AF65-F5344CB8AC3E}">
        <p14:creationId xmlns:p14="http://schemas.microsoft.com/office/powerpoint/2010/main" val="38260177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4E80-AE0A-44D0-8D1F-70A684221590}"/>
              </a:ext>
            </a:extLst>
          </p:cNvPr>
          <p:cNvSpPr>
            <a:spLocks noGrp="1"/>
          </p:cNvSpPr>
          <p:nvPr>
            <p:ph type="title"/>
          </p:nvPr>
        </p:nvSpPr>
        <p:spPr/>
        <p:txBody>
          <a:bodyPr/>
          <a:lstStyle/>
          <a:p>
            <a:r>
              <a:rPr lang="en-US" dirty="0"/>
              <a:t>Equality Operators</a:t>
            </a:r>
            <a:endParaRPr lang="en-IN" dirty="0"/>
          </a:p>
        </p:txBody>
      </p:sp>
      <p:sp>
        <p:nvSpPr>
          <p:cNvPr id="4" name="TextBox 3">
            <a:extLst>
              <a:ext uri="{FF2B5EF4-FFF2-40B4-BE49-F238E27FC236}">
                <a16:creationId xmlns:a16="http://schemas.microsoft.com/office/drawing/2014/main" id="{40D887AF-137C-4715-9A8A-9EFE3454A9A8}"/>
              </a:ext>
            </a:extLst>
          </p:cNvPr>
          <p:cNvSpPr txBox="1"/>
          <p:nvPr/>
        </p:nvSpPr>
        <p:spPr>
          <a:xfrm>
            <a:off x="4668750" y="1937857"/>
            <a:ext cx="1427250" cy="461665"/>
          </a:xfrm>
          <a:prstGeom prst="rect">
            <a:avLst/>
          </a:prstGeom>
          <a:noFill/>
        </p:spPr>
        <p:txBody>
          <a:bodyPr wrap="none" rtlCol="0">
            <a:spAutoFit/>
          </a:bodyPr>
          <a:lstStyle/>
          <a:p>
            <a:r>
              <a:rPr lang="en-US" sz="2400" dirty="0"/>
              <a:t>== vs. ===</a:t>
            </a:r>
            <a:endParaRPr lang="en-IN" sz="2400" dirty="0"/>
          </a:p>
        </p:txBody>
      </p:sp>
      <p:sp>
        <p:nvSpPr>
          <p:cNvPr id="6" name="TextBox 5">
            <a:extLst>
              <a:ext uri="{FF2B5EF4-FFF2-40B4-BE49-F238E27FC236}">
                <a16:creationId xmlns:a16="http://schemas.microsoft.com/office/drawing/2014/main" id="{EDAD2C47-ABE2-47E7-AAC3-A33B11DEBF6B}"/>
              </a:ext>
            </a:extLst>
          </p:cNvPr>
          <p:cNvSpPr txBox="1"/>
          <p:nvPr/>
        </p:nvSpPr>
        <p:spPr>
          <a:xfrm>
            <a:off x="1097280" y="2600290"/>
            <a:ext cx="6094602" cy="2031325"/>
          </a:xfrm>
          <a:prstGeom prst="rect">
            <a:avLst/>
          </a:prstGeom>
          <a:noFill/>
        </p:spPr>
        <p:txBody>
          <a:bodyPr wrap="square">
            <a:spAutoFit/>
          </a:bodyPr>
          <a:lstStyle/>
          <a:p>
            <a:r>
              <a:rPr lang="en-IN" dirty="0">
                <a:latin typeface="Consolas" panose="020B0609020204030204" pitchFamily="49" charset="0"/>
              </a:rPr>
              <a:t>var x = 99;</a:t>
            </a:r>
          </a:p>
          <a:p>
            <a:r>
              <a:rPr lang="en-IN" dirty="0">
                <a:latin typeface="Consolas" panose="020B0609020204030204" pitchFamily="49" charset="0"/>
              </a:rPr>
              <a:t>x == "99" //true</a:t>
            </a:r>
          </a:p>
          <a:p>
            <a:r>
              <a:rPr lang="en-IN" dirty="0">
                <a:latin typeface="Consolas" panose="020B0609020204030204" pitchFamily="49" charset="0"/>
              </a:rPr>
              <a:t>x === "99" //false</a:t>
            </a:r>
          </a:p>
          <a:p>
            <a:endParaRPr lang="en-IN" dirty="0">
              <a:latin typeface="Consolas" panose="020B0609020204030204" pitchFamily="49" charset="0"/>
            </a:endParaRPr>
          </a:p>
          <a:p>
            <a:r>
              <a:rPr lang="en-IN" dirty="0">
                <a:latin typeface="Consolas" panose="020B0609020204030204" pitchFamily="49" charset="0"/>
              </a:rPr>
              <a:t>var y = null</a:t>
            </a:r>
          </a:p>
          <a:p>
            <a:r>
              <a:rPr lang="en-IN" dirty="0">
                <a:latin typeface="Consolas" panose="020B0609020204030204" pitchFamily="49" charset="0"/>
              </a:rPr>
              <a:t>y == undefined //true</a:t>
            </a:r>
          </a:p>
          <a:p>
            <a:r>
              <a:rPr lang="en-IN" dirty="0">
                <a:latin typeface="Consolas" panose="020B0609020204030204" pitchFamily="49" charset="0"/>
              </a:rPr>
              <a:t>y === undefined //false</a:t>
            </a:r>
          </a:p>
        </p:txBody>
      </p:sp>
      <p:sp>
        <p:nvSpPr>
          <p:cNvPr id="7" name="TextBox 6">
            <a:extLst>
              <a:ext uri="{FF2B5EF4-FFF2-40B4-BE49-F238E27FC236}">
                <a16:creationId xmlns:a16="http://schemas.microsoft.com/office/drawing/2014/main" id="{5A23A12F-6361-4EFE-A38F-A1867DDB6B79}"/>
              </a:ext>
            </a:extLst>
          </p:cNvPr>
          <p:cNvSpPr txBox="1"/>
          <p:nvPr/>
        </p:nvSpPr>
        <p:spPr>
          <a:xfrm>
            <a:off x="2955557" y="5368954"/>
            <a:ext cx="4853636" cy="369332"/>
          </a:xfrm>
          <a:prstGeom prst="rect">
            <a:avLst/>
          </a:prstGeom>
          <a:noFill/>
        </p:spPr>
        <p:txBody>
          <a:bodyPr wrap="none" rtlCol="0">
            <a:spAutoFit/>
          </a:bodyPr>
          <a:lstStyle/>
          <a:p>
            <a:r>
              <a:rPr lang="en-US" dirty="0"/>
              <a:t>“==” </a:t>
            </a:r>
            <a:r>
              <a:rPr lang="en-US" dirty="0" err="1"/>
              <a:t>perfoms</a:t>
            </a:r>
            <a:r>
              <a:rPr lang="en-US" dirty="0"/>
              <a:t> type coercion ,while “===” dose not</a:t>
            </a:r>
            <a:endParaRPr lang="en-IN" dirty="0"/>
          </a:p>
        </p:txBody>
      </p:sp>
    </p:spTree>
    <p:extLst>
      <p:ext uri="{BB962C8B-B14F-4D97-AF65-F5344CB8AC3E}">
        <p14:creationId xmlns:p14="http://schemas.microsoft.com/office/powerpoint/2010/main" val="3382842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22F8-9460-49BE-891C-6E74845967EF}"/>
              </a:ext>
            </a:extLst>
          </p:cNvPr>
          <p:cNvSpPr>
            <a:spLocks noGrp="1"/>
          </p:cNvSpPr>
          <p:nvPr>
            <p:ph type="title"/>
          </p:nvPr>
        </p:nvSpPr>
        <p:spPr/>
        <p:txBody>
          <a:bodyPr/>
          <a:lstStyle/>
          <a:p>
            <a:r>
              <a:rPr lang="en-US" dirty="0"/>
              <a:t>Conditional Statements</a:t>
            </a:r>
            <a:endParaRPr lang="en-IN" dirty="0"/>
          </a:p>
        </p:txBody>
      </p:sp>
      <p:sp>
        <p:nvSpPr>
          <p:cNvPr id="3" name="Content Placeholder 2">
            <a:extLst>
              <a:ext uri="{FF2B5EF4-FFF2-40B4-BE49-F238E27FC236}">
                <a16:creationId xmlns:a16="http://schemas.microsoft.com/office/drawing/2014/main" id="{7C474FFC-81E8-4244-AF8C-ED8CE9E5DE8B}"/>
              </a:ext>
            </a:extLst>
          </p:cNvPr>
          <p:cNvSpPr>
            <a:spLocks noGrp="1"/>
          </p:cNvSpPr>
          <p:nvPr>
            <p:ph idx="1"/>
          </p:nvPr>
        </p:nvSpPr>
        <p:spPr/>
        <p:txBody>
          <a:bodyPr/>
          <a:lstStyle/>
          <a:p>
            <a:pPr>
              <a:buFont typeface="Arial" panose="020B0604020202020204" pitchFamily="34" charset="0"/>
              <a:buChar char="•"/>
            </a:pPr>
            <a:r>
              <a:rPr lang="en-US" dirty="0"/>
              <a:t> Use if to specify a block of code to be executed, if a specified condition is true</a:t>
            </a:r>
          </a:p>
          <a:p>
            <a:pPr>
              <a:buFont typeface="Arial" panose="020B0604020202020204" pitchFamily="34" charset="0"/>
              <a:buChar char="•"/>
            </a:pPr>
            <a:r>
              <a:rPr lang="en-US" dirty="0"/>
              <a:t> Use else to specify a block of code to be executed, if the same condition is false</a:t>
            </a:r>
          </a:p>
          <a:p>
            <a:pPr>
              <a:buFont typeface="Arial" panose="020B0604020202020204" pitchFamily="34" charset="0"/>
              <a:buChar char="•"/>
            </a:pPr>
            <a:r>
              <a:rPr lang="en-US" dirty="0"/>
              <a:t> Use else if to specify a new condition to test, if the first condition is false</a:t>
            </a:r>
          </a:p>
          <a:p>
            <a:pPr>
              <a:buFont typeface="Arial" panose="020B0604020202020204" pitchFamily="34" charset="0"/>
              <a:buChar char="•"/>
            </a:pPr>
            <a:r>
              <a:rPr lang="en-US" dirty="0"/>
              <a:t> Use switch to specify many alternative blocks of code to be executed</a:t>
            </a:r>
            <a:endParaRPr lang="en-IN" dirty="0"/>
          </a:p>
        </p:txBody>
      </p:sp>
    </p:spTree>
    <p:extLst>
      <p:ext uri="{BB962C8B-B14F-4D97-AF65-F5344CB8AC3E}">
        <p14:creationId xmlns:p14="http://schemas.microsoft.com/office/powerpoint/2010/main" val="28597470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E06A-FCE2-49F5-AEC5-C37FC2B4964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JavaScript Switch Statement</a:t>
            </a:r>
            <a:endParaRPr lang="en-IN" dirty="0"/>
          </a:p>
        </p:txBody>
      </p:sp>
      <p:sp>
        <p:nvSpPr>
          <p:cNvPr id="3" name="Content Placeholder 2">
            <a:extLst>
              <a:ext uri="{FF2B5EF4-FFF2-40B4-BE49-F238E27FC236}">
                <a16:creationId xmlns:a16="http://schemas.microsoft.com/office/drawing/2014/main" id="{5EC71ED6-121E-4B13-B790-01DD73DDE721}"/>
              </a:ext>
            </a:extLst>
          </p:cNvPr>
          <p:cNvSpPr>
            <a:spLocks noGrp="1"/>
          </p:cNvSpPr>
          <p:nvPr>
            <p:ph idx="1"/>
          </p:nvPr>
        </p:nvSpPr>
        <p:spPr>
          <a:xfrm>
            <a:off x="1097280" y="1845734"/>
            <a:ext cx="10058400" cy="2239705"/>
          </a:xfrm>
        </p:spPr>
        <p:txBody>
          <a:bodyPr/>
          <a:lstStyle/>
          <a:p>
            <a:pPr>
              <a:buFont typeface="Arial" panose="020B0604020202020204" pitchFamily="34" charset="0"/>
              <a:buChar char="•"/>
            </a:pPr>
            <a:r>
              <a:rPr lang="en-US" dirty="0"/>
              <a:t> The switch expression is evaluated once.</a:t>
            </a:r>
          </a:p>
          <a:p>
            <a:pPr>
              <a:buFont typeface="Arial" panose="020B0604020202020204" pitchFamily="34" charset="0"/>
              <a:buChar char="•"/>
            </a:pPr>
            <a:r>
              <a:rPr lang="en-US" dirty="0"/>
              <a:t> The value of the expression is compared with the values of each case.</a:t>
            </a:r>
          </a:p>
          <a:p>
            <a:pPr>
              <a:buFont typeface="Arial" panose="020B0604020202020204" pitchFamily="34" charset="0"/>
              <a:buChar char="•"/>
            </a:pPr>
            <a:r>
              <a:rPr lang="en-US" dirty="0"/>
              <a:t> If there is a match, the associated block of code is executed.</a:t>
            </a:r>
          </a:p>
          <a:p>
            <a:pPr>
              <a:buFont typeface="Arial" panose="020B0604020202020204" pitchFamily="34" charset="0"/>
              <a:buChar char="•"/>
            </a:pPr>
            <a:r>
              <a:rPr lang="en-US" dirty="0"/>
              <a:t> If there is no match, the default code block is executed.</a:t>
            </a:r>
            <a:endParaRPr lang="en-IN" dirty="0"/>
          </a:p>
        </p:txBody>
      </p:sp>
    </p:spTree>
    <p:extLst>
      <p:ext uri="{BB962C8B-B14F-4D97-AF65-F5344CB8AC3E}">
        <p14:creationId xmlns:p14="http://schemas.microsoft.com/office/powerpoint/2010/main" val="22059661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AEF6-0847-427B-97F5-81E9D7AC4565}"/>
              </a:ext>
            </a:extLst>
          </p:cNvPr>
          <p:cNvSpPr>
            <a:spLocks noGrp="1"/>
          </p:cNvSpPr>
          <p:nvPr>
            <p:ph type="title"/>
          </p:nvPr>
        </p:nvSpPr>
        <p:spPr/>
        <p:txBody>
          <a:bodyPr/>
          <a:lstStyle/>
          <a:p>
            <a:r>
              <a:rPr lang="en-US" dirty="0"/>
              <a:t>Iterative statements</a:t>
            </a:r>
            <a:endParaRPr lang="en-IN" dirty="0"/>
          </a:p>
        </p:txBody>
      </p:sp>
      <p:sp>
        <p:nvSpPr>
          <p:cNvPr id="3" name="Content Placeholder 2">
            <a:extLst>
              <a:ext uri="{FF2B5EF4-FFF2-40B4-BE49-F238E27FC236}">
                <a16:creationId xmlns:a16="http://schemas.microsoft.com/office/drawing/2014/main" id="{379DACCD-16C8-4194-976C-135B5A91F761}"/>
              </a:ext>
            </a:extLst>
          </p:cNvPr>
          <p:cNvSpPr>
            <a:spLocks noGrp="1"/>
          </p:cNvSpPr>
          <p:nvPr>
            <p:ph idx="1"/>
          </p:nvPr>
        </p:nvSpPr>
        <p:spPr/>
        <p:txBody>
          <a:bodyPr/>
          <a:lstStyle/>
          <a:p>
            <a:pPr>
              <a:buFont typeface="Arial" panose="020B0604020202020204" pitchFamily="34" charset="0"/>
              <a:buChar char="•"/>
            </a:pPr>
            <a:r>
              <a:rPr lang="en-US" dirty="0"/>
              <a:t> for - loops through a block of code a number of times</a:t>
            </a:r>
          </a:p>
          <a:p>
            <a:pPr>
              <a:buFont typeface="Arial" panose="020B0604020202020204" pitchFamily="34" charset="0"/>
              <a:buChar char="•"/>
            </a:pPr>
            <a:r>
              <a:rPr lang="en-US" dirty="0"/>
              <a:t> for/in - loops through the properties of an object</a:t>
            </a:r>
          </a:p>
          <a:p>
            <a:pPr>
              <a:buFont typeface="Arial" panose="020B0604020202020204" pitchFamily="34" charset="0"/>
              <a:buChar char="•"/>
            </a:pPr>
            <a:r>
              <a:rPr lang="en-US" dirty="0"/>
              <a:t> for/of - loops through the values of an </a:t>
            </a:r>
            <a:r>
              <a:rPr lang="en-US" dirty="0" err="1"/>
              <a:t>iterable</a:t>
            </a:r>
            <a:r>
              <a:rPr lang="en-US" dirty="0"/>
              <a:t> object</a:t>
            </a:r>
          </a:p>
          <a:p>
            <a:pPr>
              <a:buFont typeface="Arial" panose="020B0604020202020204" pitchFamily="34" charset="0"/>
              <a:buChar char="•"/>
            </a:pPr>
            <a:r>
              <a:rPr lang="en-US" dirty="0"/>
              <a:t> while - loops through a block of code while a specified condition is true</a:t>
            </a:r>
          </a:p>
          <a:p>
            <a:pPr>
              <a:buFont typeface="Arial" panose="020B0604020202020204" pitchFamily="34" charset="0"/>
              <a:buChar char="•"/>
            </a:pPr>
            <a:r>
              <a:rPr lang="en-US" dirty="0"/>
              <a:t> do/while - also loops through a block of code while a specified condition is true</a:t>
            </a:r>
            <a:endParaRPr lang="en-IN" dirty="0"/>
          </a:p>
        </p:txBody>
      </p:sp>
    </p:spTree>
    <p:extLst>
      <p:ext uri="{BB962C8B-B14F-4D97-AF65-F5344CB8AC3E}">
        <p14:creationId xmlns:p14="http://schemas.microsoft.com/office/powerpoint/2010/main" val="1352356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CB7B-279A-4276-871E-90DA0B4AB77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For Loop</a:t>
            </a:r>
            <a:endParaRPr lang="en-IN" dirty="0"/>
          </a:p>
        </p:txBody>
      </p:sp>
      <p:sp>
        <p:nvSpPr>
          <p:cNvPr id="6" name="TextBox 5">
            <a:extLst>
              <a:ext uri="{FF2B5EF4-FFF2-40B4-BE49-F238E27FC236}">
                <a16:creationId xmlns:a16="http://schemas.microsoft.com/office/drawing/2014/main" id="{D6DF1DE7-CE08-4897-BBBA-8E1E082F9C3A}"/>
              </a:ext>
            </a:extLst>
          </p:cNvPr>
          <p:cNvSpPr txBox="1"/>
          <p:nvPr/>
        </p:nvSpPr>
        <p:spPr>
          <a:xfrm>
            <a:off x="1097280" y="1946138"/>
            <a:ext cx="6094602" cy="369332"/>
          </a:xfrm>
          <a:prstGeom prst="rect">
            <a:avLst/>
          </a:prstGeom>
          <a:noFill/>
        </p:spPr>
        <p:txBody>
          <a:bodyPr wrap="square">
            <a:spAutoFit/>
          </a:bodyPr>
          <a:lstStyle/>
          <a:p>
            <a:r>
              <a:rPr lang="en-US" dirty="0"/>
              <a:t>The for loop has the following syntax:</a:t>
            </a:r>
            <a:endParaRPr lang="en-IN" dirty="0"/>
          </a:p>
        </p:txBody>
      </p:sp>
      <p:sp>
        <p:nvSpPr>
          <p:cNvPr id="8" name="TextBox 7">
            <a:extLst>
              <a:ext uri="{FF2B5EF4-FFF2-40B4-BE49-F238E27FC236}">
                <a16:creationId xmlns:a16="http://schemas.microsoft.com/office/drawing/2014/main" id="{31A56E50-568D-47E5-A9B4-37CFE6971653}"/>
              </a:ext>
            </a:extLst>
          </p:cNvPr>
          <p:cNvSpPr txBox="1"/>
          <p:nvPr/>
        </p:nvSpPr>
        <p:spPr>
          <a:xfrm>
            <a:off x="1097280" y="2700984"/>
            <a:ext cx="6094602" cy="923330"/>
          </a:xfrm>
          <a:prstGeom prst="rect">
            <a:avLst/>
          </a:prstGeom>
          <a:noFill/>
        </p:spPr>
        <p:txBody>
          <a:bodyPr wrap="square">
            <a:spAutoFit/>
          </a:bodyPr>
          <a:lstStyle/>
          <a:p>
            <a:r>
              <a:rPr lang="en-US" dirty="0">
                <a:latin typeface="Consolas" panose="020B0609020204030204" pitchFamily="49" charset="0"/>
              </a:rPr>
              <a:t>for (statement 1; statement 2; statement 3) {</a:t>
            </a:r>
          </a:p>
          <a:p>
            <a:r>
              <a:rPr lang="en-US" dirty="0">
                <a:latin typeface="Consolas" panose="020B0609020204030204" pitchFamily="49" charset="0"/>
              </a:rPr>
              <a:t>  // code block to be executed</a:t>
            </a:r>
          </a:p>
          <a:p>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4770246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AB79-F5E7-4D54-A037-92061CEB43D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For/In Loop</a:t>
            </a:r>
            <a:endParaRPr lang="en-IN" dirty="0"/>
          </a:p>
        </p:txBody>
      </p:sp>
      <p:sp>
        <p:nvSpPr>
          <p:cNvPr id="3" name="Content Placeholder 2">
            <a:extLst>
              <a:ext uri="{FF2B5EF4-FFF2-40B4-BE49-F238E27FC236}">
                <a16:creationId xmlns:a16="http://schemas.microsoft.com/office/drawing/2014/main" id="{240BC585-9C49-4486-8759-BCA20ECAF215}"/>
              </a:ext>
            </a:extLst>
          </p:cNvPr>
          <p:cNvSpPr>
            <a:spLocks noGrp="1"/>
          </p:cNvSpPr>
          <p:nvPr>
            <p:ph idx="1"/>
          </p:nvPr>
        </p:nvSpPr>
        <p:spPr/>
        <p:txBody>
          <a:bodyPr/>
          <a:lstStyle/>
          <a:p>
            <a:pPr>
              <a:buFont typeface="Arial" panose="020B0604020202020204" pitchFamily="34" charset="0"/>
              <a:buChar char="•"/>
            </a:pPr>
            <a:r>
              <a:rPr lang="en-US" dirty="0"/>
              <a:t> The JavaScript for/in statement loops through the properties of an object:</a:t>
            </a:r>
            <a:endParaRPr lang="en-IN" dirty="0"/>
          </a:p>
        </p:txBody>
      </p:sp>
    </p:spTree>
    <p:extLst>
      <p:ext uri="{BB962C8B-B14F-4D97-AF65-F5344CB8AC3E}">
        <p14:creationId xmlns:p14="http://schemas.microsoft.com/office/powerpoint/2010/main" val="33298778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F062-81E9-4B53-A1DB-83990D87855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For/Of Loop</a:t>
            </a:r>
            <a:endParaRPr lang="en-IN" dirty="0"/>
          </a:p>
        </p:txBody>
      </p:sp>
      <p:sp>
        <p:nvSpPr>
          <p:cNvPr id="3" name="Content Placeholder 2">
            <a:extLst>
              <a:ext uri="{FF2B5EF4-FFF2-40B4-BE49-F238E27FC236}">
                <a16:creationId xmlns:a16="http://schemas.microsoft.com/office/drawing/2014/main" id="{AE1CC74F-A02C-46A3-A73B-D9B8570E77F7}"/>
              </a:ext>
            </a:extLst>
          </p:cNvPr>
          <p:cNvSpPr>
            <a:spLocks noGrp="1"/>
          </p:cNvSpPr>
          <p:nvPr>
            <p:ph idx="1"/>
          </p:nvPr>
        </p:nvSpPr>
        <p:spPr/>
        <p:txBody>
          <a:bodyPr/>
          <a:lstStyle/>
          <a:p>
            <a:pPr>
              <a:buFont typeface="Arial" panose="020B0604020202020204" pitchFamily="34" charset="0"/>
              <a:buChar char="•"/>
            </a:pPr>
            <a:r>
              <a:rPr lang="en-US" dirty="0"/>
              <a:t> The JavaScript for/of statement loops through the values of an </a:t>
            </a:r>
            <a:r>
              <a:rPr lang="en-US" dirty="0" err="1"/>
              <a:t>iterable</a:t>
            </a:r>
            <a:r>
              <a:rPr lang="en-US" dirty="0"/>
              <a:t> objects</a:t>
            </a:r>
          </a:p>
          <a:p>
            <a:pPr>
              <a:buFont typeface="Arial" panose="020B0604020202020204" pitchFamily="34" charset="0"/>
              <a:buChar char="•"/>
            </a:pPr>
            <a:r>
              <a:rPr lang="en-US" dirty="0"/>
              <a:t> for/of lets you loop over data structures that are </a:t>
            </a:r>
            <a:r>
              <a:rPr lang="en-US" dirty="0" err="1"/>
              <a:t>iterable</a:t>
            </a:r>
            <a:r>
              <a:rPr lang="en-US" dirty="0"/>
              <a:t> such as Arrays, Strings, Maps, </a:t>
            </a:r>
            <a:r>
              <a:rPr lang="en-US" dirty="0" err="1"/>
              <a:t>NodeLists</a:t>
            </a:r>
            <a:r>
              <a:rPr lang="en-US" dirty="0"/>
              <a:t>, and more.</a:t>
            </a:r>
            <a:endParaRPr lang="en-IN" dirty="0"/>
          </a:p>
        </p:txBody>
      </p:sp>
    </p:spTree>
    <p:extLst>
      <p:ext uri="{BB962C8B-B14F-4D97-AF65-F5344CB8AC3E}">
        <p14:creationId xmlns:p14="http://schemas.microsoft.com/office/powerpoint/2010/main" val="463391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8A5D-55A2-4322-A44F-66BA8FE8785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While Loop</a:t>
            </a:r>
            <a:endParaRPr lang="en-IN" dirty="0"/>
          </a:p>
        </p:txBody>
      </p:sp>
      <p:sp>
        <p:nvSpPr>
          <p:cNvPr id="3" name="Content Placeholder 2">
            <a:extLst>
              <a:ext uri="{FF2B5EF4-FFF2-40B4-BE49-F238E27FC236}">
                <a16:creationId xmlns:a16="http://schemas.microsoft.com/office/drawing/2014/main" id="{9587C56D-DBB2-4993-A9F8-1D372D046FC8}"/>
              </a:ext>
            </a:extLst>
          </p:cNvPr>
          <p:cNvSpPr>
            <a:spLocks noGrp="1"/>
          </p:cNvSpPr>
          <p:nvPr>
            <p:ph idx="1"/>
          </p:nvPr>
        </p:nvSpPr>
        <p:spPr/>
        <p:txBody>
          <a:bodyPr/>
          <a:lstStyle/>
          <a:p>
            <a:pPr lvl="1">
              <a:buFont typeface="Arial" panose="020B0604020202020204" pitchFamily="34" charset="0"/>
              <a:buChar char="•"/>
            </a:pPr>
            <a:r>
              <a:rPr lang="en-US" dirty="0"/>
              <a:t> The while loop loops through a block of code as long as a specified condition is true.</a:t>
            </a:r>
            <a:endParaRPr lang="en-IN" dirty="0"/>
          </a:p>
        </p:txBody>
      </p:sp>
    </p:spTree>
    <p:extLst>
      <p:ext uri="{BB962C8B-B14F-4D97-AF65-F5344CB8AC3E}">
        <p14:creationId xmlns:p14="http://schemas.microsoft.com/office/powerpoint/2010/main" val="39256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4238</TotalTime>
  <Words>4932</Words>
  <Application>Microsoft Office PowerPoint</Application>
  <PresentationFormat>Widescreen</PresentationFormat>
  <Paragraphs>659</Paragraphs>
  <Slides>117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Arial</vt:lpstr>
      <vt:lpstr>Calibri</vt:lpstr>
      <vt:lpstr>Calibri Light</vt:lpstr>
      <vt:lpstr>Consolas</vt:lpstr>
      <vt:lpstr>Segoe UI</vt:lpstr>
      <vt:lpstr>Verdana</vt:lpstr>
      <vt:lpstr>Retrospect</vt:lpstr>
      <vt:lpstr>HTML,CSS &amp; JavaScript </vt:lpstr>
      <vt:lpstr>Objectives</vt:lpstr>
      <vt:lpstr>How the internet works ?</vt:lpstr>
      <vt:lpstr>How the internet works ?</vt:lpstr>
      <vt:lpstr>How the internet works ?</vt:lpstr>
      <vt:lpstr>How the internet works ?</vt:lpstr>
      <vt:lpstr>View Page Source</vt:lpstr>
      <vt:lpstr>Front End Basics</vt:lpstr>
      <vt:lpstr>Objectives</vt:lpstr>
      <vt:lpstr>Front End Vs. Back End</vt:lpstr>
      <vt:lpstr>HTML</vt:lpstr>
      <vt:lpstr>CSS</vt:lpstr>
      <vt:lpstr>JavaScript</vt:lpstr>
      <vt:lpstr>Introduction to HTML</vt:lpstr>
      <vt:lpstr>Objectives</vt:lpstr>
      <vt:lpstr>History of HTML</vt:lpstr>
      <vt:lpstr>The General Rule</vt:lpstr>
      <vt:lpstr>Introduction to MDN</vt:lpstr>
      <vt:lpstr>HTML Boilerplate and Comments</vt:lpstr>
      <vt:lpstr>HTML Boilerplate and Comments</vt:lpstr>
      <vt:lpstr>HTML Boilerplate and Comments</vt:lpstr>
      <vt:lpstr>Basic Tags</vt:lpstr>
      <vt:lpstr>Basic Tags</vt:lpstr>
      <vt:lpstr>Basic Tags</vt:lpstr>
      <vt:lpstr>Quiz – HTML List Assignment</vt:lpstr>
      <vt:lpstr>Divs</vt:lpstr>
      <vt:lpstr>Span</vt:lpstr>
      <vt:lpstr>Attributes</vt:lpstr>
      <vt:lpstr>Images</vt:lpstr>
      <vt:lpstr>Links</vt:lpstr>
      <vt:lpstr>Quiz – Recreate Webpage Assignment</vt:lpstr>
      <vt:lpstr>HTML Tables</vt:lpstr>
      <vt:lpstr>HTML Table</vt:lpstr>
      <vt:lpstr>HTML Forms</vt:lpstr>
      <vt:lpstr>Objectives</vt:lpstr>
      <vt:lpstr>The &lt;form&gt; tag</vt:lpstr>
      <vt:lpstr>The &lt;input&gt; tag</vt:lpstr>
      <vt:lpstr>A Simple Login Form</vt:lpstr>
      <vt:lpstr>Labels</vt:lpstr>
      <vt:lpstr>Labels</vt:lpstr>
      <vt:lpstr>Simple Validations</vt:lpstr>
      <vt:lpstr>Dropdowns and Radio Buttons</vt:lpstr>
      <vt:lpstr>Forms Exercise</vt:lpstr>
      <vt:lpstr>HTML New Input Types</vt:lpstr>
      <vt:lpstr>HTML 5 Audio and Video Controls</vt:lpstr>
      <vt:lpstr>Introduction to CSS</vt:lpstr>
      <vt:lpstr>Objectives</vt:lpstr>
      <vt:lpstr>The General Rule</vt:lpstr>
      <vt:lpstr>Where do we write our styles ?</vt:lpstr>
      <vt:lpstr>Write our CSS in a separate CSS File</vt:lpstr>
      <vt:lpstr>Write our CSS in a separate CSS File</vt:lpstr>
      <vt:lpstr>Colors in CSS</vt:lpstr>
      <vt:lpstr>Hexadecimal</vt:lpstr>
      <vt:lpstr>RGB</vt:lpstr>
      <vt:lpstr>RGBA</vt:lpstr>
      <vt:lpstr>Color and Background</vt:lpstr>
      <vt:lpstr>Background Image</vt:lpstr>
      <vt:lpstr>Border</vt:lpstr>
      <vt:lpstr>CSS Selectors</vt:lpstr>
      <vt:lpstr>Create TodoList.html and CSS file</vt:lpstr>
      <vt:lpstr>Element Selector</vt:lpstr>
      <vt:lpstr>ID Selector</vt:lpstr>
      <vt:lpstr>Class Selector</vt:lpstr>
      <vt:lpstr>Introduction to Chrome Inspector</vt:lpstr>
      <vt:lpstr>More Advanced Selectors</vt:lpstr>
      <vt:lpstr>Text and Fonts</vt:lpstr>
      <vt:lpstr>Fonts</vt:lpstr>
      <vt:lpstr>Custom Fonts (Web Fonts)</vt:lpstr>
      <vt:lpstr>The Box Model</vt:lpstr>
      <vt:lpstr>Box Model</vt:lpstr>
      <vt:lpstr>Tic Tac Toe Board Exercise</vt:lpstr>
      <vt:lpstr>Create Image Gallery Exercise</vt:lpstr>
      <vt:lpstr>Blog site Exercise</vt:lpstr>
      <vt:lpstr>CSS 2D Transforms</vt:lpstr>
      <vt:lpstr>CSS 2D Transforms Methods</vt:lpstr>
      <vt:lpstr>CSS 3D Transforms</vt:lpstr>
      <vt:lpstr>CSS 3D Transforms Methods</vt:lpstr>
      <vt:lpstr>CSS Animations</vt:lpstr>
      <vt:lpstr>The @keyframes Rule</vt:lpstr>
      <vt:lpstr>Delay an Animation</vt:lpstr>
      <vt:lpstr>Set How Many Times an Animation Should Run</vt:lpstr>
      <vt:lpstr>JavaScript</vt:lpstr>
      <vt:lpstr>Objectives</vt:lpstr>
      <vt:lpstr>5 Primitive Datatypes</vt:lpstr>
      <vt:lpstr>Variables</vt:lpstr>
      <vt:lpstr>JavaScript Built-In Methods</vt:lpstr>
      <vt:lpstr>Writing JavaScript in a separate File</vt:lpstr>
      <vt:lpstr>JS Stalker Exercise</vt:lpstr>
      <vt:lpstr>Age Calculator Exercise</vt:lpstr>
      <vt:lpstr>Boolean Logic</vt:lpstr>
      <vt:lpstr>Comparison Operators</vt:lpstr>
      <vt:lpstr>Equality Operators</vt:lpstr>
      <vt:lpstr>Conditional Statements</vt:lpstr>
      <vt:lpstr>The JavaScript Switch Statement</vt:lpstr>
      <vt:lpstr>Iterative statements</vt:lpstr>
      <vt:lpstr>The For Loop</vt:lpstr>
      <vt:lpstr>The For/In Loop</vt:lpstr>
      <vt:lpstr>The For/Of Loop</vt:lpstr>
      <vt:lpstr>The While Loop</vt:lpstr>
      <vt:lpstr>The Do While Loop </vt:lpstr>
      <vt:lpstr>JavaScript Function Definitions</vt:lpstr>
      <vt:lpstr>Function Expressions</vt:lpstr>
      <vt:lpstr>The Function() Constructor</vt:lpstr>
      <vt:lpstr>Self-Invoking Functions</vt:lpstr>
      <vt:lpstr>Arrow Functions</vt:lpstr>
      <vt:lpstr>JavaScript Function Parameters</vt:lpstr>
      <vt:lpstr>JavaScript HTML DOM Events</vt:lpstr>
      <vt:lpstr>HTML Event Attributes</vt:lpstr>
      <vt:lpstr>Assign Events Using the HTML DOM</vt:lpstr>
      <vt:lpstr>The onchange Event</vt:lpstr>
      <vt:lpstr>The onload and onunload Events</vt:lpstr>
      <vt:lpstr>The onmouseover and onmouseout Events</vt:lpstr>
      <vt:lpstr>The onmousedown, onmouseup and onclick Events</vt:lpstr>
      <vt:lpstr>The onmousedown and onmouseup event</vt:lpstr>
      <vt:lpstr>JavaScript Errors - Throw and Try to Catch</vt:lpstr>
      <vt:lpstr>The finally Statement</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Gohil</dc:creator>
  <cp:lastModifiedBy>Vivek Gohil</cp:lastModifiedBy>
  <cp:revision>95</cp:revision>
  <dcterms:created xsi:type="dcterms:W3CDTF">2020-08-28T15:40:26Z</dcterms:created>
  <dcterms:modified xsi:type="dcterms:W3CDTF">2020-09-03T12:24:39Z</dcterms:modified>
</cp:coreProperties>
</file>